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0"/>
  </p:notesMasterIdLst>
  <p:handoutMasterIdLst>
    <p:handoutMasterId r:id="rId91"/>
  </p:handoutMasterIdLst>
  <p:sldIdLst>
    <p:sldId id="256" r:id="rId2"/>
    <p:sldId id="642" r:id="rId3"/>
    <p:sldId id="644" r:id="rId4"/>
    <p:sldId id="645" r:id="rId5"/>
    <p:sldId id="646" r:id="rId6"/>
    <p:sldId id="648" r:id="rId7"/>
    <p:sldId id="649" r:id="rId8"/>
    <p:sldId id="652" r:id="rId9"/>
    <p:sldId id="650" r:id="rId10"/>
    <p:sldId id="653" r:id="rId11"/>
    <p:sldId id="654" r:id="rId12"/>
    <p:sldId id="655" r:id="rId13"/>
    <p:sldId id="598" r:id="rId14"/>
    <p:sldId id="620" r:id="rId15"/>
    <p:sldId id="656" r:id="rId16"/>
    <p:sldId id="658" r:id="rId17"/>
    <p:sldId id="657" r:id="rId18"/>
    <p:sldId id="659" r:id="rId19"/>
    <p:sldId id="660" r:id="rId20"/>
    <p:sldId id="661" r:id="rId21"/>
    <p:sldId id="663" r:id="rId22"/>
    <p:sldId id="664" r:id="rId23"/>
    <p:sldId id="665" r:id="rId24"/>
    <p:sldId id="666" r:id="rId25"/>
    <p:sldId id="667" r:id="rId26"/>
    <p:sldId id="668" r:id="rId27"/>
    <p:sldId id="669" r:id="rId28"/>
    <p:sldId id="670" r:id="rId29"/>
    <p:sldId id="695" r:id="rId30"/>
    <p:sldId id="673" r:id="rId31"/>
    <p:sldId id="674" r:id="rId32"/>
    <p:sldId id="675" r:id="rId33"/>
    <p:sldId id="676" r:id="rId34"/>
    <p:sldId id="677" r:id="rId35"/>
    <p:sldId id="678" r:id="rId36"/>
    <p:sldId id="679" r:id="rId37"/>
    <p:sldId id="681" r:id="rId38"/>
    <p:sldId id="682" r:id="rId39"/>
    <p:sldId id="606" r:id="rId40"/>
    <p:sldId id="514" r:id="rId41"/>
    <p:sldId id="515" r:id="rId42"/>
    <p:sldId id="573" r:id="rId43"/>
    <p:sldId id="693" r:id="rId44"/>
    <p:sldId id="517" r:id="rId45"/>
    <p:sldId id="616" r:id="rId46"/>
    <p:sldId id="611" r:id="rId47"/>
    <p:sldId id="612" r:id="rId48"/>
    <p:sldId id="613" r:id="rId49"/>
    <p:sldId id="614" r:id="rId50"/>
    <p:sldId id="615" r:id="rId51"/>
    <p:sldId id="617" r:id="rId52"/>
    <p:sldId id="618" r:id="rId53"/>
    <p:sldId id="518" r:id="rId54"/>
    <p:sldId id="538" r:id="rId55"/>
    <p:sldId id="539" r:id="rId56"/>
    <p:sldId id="540" r:id="rId57"/>
    <p:sldId id="541" r:id="rId58"/>
    <p:sldId id="542" r:id="rId59"/>
    <p:sldId id="543" r:id="rId60"/>
    <p:sldId id="697" r:id="rId61"/>
    <p:sldId id="698" r:id="rId62"/>
    <p:sldId id="699" r:id="rId63"/>
    <p:sldId id="700" r:id="rId64"/>
    <p:sldId id="701" r:id="rId65"/>
    <p:sldId id="702" r:id="rId66"/>
    <p:sldId id="703" r:id="rId67"/>
    <p:sldId id="704" r:id="rId68"/>
    <p:sldId id="705" r:id="rId69"/>
    <p:sldId id="706" r:id="rId70"/>
    <p:sldId id="723" r:id="rId71"/>
    <p:sldId id="724" r:id="rId72"/>
    <p:sldId id="544" r:id="rId73"/>
    <p:sldId id="708" r:id="rId74"/>
    <p:sldId id="709" r:id="rId75"/>
    <p:sldId id="710" r:id="rId76"/>
    <p:sldId id="725" r:id="rId77"/>
    <p:sldId id="712" r:id="rId78"/>
    <p:sldId id="713" r:id="rId79"/>
    <p:sldId id="714" r:id="rId80"/>
    <p:sldId id="715" r:id="rId81"/>
    <p:sldId id="716" r:id="rId82"/>
    <p:sldId id="717" r:id="rId83"/>
    <p:sldId id="718" r:id="rId84"/>
    <p:sldId id="719" r:id="rId85"/>
    <p:sldId id="720" r:id="rId86"/>
    <p:sldId id="721" r:id="rId87"/>
    <p:sldId id="572" r:id="rId88"/>
    <p:sldId id="605" r:id="rId89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18FFD"/>
    <a:srgbClr val="00AE00"/>
    <a:srgbClr val="3151F0"/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41" autoAdjust="0"/>
    <p:restoredTop sz="95545" autoAdjust="0"/>
  </p:normalViewPr>
  <p:slideViewPr>
    <p:cSldViewPr>
      <p:cViewPr varScale="1">
        <p:scale>
          <a:sx n="92" d="100"/>
          <a:sy n="92" d="100"/>
        </p:scale>
        <p:origin x="120" y="2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77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373157" y="6956426"/>
            <a:ext cx="856474" cy="2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08" tIns="46994" rIns="92308" bIns="46994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09.588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533 86 37,'0'0'20,"0"0"-3,0 0-1,0 0-2,-9-14-2,9 14-2,-19-8-3,19 8 0,-28-14-2,11 5-1,-8 6 0,3-8 0,-9 8 0,3-7-1,-3 7 0,-1-2 1,-6 4-2,6-2 0,-3 1 1,3 2-2,-1 2 1,5-1-1,2 2 0,6 0 0,4 1 0,1-1 0,15-3-1,-16 9 1,16-9 0,0 0 0,8 19 0,-8-19 0,22 18 0,-5-5-1,3 1 1,2 5-1,-1-1 0,3 2 1,-1 4-1,2 1 1,-3-2-1,-2 2 1,-5 0-1,1-3 1,-4-2-1,-4-1 1,-2-2-1,-4-2 1,-5 1-1,3-16 0,-11 18 1,11-18-1,-24 16 1,24-16-1,-21 8 0,21-8 0,-16 3 1,16-3-1,0 0 0,0 0 1,2 20-1,-2-20 0,20 30 1,-6-13-1,-2 3 0,2 0 0,-1 2 0,-7 1 0,-1-1 0,-4-2 0,-5-1 1,-1-2-1,-4 2 0,-1-3 0,1-1 0,9-15 0,-19 23 0,19-23 0,-17 21-2,17-21-1,-18 9-4,2-1-10,-3-7-19,19-1 1,-24-3-1,24 3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0.854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288 39 26,'0'0'16,"0"0"-1,0 0-2,11-19 0,-11 19 0,0 0-3,-17-14-1,17 14-1,-25-8-2,10 10-1,-2-4-1,-5 7 0,1 1-1,-6 4 0,7-1-1,-5 3 1,3 1-1,-3-1 0,6-1 1,2 3-1,17-14 0,-19 20 1,19-20 1,-8 22-2,8-22 0,11 21 0,-11-21 0,20 23 0,-7-6-1,-1-3 0,4 5-1,0 1 1,-2 0-1,-2 3 1,1-1 0,-4 0 0,1-3-1,-3 3 2,-3-5-1,-3 1 0,-1-2 0,-3 1 0,-3-3-1,-1 2 1,7-16 0,-17 24-1,17-24 1,-14 18 0,14-18-1,-11 15 1,11-15 0,0 16 0,0-16 0,10 22 0,-3-7 0,1 5 1,5-1-1,1 4 0,-5-1-1,-3 0 1,1 1 0,-7-1 0,0-2-1,-2-3 1,-4 1 0,0-4-1,1 0 1,5-14-2,-9 18 1,9-18-1,-5 14-2,5-14-2,0 0-7,0 0-19,0 0-6,0 0 2,0 0-3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2.166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1565 236 36,'0'0'17,"0"0"-3,-1-14-1,1 14-1,0 0-3,0 0-1,-9-17-1,9 17-1,0 0 0,-21-14-1,21 14-1,-21-20-1,21 20 0,-30-21 0,14 7-2,-2 5 1,1-6-1,-4 4 1,3 0 0,1 0 0,3 0 0,-2 2 0,16 9 1,-26-19 0,26 19-1,-19-17 1,19 17-1,0 0 0,-17-15 0,17 15 0,0 0-1,0 0 0,0 0-1,-16-8 1,16 8 0,0 0 0,-15 9 0,15-9 1,-14 23-1,4-7 1,4 1 0,0 5 0,1-2-1,-2 6 1,0-2-1,0 0 0,2-2 0,-3-2 0,2-3 0,-2-1 0,8-16 0,-23 20-1,23-20 1,-20 6-1,20-6 1,-28-1-1,14-4 0,-2-3 0,16 8 0,-25-15 0,25 15 0,-23-17-1,23 17 1,-16-13 0,16 13 0,0 0-1,-14-6 1,14 6 0,0 0 0,0 0 0,-12 14 1,12-14-1,-6 22 0,1-8 0,0 4 0,1 1 0,-1 3 1,-3 1-1,0 0 0,2 2 0,-5 0 0,0 0 0,-1-1 1,-4 3-1,1-2 0,-7-4 0,-3 0 1,-7-4-1,-2-3 0,-10-7 1,-7-7 0,-8-3 1,-5-11-1,-4-1 1,1-7 1,-8-6-1,5-1 1,5 1-1,10 0 0,10 5 0,9 2 0,7 6 0,9 6-1,20 9 0,0 0 0,0 0 0,0 0-1,0 0-1,0 0-1,25 10-4,-25-10-5,0 0-28,18 16-2,-18-16 2,0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3.604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8 26 33,'0'0'26,"-8"-16"-6,8 16-2,0 0-3,17-11-3,-1 8-3,0 8-2,3-4-1,10 7-1,1-3-2,-2 7 1,7-5-1,-6 5 1,2-4-1,-7 3 2,3-3-2,-11 3 0,0-5-1,-16-6 1,19 16-1,-19-16 0,0 18 0,0-18 0,-14 24 0,0-7 0,2 0-1,-6 5 1,6-1 0,-2 2-1,4-3 0,-1 2 1,6-1-1,2 1 0,6-4 0,4 1 0,2-2 1,4 2-1,4-2 0,4-1-1,1-3 1,4-2 0,-2-2-1,0-4 0,0-1 1,-2-2-1,-4-4 0,-3 2 0,0 0 0,-15 0 0,18 0 0,-18 0 1,8 14-1,-8-14 1,-3 29 0,2-12-1,-1 3 2,0 4-1,2-2 1,2 3-1,9 0 1,6 1-1,6-1 0,2 2 1,7-2-1,-4-2-1,2-4 1,-3-2-1,-7-4-1,-6-5-3,-14-8-1,14 8-5,-14-8-9,-19 11-21,19-11 2,0 0-2,0 0 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4.635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638 343 23,'0'0'25,"0"0"0,0 0-6,-9-22-2,9 22-4,-14-20 0,14 20-3,-23-31-2,6 15-1,0-4-1,-6 2 0,-1-2-1,-7 1-1,0-7-1,-7 4 1,-1-3-2,-3 5 0,0 0 0,1 1-1,2 2 0,5 7 0,3-1 0,6 8 0,8 0 0,1 6 0,16-3 0,-12 17 1,12-3 0,3 7 0,6 4 0,7 8 0,2 1 0,3 4-1,2 3 1,0 0-1,0 0 0,-4-3 0,-5-4 0,-5-4-1,-4-6 0,-4-3 1,-7-7-1,6-14 0,-22 19 0,5-18 1,-1-1-1,-1-4 0,-2 1 0,-1-2 0,5 2 0,1 0 0,16 3-1,-18 3 1,18-3 1,-6 22-1,9-5 0,-2 3 0,2 0 0,-1 5 0,-2-1 0,-3 1 0,0-3 0,-2 0 0,-4-2 0,-4-2 0,2-2 1,1-2-1,10-14-1,-19 20 1,19-20-1,-11 14-1,11-14-3,0 0-7,0 0-20,0 0-6,0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5.901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0 590 14,'0'0'22,"0"0"2,0 0-8,0 0-1,0 0-2,0 0-1,0 0-1,0 0-2,0 0-1,0 0-2,0 0 0,0 0-1,14-12 0,-14 12 0,0 0-1,17-16 0,-17 16 0,14-11-1,-14 11 0,19-9-1,-19 9 0,30-9 0,-13 2 0,3 3-1,2-1 0,5 0 1,1-1 0,1 2 0,-1-1-1,0 2 1,-1-2 0,-2-2-1,-5 5 1,-4-6-1,-16 8 0,18-8-1,-18 8 0,3-15 1,-3 15-1,-12-19 0,12 19 0,-22-26-1,11 9 2,-4 2-1,1-2 0,1 0 0,4-1 0,3 3 0,6 15 1,-10-23-1,10 23 0,3-14 0,-3 14 1,16-6-1,-16 6 0,28-2 0,-8 5 0,5 0 0,2-1 0,-1 1 0,-1-2 0,2-2 0,-2-2 1,-5-6-1,-6-4 0,-5-1 0,-1-4 0,1-6 0,-2 0 0,-3-1 0,4 2 0,0-1 0,4 3 0,2 1 0,2 4-1,-16 16 0,25-20-3,-25 20-2,23-16-8,-23 16-19,0 0-3,0 0-1,-15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7.416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440 17 33,'-19'-8'13,"19"8"-2,0 0 0,0 0-2,0 0 1,-19-8-3,19 8 1,0 0-1,-14-2-1,14 2 0,0 0 0,-20 21-1,20-21-1,-6 20 1,3-6-1,-2 5 0,5-2 0,-1 3 0,2-4 0,1 5 1,2-3 0,-2 6-1,6-5 0,-2 1-1,6-1 0,-2 3 0,4-2-1,-3 2 0,3-2-1,-4-1 0,1 3 0,-5-2 0,1-3 0,-4 0 0,-2-1-1,-2-2 1,1-14 0,-13 23-1,13-23 1,-21 16 0,4-8 0,-2-1 0,-4 0 0,-1-3 0,1 1-1,-2 0 1,-4-2 0,2 0 0,2-3-1,4 5 1,2-1-1,4 4 0,15-8 1,-21 22-1,21-5 1,5 5-1,1 1 0,4 4 1,0 1-1,-2 0 0,1 0 1,-2 1-1,-7-1 0,-3-1 0,-5-2 1,-6-2-1,-3 0 0,-5 2 1,-1-1 0,-1-1-1,3-1 1,2 4 0,2-1 0,3 0 0,5-1 0,4-3-1,2 0-1,3-6-3,-8 6-6,8-21-29,0 0 2,0 0-1,0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8.479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0 28 36,'0'0'15,"20"-15"0,-20 15-2,31-10 0,-12 6-2,4 2-1,0 5-2,9-3-1,-1 6-1,5-3-1,-5 5-1,1-2 0,-4 4-1,2-2 0,-9-2-1,-1 3-1,-5-1 1,-15-8-1,19 14 0,-19-14 0,5 19 1,-5-19 0,-11 28 0,2-13 2,-9 4-1,4 0-1,-3 7 1,0-2 0,0 4-1,4-3 0,1 1-1,5-1 0,6 2 1,2-3-1,3-2 0,6-1 1,3-1-1,1-1-1,5-2 1,-2 0 0,3-3-1,-1 1 0,1 3 1,-4-4-1,3 4 0,-7-2 0,1 4 0,-9-4 0,-1 6 0,-4-2 1,-2 2 0,0 3 0,-5-2 1,3 3 0,-3 1 0,10 3 0,4 4 1,8 0-1,3 7 0,3-1 0,4 7 0,4-2 0,-2 5-1,1-5 0,-5-1 0,-4-2 0,-4-5-1,-1-4 0,-4-6 0,-4-3-2,-2-5-1,-5 0-3,2-19-12,2 17-21,-2-17 1,0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373157" y="6956426"/>
            <a:ext cx="856474" cy="2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08" tIns="46994" rIns="92308" bIns="46994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83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9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65" tIns="46994" rIns="95665" bIns="469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8388" cy="2744787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lIns="91433" tIns="45717" rIns="91433" bIns="45717"/>
          <a:lstStyle/>
          <a:p>
            <a:fld id="{6BA52372-3169-3E47-91B9-B9FD441558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78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8388" cy="2744787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76812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8388" cy="2744787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20189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8388" cy="2744787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93713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556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0" i="0" cap="all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 smtClean="0"/>
              <a:t>Body Text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151556" y="6551613"/>
            <a:ext cx="888044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b="0" i="0" dirty="0" err="1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Lec</a:t>
            </a:r>
            <a:r>
              <a:rPr lang="en-US" alt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4.</a:t>
            </a:r>
            <a:fld id="{6456B83E-17D0-4CDF-84AD-C8A97BEB5271}" type="slidenum">
              <a:rPr lang="en-US" altLang="en-US" sz="1400" b="0" i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pPr algn="ctr"/>
              <a:t>‹#›</a:t>
            </a:fld>
            <a:endParaRPr lang="en-US" altLang="en-US" sz="1400" b="0" i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" y="6550025"/>
            <a:ext cx="979733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1/27/2022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037546" y="6550025"/>
            <a:ext cx="4113604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Joseph &amp; </a:t>
            </a:r>
            <a:r>
              <a:rPr lang="en-US" sz="1400" b="0" i="0" dirty="0" err="1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Kubiatowicz</a:t>
            </a:r>
            <a:r>
              <a:rPr lang="en-US" sz="1400" b="0" i="0" baseline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CS162 ©UCB </a:t>
            </a:r>
            <a:r>
              <a:rPr 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Spring </a:t>
            </a:r>
            <a:r>
              <a:rPr 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2022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0" i="0">
          <a:solidFill>
            <a:srgbClr val="2A40E2"/>
          </a:solidFill>
          <a:latin typeface="Gill Sans" charset="0"/>
          <a:ea typeface="Gill Sans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ieldses.org/~bfields/kernel/vfs.txt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server2_by_mimooh.svg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ana.org/assignments/service-names-port-numbers/service-names-port-numbers.txt" TargetMode="External"/><Relationship Id="rId2" Type="http://schemas.openxmlformats.org/officeDocument/2006/relationships/hyperlink" Target="http://www.iana.org/assignments/service-names-port-numbers/service-names-port-numbers.xhtml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iff"/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iff"/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server2_by_mimooh.svg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customXml" Target="../ink/ink6.xml"/><Relationship Id="rId18" Type="http://schemas.openxmlformats.org/officeDocument/2006/relationships/image" Target="../media/image25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22.emf"/><Relationship Id="rId17" Type="http://schemas.openxmlformats.org/officeDocument/2006/relationships/customXml" Target="../ink/ink8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21.emf"/><Relationship Id="rId4" Type="http://schemas.openxmlformats.org/officeDocument/2006/relationships/image" Target="../media/image180.emf"/><Relationship Id="rId9" Type="http://schemas.openxmlformats.org/officeDocument/2006/relationships/customXml" Target="../ink/ink4.xml"/><Relationship Id="rId14" Type="http://schemas.openxmlformats.org/officeDocument/2006/relationships/image" Target="../media/image23.emf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/>
              <a:t>CS162</a:t>
            </a:r>
            <a:br>
              <a:rPr lang="en-US" altLang="en-US" sz="3000" dirty="0"/>
            </a:br>
            <a:r>
              <a:rPr lang="en-US" altLang="en-US" sz="3000" dirty="0"/>
              <a:t>Operating Systems and</a:t>
            </a:r>
            <a:br>
              <a:rPr lang="en-US" altLang="en-US" sz="3000" dirty="0"/>
            </a:br>
            <a:r>
              <a:rPr lang="en-US" altLang="en-US" sz="3000" dirty="0"/>
              <a:t>Systems Programming</a:t>
            </a:r>
            <a:br>
              <a:rPr lang="en-US" altLang="en-US" sz="3000" dirty="0"/>
            </a:br>
            <a:r>
              <a:rPr lang="en-US" altLang="en-US" sz="3000" dirty="0"/>
              <a:t>Lecture 4</a:t>
            </a:r>
            <a:br>
              <a:rPr lang="en-US" altLang="en-US" sz="3000" dirty="0"/>
            </a:br>
            <a:r>
              <a:rPr lang="en-US" altLang="en-US" sz="3000" dirty="0"/>
              <a:t> </a:t>
            </a:r>
            <a:br>
              <a:rPr lang="en-US" altLang="en-US" sz="3000" dirty="0"/>
            </a:br>
            <a:r>
              <a:rPr lang="en-US" altLang="en-US" sz="3000" dirty="0" smtClean="0"/>
              <a:t>Fork (</a:t>
            </a:r>
            <a:r>
              <a:rPr lang="en-US" altLang="en-US" sz="3000" dirty="0" err="1" smtClean="0"/>
              <a:t>con’t</a:t>
            </a:r>
            <a:r>
              <a:rPr lang="en-US" altLang="en-US" sz="3000" dirty="0" smtClean="0"/>
              <a:t>),</a:t>
            </a:r>
            <a:br>
              <a:rPr lang="en-US" altLang="en-US" sz="3000" dirty="0" smtClean="0"/>
            </a:br>
            <a:r>
              <a:rPr lang="en-US" altLang="en-US" sz="3000" dirty="0" smtClean="0"/>
              <a:t>Introduction to I/O</a:t>
            </a:r>
            <a:br>
              <a:rPr lang="en-US" altLang="en-US" sz="3000" dirty="0" smtClean="0"/>
            </a:br>
            <a:r>
              <a:rPr lang="en-US" altLang="en-US" sz="3000" dirty="0" smtClean="0"/>
              <a:t>(Everything is a File!)</a:t>
            </a:r>
            <a:endParaRPr lang="en-US" alt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 smtClean="0"/>
              <a:t>January 27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, 2022</a:t>
            </a:r>
          </a:p>
          <a:p>
            <a:pPr marL="285750" indent="-285750"/>
            <a:r>
              <a:rPr lang="en-US" altLang="en-US" dirty="0" smtClean="0"/>
              <a:t>Prof. Anthony Joseph and John Kubiatowicz</a:t>
            </a:r>
          </a:p>
          <a:p>
            <a:pPr marL="285750" indent="-285750"/>
            <a:r>
              <a:rPr lang="en-US" altLang="en-US" dirty="0" smtClean="0"/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/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/>
              <a:t> – change the </a:t>
            </a:r>
            <a:r>
              <a:rPr lang="en-US" i="1" dirty="0"/>
              <a:t>program </a:t>
            </a:r>
            <a:r>
              <a:rPr lang="en-US" dirty="0"/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/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>
                <a:solidFill>
                  <a:srgbClr val="FF0000"/>
                </a:solidFill>
              </a:rPr>
              <a:t> – send a </a:t>
            </a:r>
            <a:r>
              <a:rPr lang="en-US" i="1" dirty="0">
                <a:solidFill>
                  <a:srgbClr val="FF0000"/>
                </a:solidFill>
              </a:rPr>
              <a:t>signal</a:t>
            </a:r>
            <a:r>
              <a:rPr lang="en-US" dirty="0">
                <a:solidFill>
                  <a:srgbClr val="FF0000"/>
                </a:solidFill>
              </a:rPr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sigaction</a:t>
            </a:r>
            <a:r>
              <a:rPr lang="en-US" dirty="0">
                <a:solidFill>
                  <a:srgbClr val="FF0000"/>
                </a:solidFill>
              </a:rPr>
              <a:t> 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1619945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1D95-5DFD-4B4C-9EBB-9D6ADB71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inf_loop.c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0D1FD-F6B9-47C4-B7AD-A5E133A8F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</a:rPr>
              <a:t>stdlib.h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</a:rPr>
              <a:t>stdio.h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&lt;sys/</a:t>
            </a:r>
            <a:r>
              <a:rPr lang="en-US" sz="1800" b="1" dirty="0" err="1">
                <a:latin typeface="Consolas" panose="020B0609020204030204" pitchFamily="49" charset="0"/>
              </a:rPr>
              <a:t>types.h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unistd.h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signal.h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void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signal_callback_handler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(int signum)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(“Caught signal!\n”);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exit(1);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int main()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struct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sigaction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sa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</a:rPr>
              <a:t>sa.sa_flags</a:t>
            </a:r>
            <a:r>
              <a:rPr lang="en-US" sz="1800" b="1" dirty="0">
                <a:latin typeface="Consolas" panose="020B0609020204030204" pitchFamily="49" charset="0"/>
              </a:rPr>
              <a:t> = 0;</a:t>
            </a:r>
            <a:endParaRPr lang="en-US" sz="18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</a:rPr>
              <a:t>sigemptyset</a:t>
            </a:r>
            <a:r>
              <a:rPr lang="en-US" sz="1800" b="1" dirty="0">
                <a:latin typeface="Consolas" panose="020B0609020204030204" pitchFamily="49" charset="0"/>
              </a:rPr>
              <a:t>(&amp;</a:t>
            </a:r>
            <a:r>
              <a:rPr lang="en-US" sz="1800" b="1" dirty="0" err="1">
                <a:latin typeface="Consolas" panose="020B0609020204030204" pitchFamily="49" charset="0"/>
              </a:rPr>
              <a:t>sa.sa_mask</a:t>
            </a:r>
            <a:r>
              <a:rPr lang="en-US" sz="1800" b="1" dirty="0">
                <a:latin typeface="Consolas" panose="020B0609020204030204" pitchFamily="49" charset="0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sa.sa_handler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signal_callback_handler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sigaction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(SIGINT, &amp;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sa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, NULL);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 while (1) {}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842C0-8F29-4D54-91B5-DAD36E064746}"/>
              </a:ext>
            </a:extLst>
          </p:cNvPr>
          <p:cNvSpPr txBox="1"/>
          <p:nvPr/>
        </p:nvSpPr>
        <p:spPr>
          <a:xfrm>
            <a:off x="6629400" y="1143000"/>
            <a:ext cx="52929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Gill Sans Light"/>
              </a:rPr>
              <a:t>Q: What would happen if the process receives a SIGINT signal, but does not register a signal handler?</a:t>
            </a:r>
          </a:p>
          <a:p>
            <a:r>
              <a:rPr lang="en-US" sz="2400" b="0" dirty="0">
                <a:latin typeface="Gill Sans Light"/>
              </a:rPr>
              <a:t>A: The process dies!</a:t>
            </a:r>
            <a:br>
              <a:rPr lang="en-US" sz="2400" b="0" dirty="0">
                <a:latin typeface="Gill Sans Light"/>
              </a:rPr>
            </a:br>
            <a:endParaRPr lang="en-US" sz="2400" b="0" dirty="0">
              <a:latin typeface="Gill Sans Light"/>
            </a:endParaRPr>
          </a:p>
          <a:p>
            <a:r>
              <a:rPr lang="en-US" sz="2400" b="0" dirty="0">
                <a:latin typeface="Gill Sans Light"/>
              </a:rPr>
              <a:t>For each signal, there is a default handler defined by the system</a:t>
            </a:r>
          </a:p>
        </p:txBody>
      </p:sp>
    </p:spTree>
    <p:extLst>
      <p:ext uri="{BB962C8B-B14F-4D97-AF65-F5344CB8AC3E}">
        <p14:creationId xmlns:p14="http://schemas.microsoft.com/office/powerpoint/2010/main" val="17664117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7F73E-1BB9-42C3-9E6A-A457F04B8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POSIX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42824-ECB1-4EE0-A5B4-A66F09034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SIGINT</a:t>
            </a:r>
            <a:r>
              <a:rPr lang="en-US" dirty="0"/>
              <a:t> – control-C</a:t>
            </a:r>
          </a:p>
          <a:p>
            <a:r>
              <a:rPr lang="en-US" dirty="0">
                <a:latin typeface="Consolas" panose="020B0609020204030204" pitchFamily="49" charset="0"/>
              </a:rPr>
              <a:t>SIGTERM</a:t>
            </a:r>
            <a:r>
              <a:rPr lang="en-US" dirty="0"/>
              <a:t> – default for </a:t>
            </a:r>
            <a:r>
              <a:rPr lang="en-US" dirty="0">
                <a:latin typeface="Consolas" panose="020B0609020204030204" pitchFamily="49" charset="0"/>
              </a:rPr>
              <a:t>kill</a:t>
            </a:r>
            <a:r>
              <a:rPr lang="en-US" dirty="0"/>
              <a:t> shell command</a:t>
            </a:r>
          </a:p>
          <a:p>
            <a:r>
              <a:rPr lang="en-US" dirty="0">
                <a:latin typeface="Consolas" panose="020B0609020204030204" pitchFamily="49" charset="0"/>
              </a:rPr>
              <a:t>SIGSTP</a:t>
            </a:r>
            <a:r>
              <a:rPr lang="en-US" dirty="0"/>
              <a:t> – control-Z (default action: stop process)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SIGKILL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SIGSTOP</a:t>
            </a:r>
            <a:r>
              <a:rPr lang="en-US" dirty="0"/>
              <a:t> – terminate/stop process</a:t>
            </a:r>
          </a:p>
          <a:p>
            <a:pPr lvl="1"/>
            <a:r>
              <a:rPr lang="en-US" dirty="0"/>
              <a:t>Can’t be changed with </a:t>
            </a:r>
            <a:r>
              <a:rPr lang="en-US" dirty="0" err="1">
                <a:latin typeface="Consolas" panose="020B0609020204030204" pitchFamily="49" charset="0"/>
              </a:rPr>
              <a:t>sigaction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377877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Recall: UNIX System Structure</a:t>
            </a:r>
          </a:p>
        </p:txBody>
      </p:sp>
      <p:grpSp>
        <p:nvGrpSpPr>
          <p:cNvPr id="46083" name="Group 12"/>
          <p:cNvGrpSpPr>
            <a:grpSpLocks/>
          </p:cNvGrpSpPr>
          <p:nvPr/>
        </p:nvGrpSpPr>
        <p:grpSpPr bwMode="auto">
          <a:xfrm>
            <a:off x="1828800" y="1447800"/>
            <a:ext cx="8491538" cy="3994150"/>
            <a:chOff x="191" y="720"/>
            <a:chExt cx="5349" cy="2516"/>
          </a:xfrm>
        </p:grpSpPr>
        <p:pic>
          <p:nvPicPr>
            <p:cNvPr id="4608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" t="10139" r="380" b="10139"/>
            <a:stretch>
              <a:fillRect/>
            </a:stretch>
          </p:blipFill>
          <p:spPr bwMode="auto">
            <a:xfrm>
              <a:off x="1344" y="720"/>
              <a:ext cx="4176" cy="2516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085" name="Text Box 4"/>
            <p:cNvSpPr txBox="1">
              <a:spLocks noChangeArrowheads="1"/>
            </p:cNvSpPr>
            <p:nvPr/>
          </p:nvSpPr>
          <p:spPr bwMode="auto">
            <a:xfrm>
              <a:off x="260" y="945"/>
              <a:ext cx="9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User Mode</a:t>
              </a:r>
            </a:p>
          </p:txBody>
        </p:sp>
        <p:sp>
          <p:nvSpPr>
            <p:cNvPr id="46086" name="Text Box 5"/>
            <p:cNvSpPr txBox="1">
              <a:spLocks noChangeArrowheads="1"/>
            </p:cNvSpPr>
            <p:nvPr/>
          </p:nvSpPr>
          <p:spPr bwMode="auto">
            <a:xfrm>
              <a:off x="207" y="1972"/>
              <a:ext cx="10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Kernel Mode</a:t>
              </a:r>
            </a:p>
          </p:txBody>
        </p:sp>
        <p:sp>
          <p:nvSpPr>
            <p:cNvPr id="46087" name="Line 6"/>
            <p:cNvSpPr>
              <a:spLocks noChangeShapeType="1"/>
            </p:cNvSpPr>
            <p:nvPr/>
          </p:nvSpPr>
          <p:spPr bwMode="auto">
            <a:xfrm flipV="1">
              <a:off x="191" y="1555"/>
              <a:ext cx="53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6088" name="Line 7"/>
            <p:cNvSpPr>
              <a:spLocks noChangeShapeType="1"/>
            </p:cNvSpPr>
            <p:nvPr/>
          </p:nvSpPr>
          <p:spPr bwMode="auto">
            <a:xfrm flipV="1">
              <a:off x="192" y="2784"/>
              <a:ext cx="53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6089" name="Text Box 8"/>
            <p:cNvSpPr txBox="1">
              <a:spLocks noChangeArrowheads="1"/>
            </p:cNvSpPr>
            <p:nvPr/>
          </p:nvSpPr>
          <p:spPr bwMode="auto">
            <a:xfrm>
              <a:off x="301" y="2913"/>
              <a:ext cx="8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Hardware</a:t>
              </a:r>
            </a:p>
          </p:txBody>
        </p:sp>
        <p:sp>
          <p:nvSpPr>
            <p:cNvPr id="46090" name="Text Box 9"/>
            <p:cNvSpPr txBox="1">
              <a:spLocks noChangeArrowheads="1"/>
            </p:cNvSpPr>
            <p:nvPr/>
          </p:nvSpPr>
          <p:spPr bwMode="auto">
            <a:xfrm>
              <a:off x="1776" y="816"/>
              <a:ext cx="90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Applications</a:t>
              </a:r>
            </a:p>
          </p:txBody>
        </p:sp>
        <p:sp>
          <p:nvSpPr>
            <p:cNvPr id="46091" name="Text Box 10"/>
            <p:cNvSpPr txBox="1">
              <a:spLocks noChangeArrowheads="1"/>
            </p:cNvSpPr>
            <p:nvPr/>
          </p:nvSpPr>
          <p:spPr bwMode="auto">
            <a:xfrm>
              <a:off x="1776" y="1152"/>
              <a:ext cx="10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Standard Libs</a:t>
              </a:r>
            </a:p>
          </p:txBody>
        </p:sp>
      </p:grpSp>
      <p:sp>
        <p:nvSpPr>
          <p:cNvPr id="12" name="Rounded Rectangle 11"/>
          <p:cNvSpPr/>
          <p:nvPr/>
        </p:nvSpPr>
        <p:spPr bwMode="auto">
          <a:xfrm>
            <a:off x="3962400" y="1981200"/>
            <a:ext cx="6400800" cy="838200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46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5169016" y="3295425"/>
            <a:ext cx="2115555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Kind of Narrow Waist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01384" y="139432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Compilers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2266" y="2084471"/>
            <a:ext cx="151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Web Servers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74666" y="1394328"/>
            <a:ext cx="168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Web Browsers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64736" y="218839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Databases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85346" y="181818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Email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22851" y="1209662"/>
            <a:ext cx="193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Word Processing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69015" y="291916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Portable OS Library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53451" y="3295425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System Call </a:t>
            </a:r>
          </a:p>
          <a:p>
            <a:pPr algn="ctr"/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Interface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3834" y="3941755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Portable OS Kernel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83916" y="4385235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Platform support,  Device Drivers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84287" y="488102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x86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16722" y="488102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ARM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22252" y="488102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PowerPC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71801" y="5483679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Ethernet (1Gbs/10Gbs)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51585" y="5483679"/>
            <a:ext cx="175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802.11 a/g/n/ac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73924" y="548367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SCSI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17732" y="549806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Thunderbolt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15201" y="5486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Graphics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68299" y="513235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PCI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2774563" y="1240961"/>
            <a:ext cx="2394453" cy="4459699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7" name="Freeform 26"/>
          <p:cNvSpPr/>
          <p:nvPr/>
        </p:nvSpPr>
        <p:spPr>
          <a:xfrm flipH="1">
            <a:off x="7284571" y="1150986"/>
            <a:ext cx="2394453" cy="4459699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4783916" y="2772770"/>
            <a:ext cx="2759884" cy="29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981201" y="4842242"/>
            <a:ext cx="7075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82357" y="488102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Hardware</a:t>
            </a:r>
            <a:endParaRPr lang="en-US" b="0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82357" y="4333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Software</a:t>
            </a:r>
            <a:endParaRPr lang="en-US" b="0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64987" y="371996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System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63780" y="317205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User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3207848" y="3700072"/>
            <a:ext cx="251440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678108" y="291828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OS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071997" y="2269137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Application / Service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062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4C99-CDC4-43E2-9006-4B9A8D90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OS </a:t>
            </a:r>
            <a:r>
              <a:rPr lang="en-US" dirty="0"/>
              <a:t>Library </a:t>
            </a:r>
            <a:r>
              <a:rPr lang="en-US" dirty="0" smtClean="0"/>
              <a:t>(</a:t>
            </a:r>
            <a:r>
              <a:rPr lang="en-US" dirty="0" err="1" smtClean="0"/>
              <a:t>libc</a:t>
            </a:r>
            <a:r>
              <a:rPr lang="en-US" dirty="0" smtClean="0"/>
              <a:t>) Issues </a:t>
            </a:r>
            <a:r>
              <a:rPr lang="en-US" dirty="0" err="1"/>
              <a:t>Syscalls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271480"/>
            <a:ext cx="11277600" cy="10531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OS Library: Code linked into the user-level application that provides a clean or more functional API to the user than just the raw </a:t>
            </a:r>
            <a:r>
              <a:rPr lang="en-US" dirty="0" err="1" smtClean="0"/>
              <a:t>syscalls</a:t>
            </a:r>
            <a:endParaRPr lang="en-US" dirty="0"/>
          </a:p>
          <a:p>
            <a:pPr lvl="1"/>
            <a:r>
              <a:rPr lang="en-US" dirty="0" smtClean="0"/>
              <a:t>Most of this code runs at user level, but makes </a:t>
            </a:r>
            <a:r>
              <a:rPr lang="en-US" dirty="0" err="1" smtClean="0"/>
              <a:t>syscalls</a:t>
            </a:r>
            <a:r>
              <a:rPr lang="en-US" dirty="0" smtClean="0"/>
              <a:t> (which run at kernel level)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609676-EF72-4881-BF1A-CFABABA1B6F8}"/>
              </a:ext>
            </a:extLst>
          </p:cNvPr>
          <p:cNvSpPr/>
          <p:nvPr/>
        </p:nvSpPr>
        <p:spPr bwMode="auto">
          <a:xfrm>
            <a:off x="1788042" y="17526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5B6F349-85B2-468E-A21A-98FDC9BEE2F2}"/>
              </a:ext>
            </a:extLst>
          </p:cNvPr>
          <p:cNvSpPr/>
          <p:nvPr/>
        </p:nvSpPr>
        <p:spPr bwMode="auto">
          <a:xfrm>
            <a:off x="1711842" y="9144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7BB6A20-D40B-41FC-9F8A-E51F1168C510}"/>
              </a:ext>
            </a:extLst>
          </p:cNvPr>
          <p:cNvSpPr/>
          <p:nvPr/>
        </p:nvSpPr>
        <p:spPr bwMode="auto">
          <a:xfrm>
            <a:off x="2626242" y="9144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BB2680B-F4B8-4AFE-A4DE-5286049B7C18}"/>
              </a:ext>
            </a:extLst>
          </p:cNvPr>
          <p:cNvSpPr/>
          <p:nvPr/>
        </p:nvSpPr>
        <p:spPr bwMode="auto">
          <a:xfrm>
            <a:off x="3769242" y="9144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90D51E-38CE-4462-9F80-007CB4646741}"/>
              </a:ext>
            </a:extLst>
          </p:cNvPr>
          <p:cNvSpPr txBox="1"/>
          <p:nvPr/>
        </p:nvSpPr>
        <p:spPr>
          <a:xfrm>
            <a:off x="3353744" y="1295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4B886C-D4BD-4F08-AFFA-E7A80401435F}"/>
              </a:ext>
            </a:extLst>
          </p:cNvPr>
          <p:cNvSpPr/>
          <p:nvPr/>
        </p:nvSpPr>
        <p:spPr bwMode="auto">
          <a:xfrm>
            <a:off x="5140842" y="4377213"/>
            <a:ext cx="4298635" cy="5757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079D8D0-6DCD-4775-B8F9-39BBE60A8DCC}"/>
              </a:ext>
            </a:extLst>
          </p:cNvPr>
          <p:cNvSpPr/>
          <p:nvPr/>
        </p:nvSpPr>
        <p:spPr bwMode="auto">
          <a:xfrm>
            <a:off x="5052645" y="2359750"/>
            <a:ext cx="1335159" cy="1960405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Appln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CA98B5C-DC18-4855-B247-867CAAD383AC}"/>
              </a:ext>
            </a:extLst>
          </p:cNvPr>
          <p:cNvSpPr/>
          <p:nvPr/>
        </p:nvSpPr>
        <p:spPr bwMode="auto">
          <a:xfrm>
            <a:off x="6511284" y="2359750"/>
            <a:ext cx="1235760" cy="1960405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login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D622F97-4C64-4941-89E8-6564E3841EC1}"/>
              </a:ext>
            </a:extLst>
          </p:cNvPr>
          <p:cNvSpPr/>
          <p:nvPr/>
        </p:nvSpPr>
        <p:spPr bwMode="auto">
          <a:xfrm>
            <a:off x="8125362" y="2359750"/>
            <a:ext cx="1328983" cy="1960405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Window Manager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865E72-0ABD-43F6-B74F-7F1840E6650D}"/>
              </a:ext>
            </a:extLst>
          </p:cNvPr>
          <p:cNvSpPr txBox="1"/>
          <p:nvPr/>
        </p:nvSpPr>
        <p:spPr>
          <a:xfrm>
            <a:off x="7675044" y="3033057"/>
            <a:ext cx="589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3073E4-344F-4968-8DD3-7CE13B40E8B5}"/>
              </a:ext>
            </a:extLst>
          </p:cNvPr>
          <p:cNvSpPr/>
          <p:nvPr/>
        </p:nvSpPr>
        <p:spPr>
          <a:xfrm>
            <a:off x="5052646" y="3650376"/>
            <a:ext cx="1335158" cy="4849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OS library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345714-23A9-40C7-AF96-61D39C5C4549}"/>
              </a:ext>
            </a:extLst>
          </p:cNvPr>
          <p:cNvSpPr/>
          <p:nvPr/>
        </p:nvSpPr>
        <p:spPr>
          <a:xfrm>
            <a:off x="6511284" y="3650376"/>
            <a:ext cx="1235760" cy="4849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OS library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4FB5A4-949E-4FCA-9337-F7419C63A3BF}"/>
              </a:ext>
            </a:extLst>
          </p:cNvPr>
          <p:cNvSpPr/>
          <p:nvPr/>
        </p:nvSpPr>
        <p:spPr>
          <a:xfrm>
            <a:off x="8125361" y="3650376"/>
            <a:ext cx="1314115" cy="4849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OS library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0A472A-2A4C-4AB6-A2FF-F0D3C1024EAB}"/>
              </a:ext>
            </a:extLst>
          </p:cNvPr>
          <p:cNvSpPr txBox="1"/>
          <p:nvPr/>
        </p:nvSpPr>
        <p:spPr>
          <a:xfrm>
            <a:off x="4384511" y="3683000"/>
            <a:ext cx="625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err="1">
                <a:solidFill>
                  <a:srgbClr val="FF0000"/>
                </a:solidFill>
                <a:latin typeface="Gill Sans Light"/>
              </a:rPr>
              <a:t>libc</a:t>
            </a:r>
            <a:endParaRPr lang="en-US" sz="2000" b="1" dirty="0">
              <a:solidFill>
                <a:srgbClr val="FF0000"/>
              </a:solidFill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7005498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B933-0C70-42DA-B87B-AA277ADB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Unix/POSIX Idea: Everything is a “File”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A3584-0544-4ED2-A7D9-48DE6859E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Identical interface for:</a:t>
            </a:r>
          </a:p>
          <a:p>
            <a:pPr lvl="1"/>
            <a:r>
              <a:rPr lang="en-US" dirty="0"/>
              <a:t>Files on disk</a:t>
            </a:r>
          </a:p>
          <a:p>
            <a:pPr lvl="1"/>
            <a:r>
              <a:rPr lang="en-US" dirty="0"/>
              <a:t>Devices (terminals, printers, etc.)</a:t>
            </a:r>
          </a:p>
          <a:p>
            <a:pPr lvl="1"/>
            <a:r>
              <a:rPr lang="en-US" dirty="0"/>
              <a:t>Regular files on disk</a:t>
            </a:r>
          </a:p>
          <a:p>
            <a:pPr lvl="1"/>
            <a:r>
              <a:rPr lang="en-US" dirty="0"/>
              <a:t>Networking (sockets)</a:t>
            </a:r>
          </a:p>
          <a:p>
            <a:pPr lvl="1"/>
            <a:r>
              <a:rPr lang="en-US" dirty="0"/>
              <a:t>Local </a:t>
            </a:r>
            <a:r>
              <a:rPr lang="en-US" dirty="0" err="1"/>
              <a:t>interprocess</a:t>
            </a:r>
            <a:r>
              <a:rPr lang="en-US" dirty="0"/>
              <a:t> communication (pipes, sockets)</a:t>
            </a:r>
          </a:p>
          <a:p>
            <a:r>
              <a:rPr lang="en-US" dirty="0" smtClean="0"/>
              <a:t>Based </a:t>
            </a:r>
            <a:r>
              <a:rPr lang="en-US" dirty="0"/>
              <a:t>on the system calls </a:t>
            </a:r>
            <a:r>
              <a:rPr lang="en-US" b="1" dirty="0">
                <a:latin typeface="Consolas" panose="020B0609020204030204" pitchFamily="49" charset="0"/>
              </a:rPr>
              <a:t>open</a:t>
            </a:r>
            <a:r>
              <a:rPr lang="en-US" b="1" dirty="0" smtClean="0">
                <a:latin typeface="Consolas" panose="020B06090202040302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b="1" dirty="0">
                <a:latin typeface="Consolas" panose="020B0609020204030204" pitchFamily="49" charset="0"/>
              </a:rPr>
              <a:t>read</a:t>
            </a:r>
            <a:r>
              <a:rPr lang="en-US" b="1" dirty="0" smtClean="0">
                <a:latin typeface="Consolas" panose="020B06090202040302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b="1" dirty="0">
                <a:latin typeface="Consolas" panose="020B0609020204030204" pitchFamily="49" charset="0"/>
              </a:rPr>
              <a:t>write</a:t>
            </a:r>
            <a:r>
              <a:rPr lang="en-US" b="1" dirty="0" smtClean="0">
                <a:latin typeface="Consolas" panose="020B06090202040302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b="1" dirty="0">
                <a:latin typeface="Consolas" panose="020B0609020204030204" pitchFamily="49" charset="0"/>
              </a:rPr>
              <a:t>close</a:t>
            </a:r>
            <a:r>
              <a:rPr lang="en-US" b="1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dirty="0" smtClean="0"/>
              <a:t>Additional: </a:t>
            </a:r>
            <a:r>
              <a:rPr lang="en-US" b="1" dirty="0" err="1" smtClean="0">
                <a:latin typeface="Consolas" panose="020B0609020204030204" pitchFamily="49" charset="0"/>
              </a:rPr>
              <a:t>ioctl</a:t>
            </a:r>
            <a:r>
              <a:rPr lang="en-US" b="1" dirty="0" smtClean="0">
                <a:latin typeface="Consolas" panose="020B0609020204030204" pitchFamily="49" charset="0"/>
              </a:rPr>
              <a:t>() </a:t>
            </a:r>
            <a:r>
              <a:rPr lang="en-US" dirty="0" smtClean="0"/>
              <a:t>for custom configuration that doesn’t quite fit</a:t>
            </a:r>
            <a:endParaRPr lang="en-US" dirty="0"/>
          </a:p>
          <a:p>
            <a:r>
              <a:rPr lang="en-US" dirty="0" smtClean="0"/>
              <a:t>Note that the “Everything is a File” idea was a radical idea when proposed</a:t>
            </a:r>
          </a:p>
          <a:p>
            <a:pPr lvl="1"/>
            <a:r>
              <a:rPr lang="en-US" dirty="0" smtClean="0"/>
              <a:t>Dennis Ritchie and Ken Thompson described this idea in their seminal paper on UNIX called “The UNIX Time-Sharing System” from 1974</a:t>
            </a:r>
          </a:p>
          <a:p>
            <a:pPr lvl="1"/>
            <a:r>
              <a:rPr lang="en-US" dirty="0" smtClean="0"/>
              <a:t>I posted this on the resources page if you are curious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0101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2DD3C-E8FF-45AA-ADDF-C312F135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POSIX interfaces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5C60A-E5BB-4E70-BDD1-647FCCABE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POSIX</a:t>
            </a:r>
            <a:r>
              <a:rPr lang="en-US" dirty="0">
                <a:solidFill>
                  <a:srgbClr val="FF0000"/>
                </a:solidFill>
              </a:rPr>
              <a:t>: P</a:t>
            </a:r>
            <a:r>
              <a:rPr lang="en-US" dirty="0"/>
              <a:t>ortable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perating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ystem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nterface </a:t>
            </a:r>
            <a:r>
              <a:rPr lang="en-US" dirty="0" smtClean="0"/>
              <a:t>(for </a:t>
            </a:r>
            <a:r>
              <a:rPr lang="en-US" dirty="0" err="1" smtClean="0"/>
              <a:t>uni</a:t>
            </a:r>
            <a:r>
              <a:rPr lang="en-US" dirty="0" err="1" smtClean="0">
                <a:solidFill>
                  <a:srgbClr val="FF0000"/>
                </a:solidFill>
              </a:rPr>
              <a:t>X</a:t>
            </a:r>
            <a:r>
              <a:rPr lang="en-US" dirty="0"/>
              <a:t>?)</a:t>
            </a:r>
          </a:p>
          <a:p>
            <a:pPr lvl="1"/>
            <a:r>
              <a:rPr lang="en-US" dirty="0"/>
              <a:t>Interface for application programmers (mostly)</a:t>
            </a:r>
          </a:p>
          <a:p>
            <a:pPr lvl="1"/>
            <a:r>
              <a:rPr lang="en-US" dirty="0"/>
              <a:t>Defines the term “Unix,” derived from AT&amp;T Unix</a:t>
            </a:r>
          </a:p>
          <a:p>
            <a:pPr lvl="1"/>
            <a:r>
              <a:rPr lang="en-US" dirty="0"/>
              <a:t>Created to bring order to many Unix-derived OSes, so applications are </a:t>
            </a:r>
            <a:r>
              <a:rPr lang="en-US" dirty="0" smtClean="0"/>
              <a:t>portable</a:t>
            </a:r>
          </a:p>
          <a:p>
            <a:pPr lvl="2"/>
            <a:r>
              <a:rPr lang="en-US" dirty="0" smtClean="0"/>
              <a:t>Partially available on non-Unix OSes, like Windows</a:t>
            </a:r>
            <a:endParaRPr lang="en-US" dirty="0"/>
          </a:p>
          <a:p>
            <a:pPr lvl="1"/>
            <a:r>
              <a:rPr lang="en-US" dirty="0"/>
              <a:t>Requires standard system call </a:t>
            </a:r>
            <a:r>
              <a:rPr lang="en-US" dirty="0" smtClean="0"/>
              <a:t>interface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20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6203-5CDA-44A8-941F-D745581D2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 System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1460-44EA-4150-B73C-ECF77EB90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0"/>
            <a:ext cx="10566400" cy="5105400"/>
          </a:xfrm>
        </p:spPr>
        <p:txBody>
          <a:bodyPr>
            <a:normAutofit/>
          </a:bodyPr>
          <a:lstStyle/>
          <a:p>
            <a:r>
              <a:rPr lang="en-US" dirty="0"/>
              <a:t>File</a:t>
            </a:r>
          </a:p>
          <a:p>
            <a:pPr lvl="1"/>
            <a:r>
              <a:rPr lang="en-US" dirty="0"/>
              <a:t>Named collection of data in a file system</a:t>
            </a:r>
          </a:p>
          <a:p>
            <a:pPr lvl="1"/>
            <a:r>
              <a:rPr lang="en-US" dirty="0"/>
              <a:t>POSIX File data: sequence of bytes</a:t>
            </a:r>
          </a:p>
          <a:p>
            <a:pPr lvl="2"/>
            <a:r>
              <a:rPr lang="en-US" dirty="0"/>
              <a:t>Could be text, binary, serialized objects, …</a:t>
            </a:r>
          </a:p>
          <a:p>
            <a:pPr lvl="1"/>
            <a:r>
              <a:rPr lang="en-US" dirty="0"/>
              <a:t>File Metadata: information about the file</a:t>
            </a:r>
          </a:p>
          <a:p>
            <a:pPr lvl="2"/>
            <a:r>
              <a:rPr lang="en-US" dirty="0"/>
              <a:t>Size, Modification Time, Owner, Security info, Access control</a:t>
            </a:r>
          </a:p>
          <a:p>
            <a:r>
              <a:rPr lang="en-US" dirty="0"/>
              <a:t>Directory</a:t>
            </a:r>
          </a:p>
          <a:p>
            <a:pPr lvl="1"/>
            <a:r>
              <a:rPr lang="en-US" dirty="0"/>
              <a:t>“Folder” containing files &amp; directories</a:t>
            </a:r>
          </a:p>
          <a:p>
            <a:pPr lvl="1"/>
            <a:r>
              <a:rPr lang="en-US" dirty="0" err="1"/>
              <a:t>Hierachical</a:t>
            </a:r>
            <a:r>
              <a:rPr lang="en-US" dirty="0"/>
              <a:t> (graphical) naming</a:t>
            </a:r>
          </a:p>
          <a:p>
            <a:pPr lvl="2"/>
            <a:r>
              <a:rPr lang="en-US" dirty="0"/>
              <a:t>Path through the directory graph</a:t>
            </a:r>
          </a:p>
          <a:p>
            <a:pPr lvl="2"/>
            <a:r>
              <a:rPr lang="en-US" dirty="0"/>
              <a:t>Uniquely identifies a file or directory</a:t>
            </a:r>
          </a:p>
          <a:p>
            <a:pPr lvl="3"/>
            <a:r>
              <a:rPr lang="en-US" dirty="0"/>
              <a:t>/home/ff/cs162/</a:t>
            </a:r>
            <a:r>
              <a:rPr lang="en-US" dirty="0" err="1"/>
              <a:t>public_html</a:t>
            </a:r>
            <a:r>
              <a:rPr lang="en-US" dirty="0"/>
              <a:t>/fa14/index.html</a:t>
            </a:r>
          </a:p>
          <a:p>
            <a:pPr lvl="1"/>
            <a:r>
              <a:rPr lang="en-US" dirty="0"/>
              <a:t>Links and Volumes (later)</a:t>
            </a:r>
          </a:p>
        </p:txBody>
      </p:sp>
    </p:spTree>
    <p:extLst>
      <p:ext uri="{BB962C8B-B14F-4D97-AF65-F5344CB8AC3E}">
        <p14:creationId xmlns:p14="http://schemas.microsoft.com/office/powerpoint/2010/main" val="26948046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2CA6-E521-4D7D-A752-4D040F22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Processes, File Systems, and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8F2C4-498B-4582-B164-E410BBABA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2000"/>
            <a:ext cx="10566400" cy="5105400"/>
          </a:xfrm>
        </p:spPr>
        <p:txBody>
          <a:bodyPr/>
          <a:lstStyle/>
          <a:p>
            <a:r>
              <a:rPr lang="en-US" b="1" dirty="0"/>
              <a:t>Every process has a </a:t>
            </a:r>
            <a:r>
              <a:rPr lang="en-US" b="1" i="1" dirty="0">
                <a:solidFill>
                  <a:srgbClr val="FF0000"/>
                </a:solidFill>
              </a:rPr>
              <a:t>current working </a:t>
            </a:r>
            <a:r>
              <a:rPr lang="en-US" b="1" i="1" dirty="0" smtClean="0">
                <a:solidFill>
                  <a:srgbClr val="FF0000"/>
                </a:solidFill>
              </a:rPr>
              <a:t>directory </a:t>
            </a:r>
            <a:r>
              <a:rPr lang="en-US" b="1" dirty="0" smtClean="0">
                <a:solidFill>
                  <a:srgbClr val="FF0000"/>
                </a:solidFill>
              </a:rPr>
              <a:t>(CWD)</a:t>
            </a:r>
            <a:endParaRPr lang="en-US" b="1" dirty="0">
              <a:solidFill>
                <a:srgbClr val="FF0000"/>
              </a:solidFill>
            </a:endParaRPr>
          </a:p>
          <a:p>
            <a:pPr lvl="1">
              <a:tabLst>
                <a:tab pos="2462213" algn="l"/>
              </a:tabLst>
            </a:pPr>
            <a:r>
              <a:rPr lang="en-US" dirty="0" smtClean="0"/>
              <a:t>Can be set with system call:  </a:t>
            </a:r>
            <a:br>
              <a:rPr lang="en-US" dirty="0" smtClean="0"/>
            </a:br>
            <a:r>
              <a:rPr lang="en-US" sz="2000" dirty="0" err="1" smtClean="0"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chdir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const</a:t>
            </a:r>
            <a:r>
              <a:rPr lang="en-US" sz="2000" dirty="0" smtClean="0">
                <a:latin typeface="Consolas" panose="020B0609020204030204" pitchFamily="49" charset="0"/>
              </a:rPr>
              <a:t> char *path); //change CWD</a:t>
            </a:r>
          </a:p>
          <a:p>
            <a:r>
              <a:rPr lang="en-US" dirty="0" smtClean="0"/>
              <a:t>Absolute paths ignore CWD</a:t>
            </a:r>
            <a:endParaRPr lang="en-US" dirty="0"/>
          </a:p>
          <a:p>
            <a:pPr lvl="1"/>
            <a:r>
              <a:rPr lang="en-US" dirty="0"/>
              <a:t>/home/</a:t>
            </a:r>
            <a:r>
              <a:rPr lang="en-US" dirty="0" err="1"/>
              <a:t>oski</a:t>
            </a:r>
            <a:r>
              <a:rPr lang="en-US" dirty="0"/>
              <a:t>/cs162</a:t>
            </a:r>
          </a:p>
          <a:p>
            <a:r>
              <a:rPr lang="en-US" dirty="0"/>
              <a:t>Relative </a:t>
            </a:r>
            <a:r>
              <a:rPr lang="en-US" dirty="0" smtClean="0"/>
              <a:t>paths are relative to CWD</a:t>
            </a:r>
            <a:endParaRPr lang="en-US" dirty="0"/>
          </a:p>
          <a:p>
            <a:pPr lvl="1"/>
            <a:r>
              <a:rPr lang="en-US" dirty="0"/>
              <a:t>index.html, ./index.html</a:t>
            </a:r>
          </a:p>
          <a:p>
            <a:pPr lvl="2"/>
            <a:r>
              <a:rPr lang="en-US" dirty="0"/>
              <a:t>Refers to index.html in current working directory</a:t>
            </a:r>
          </a:p>
          <a:p>
            <a:pPr lvl="1"/>
            <a:r>
              <a:rPr lang="en-US" dirty="0"/>
              <a:t>../index.html</a:t>
            </a:r>
          </a:p>
          <a:p>
            <a:pPr lvl="2"/>
            <a:r>
              <a:rPr lang="en-US" dirty="0"/>
              <a:t>Refers to index.html in parent of current working directory</a:t>
            </a:r>
          </a:p>
          <a:p>
            <a:pPr lvl="1"/>
            <a:r>
              <a:rPr lang="en-US" dirty="0"/>
              <a:t>~/index.html, ~cs162/index.html</a:t>
            </a:r>
          </a:p>
          <a:p>
            <a:pPr lvl="2"/>
            <a:r>
              <a:rPr lang="en-US" dirty="0"/>
              <a:t>Refers to index.html in the home directory</a:t>
            </a:r>
          </a:p>
        </p:txBody>
      </p:sp>
    </p:spTree>
    <p:extLst>
      <p:ext uri="{BB962C8B-B14F-4D97-AF65-F5344CB8AC3E}">
        <p14:creationId xmlns:p14="http://schemas.microsoft.com/office/powerpoint/2010/main" val="15429475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E7C5-0FC6-4EA1-940E-EB676A1D7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Process Creating New Processes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DBF8-5E0D-4E3F-8A58-20AD2BD4C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0"/>
            <a:ext cx="10515600" cy="47522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pid_t</a:t>
            </a:r>
            <a:r>
              <a:rPr lang="en-US" dirty="0">
                <a:latin typeface="Consolas" panose="020B0609020204030204" pitchFamily="49" charset="0"/>
              </a:rPr>
              <a:t> fork()</a:t>
            </a:r>
            <a:r>
              <a:rPr lang="en-US" dirty="0"/>
              <a:t> – copy the current process</a:t>
            </a:r>
          </a:p>
          <a:p>
            <a:pPr lvl="1"/>
            <a:r>
              <a:rPr lang="en-US" dirty="0"/>
              <a:t>New process has different </a:t>
            </a:r>
            <a:r>
              <a:rPr lang="en-US" dirty="0" err="1"/>
              <a:t>pid</a:t>
            </a:r>
            <a:endParaRPr lang="en-US" dirty="0"/>
          </a:p>
          <a:p>
            <a:pPr lvl="1"/>
            <a:r>
              <a:rPr lang="en-US" dirty="0"/>
              <a:t>New process contains a single thread</a:t>
            </a:r>
          </a:p>
          <a:p>
            <a:r>
              <a:rPr lang="en-US" dirty="0"/>
              <a:t>Return value from </a:t>
            </a:r>
            <a:r>
              <a:rPr lang="en-US" b="1" dirty="0">
                <a:latin typeface="Consolas" panose="020B0609020204030204" pitchFamily="49" charset="0"/>
              </a:rPr>
              <a:t>fork()</a:t>
            </a:r>
            <a:r>
              <a:rPr lang="en-US" dirty="0"/>
              <a:t>: </a:t>
            </a:r>
            <a:r>
              <a:rPr lang="en-US" dirty="0" err="1"/>
              <a:t>pid</a:t>
            </a:r>
            <a:r>
              <a:rPr lang="en-US" dirty="0"/>
              <a:t> (like an integer)</a:t>
            </a:r>
          </a:p>
          <a:p>
            <a:pPr lvl="1"/>
            <a:r>
              <a:rPr lang="en-US" dirty="0"/>
              <a:t>When &gt; 0: </a:t>
            </a:r>
          </a:p>
          <a:p>
            <a:pPr lvl="2"/>
            <a:r>
              <a:rPr lang="en-US" dirty="0"/>
              <a:t>Running in (original) </a:t>
            </a:r>
            <a:r>
              <a:rPr lang="en-US" dirty="0">
                <a:solidFill>
                  <a:srgbClr val="FF0000"/>
                </a:solidFill>
              </a:rPr>
              <a:t>Parent</a:t>
            </a:r>
            <a:r>
              <a:rPr lang="en-US" dirty="0"/>
              <a:t> process</a:t>
            </a:r>
          </a:p>
          <a:p>
            <a:pPr lvl="2"/>
            <a:r>
              <a:rPr lang="en-US" dirty="0"/>
              <a:t>return value is </a:t>
            </a:r>
            <a:r>
              <a:rPr lang="en-US" dirty="0" err="1">
                <a:solidFill>
                  <a:srgbClr val="FF0000"/>
                </a:solidFill>
              </a:rPr>
              <a:t>pid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new child</a:t>
            </a:r>
          </a:p>
          <a:p>
            <a:pPr lvl="1"/>
            <a:r>
              <a:rPr lang="en-US" dirty="0"/>
              <a:t>When = 0: </a:t>
            </a:r>
          </a:p>
          <a:p>
            <a:pPr lvl="2"/>
            <a:r>
              <a:rPr lang="en-US" dirty="0"/>
              <a:t>Running in new </a:t>
            </a:r>
            <a:r>
              <a:rPr lang="en-US" dirty="0">
                <a:solidFill>
                  <a:srgbClr val="FF0000"/>
                </a:solidFill>
              </a:rPr>
              <a:t>Child</a:t>
            </a:r>
            <a:r>
              <a:rPr lang="en-US" dirty="0"/>
              <a:t> process</a:t>
            </a:r>
          </a:p>
          <a:p>
            <a:pPr lvl="1"/>
            <a:r>
              <a:rPr lang="en-US" dirty="0"/>
              <a:t>When &lt; 0:</a:t>
            </a:r>
          </a:p>
          <a:p>
            <a:pPr lvl="2"/>
            <a:r>
              <a:rPr lang="en-US" dirty="0"/>
              <a:t>Error!  Must handle somehow</a:t>
            </a:r>
          </a:p>
          <a:p>
            <a:pPr lvl="2"/>
            <a:r>
              <a:rPr lang="en-US" dirty="0"/>
              <a:t>Running in original process</a:t>
            </a:r>
          </a:p>
          <a:p>
            <a:r>
              <a:rPr lang="en-US" dirty="0">
                <a:solidFill>
                  <a:srgbClr val="FF0000"/>
                </a:solidFill>
              </a:rPr>
              <a:t>State of original process duplicated in </a:t>
            </a:r>
            <a:r>
              <a:rPr lang="en-US" i="1" dirty="0">
                <a:solidFill>
                  <a:srgbClr val="FF0000"/>
                </a:solidFill>
              </a:rPr>
              <a:t>both</a:t>
            </a:r>
            <a:r>
              <a:rPr lang="en-US" dirty="0">
                <a:solidFill>
                  <a:srgbClr val="FF0000"/>
                </a:solidFill>
              </a:rPr>
              <a:t> Parent and Child!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Address Space (Memory), File Descriptors (covered later), 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625534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25FE-65DE-49A1-9370-FE5D4684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and Storage Layers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279F43-4ECD-42C1-A69B-8048DD400AB9}"/>
              </a:ext>
            </a:extLst>
          </p:cNvPr>
          <p:cNvSpPr txBox="1"/>
          <p:nvPr/>
        </p:nvSpPr>
        <p:spPr>
          <a:xfrm>
            <a:off x="2501858" y="1436681"/>
            <a:ext cx="1612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High Level I/O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07F4B25-481D-4305-9AD3-FDDE7CCB42F9}"/>
              </a:ext>
            </a:extLst>
          </p:cNvPr>
          <p:cNvSpPr/>
          <p:nvPr/>
        </p:nvSpPr>
        <p:spPr>
          <a:xfrm>
            <a:off x="2438368" y="1403866"/>
            <a:ext cx="1685048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642D22-9956-46E5-B343-7394EDD388D8}"/>
              </a:ext>
            </a:extLst>
          </p:cNvPr>
          <p:cNvSpPr txBox="1"/>
          <p:nvPr/>
        </p:nvSpPr>
        <p:spPr>
          <a:xfrm>
            <a:off x="2527506" y="1823559"/>
            <a:ext cx="1568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Low Level I/O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C27D80-6CEF-4F17-A507-F1C3FD6736BB}"/>
              </a:ext>
            </a:extLst>
          </p:cNvPr>
          <p:cNvSpPr/>
          <p:nvPr/>
        </p:nvSpPr>
        <p:spPr>
          <a:xfrm>
            <a:off x="2592676" y="1868305"/>
            <a:ext cx="1376433" cy="2617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8A51D6-6FBD-42AD-95DC-EBC1E0B853B9}"/>
              </a:ext>
            </a:extLst>
          </p:cNvPr>
          <p:cNvSpPr txBox="1"/>
          <p:nvPr/>
        </p:nvSpPr>
        <p:spPr>
          <a:xfrm>
            <a:off x="2994781" y="2169859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Gill Sans Light"/>
              </a:rPr>
              <a:t>Syscall</a:t>
            </a:r>
            <a:endParaRPr lang="en-US" sz="1600" dirty="0">
              <a:latin typeface="Gill Sans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849ADB-D868-4857-BD9B-F22463E0D9EA}"/>
              </a:ext>
            </a:extLst>
          </p:cNvPr>
          <p:cNvSpPr/>
          <p:nvPr/>
        </p:nvSpPr>
        <p:spPr>
          <a:xfrm>
            <a:off x="2946444" y="2137045"/>
            <a:ext cx="66889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60CAF0-B19C-400D-A02F-06FAA45F3E62}"/>
              </a:ext>
            </a:extLst>
          </p:cNvPr>
          <p:cNvSpPr txBox="1"/>
          <p:nvPr/>
        </p:nvSpPr>
        <p:spPr>
          <a:xfrm>
            <a:off x="2662158" y="2709446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File System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1369394-D956-4C15-BEB9-C1AAC24B2E34}"/>
              </a:ext>
            </a:extLst>
          </p:cNvPr>
          <p:cNvSpPr/>
          <p:nvPr/>
        </p:nvSpPr>
        <p:spPr>
          <a:xfrm>
            <a:off x="2639665" y="2513352"/>
            <a:ext cx="1282454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E6B799-E83B-4316-96A7-BCE2ABB96BA0}"/>
              </a:ext>
            </a:extLst>
          </p:cNvPr>
          <p:cNvSpPr txBox="1"/>
          <p:nvPr/>
        </p:nvSpPr>
        <p:spPr>
          <a:xfrm>
            <a:off x="2783986" y="3166646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I/O Driver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FBF8D8F-FED8-4073-8D05-16EBEC765DE9}"/>
              </a:ext>
            </a:extLst>
          </p:cNvPr>
          <p:cNvSpPr/>
          <p:nvPr/>
        </p:nvSpPr>
        <p:spPr>
          <a:xfrm>
            <a:off x="2438368" y="3160197"/>
            <a:ext cx="168504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73810F6-703E-417A-A828-2A4DE936F782}"/>
              </a:ext>
            </a:extLst>
          </p:cNvPr>
          <p:cNvCxnSpPr/>
          <p:nvPr/>
        </p:nvCxnSpPr>
        <p:spPr>
          <a:xfrm>
            <a:off x="3053061" y="3696012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78B0D6-35C8-4617-A382-9B9E9B3DB541}"/>
              </a:ext>
            </a:extLst>
          </p:cNvPr>
          <p:cNvCxnSpPr/>
          <p:nvPr/>
        </p:nvCxnSpPr>
        <p:spPr>
          <a:xfrm>
            <a:off x="3205461" y="3517247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05DB80D-8A08-4677-8733-D3DE640BCBBC}"/>
              </a:ext>
            </a:extLst>
          </p:cNvPr>
          <p:cNvCxnSpPr/>
          <p:nvPr/>
        </p:nvCxnSpPr>
        <p:spPr>
          <a:xfrm>
            <a:off x="3653383" y="3696012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477048F-1F6D-4C27-8C5A-7D339B8FE64D}"/>
              </a:ext>
            </a:extLst>
          </p:cNvPr>
          <p:cNvSpPr/>
          <p:nvPr/>
        </p:nvSpPr>
        <p:spPr>
          <a:xfrm>
            <a:off x="3530062" y="3874777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D3E5F83-E4BD-4A3A-B317-E68A5ECC3734}"/>
              </a:ext>
            </a:extLst>
          </p:cNvPr>
          <p:cNvSpPr/>
          <p:nvPr/>
        </p:nvSpPr>
        <p:spPr>
          <a:xfrm>
            <a:off x="3910961" y="3874777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BFBF192-0CCD-4261-96E6-D997A6C65C55}"/>
              </a:ext>
            </a:extLst>
          </p:cNvPr>
          <p:cNvCxnSpPr>
            <a:stCxn id="50" idx="3"/>
            <a:endCxn id="51" idx="2"/>
          </p:cNvCxnSpPr>
          <p:nvPr/>
        </p:nvCxnSpPr>
        <p:spPr>
          <a:xfrm>
            <a:off x="3772671" y="3972320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3AFC0C7-CF30-414D-BCEC-6FA71D813809}"/>
              </a:ext>
            </a:extLst>
          </p:cNvPr>
          <p:cNvSpPr/>
          <p:nvPr/>
        </p:nvSpPr>
        <p:spPr>
          <a:xfrm>
            <a:off x="2754530" y="3679692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FB6A30F-4ADF-407C-88EB-BB4F9189EB7C}"/>
              </a:ext>
            </a:extLst>
          </p:cNvPr>
          <p:cNvCxnSpPr/>
          <p:nvPr/>
        </p:nvCxnSpPr>
        <p:spPr>
          <a:xfrm>
            <a:off x="2861166" y="3500927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6915486-EF93-4D27-87F4-475AFC09E8FC}"/>
              </a:ext>
            </a:extLst>
          </p:cNvPr>
          <p:cNvSpPr txBox="1"/>
          <p:nvPr/>
        </p:nvSpPr>
        <p:spPr>
          <a:xfrm>
            <a:off x="2272748" y="902296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Application / Service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050D77-6FC7-40E2-9066-21710653F497}"/>
              </a:ext>
            </a:extLst>
          </p:cNvPr>
          <p:cNvSpPr txBox="1"/>
          <p:nvPr/>
        </p:nvSpPr>
        <p:spPr>
          <a:xfrm>
            <a:off x="4269672" y="1371600"/>
            <a:ext cx="26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  <a:latin typeface="Gill Sans Light"/>
              </a:rPr>
              <a:t>Streams (buffered I/O)</a:t>
            </a:r>
            <a:endParaRPr lang="en-US" i="1" dirty="0">
              <a:solidFill>
                <a:srgbClr val="3366FF"/>
              </a:solidFill>
              <a:latin typeface="Gill Sans Light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715E189-2EB2-4E67-B7D8-B1BB0DB1621E}"/>
              </a:ext>
            </a:extLst>
          </p:cNvPr>
          <p:cNvSpPr txBox="1"/>
          <p:nvPr/>
        </p:nvSpPr>
        <p:spPr>
          <a:xfrm>
            <a:off x="4269672" y="173960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File Descriptors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CEBA4A-1E12-4838-8630-140BBA79DE20}"/>
              </a:ext>
            </a:extLst>
          </p:cNvPr>
          <p:cNvSpPr txBox="1"/>
          <p:nvPr/>
        </p:nvSpPr>
        <p:spPr>
          <a:xfrm>
            <a:off x="4269672" y="2048454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open(), read(), write(), close(), …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911332-70A9-4285-AD22-2A8BB5E07C56}"/>
              </a:ext>
            </a:extLst>
          </p:cNvPr>
          <p:cNvSpPr txBox="1"/>
          <p:nvPr/>
        </p:nvSpPr>
        <p:spPr>
          <a:xfrm>
            <a:off x="4269672" y="2715816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Files/Directories/Indexes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570497-B785-42C7-894D-A94155FD68BC}"/>
              </a:ext>
            </a:extLst>
          </p:cNvPr>
          <p:cNvSpPr txBox="1"/>
          <p:nvPr/>
        </p:nvSpPr>
        <p:spPr>
          <a:xfrm>
            <a:off x="4269672" y="3161467"/>
            <a:ext cx="359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Commands and Data Transfers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8A7D03-29DB-49B8-AEC9-5E83FCCABC2B}"/>
              </a:ext>
            </a:extLst>
          </p:cNvPr>
          <p:cNvSpPr txBox="1"/>
          <p:nvPr/>
        </p:nvSpPr>
        <p:spPr>
          <a:xfrm>
            <a:off x="4308186" y="3700530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Disks, Flash, Controllers, DMA</a:t>
            </a:r>
          </a:p>
        </p:txBody>
      </p:sp>
      <p:pic>
        <p:nvPicPr>
          <p:cNvPr id="62" name="Picture 61" descr="imgres.jpg">
            <a:extLst>
              <a:ext uri="{FF2B5EF4-FFF2-40B4-BE49-F238E27FC236}">
                <a16:creationId xmlns:a16="http://schemas.microsoft.com/office/drawing/2014/main" id="{EE276A6E-8C4A-4669-B475-509D13FA8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60" y="4207455"/>
            <a:ext cx="903312" cy="736435"/>
          </a:xfrm>
          <a:prstGeom prst="rect">
            <a:avLst/>
          </a:prstGeom>
        </p:spPr>
      </p:pic>
      <p:pic>
        <p:nvPicPr>
          <p:cNvPr id="63" name="Picture 62" descr="imgres.jpg">
            <a:extLst>
              <a:ext uri="{FF2B5EF4-FFF2-40B4-BE49-F238E27FC236}">
                <a16:creationId xmlns:a16="http://schemas.microsoft.com/office/drawing/2014/main" id="{EC10626C-A864-4D63-A0F3-EAE2B4DB6D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4" y="4207455"/>
            <a:ext cx="1757619" cy="1206336"/>
          </a:xfrm>
          <a:prstGeom prst="rect">
            <a:avLst/>
          </a:prstGeom>
        </p:spPr>
      </p:pic>
      <p:pic>
        <p:nvPicPr>
          <p:cNvPr id="64" name="Picture 63" descr="images.jpg">
            <a:extLst>
              <a:ext uri="{FF2B5EF4-FFF2-40B4-BE49-F238E27FC236}">
                <a16:creationId xmlns:a16="http://schemas.microsoft.com/office/drawing/2014/main" id="{AFABA44E-5B19-421F-ADED-445A0AF5A08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470" y="4579987"/>
            <a:ext cx="942084" cy="727806"/>
          </a:xfrm>
          <a:prstGeom prst="rect">
            <a:avLst/>
          </a:prstGeom>
        </p:spPr>
      </p:pic>
      <p:pic>
        <p:nvPicPr>
          <p:cNvPr id="65" name="Picture 64" descr="images.jpg">
            <a:extLst>
              <a:ext uri="{FF2B5EF4-FFF2-40B4-BE49-F238E27FC236}">
                <a16:creationId xmlns:a16="http://schemas.microsoft.com/office/drawing/2014/main" id="{90CD4FCF-9943-4E7F-AE62-51E05C1CE97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376" y="4874295"/>
            <a:ext cx="1388686" cy="672780"/>
          </a:xfrm>
          <a:prstGeom prst="rect">
            <a:avLst/>
          </a:prstGeom>
        </p:spPr>
      </p:pic>
      <p:pic>
        <p:nvPicPr>
          <p:cNvPr id="66" name="Picture 65" descr="imgres.jpg">
            <a:extLst>
              <a:ext uri="{FF2B5EF4-FFF2-40B4-BE49-F238E27FC236}">
                <a16:creationId xmlns:a16="http://schemas.microsoft.com/office/drawing/2014/main" id="{453D04BD-1A35-4317-9AD0-311CE9B541A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847" y="4420964"/>
            <a:ext cx="886829" cy="886829"/>
          </a:xfrm>
          <a:prstGeom prst="rect">
            <a:avLst/>
          </a:prstGeom>
        </p:spPr>
      </p:pic>
      <p:pic>
        <p:nvPicPr>
          <p:cNvPr id="67" name="Picture 66" descr="imgres.jpg">
            <a:extLst>
              <a:ext uri="{FF2B5EF4-FFF2-40B4-BE49-F238E27FC236}">
                <a16:creationId xmlns:a16="http://schemas.microsoft.com/office/drawing/2014/main" id="{531F2D7F-0245-4125-8BC7-5124B980EE8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48" y="4420646"/>
            <a:ext cx="1265440" cy="907297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29E87EEF-8AE6-421A-81BA-A82E715CD3B9}"/>
              </a:ext>
            </a:extLst>
          </p:cNvPr>
          <p:cNvSpPr txBox="1"/>
          <p:nvPr/>
        </p:nvSpPr>
        <p:spPr>
          <a:xfrm>
            <a:off x="4267200" y="2361664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Open File Descriptions</a:t>
            </a:r>
          </a:p>
        </p:txBody>
      </p:sp>
    </p:spTree>
    <p:extLst>
      <p:ext uri="{BB962C8B-B14F-4D97-AF65-F5344CB8AC3E}">
        <p14:creationId xmlns:p14="http://schemas.microsoft.com/office/powerpoint/2010/main" val="3932246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C21E-A93C-4FF1-B306-3FDA99E3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</a:t>
            </a:r>
            <a:r>
              <a:rPr lang="en-US" dirty="0">
                <a:solidFill>
                  <a:srgbClr val="FF0000"/>
                </a:solidFill>
              </a:rPr>
              <a:t>High-Level File API </a:t>
            </a:r>
            <a:r>
              <a:rPr lang="en-US" dirty="0"/>
              <a:t>–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0B2CD-8F0B-4BC2-BFCC-DC9D24298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53" y="762000"/>
            <a:ext cx="10515600" cy="5703625"/>
          </a:xfrm>
        </p:spPr>
        <p:txBody>
          <a:bodyPr/>
          <a:lstStyle/>
          <a:p>
            <a:r>
              <a:rPr lang="en-US" dirty="0"/>
              <a:t>Operates on “streams” – </a:t>
            </a:r>
            <a:r>
              <a:rPr lang="en-US" dirty="0" smtClean="0"/>
              <a:t>unformatted sequences </a:t>
            </a:r>
            <a:r>
              <a:rPr lang="en-US" dirty="0"/>
              <a:t>of </a:t>
            </a:r>
            <a:r>
              <a:rPr lang="en-US" dirty="0" smtClean="0"/>
              <a:t>bytes (wither </a:t>
            </a:r>
            <a:r>
              <a:rPr lang="en-US" dirty="0"/>
              <a:t>text or </a:t>
            </a:r>
            <a:r>
              <a:rPr lang="en-US" dirty="0" smtClean="0"/>
              <a:t>binary data), </a:t>
            </a:r>
            <a:r>
              <a:rPr lang="en-US" dirty="0"/>
              <a:t>with a </a:t>
            </a:r>
            <a:r>
              <a:rPr lang="en-US" dirty="0" smtClean="0"/>
              <a:t>position: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Open stream represented by </a:t>
            </a:r>
            <a:r>
              <a:rPr lang="en-US" dirty="0" smtClean="0">
                <a:solidFill>
                  <a:srgbClr val="FF0000"/>
                </a:solidFill>
              </a:rPr>
              <a:t>pointer</a:t>
            </a:r>
            <a:r>
              <a:rPr lang="en-US" dirty="0" smtClean="0"/>
              <a:t> to a </a:t>
            </a:r>
            <a:r>
              <a:rPr lang="en-US" dirty="0" smtClean="0">
                <a:solidFill>
                  <a:srgbClr val="FF0000"/>
                </a:solidFill>
              </a:rPr>
              <a:t>FILE</a:t>
            </a:r>
            <a:r>
              <a:rPr lang="en-US" dirty="0" smtClean="0"/>
              <a:t> data structure</a:t>
            </a:r>
          </a:p>
          <a:p>
            <a:pPr lvl="1"/>
            <a:r>
              <a:rPr lang="en-US" dirty="0" smtClean="0"/>
              <a:t>Error reported by returning a NULL pointer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CE63D8-FA79-4B46-9EED-DB8AD4309630}"/>
              </a:ext>
            </a:extLst>
          </p:cNvPr>
          <p:cNvSpPr txBox="1"/>
          <p:nvPr/>
        </p:nvSpPr>
        <p:spPr>
          <a:xfrm>
            <a:off x="1471148" y="1828800"/>
            <a:ext cx="7939315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stdio.h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FILE *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fopen</a:t>
            </a:r>
            <a:r>
              <a:rPr lang="en-US" dirty="0">
                <a:latin typeface="Courier"/>
                <a:cs typeface="Courier"/>
              </a:rPr>
              <a:t>( 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*filename, 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*mode );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fclose</a:t>
            </a:r>
            <a:r>
              <a:rPr lang="en-US" dirty="0">
                <a:latin typeface="Courier"/>
                <a:cs typeface="Courier"/>
              </a:rPr>
              <a:t>( FILE *</a:t>
            </a:r>
            <a:r>
              <a:rPr lang="en-US" dirty="0" err="1">
                <a:latin typeface="Courier"/>
                <a:cs typeface="Courier"/>
              </a:rPr>
              <a:t>fp</a:t>
            </a:r>
            <a:r>
              <a:rPr lang="en-US" dirty="0">
                <a:latin typeface="Courier"/>
                <a:cs typeface="Courier"/>
              </a:rPr>
              <a:t> );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18F85FB-14DE-43CD-A3C9-0B794521224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0800" y="2976442"/>
          <a:ext cx="8697468" cy="23469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30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2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14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Mode </a:t>
                      </a:r>
                      <a:r>
                        <a:rPr lang="en-US" sz="1400" baseline="0" dirty="0">
                          <a:latin typeface="Gill Sans Light"/>
                        </a:rPr>
                        <a:t>Text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Descriptions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14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ill Sans Light"/>
                        </a:rPr>
                        <a:t>rb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Open existing</a:t>
                      </a:r>
                      <a:r>
                        <a:rPr lang="en-US" sz="1400" baseline="0" dirty="0">
                          <a:latin typeface="Gill Sans Light"/>
                        </a:rPr>
                        <a:t> file for reading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14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ill Sans Light"/>
                        </a:rPr>
                        <a:t>wb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Open</a:t>
                      </a:r>
                      <a:r>
                        <a:rPr lang="en-US" sz="1400" baseline="0" dirty="0">
                          <a:latin typeface="Gill Sans Light"/>
                        </a:rPr>
                        <a:t> for writing; created if does not exist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14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ill Sans Light"/>
                        </a:rPr>
                        <a:t>ab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Gill Sans Light"/>
                        </a:rPr>
                        <a:t>Open</a:t>
                      </a:r>
                      <a:r>
                        <a:rPr lang="en-US" sz="1400" baseline="0" dirty="0">
                          <a:latin typeface="Gill Sans Light"/>
                        </a:rPr>
                        <a:t> for appending; created if does not exist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9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r+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ill Sans Light"/>
                        </a:rPr>
                        <a:t>rb</a:t>
                      </a:r>
                      <a:r>
                        <a:rPr lang="en-US" sz="1400" dirty="0">
                          <a:latin typeface="Gill Sans Light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Gill Sans Light"/>
                        </a:rPr>
                        <a:t>Open existing</a:t>
                      </a:r>
                      <a:r>
                        <a:rPr lang="en-US" sz="1400" baseline="0" dirty="0">
                          <a:latin typeface="Gill Sans Light"/>
                        </a:rPr>
                        <a:t> file for reading &amp; writing.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14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w+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ill Sans Light"/>
                        </a:rPr>
                        <a:t>wb</a:t>
                      </a:r>
                      <a:r>
                        <a:rPr lang="en-US" sz="1400" dirty="0">
                          <a:latin typeface="Gill Sans Light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Open</a:t>
                      </a:r>
                      <a:r>
                        <a:rPr lang="en-US" sz="1400" baseline="0" dirty="0">
                          <a:latin typeface="Gill Sans Light"/>
                        </a:rPr>
                        <a:t> for reading &amp; writing; truncated to zero if exists, create otherwise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91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a+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ill Sans Light"/>
                        </a:rPr>
                        <a:t>ab</a:t>
                      </a:r>
                      <a:r>
                        <a:rPr lang="en-US" sz="1400" dirty="0">
                          <a:latin typeface="Gill Sans Light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Gill Sans Light"/>
                        </a:rPr>
                        <a:t>Open</a:t>
                      </a:r>
                      <a:r>
                        <a:rPr lang="en-US" sz="1400" baseline="0" dirty="0">
                          <a:latin typeface="Gill Sans Light"/>
                        </a:rPr>
                        <a:t> for reading &amp; writing. Created if does not exist. Read from beginning, write as append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07C6397-7629-4F6F-BE46-D7BA9347720E}"/>
              </a:ext>
            </a:extLst>
          </p:cNvPr>
          <p:cNvSpPr/>
          <p:nvPr/>
        </p:nvSpPr>
        <p:spPr>
          <a:xfrm>
            <a:off x="5181600" y="1219200"/>
            <a:ext cx="3753889" cy="321005"/>
          </a:xfrm>
          <a:prstGeom prst="rect">
            <a:avLst/>
          </a:prstGeom>
          <a:pattFill prst="ltVert">
            <a:fgClr>
              <a:prstClr val="black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054F82-F0F0-4A40-8685-1B62F70C9010}"/>
              </a:ext>
            </a:extLst>
          </p:cNvPr>
          <p:cNvCxnSpPr/>
          <p:nvPr/>
        </p:nvCxnSpPr>
        <p:spPr>
          <a:xfrm flipV="1">
            <a:off x="5963079" y="1482155"/>
            <a:ext cx="0" cy="334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CD6AD2D-3D2D-4E1F-BC74-BD1886DD162D}"/>
              </a:ext>
            </a:extLst>
          </p:cNvPr>
          <p:cNvGrpSpPr/>
          <p:nvPr/>
        </p:nvGrpSpPr>
        <p:grpSpPr>
          <a:xfrm>
            <a:off x="2385548" y="2093840"/>
            <a:ext cx="6217920" cy="914400"/>
            <a:chOff x="1524000" y="2971800"/>
            <a:chExt cx="5486400" cy="9144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01E3B74-2279-445E-8BC5-64CA99B380AF}"/>
                </a:ext>
              </a:extLst>
            </p:cNvPr>
            <p:cNvSpPr/>
            <p:nvPr/>
          </p:nvSpPr>
          <p:spPr bwMode="auto">
            <a:xfrm>
              <a:off x="6248400" y="2971800"/>
              <a:ext cx="762000" cy="3048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19CE898-F8BB-4038-A575-B41AB6720C25}"/>
                </a:ext>
              </a:extLst>
            </p:cNvPr>
            <p:cNvCxnSpPr>
              <a:stCxn id="15" idx="2"/>
            </p:cNvCxnSpPr>
            <p:nvPr/>
          </p:nvCxnSpPr>
          <p:spPr bwMode="auto">
            <a:xfrm flipH="1">
              <a:off x="1524000" y="3276600"/>
              <a:ext cx="5105400" cy="60960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1940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75BF-8A5F-4268-8EC1-D60CE1E3B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API Standard Streams – 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4ED81-A662-4639-ADC4-8BAC16090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10566400" cy="5105400"/>
          </a:xfrm>
        </p:spPr>
        <p:txBody>
          <a:bodyPr>
            <a:normAutofit/>
          </a:bodyPr>
          <a:lstStyle/>
          <a:p>
            <a:r>
              <a:rPr lang="en-US" dirty="0"/>
              <a:t>Three predefined streams are opened implicitly when the program is executed.</a:t>
            </a:r>
          </a:p>
          <a:p>
            <a:pPr lvl="1"/>
            <a:r>
              <a:rPr lang="en-US" sz="2000" dirty="0">
                <a:latin typeface="Courier"/>
                <a:cs typeface="Courier"/>
              </a:rPr>
              <a:t>FILE *stdin </a:t>
            </a:r>
            <a:r>
              <a:rPr lang="en-US" dirty="0"/>
              <a:t>– normal source of input, can be redirected</a:t>
            </a:r>
          </a:p>
          <a:p>
            <a:pPr lvl="1"/>
            <a:r>
              <a:rPr lang="en-US" sz="2000" dirty="0">
                <a:latin typeface="Courier"/>
                <a:cs typeface="Courier"/>
              </a:rPr>
              <a:t>FILE *</a:t>
            </a:r>
            <a:r>
              <a:rPr lang="en-US" sz="2000" dirty="0" err="1">
                <a:latin typeface="Courier"/>
                <a:cs typeface="Courier"/>
              </a:rPr>
              <a:t>stdout</a:t>
            </a:r>
            <a:r>
              <a:rPr lang="en-US" sz="2000" dirty="0"/>
              <a:t> </a:t>
            </a:r>
            <a:r>
              <a:rPr lang="en-US" dirty="0"/>
              <a:t>– normal source of output, can too</a:t>
            </a:r>
          </a:p>
          <a:p>
            <a:pPr lvl="1"/>
            <a:r>
              <a:rPr lang="en-US" sz="2000" dirty="0">
                <a:latin typeface="Courier"/>
                <a:cs typeface="Courier"/>
              </a:rPr>
              <a:t>FILE *stderr </a:t>
            </a:r>
            <a:r>
              <a:rPr lang="en-US" dirty="0"/>
              <a:t>– diagnostics and errors</a:t>
            </a:r>
          </a:p>
          <a:p>
            <a:endParaRPr lang="en-US" dirty="0"/>
          </a:p>
          <a:p>
            <a:r>
              <a:rPr lang="en-US" dirty="0"/>
              <a:t>STDIN / STDOUT enable composition in </a:t>
            </a:r>
            <a:r>
              <a:rPr lang="en-US" dirty="0" smtClean="0"/>
              <a:t>Unix</a:t>
            </a:r>
          </a:p>
          <a:p>
            <a:endParaRPr lang="en-US" dirty="0"/>
          </a:p>
          <a:p>
            <a:r>
              <a:rPr lang="en-US" dirty="0"/>
              <a:t>All can be redirected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cat hello.txt | grep “World!”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cat</a:t>
            </a:r>
            <a:r>
              <a:rPr lang="en-US" dirty="0"/>
              <a:t>’s </a:t>
            </a:r>
            <a:r>
              <a:rPr lang="en-US" b="1" dirty="0" err="1">
                <a:latin typeface="Consolas" panose="020B0609020204030204" pitchFamily="49" charset="0"/>
              </a:rPr>
              <a:t>stdout</a:t>
            </a:r>
            <a:r>
              <a:rPr lang="en-US" dirty="0"/>
              <a:t> goes to </a:t>
            </a:r>
            <a:r>
              <a:rPr lang="en-US" b="1" dirty="0">
                <a:latin typeface="Consolas" panose="020B0609020204030204" pitchFamily="49" charset="0"/>
              </a:rPr>
              <a:t>grep</a:t>
            </a:r>
            <a:r>
              <a:rPr lang="en-US" dirty="0"/>
              <a:t>’s </a:t>
            </a:r>
            <a:r>
              <a:rPr lang="en-US" b="1" dirty="0">
                <a:latin typeface="Consolas" panose="020B0609020204030204" pitchFamily="49" charset="0"/>
              </a:rPr>
              <a:t>stdin</a:t>
            </a:r>
          </a:p>
        </p:txBody>
      </p:sp>
    </p:spTree>
    <p:extLst>
      <p:ext uri="{BB962C8B-B14F-4D97-AF65-F5344CB8AC3E}">
        <p14:creationId xmlns:p14="http://schemas.microsoft.com/office/powerpoint/2010/main" val="20209708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F569-F72A-40E0-8DD0-95EA3C06E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38200"/>
            <a:ext cx="10515600" cy="5297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// character oriented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fputc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 int c, FILE 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fp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);		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//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rtn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c or EOF on err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fputs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 const char *s, FILE 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fp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);	//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rtn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&gt; 0 or EOF</a:t>
            </a:r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fgetc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 FILE *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fp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char 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fgets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 char 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buf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, int n, FILE 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fp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// block oriented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size_t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fread</a:t>
            </a:r>
            <a:r>
              <a:rPr lang="en-US" sz="1800" dirty="0">
                <a:latin typeface="Consolas" panose="020B0609020204030204" pitchFamily="49" charset="0"/>
              </a:rPr>
              <a:t>(void *</a:t>
            </a:r>
            <a:r>
              <a:rPr lang="en-US" sz="1800" dirty="0" err="1">
                <a:latin typeface="Consolas" panose="020B0609020204030204" pitchFamily="49" charset="0"/>
              </a:rPr>
              <a:t>ptr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size_t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size_of_elements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</a:t>
            </a:r>
            <a:r>
              <a:rPr lang="en-US" sz="1800" dirty="0" err="1">
                <a:latin typeface="Consolas" panose="020B0609020204030204" pitchFamily="49" charset="0"/>
              </a:rPr>
              <a:t>size_t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number_of_elements</a:t>
            </a:r>
            <a:r>
              <a:rPr lang="en-US" sz="1800" dirty="0">
                <a:latin typeface="Consolas" panose="020B0609020204030204" pitchFamily="49" charset="0"/>
              </a:rPr>
              <a:t>, FILE *</a:t>
            </a:r>
            <a:r>
              <a:rPr lang="en-US" sz="1800" dirty="0" err="1">
                <a:latin typeface="Consolas" panose="020B0609020204030204" pitchFamily="49" charset="0"/>
              </a:rPr>
              <a:t>a_file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size_t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fwrite</a:t>
            </a:r>
            <a:r>
              <a:rPr lang="en-US" sz="1800" dirty="0">
                <a:latin typeface="Consolas" panose="020B0609020204030204" pitchFamily="49" charset="0"/>
              </a:rPr>
              <a:t>(const void *</a:t>
            </a:r>
            <a:r>
              <a:rPr lang="en-US" sz="1800" dirty="0" err="1">
                <a:latin typeface="Consolas" panose="020B0609020204030204" pitchFamily="49" charset="0"/>
              </a:rPr>
              <a:t>ptr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size_t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size_of_elements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</a:t>
            </a:r>
            <a:r>
              <a:rPr lang="en-US" sz="1800" dirty="0" err="1">
                <a:latin typeface="Consolas" panose="020B0609020204030204" pitchFamily="49" charset="0"/>
              </a:rPr>
              <a:t>size_t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number_of_elements</a:t>
            </a:r>
            <a:r>
              <a:rPr lang="en-US" sz="1800" dirty="0">
                <a:latin typeface="Consolas" panose="020B0609020204030204" pitchFamily="49" charset="0"/>
              </a:rPr>
              <a:t>, FILE *</a:t>
            </a:r>
            <a:r>
              <a:rPr lang="en-US" sz="1800" dirty="0" err="1">
                <a:latin typeface="Consolas" panose="020B0609020204030204" pitchFamily="49" charset="0"/>
              </a:rPr>
              <a:t>a_file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// formatted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latin typeface="Consolas" panose="020B0609020204030204" pitchFamily="49" charset="0"/>
              </a:rPr>
              <a:t>fprintf</a:t>
            </a:r>
            <a:r>
              <a:rPr lang="en-US" sz="1800" dirty="0">
                <a:latin typeface="Consolas" panose="020B0609020204030204" pitchFamily="49" charset="0"/>
              </a:rPr>
              <a:t>(FILE *restrict stream, const char *restrict format, ...);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latin typeface="Consolas" panose="020B0609020204030204" pitchFamily="49" charset="0"/>
              </a:rPr>
              <a:t>fscanf</a:t>
            </a:r>
            <a:r>
              <a:rPr lang="en-US" sz="1800" dirty="0">
                <a:latin typeface="Consolas" panose="020B0609020204030204" pitchFamily="49" charset="0"/>
              </a:rPr>
              <a:t>(FILE *restrict stream, const char *restrict format, ... 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High-Level File API</a:t>
            </a:r>
          </a:p>
        </p:txBody>
      </p:sp>
    </p:spTree>
    <p:extLst>
      <p:ext uri="{BB962C8B-B14F-4D97-AF65-F5344CB8AC3E}">
        <p14:creationId xmlns:p14="http://schemas.microsoft.com/office/powerpoint/2010/main" val="358918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C759-8578-433B-8DD7-6BC2462E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Streams: Char-by-Char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2C25C-D65D-4609-8634-E324543B9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38200"/>
            <a:ext cx="10515600" cy="4904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main(void)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FILE* input = </a:t>
            </a:r>
            <a:r>
              <a:rPr lang="en-US" sz="2000" dirty="0" err="1">
                <a:latin typeface="Consolas" panose="020B0609020204030204" pitchFamily="49" charset="0"/>
              </a:rPr>
              <a:t>fopen</a:t>
            </a:r>
            <a:r>
              <a:rPr lang="en-US" sz="2000" dirty="0">
                <a:latin typeface="Consolas" panose="020B0609020204030204" pitchFamily="49" charset="0"/>
              </a:rPr>
              <a:t>(“input.txt”, “r”);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FILE* output = </a:t>
            </a:r>
            <a:r>
              <a:rPr lang="en-US" sz="2000" dirty="0" err="1">
                <a:latin typeface="Consolas" panose="020B0609020204030204" pitchFamily="49" charset="0"/>
              </a:rPr>
              <a:t>fopen</a:t>
            </a:r>
            <a:r>
              <a:rPr lang="en-US" sz="2000" dirty="0">
                <a:latin typeface="Consolas" panose="020B0609020204030204" pitchFamily="49" charset="0"/>
              </a:rPr>
              <a:t>(“output.txt”, “w”);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int c;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c =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fgetc</a:t>
            </a:r>
            <a:r>
              <a:rPr lang="en-US" sz="2000" dirty="0">
                <a:latin typeface="Consolas" panose="020B0609020204030204" pitchFamily="49" charset="0"/>
              </a:rPr>
              <a:t>(input);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while (c != EOF)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fputc</a:t>
            </a:r>
            <a:r>
              <a:rPr lang="en-US" sz="2000" dirty="0">
                <a:latin typeface="Consolas" panose="020B0609020204030204" pitchFamily="49" charset="0"/>
              </a:rPr>
              <a:t>(output, c);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c =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fgetc</a:t>
            </a:r>
            <a:r>
              <a:rPr lang="en-US" sz="2000" dirty="0">
                <a:latin typeface="Consolas" panose="020B0609020204030204" pitchFamily="49" charset="0"/>
              </a:rPr>
              <a:t>(input);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fclose</a:t>
            </a:r>
            <a:r>
              <a:rPr lang="en-US" sz="2000" dirty="0">
                <a:latin typeface="Consolas" panose="020B0609020204030204" pitchFamily="49" charset="0"/>
              </a:rPr>
              <a:t>(input);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fclose</a:t>
            </a:r>
            <a:r>
              <a:rPr lang="en-US" sz="2000" dirty="0">
                <a:latin typeface="Consolas" panose="020B0609020204030204" pitchFamily="49" charset="0"/>
              </a:rPr>
              <a:t>(output);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24457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F569-F72A-40E0-8DD0-95EA3C06E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10515600" cy="5297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// character oriented 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latin typeface="Consolas" panose="020B0609020204030204" pitchFamily="49" charset="0"/>
              </a:rPr>
              <a:t>fputc</a:t>
            </a:r>
            <a:r>
              <a:rPr lang="en-US" sz="1800" dirty="0">
                <a:latin typeface="Consolas" panose="020B0609020204030204" pitchFamily="49" charset="0"/>
              </a:rPr>
              <a:t>( int c, FILE *</a:t>
            </a:r>
            <a:r>
              <a:rPr lang="en-US" sz="1800" dirty="0" err="1">
                <a:latin typeface="Consolas" panose="020B0609020204030204" pitchFamily="49" charset="0"/>
              </a:rPr>
              <a:t>fp</a:t>
            </a:r>
            <a:r>
              <a:rPr lang="en-US" sz="1800" dirty="0">
                <a:latin typeface="Consolas" panose="020B0609020204030204" pitchFamily="49" charset="0"/>
              </a:rPr>
              <a:t> );		// </a:t>
            </a:r>
            <a:r>
              <a:rPr lang="en-US" sz="1800" dirty="0" err="1">
                <a:latin typeface="Consolas" panose="020B0609020204030204" pitchFamily="49" charset="0"/>
              </a:rPr>
              <a:t>rtn</a:t>
            </a:r>
            <a:r>
              <a:rPr lang="en-US" sz="1800" dirty="0">
                <a:latin typeface="Consolas" panose="020B0609020204030204" pitchFamily="49" charset="0"/>
              </a:rPr>
              <a:t> c or EOF on err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latin typeface="Consolas" panose="020B0609020204030204" pitchFamily="49" charset="0"/>
              </a:rPr>
              <a:t>fputs</a:t>
            </a:r>
            <a:r>
              <a:rPr lang="en-US" sz="1800" dirty="0">
                <a:latin typeface="Consolas" panose="020B0609020204030204" pitchFamily="49" charset="0"/>
              </a:rPr>
              <a:t>( const char *s, FILE *</a:t>
            </a:r>
            <a:r>
              <a:rPr lang="en-US" sz="1800" dirty="0" err="1">
                <a:latin typeface="Consolas" panose="020B0609020204030204" pitchFamily="49" charset="0"/>
              </a:rPr>
              <a:t>fp</a:t>
            </a:r>
            <a:r>
              <a:rPr lang="en-US" sz="1800" dirty="0">
                <a:latin typeface="Consolas" panose="020B0609020204030204" pitchFamily="49" charset="0"/>
              </a:rPr>
              <a:t> );	// </a:t>
            </a:r>
            <a:r>
              <a:rPr lang="en-US" sz="1800" dirty="0" err="1">
                <a:latin typeface="Consolas" panose="020B0609020204030204" pitchFamily="49" charset="0"/>
              </a:rPr>
              <a:t>rtn</a:t>
            </a:r>
            <a:r>
              <a:rPr lang="en-US" sz="1800" dirty="0">
                <a:latin typeface="Consolas" panose="020B0609020204030204" pitchFamily="49" charset="0"/>
              </a:rPr>
              <a:t> &gt; 0 or EOF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latin typeface="Consolas" panose="020B0609020204030204" pitchFamily="49" charset="0"/>
              </a:rPr>
              <a:t>fgetc</a:t>
            </a:r>
            <a:r>
              <a:rPr lang="en-US" sz="1800" dirty="0">
                <a:latin typeface="Consolas" panose="020B0609020204030204" pitchFamily="49" charset="0"/>
              </a:rPr>
              <a:t>( FILE * </a:t>
            </a:r>
            <a:r>
              <a:rPr lang="en-US" sz="1800" dirty="0" err="1">
                <a:latin typeface="Consolas" panose="020B0609020204030204" pitchFamily="49" charset="0"/>
              </a:rPr>
              <a:t>fp</a:t>
            </a:r>
            <a:r>
              <a:rPr lang="en-US" sz="1800" dirty="0"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char *</a:t>
            </a:r>
            <a:r>
              <a:rPr lang="en-US" sz="1800" dirty="0" err="1">
                <a:latin typeface="Consolas" panose="020B0609020204030204" pitchFamily="49" charset="0"/>
              </a:rPr>
              <a:t>fgets</a:t>
            </a:r>
            <a:r>
              <a:rPr lang="en-US" sz="1800" dirty="0">
                <a:latin typeface="Consolas" panose="020B0609020204030204" pitchFamily="49" charset="0"/>
              </a:rPr>
              <a:t>( char *</a:t>
            </a:r>
            <a:r>
              <a:rPr lang="en-US" sz="1800" dirty="0" err="1">
                <a:latin typeface="Consolas" panose="020B0609020204030204" pitchFamily="49" charset="0"/>
              </a:rPr>
              <a:t>buf</a:t>
            </a:r>
            <a:r>
              <a:rPr lang="en-US" sz="1800" dirty="0">
                <a:latin typeface="Consolas" panose="020B0609020204030204" pitchFamily="49" charset="0"/>
              </a:rPr>
              <a:t>, int n, FILE *</a:t>
            </a:r>
            <a:r>
              <a:rPr lang="en-US" sz="1800" dirty="0" err="1">
                <a:latin typeface="Consolas" panose="020B0609020204030204" pitchFamily="49" charset="0"/>
              </a:rPr>
              <a:t>fp</a:t>
            </a:r>
            <a:r>
              <a:rPr lang="en-US" sz="1800" dirty="0"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// block oriented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fread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(void 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size_of_elements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number_of_elements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, FILE 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a_file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fwrite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(const void 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size_of_elements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number_of_elements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, FILE 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a_file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// formatted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latin typeface="Consolas" panose="020B0609020204030204" pitchFamily="49" charset="0"/>
              </a:rPr>
              <a:t>fprintf</a:t>
            </a:r>
            <a:r>
              <a:rPr lang="en-US" sz="1800" dirty="0">
                <a:latin typeface="Consolas" panose="020B0609020204030204" pitchFamily="49" charset="0"/>
              </a:rPr>
              <a:t>(FILE *restrict stream, const char *restrict format, ...);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latin typeface="Consolas" panose="020B0609020204030204" pitchFamily="49" charset="0"/>
              </a:rPr>
              <a:t>fscanf</a:t>
            </a:r>
            <a:r>
              <a:rPr lang="en-US" sz="1800" dirty="0">
                <a:latin typeface="Consolas" panose="020B0609020204030204" pitchFamily="49" charset="0"/>
              </a:rPr>
              <a:t>(FILE *restrict stream, const char *restrict format, ... 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High-Level File API</a:t>
            </a:r>
          </a:p>
        </p:txBody>
      </p:sp>
    </p:spTree>
    <p:extLst>
      <p:ext uri="{BB962C8B-B14F-4D97-AF65-F5344CB8AC3E}">
        <p14:creationId xmlns:p14="http://schemas.microsoft.com/office/powerpoint/2010/main" val="19250872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C759-8578-433B-8DD7-6BC2462E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Streams: Block-by-Block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2C25C-D65D-4609-8634-E324543B9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10515600" cy="49044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#define BUFFER_SIZE 1024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main(void)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FILE* input = </a:t>
            </a:r>
            <a:r>
              <a:rPr lang="en-US" sz="2000" dirty="0" err="1">
                <a:latin typeface="Consolas" panose="020B0609020204030204" pitchFamily="49" charset="0"/>
              </a:rPr>
              <a:t>fopen</a:t>
            </a:r>
            <a:r>
              <a:rPr lang="en-US" sz="2000" dirty="0">
                <a:latin typeface="Consolas" panose="020B0609020204030204" pitchFamily="49" charset="0"/>
              </a:rPr>
              <a:t>("input.txt", "r");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FILE* output = </a:t>
            </a:r>
            <a:r>
              <a:rPr lang="en-US" sz="2000" dirty="0" err="1">
                <a:latin typeface="Consolas" panose="020B0609020204030204" pitchFamily="49" charset="0"/>
              </a:rPr>
              <a:t>fopen</a:t>
            </a:r>
            <a:r>
              <a:rPr lang="en-US" sz="2000" dirty="0">
                <a:latin typeface="Consolas" panose="020B0609020204030204" pitchFamily="49" charset="0"/>
              </a:rPr>
              <a:t>("output.txt", "w");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char buffer[BUFFER_SIZE];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</a:rPr>
              <a:t> length;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length =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fread</a:t>
            </a:r>
            <a:r>
              <a:rPr lang="en-US" sz="2000" dirty="0">
                <a:latin typeface="Consolas" panose="020B0609020204030204" pitchFamily="49" charset="0"/>
              </a:rPr>
              <a:t>(buffer, BUFFER_SIZE, </a:t>
            </a:r>
            <a:r>
              <a:rPr lang="en-US" sz="2000" dirty="0" err="1">
                <a:latin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</a:rPr>
              <a:t>(char), input);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while (length &gt; 0)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fwrite</a:t>
            </a:r>
            <a:r>
              <a:rPr lang="en-US" sz="2000" dirty="0">
                <a:latin typeface="Consolas" panose="020B0609020204030204" pitchFamily="49" charset="0"/>
              </a:rPr>
              <a:t>(buffer, length, </a:t>
            </a:r>
            <a:r>
              <a:rPr lang="en-US" sz="2000" dirty="0" err="1">
                <a:latin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</a:rPr>
              <a:t>(char), output);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length =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fread</a:t>
            </a:r>
            <a:r>
              <a:rPr lang="en-US" sz="2000" dirty="0">
                <a:latin typeface="Consolas" panose="020B0609020204030204" pitchFamily="49" charset="0"/>
              </a:rPr>
              <a:t>(buffer, BUFFER_SIZE, </a:t>
            </a:r>
            <a:r>
              <a:rPr lang="en-US" sz="2000" dirty="0" err="1">
                <a:latin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</a:rPr>
              <a:t>(char), input);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fclose</a:t>
            </a:r>
            <a:r>
              <a:rPr lang="en-US" sz="2000" dirty="0">
                <a:latin typeface="Consolas" panose="020B0609020204030204" pitchFamily="49" charset="0"/>
              </a:rPr>
              <a:t>(input);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fclose</a:t>
            </a:r>
            <a:r>
              <a:rPr lang="en-US" sz="2000" dirty="0">
                <a:latin typeface="Consolas" panose="020B0609020204030204" pitchFamily="49" charset="0"/>
              </a:rPr>
              <a:t>(output);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9001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404C6-A673-4BE9-8E7C-9C3971B7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</a:t>
            </a:r>
            <a:r>
              <a:rPr lang="en-US" dirty="0" smtClean="0"/>
              <a:t>Check your Errors!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7FF0F-4D71-4B8C-82FD-C0F98B6F8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38200"/>
            <a:ext cx="112014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Systems programmers </a:t>
            </a:r>
            <a:r>
              <a:rPr lang="en-US" dirty="0" smtClean="0"/>
              <a:t>should always be paranoid!</a:t>
            </a:r>
          </a:p>
          <a:p>
            <a:pPr lvl="1"/>
            <a:r>
              <a:rPr lang="en-US" dirty="0" smtClean="0"/>
              <a:t>Otherwise you get intermittently buggy code</a:t>
            </a:r>
            <a:endParaRPr lang="en-US" dirty="0"/>
          </a:p>
          <a:p>
            <a:r>
              <a:rPr lang="en-US" dirty="0"/>
              <a:t>We should really be writing things like: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FILE* input = </a:t>
            </a:r>
            <a:r>
              <a:rPr lang="en-US" sz="2000" dirty="0" err="1">
                <a:latin typeface="Consolas" panose="020B0609020204030204" pitchFamily="49" charset="0"/>
              </a:rPr>
              <a:t>fopen</a:t>
            </a:r>
            <a:r>
              <a:rPr lang="en-US" sz="2000" dirty="0">
                <a:latin typeface="Consolas" panose="020B0609020204030204" pitchFamily="49" charset="0"/>
              </a:rPr>
              <a:t>(“input.txt”, “r”);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if (input == NULL) {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// Prints our string and error msg.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perror</a:t>
            </a:r>
            <a:r>
              <a:rPr lang="en-US" sz="2000" dirty="0">
                <a:latin typeface="Consolas" panose="020B0609020204030204" pitchFamily="49" charset="0"/>
              </a:rPr>
              <a:t>(“Failed to open input file”)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Be </a:t>
            </a:r>
            <a:r>
              <a:rPr lang="en-US" b="1" dirty="0"/>
              <a:t>thorough about checking return </a:t>
            </a:r>
            <a:r>
              <a:rPr lang="en-US" b="1" dirty="0" smtClean="0"/>
              <a:t>values!</a:t>
            </a:r>
            <a:endParaRPr lang="en-US" dirty="0"/>
          </a:p>
          <a:p>
            <a:pPr lvl="1"/>
            <a:r>
              <a:rPr lang="en-US" dirty="0"/>
              <a:t>Want failures to be systematically caught and dealt </a:t>
            </a:r>
            <a:r>
              <a:rPr lang="en-US" dirty="0" smtClean="0"/>
              <a:t>with</a:t>
            </a:r>
          </a:p>
          <a:p>
            <a:r>
              <a:rPr lang="en-US" dirty="0" smtClean="0"/>
              <a:t>I may be a bit loose with error checking for examples in class (to keep short)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 as I say, not as I show in class!</a:t>
            </a:r>
          </a:p>
        </p:txBody>
      </p:sp>
    </p:spTree>
    <p:extLst>
      <p:ext uri="{BB962C8B-B14F-4D97-AF65-F5344CB8AC3E}">
        <p14:creationId xmlns:p14="http://schemas.microsoft.com/office/powerpoint/2010/main" val="20147369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9C4CC-7928-4E67-8A08-338C26551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High-Level File API: </a:t>
            </a:r>
            <a:r>
              <a:rPr lang="en-US" dirty="0" smtClean="0"/>
              <a:t>Positioning The Pointer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3A1A3-4750-4CDB-8617-46173AE04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20325"/>
            <a:ext cx="10677939" cy="5985275"/>
          </a:xfrm>
        </p:spPr>
        <p:txBody>
          <a:bodyPr/>
          <a:lstStyle/>
          <a:p>
            <a:pPr marL="0" indent="0">
              <a:buNone/>
              <a:tabLst>
                <a:tab pos="1485900" algn="l"/>
              </a:tabLst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en-US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fseek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(FILE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2000" i="1" dirty="0">
                <a:latin typeface="Consolas" charset="0"/>
                <a:ea typeface="Consolas" charset="0"/>
                <a:cs typeface="Consolas" charset="0"/>
              </a:rPr>
              <a:t>stream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long int </a:t>
            </a:r>
            <a:r>
              <a:rPr lang="en-US" sz="2000" i="1" dirty="0">
                <a:latin typeface="Consolas" charset="0"/>
                <a:ea typeface="Consolas" charset="0"/>
                <a:cs typeface="Consolas" charset="0"/>
              </a:rPr>
              <a:t>offset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int </a:t>
            </a:r>
            <a:r>
              <a:rPr lang="en-US" sz="2000" i="1" dirty="0">
                <a:latin typeface="Consolas" charset="0"/>
                <a:ea typeface="Consolas" charset="0"/>
                <a:cs typeface="Consolas" charset="0"/>
              </a:rPr>
              <a:t>whence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  <a:tabLst>
                <a:tab pos="1485900" algn="l"/>
              </a:tabLst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long int </a:t>
            </a:r>
            <a:r>
              <a:rPr lang="en-US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ftell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(FILE *stream)</a:t>
            </a:r>
          </a:p>
          <a:p>
            <a:pPr marL="0" indent="0">
              <a:buNone/>
              <a:tabLst>
                <a:tab pos="1485900" algn="l"/>
              </a:tabLst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rewind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(FILE *stream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sz="2000" dirty="0" smtClean="0">
                <a:latin typeface="Consolas" charset="0"/>
                <a:ea typeface="Consolas" charset="0"/>
                <a:cs typeface="Consolas" charset="0"/>
              </a:rPr>
            </a:b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Gill Sans Light"/>
                <a:ea typeface="Consolas" charset="0"/>
                <a:cs typeface="Consolas" charset="0"/>
              </a:rPr>
              <a:t>For </a:t>
            </a:r>
            <a:r>
              <a:rPr lang="en-US" dirty="0" err="1" smtClean="0">
                <a:latin typeface="Consolas" panose="020B0609020204030204" pitchFamily="49" charset="0"/>
                <a:ea typeface="Consolas" charset="0"/>
                <a:cs typeface="Consolas" charset="0"/>
              </a:rPr>
              <a:t>fseek</a:t>
            </a:r>
            <a:r>
              <a:rPr lang="en-US" dirty="0" smtClean="0">
                <a:latin typeface="Consolas" panose="020B0609020204030204" pitchFamily="49" charset="0"/>
                <a:ea typeface="Consolas" charset="0"/>
                <a:cs typeface="Consolas" charset="0"/>
              </a:rPr>
              <a:t>()</a:t>
            </a:r>
            <a:r>
              <a:rPr lang="en-US" dirty="0" smtClean="0">
                <a:latin typeface="Gill Sans Light"/>
                <a:ea typeface="Consolas" charset="0"/>
                <a:cs typeface="Consolas" charset="0"/>
              </a:rPr>
              <a:t>, the </a:t>
            </a:r>
            <a:r>
              <a:rPr lang="en-US" dirty="0" smtClean="0">
                <a:latin typeface="Consolas" panose="020B0609020204030204" pitchFamily="49" charset="0"/>
                <a:ea typeface="Consolas" charset="0"/>
                <a:cs typeface="Consolas" charset="0"/>
              </a:rPr>
              <a:t>offset</a:t>
            </a:r>
            <a:r>
              <a:rPr lang="en-US" dirty="0" smtClean="0">
                <a:latin typeface="Gill Sans Light"/>
                <a:ea typeface="Consolas" charset="0"/>
                <a:cs typeface="Consolas" charset="0"/>
              </a:rPr>
              <a:t> is interpreted based on the </a:t>
            </a:r>
            <a:r>
              <a:rPr lang="en-US" dirty="0" smtClean="0">
                <a:latin typeface="Consolas" panose="020B0609020204030204" pitchFamily="49" charset="0"/>
                <a:ea typeface="Consolas" charset="0"/>
                <a:cs typeface="Consolas" charset="0"/>
              </a:rPr>
              <a:t>whence</a:t>
            </a:r>
            <a:r>
              <a:rPr lang="en-US" dirty="0" smtClean="0">
                <a:latin typeface="Gill Sans Light"/>
                <a:ea typeface="Consolas" charset="0"/>
                <a:cs typeface="Consolas" charset="0"/>
              </a:rPr>
              <a:t> argument (constants in </a:t>
            </a:r>
            <a:r>
              <a:rPr lang="en-US" dirty="0" err="1" smtClean="0">
                <a:latin typeface="Consolas" panose="020B0609020204030204" pitchFamily="49" charset="0"/>
                <a:ea typeface="Consolas" charset="0"/>
                <a:cs typeface="Consolas" charset="0"/>
              </a:rPr>
              <a:t>stdio.h</a:t>
            </a:r>
            <a:r>
              <a:rPr lang="en-US" dirty="0">
                <a:latin typeface="Gill Sans Light"/>
                <a:ea typeface="Consolas" charset="0"/>
                <a:cs typeface="Consolas" charset="0"/>
              </a:rPr>
              <a:t>)</a:t>
            </a:r>
            <a:r>
              <a:rPr lang="en-US" dirty="0" smtClean="0">
                <a:latin typeface="Gill Sans Light"/>
                <a:ea typeface="Consolas" charset="0"/>
                <a:cs typeface="Consolas" charset="0"/>
              </a:rPr>
              <a:t>: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ea typeface="Consolas" charset="0"/>
                <a:cs typeface="Consolas" charset="0"/>
              </a:rPr>
              <a:t>SEEK_SET</a:t>
            </a:r>
            <a:r>
              <a:rPr lang="en-US" dirty="0" smtClean="0">
                <a:latin typeface="Gill Sans Light"/>
                <a:ea typeface="Consolas" charset="0"/>
                <a:cs typeface="Consolas" charset="0"/>
              </a:rPr>
              <a:t>: Then offset interpreted from beginning (position 0)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ea typeface="Consolas" charset="0"/>
                <a:cs typeface="Consolas" charset="0"/>
              </a:rPr>
              <a:t>SEEK_END</a:t>
            </a:r>
            <a:r>
              <a:rPr lang="en-US" dirty="0" smtClean="0">
                <a:latin typeface="Gill Sans Light"/>
                <a:ea typeface="Consolas" charset="0"/>
                <a:cs typeface="Consolas" charset="0"/>
              </a:rPr>
              <a:t>: Then offset interpreted backwards from end of file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ea typeface="Consolas" charset="0"/>
                <a:cs typeface="Consolas" charset="0"/>
              </a:rPr>
              <a:t>SEEK_CUR</a:t>
            </a:r>
            <a:r>
              <a:rPr lang="en-US" dirty="0" smtClean="0">
                <a:latin typeface="Gill Sans Light"/>
                <a:ea typeface="Consolas" charset="0"/>
                <a:cs typeface="Consolas" charset="0"/>
              </a:rPr>
              <a:t>: Then offset interpreted from current position</a:t>
            </a:r>
          </a:p>
          <a:p>
            <a:endParaRPr lang="en-US" dirty="0" smtClean="0">
              <a:latin typeface="Gill Sans Light"/>
              <a:ea typeface="Consolas" charset="0"/>
              <a:cs typeface="Consolas" charset="0"/>
            </a:endParaRPr>
          </a:p>
          <a:p>
            <a:endParaRPr lang="en-US" dirty="0">
              <a:latin typeface="Gill Sans Light"/>
              <a:ea typeface="Consolas" charset="0"/>
              <a:cs typeface="Consolas" charset="0"/>
            </a:endParaRPr>
          </a:p>
          <a:p>
            <a:endParaRPr lang="en-US" dirty="0" smtClean="0">
              <a:latin typeface="Gill Sans Light"/>
              <a:ea typeface="Consolas" charset="0"/>
              <a:cs typeface="Consolas" charset="0"/>
            </a:endParaRPr>
          </a:p>
          <a:p>
            <a:endParaRPr lang="en-US" dirty="0">
              <a:latin typeface="Gill Sans Light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Gill Sans Light"/>
                <a:ea typeface="Consolas" charset="0"/>
                <a:cs typeface="Consolas" charset="0"/>
              </a:rPr>
              <a:t>Overall preserves high-level abstraction of a uniform stream of objects</a:t>
            </a:r>
            <a:endParaRPr lang="en-US" dirty="0">
              <a:latin typeface="Gill Sans Light"/>
              <a:ea typeface="Consolas" charset="0"/>
              <a:cs typeface="Consolas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2113215-3D8F-4722-AFA5-ABE6461D2719}"/>
              </a:ext>
            </a:extLst>
          </p:cNvPr>
          <p:cNvGrpSpPr/>
          <p:nvPr/>
        </p:nvGrpSpPr>
        <p:grpSpPr>
          <a:xfrm>
            <a:off x="2743200" y="4724400"/>
            <a:ext cx="3753889" cy="655967"/>
            <a:chOff x="4876800" y="1905000"/>
            <a:chExt cx="3753889" cy="655967"/>
          </a:xfrm>
          <a:effectLst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30A1D8-D435-4D19-BDFB-4F87BE2C8EB2}"/>
                </a:ext>
              </a:extLst>
            </p:cNvPr>
            <p:cNvSpPr/>
            <p:nvPr/>
          </p:nvSpPr>
          <p:spPr>
            <a:xfrm>
              <a:off x="4876800" y="1905000"/>
              <a:ext cx="3753889" cy="321005"/>
            </a:xfrm>
            <a:prstGeom prst="rect">
              <a:avLst/>
            </a:prstGeom>
            <a:pattFill prst="ltVert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5771718-1705-4699-8FF6-9FE6C9748D18}"/>
                </a:ext>
              </a:extLst>
            </p:cNvPr>
            <p:cNvCxnSpPr/>
            <p:nvPr/>
          </p:nvCxnSpPr>
          <p:spPr>
            <a:xfrm flipV="1">
              <a:off x="5658279" y="2226005"/>
              <a:ext cx="0" cy="33496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AE437C-2A43-4F3B-872E-7FC600E176DD}"/>
              </a:ext>
            </a:extLst>
          </p:cNvPr>
          <p:cNvGrpSpPr/>
          <p:nvPr/>
        </p:nvGrpSpPr>
        <p:grpSpPr>
          <a:xfrm>
            <a:off x="3524409" y="5092070"/>
            <a:ext cx="1935967" cy="687462"/>
            <a:chOff x="2381409" y="3187070"/>
            <a:chExt cx="1935967" cy="687462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CA04B8F7-8D62-4947-B4DA-236154068B80}"/>
                </a:ext>
              </a:extLst>
            </p:cNvPr>
            <p:cNvSpPr/>
            <p:nvPr/>
          </p:nvSpPr>
          <p:spPr>
            <a:xfrm>
              <a:off x="2381409" y="3187070"/>
              <a:ext cx="964776" cy="305295"/>
            </a:xfrm>
            <a:custGeom>
              <a:avLst/>
              <a:gdLst>
                <a:gd name="connsiteX0" fmla="*/ 0 w 964776"/>
                <a:gd name="connsiteY0" fmla="*/ 12211 h 305295"/>
                <a:gd name="connsiteX1" fmla="*/ 451857 w 964776"/>
                <a:gd name="connsiteY1" fmla="*/ 305275 h 305295"/>
                <a:gd name="connsiteX2" fmla="*/ 964776 w 964776"/>
                <a:gd name="connsiteY2" fmla="*/ 0 h 305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4776" h="305295">
                  <a:moveTo>
                    <a:pt x="0" y="12211"/>
                  </a:moveTo>
                  <a:cubicBezTo>
                    <a:pt x="145530" y="159760"/>
                    <a:pt x="291061" y="307310"/>
                    <a:pt x="451857" y="305275"/>
                  </a:cubicBezTo>
                  <a:cubicBezTo>
                    <a:pt x="612653" y="303240"/>
                    <a:pt x="788714" y="151620"/>
                    <a:pt x="964776" y="0"/>
                  </a:cubicBezTo>
                </a:path>
              </a:pathLst>
            </a:custGeom>
            <a:ln w="28575" cmpd="sng">
              <a:solidFill>
                <a:schemeClr val="accent1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C80EB2-F053-49FD-B911-46CC835C8686}"/>
                </a:ext>
              </a:extLst>
            </p:cNvPr>
            <p:cNvSpPr/>
            <p:nvPr/>
          </p:nvSpPr>
          <p:spPr>
            <a:xfrm>
              <a:off x="2438400" y="3505200"/>
              <a:ext cx="18789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b="0" dirty="0">
                  <a:solidFill>
                    <a:schemeClr val="accent1"/>
                  </a:solidFill>
                  <a:latin typeface="Gill Sans"/>
                  <a:cs typeface="Gill Sans"/>
                </a:rPr>
                <a:t>offset (SEEK_CUR)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256054-71F1-4DBB-8B54-5E28E114E5A3}"/>
              </a:ext>
            </a:extLst>
          </p:cNvPr>
          <p:cNvGrpSpPr/>
          <p:nvPr/>
        </p:nvGrpSpPr>
        <p:grpSpPr>
          <a:xfrm>
            <a:off x="2743200" y="4114800"/>
            <a:ext cx="1813253" cy="613072"/>
            <a:chOff x="2381409" y="2879293"/>
            <a:chExt cx="1813253" cy="613072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02B8842-9C6E-4645-AB61-B560B44E82E1}"/>
                </a:ext>
              </a:extLst>
            </p:cNvPr>
            <p:cNvSpPr/>
            <p:nvPr/>
          </p:nvSpPr>
          <p:spPr>
            <a:xfrm flipV="1">
              <a:off x="2381409" y="3187070"/>
              <a:ext cx="964776" cy="305295"/>
            </a:xfrm>
            <a:custGeom>
              <a:avLst/>
              <a:gdLst>
                <a:gd name="connsiteX0" fmla="*/ 0 w 964776"/>
                <a:gd name="connsiteY0" fmla="*/ 12211 h 305295"/>
                <a:gd name="connsiteX1" fmla="*/ 451857 w 964776"/>
                <a:gd name="connsiteY1" fmla="*/ 305275 h 305295"/>
                <a:gd name="connsiteX2" fmla="*/ 964776 w 964776"/>
                <a:gd name="connsiteY2" fmla="*/ 0 h 305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4776" h="305295">
                  <a:moveTo>
                    <a:pt x="0" y="12211"/>
                  </a:moveTo>
                  <a:cubicBezTo>
                    <a:pt x="145530" y="159760"/>
                    <a:pt x="291061" y="307310"/>
                    <a:pt x="451857" y="305275"/>
                  </a:cubicBezTo>
                  <a:cubicBezTo>
                    <a:pt x="612653" y="303240"/>
                    <a:pt x="788714" y="151620"/>
                    <a:pt x="964776" y="0"/>
                  </a:cubicBezTo>
                </a:path>
              </a:pathLst>
            </a:custGeom>
            <a:ln w="28575" cmpd="sng">
              <a:solidFill>
                <a:schemeClr val="accent1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8FD3C45-0785-41EE-9AD7-D810D4A2E693}"/>
                </a:ext>
              </a:extLst>
            </p:cNvPr>
            <p:cNvSpPr/>
            <p:nvPr/>
          </p:nvSpPr>
          <p:spPr>
            <a:xfrm>
              <a:off x="2381409" y="2879293"/>
              <a:ext cx="18132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b="0" dirty="0">
                  <a:solidFill>
                    <a:schemeClr val="accent1"/>
                  </a:solidFill>
                  <a:latin typeface="Gill Sans"/>
                  <a:cs typeface="Gill Sans"/>
                </a:rPr>
                <a:t>offset (SEEK_SET)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48AAB0-042B-4500-9866-E6B02B5A0940}"/>
              </a:ext>
            </a:extLst>
          </p:cNvPr>
          <p:cNvGrpSpPr/>
          <p:nvPr/>
        </p:nvGrpSpPr>
        <p:grpSpPr>
          <a:xfrm>
            <a:off x="5181600" y="4117777"/>
            <a:ext cx="1886991" cy="613072"/>
            <a:chOff x="2076609" y="2879293"/>
            <a:chExt cx="1886991" cy="613072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9F3F7AF-1ABA-43DF-923D-2D439F0467FD}"/>
                </a:ext>
              </a:extLst>
            </p:cNvPr>
            <p:cNvSpPr/>
            <p:nvPr/>
          </p:nvSpPr>
          <p:spPr>
            <a:xfrm flipH="1" flipV="1">
              <a:off x="2381409" y="3187070"/>
              <a:ext cx="964776" cy="305295"/>
            </a:xfrm>
            <a:custGeom>
              <a:avLst/>
              <a:gdLst>
                <a:gd name="connsiteX0" fmla="*/ 0 w 964776"/>
                <a:gd name="connsiteY0" fmla="*/ 12211 h 305295"/>
                <a:gd name="connsiteX1" fmla="*/ 451857 w 964776"/>
                <a:gd name="connsiteY1" fmla="*/ 305275 h 305295"/>
                <a:gd name="connsiteX2" fmla="*/ 964776 w 964776"/>
                <a:gd name="connsiteY2" fmla="*/ 0 h 305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4776" h="305295">
                  <a:moveTo>
                    <a:pt x="0" y="12211"/>
                  </a:moveTo>
                  <a:cubicBezTo>
                    <a:pt x="145530" y="159760"/>
                    <a:pt x="291061" y="307310"/>
                    <a:pt x="451857" y="305275"/>
                  </a:cubicBezTo>
                  <a:cubicBezTo>
                    <a:pt x="612653" y="303240"/>
                    <a:pt x="788714" y="151620"/>
                    <a:pt x="964776" y="0"/>
                  </a:cubicBezTo>
                </a:path>
              </a:pathLst>
            </a:custGeom>
            <a:ln w="28575" cmpd="sng">
              <a:solidFill>
                <a:schemeClr val="accent1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ED72390-D2E5-483F-9036-F85A9F2F5D66}"/>
                </a:ext>
              </a:extLst>
            </p:cNvPr>
            <p:cNvSpPr/>
            <p:nvPr/>
          </p:nvSpPr>
          <p:spPr>
            <a:xfrm>
              <a:off x="2076609" y="2879293"/>
              <a:ext cx="18869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b="0" dirty="0">
                  <a:solidFill>
                    <a:schemeClr val="accent1"/>
                  </a:solidFill>
                  <a:latin typeface="Gill Sans"/>
                  <a:cs typeface="Gill Sans"/>
                </a:rPr>
                <a:t>offset (SEEK_END)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9CA857CB-18F6-455B-9E69-661A7FB985F0}"/>
              </a:ext>
            </a:extLst>
          </p:cNvPr>
          <p:cNvSpPr/>
          <p:nvPr/>
        </p:nvSpPr>
        <p:spPr>
          <a:xfrm>
            <a:off x="1665374" y="4671057"/>
            <a:ext cx="979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0" i="1" dirty="0">
                <a:solidFill>
                  <a:schemeClr val="accent1"/>
                </a:solidFill>
                <a:latin typeface="Gill Sans"/>
                <a:cs typeface="Gill Sans"/>
              </a:rPr>
              <a:t>whence</a:t>
            </a:r>
          </a:p>
        </p:txBody>
      </p:sp>
    </p:spTree>
    <p:extLst>
      <p:ext uri="{BB962C8B-B14F-4D97-AF65-F5344CB8AC3E}">
        <p14:creationId xmlns:p14="http://schemas.microsoft.com/office/powerpoint/2010/main" val="612652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25FE-65DE-49A1-9370-FE5D4684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and Storage Layers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279F43-4ECD-42C1-A69B-8048DD400AB9}"/>
              </a:ext>
            </a:extLst>
          </p:cNvPr>
          <p:cNvSpPr txBox="1"/>
          <p:nvPr/>
        </p:nvSpPr>
        <p:spPr>
          <a:xfrm>
            <a:off x="2501858" y="1436681"/>
            <a:ext cx="1612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High Level I/O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07F4B25-481D-4305-9AD3-FDDE7CCB42F9}"/>
              </a:ext>
            </a:extLst>
          </p:cNvPr>
          <p:cNvSpPr/>
          <p:nvPr/>
        </p:nvSpPr>
        <p:spPr>
          <a:xfrm>
            <a:off x="2438368" y="1403866"/>
            <a:ext cx="1685048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642D22-9956-46E5-B343-7394EDD388D8}"/>
              </a:ext>
            </a:extLst>
          </p:cNvPr>
          <p:cNvSpPr txBox="1"/>
          <p:nvPr/>
        </p:nvSpPr>
        <p:spPr>
          <a:xfrm>
            <a:off x="2527506" y="1823559"/>
            <a:ext cx="1568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Low Level I/O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C27D80-6CEF-4F17-A507-F1C3FD6736BB}"/>
              </a:ext>
            </a:extLst>
          </p:cNvPr>
          <p:cNvSpPr/>
          <p:nvPr/>
        </p:nvSpPr>
        <p:spPr>
          <a:xfrm>
            <a:off x="2592676" y="1868305"/>
            <a:ext cx="1376433" cy="2617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Gill Sans Ligh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8A51D6-6FBD-42AD-95DC-EBC1E0B853B9}"/>
              </a:ext>
            </a:extLst>
          </p:cNvPr>
          <p:cNvSpPr txBox="1"/>
          <p:nvPr/>
        </p:nvSpPr>
        <p:spPr>
          <a:xfrm>
            <a:off x="2994781" y="2169859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Gill Sans Light"/>
              </a:rPr>
              <a:t>Syscall</a:t>
            </a:r>
            <a:endParaRPr lang="en-US" sz="1600" dirty="0">
              <a:latin typeface="Gill Sans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849ADB-D868-4857-BD9B-F22463E0D9EA}"/>
              </a:ext>
            </a:extLst>
          </p:cNvPr>
          <p:cNvSpPr/>
          <p:nvPr/>
        </p:nvSpPr>
        <p:spPr>
          <a:xfrm>
            <a:off x="2946444" y="2137045"/>
            <a:ext cx="66889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60CAF0-B19C-400D-A02F-06FAA45F3E62}"/>
              </a:ext>
            </a:extLst>
          </p:cNvPr>
          <p:cNvSpPr txBox="1"/>
          <p:nvPr/>
        </p:nvSpPr>
        <p:spPr>
          <a:xfrm>
            <a:off x="2662158" y="2709446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File System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1369394-D956-4C15-BEB9-C1AAC24B2E34}"/>
              </a:ext>
            </a:extLst>
          </p:cNvPr>
          <p:cNvSpPr/>
          <p:nvPr/>
        </p:nvSpPr>
        <p:spPr>
          <a:xfrm>
            <a:off x="2639665" y="2513352"/>
            <a:ext cx="1282454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E6B799-E83B-4316-96A7-BCE2ABB96BA0}"/>
              </a:ext>
            </a:extLst>
          </p:cNvPr>
          <p:cNvSpPr txBox="1"/>
          <p:nvPr/>
        </p:nvSpPr>
        <p:spPr>
          <a:xfrm>
            <a:off x="2783986" y="3166646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I/O Driver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FBF8D8F-FED8-4073-8D05-16EBEC765DE9}"/>
              </a:ext>
            </a:extLst>
          </p:cNvPr>
          <p:cNvSpPr/>
          <p:nvPr/>
        </p:nvSpPr>
        <p:spPr>
          <a:xfrm>
            <a:off x="2438368" y="3160197"/>
            <a:ext cx="168504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73810F6-703E-417A-A828-2A4DE936F782}"/>
              </a:ext>
            </a:extLst>
          </p:cNvPr>
          <p:cNvCxnSpPr/>
          <p:nvPr/>
        </p:nvCxnSpPr>
        <p:spPr>
          <a:xfrm>
            <a:off x="3053061" y="3696012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78B0D6-35C8-4617-A382-9B9E9B3DB541}"/>
              </a:ext>
            </a:extLst>
          </p:cNvPr>
          <p:cNvCxnSpPr/>
          <p:nvPr/>
        </p:nvCxnSpPr>
        <p:spPr>
          <a:xfrm>
            <a:off x="3205461" y="3517247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05DB80D-8A08-4677-8733-D3DE640BCBBC}"/>
              </a:ext>
            </a:extLst>
          </p:cNvPr>
          <p:cNvCxnSpPr/>
          <p:nvPr/>
        </p:nvCxnSpPr>
        <p:spPr>
          <a:xfrm>
            <a:off x="3653383" y="3696012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477048F-1F6D-4C27-8C5A-7D339B8FE64D}"/>
              </a:ext>
            </a:extLst>
          </p:cNvPr>
          <p:cNvSpPr/>
          <p:nvPr/>
        </p:nvSpPr>
        <p:spPr>
          <a:xfrm>
            <a:off x="3530062" y="3874777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D3E5F83-E4BD-4A3A-B317-E68A5ECC3734}"/>
              </a:ext>
            </a:extLst>
          </p:cNvPr>
          <p:cNvSpPr/>
          <p:nvPr/>
        </p:nvSpPr>
        <p:spPr>
          <a:xfrm>
            <a:off x="3910961" y="3874777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BFBF192-0CCD-4261-96E6-D997A6C65C55}"/>
              </a:ext>
            </a:extLst>
          </p:cNvPr>
          <p:cNvCxnSpPr>
            <a:stCxn id="50" idx="3"/>
            <a:endCxn id="51" idx="2"/>
          </p:cNvCxnSpPr>
          <p:nvPr/>
        </p:nvCxnSpPr>
        <p:spPr>
          <a:xfrm>
            <a:off x="3772671" y="3972320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3AFC0C7-CF30-414D-BCEC-6FA71D813809}"/>
              </a:ext>
            </a:extLst>
          </p:cNvPr>
          <p:cNvSpPr/>
          <p:nvPr/>
        </p:nvSpPr>
        <p:spPr>
          <a:xfrm>
            <a:off x="2754530" y="3679692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FB6A30F-4ADF-407C-88EB-BB4F9189EB7C}"/>
              </a:ext>
            </a:extLst>
          </p:cNvPr>
          <p:cNvCxnSpPr/>
          <p:nvPr/>
        </p:nvCxnSpPr>
        <p:spPr>
          <a:xfrm>
            <a:off x="2861166" y="3500927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6915486-EF93-4D27-87F4-475AFC09E8FC}"/>
              </a:ext>
            </a:extLst>
          </p:cNvPr>
          <p:cNvSpPr txBox="1"/>
          <p:nvPr/>
        </p:nvSpPr>
        <p:spPr>
          <a:xfrm>
            <a:off x="2272748" y="902296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Application / Service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715E189-2EB2-4E67-B7D8-B1BB0DB1621E}"/>
              </a:ext>
            </a:extLst>
          </p:cNvPr>
          <p:cNvSpPr txBox="1"/>
          <p:nvPr/>
        </p:nvSpPr>
        <p:spPr>
          <a:xfrm>
            <a:off x="4269672" y="173960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File Descriptors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CEBA4A-1E12-4838-8630-140BBA79DE20}"/>
              </a:ext>
            </a:extLst>
          </p:cNvPr>
          <p:cNvSpPr txBox="1"/>
          <p:nvPr/>
        </p:nvSpPr>
        <p:spPr>
          <a:xfrm>
            <a:off x="4269672" y="2048454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open(), read(), write(), close(), …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911332-70A9-4285-AD22-2A8BB5E07C56}"/>
              </a:ext>
            </a:extLst>
          </p:cNvPr>
          <p:cNvSpPr txBox="1"/>
          <p:nvPr/>
        </p:nvSpPr>
        <p:spPr>
          <a:xfrm>
            <a:off x="4269672" y="2715816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Files/Directories/Indexes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570497-B785-42C7-894D-A94155FD68BC}"/>
              </a:ext>
            </a:extLst>
          </p:cNvPr>
          <p:cNvSpPr txBox="1"/>
          <p:nvPr/>
        </p:nvSpPr>
        <p:spPr>
          <a:xfrm>
            <a:off x="4269672" y="3161467"/>
            <a:ext cx="359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Commands and Data Transfers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8A7D03-29DB-49B8-AEC9-5E83FCCABC2B}"/>
              </a:ext>
            </a:extLst>
          </p:cNvPr>
          <p:cNvSpPr txBox="1"/>
          <p:nvPr/>
        </p:nvSpPr>
        <p:spPr>
          <a:xfrm>
            <a:off x="4308186" y="3700530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Disks, Flash, Controllers, DMA</a:t>
            </a:r>
          </a:p>
        </p:txBody>
      </p:sp>
      <p:pic>
        <p:nvPicPr>
          <p:cNvPr id="62" name="Picture 61" descr="imgres.jpg">
            <a:extLst>
              <a:ext uri="{FF2B5EF4-FFF2-40B4-BE49-F238E27FC236}">
                <a16:creationId xmlns:a16="http://schemas.microsoft.com/office/drawing/2014/main" id="{EE276A6E-8C4A-4669-B475-509D13FA8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60" y="4207455"/>
            <a:ext cx="903312" cy="736435"/>
          </a:xfrm>
          <a:prstGeom prst="rect">
            <a:avLst/>
          </a:prstGeom>
        </p:spPr>
      </p:pic>
      <p:pic>
        <p:nvPicPr>
          <p:cNvPr id="63" name="Picture 62" descr="imgres.jpg">
            <a:extLst>
              <a:ext uri="{FF2B5EF4-FFF2-40B4-BE49-F238E27FC236}">
                <a16:creationId xmlns:a16="http://schemas.microsoft.com/office/drawing/2014/main" id="{EC10626C-A864-4D63-A0F3-EAE2B4DB6D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4" y="4207455"/>
            <a:ext cx="1757619" cy="1206336"/>
          </a:xfrm>
          <a:prstGeom prst="rect">
            <a:avLst/>
          </a:prstGeom>
        </p:spPr>
      </p:pic>
      <p:pic>
        <p:nvPicPr>
          <p:cNvPr id="64" name="Picture 63" descr="images.jpg">
            <a:extLst>
              <a:ext uri="{FF2B5EF4-FFF2-40B4-BE49-F238E27FC236}">
                <a16:creationId xmlns:a16="http://schemas.microsoft.com/office/drawing/2014/main" id="{AFABA44E-5B19-421F-ADED-445A0AF5A08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470" y="4579987"/>
            <a:ext cx="942084" cy="727806"/>
          </a:xfrm>
          <a:prstGeom prst="rect">
            <a:avLst/>
          </a:prstGeom>
        </p:spPr>
      </p:pic>
      <p:pic>
        <p:nvPicPr>
          <p:cNvPr id="65" name="Picture 64" descr="images.jpg">
            <a:extLst>
              <a:ext uri="{FF2B5EF4-FFF2-40B4-BE49-F238E27FC236}">
                <a16:creationId xmlns:a16="http://schemas.microsoft.com/office/drawing/2014/main" id="{90CD4FCF-9943-4E7F-AE62-51E05C1CE97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376" y="4874295"/>
            <a:ext cx="1388686" cy="672780"/>
          </a:xfrm>
          <a:prstGeom prst="rect">
            <a:avLst/>
          </a:prstGeom>
        </p:spPr>
      </p:pic>
      <p:pic>
        <p:nvPicPr>
          <p:cNvPr id="66" name="Picture 65" descr="imgres.jpg">
            <a:extLst>
              <a:ext uri="{FF2B5EF4-FFF2-40B4-BE49-F238E27FC236}">
                <a16:creationId xmlns:a16="http://schemas.microsoft.com/office/drawing/2014/main" id="{453D04BD-1A35-4317-9AD0-311CE9B541A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847" y="4420964"/>
            <a:ext cx="886829" cy="886829"/>
          </a:xfrm>
          <a:prstGeom prst="rect">
            <a:avLst/>
          </a:prstGeom>
        </p:spPr>
      </p:pic>
      <p:pic>
        <p:nvPicPr>
          <p:cNvPr id="67" name="Picture 66" descr="imgres.jpg">
            <a:extLst>
              <a:ext uri="{FF2B5EF4-FFF2-40B4-BE49-F238E27FC236}">
                <a16:creationId xmlns:a16="http://schemas.microsoft.com/office/drawing/2014/main" id="{531F2D7F-0245-4125-8BC7-5124B980EE8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48" y="4420646"/>
            <a:ext cx="1265440" cy="907297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29E87EEF-8AE6-421A-81BA-A82E715CD3B9}"/>
              </a:ext>
            </a:extLst>
          </p:cNvPr>
          <p:cNvSpPr txBox="1"/>
          <p:nvPr/>
        </p:nvSpPr>
        <p:spPr>
          <a:xfrm>
            <a:off x="4267200" y="2361664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Open File Descriptions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050D77-6FC7-40E2-9066-21710653F497}"/>
              </a:ext>
            </a:extLst>
          </p:cNvPr>
          <p:cNvSpPr txBox="1"/>
          <p:nvPr/>
        </p:nvSpPr>
        <p:spPr>
          <a:xfrm>
            <a:off x="4269672" y="1371600"/>
            <a:ext cx="26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  <a:latin typeface="Gill Sans Light"/>
              </a:rPr>
              <a:t>Streams (buffered I/O)</a:t>
            </a:r>
            <a:endParaRPr lang="en-US" i="1" dirty="0">
              <a:solidFill>
                <a:srgbClr val="3366FF"/>
              </a:solidFill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605486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D372-028F-401E-A250-4227EF9C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Recall: fork1.c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5D9E-08D1-4276-BE86-39FCD3A3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699977"/>
            <a:ext cx="9602972" cy="5167423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stdlib.h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stdio.h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unistd.h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&lt;sys/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types.h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b="1" dirty="0">
              <a:latin typeface="Consolas" panose="020B0609020204030204" pitchFamily="49" charset="0"/>
              <a:cs typeface="Courier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int main(int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argc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char *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argv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[])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            /* get current processes PID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("Parent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: %d\n",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&gt; 0) {		     /* Parent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== 0) {	     /* Child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perror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("Fork failed");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7" name="Right Arrow 3">
            <a:extLst>
              <a:ext uri="{FF2B5EF4-FFF2-40B4-BE49-F238E27FC236}">
                <a16:creationId xmlns:a16="http://schemas.microsoft.com/office/drawing/2014/main" id="{00B01891-223E-45AD-A9AB-776C7E96571B}"/>
              </a:ext>
            </a:extLst>
          </p:cNvPr>
          <p:cNvSpPr/>
          <p:nvPr/>
        </p:nvSpPr>
        <p:spPr>
          <a:xfrm>
            <a:off x="1171580" y="3410062"/>
            <a:ext cx="765876" cy="4761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Right Arrow 4">
            <a:extLst>
              <a:ext uri="{FF2B5EF4-FFF2-40B4-BE49-F238E27FC236}">
                <a16:creationId xmlns:a16="http://schemas.microsoft.com/office/drawing/2014/main" id="{2E6C7BA0-FA93-4040-B0D7-36779A5E0B0E}"/>
              </a:ext>
            </a:extLst>
          </p:cNvPr>
          <p:cNvSpPr/>
          <p:nvPr/>
        </p:nvSpPr>
        <p:spPr>
          <a:xfrm>
            <a:off x="381000" y="3410061"/>
            <a:ext cx="765876" cy="47613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957075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1D81-AD16-40AB-AD9D-78A4B0DA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Low-Level</a:t>
            </a:r>
            <a:r>
              <a:rPr lang="en-US" dirty="0"/>
              <a:t> File </a:t>
            </a:r>
            <a:r>
              <a:rPr lang="en-US" dirty="0" smtClean="0"/>
              <a:t>I/O: The RAW system-call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993B3-03EE-4BA8-899C-96C5D32EC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419600"/>
            <a:ext cx="112014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Integer return from </a:t>
            </a:r>
            <a:r>
              <a:rPr lang="en-US" dirty="0" smtClean="0">
                <a:latin typeface="Consolas" panose="020B0609020204030204" pitchFamily="49" charset="0"/>
              </a:rPr>
              <a:t>open() </a:t>
            </a:r>
            <a:r>
              <a:rPr lang="en-US" dirty="0" smtClean="0"/>
              <a:t>is a </a:t>
            </a:r>
            <a:r>
              <a:rPr lang="en-US" i="1" dirty="0" smtClean="0">
                <a:solidFill>
                  <a:srgbClr val="FF0000"/>
                </a:solidFill>
              </a:rPr>
              <a:t>file descriptor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Error indicated by return &lt; 0: </a:t>
            </a:r>
            <a:r>
              <a:rPr lang="en-US" dirty="0" smtClean="0">
                <a:solidFill>
                  <a:srgbClr val="FF0000"/>
                </a:solidFill>
              </a:rPr>
              <a:t>the global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errno</a:t>
            </a:r>
            <a:r>
              <a:rPr lang="en-US" dirty="0" smtClean="0">
                <a:solidFill>
                  <a:srgbClr val="FF0000"/>
                </a:solidFill>
              </a:rPr>
              <a:t> variable set with error (see man pages)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Operations </a:t>
            </a:r>
            <a:r>
              <a:rPr lang="en-US" dirty="0"/>
              <a:t>on </a:t>
            </a:r>
            <a:r>
              <a:rPr lang="en-US" i="1" dirty="0"/>
              <a:t>file </a:t>
            </a:r>
            <a:r>
              <a:rPr lang="en-US" i="1" dirty="0" smtClean="0"/>
              <a:t>descriptors</a:t>
            </a:r>
            <a:r>
              <a:rPr lang="en-US" dirty="0" smtClean="0"/>
              <a:t>:</a:t>
            </a:r>
            <a:endParaRPr lang="en-US" i="1" dirty="0"/>
          </a:p>
          <a:p>
            <a:pPr lvl="1"/>
            <a:r>
              <a:rPr lang="en-US" dirty="0" smtClean="0"/>
              <a:t>Open system call created an </a:t>
            </a:r>
            <a:r>
              <a:rPr lang="en-US" i="1" dirty="0" smtClean="0"/>
              <a:t>open file description </a:t>
            </a:r>
            <a:r>
              <a:rPr lang="en-US" dirty="0" smtClean="0"/>
              <a:t>entry in system-wide table of open files</a:t>
            </a:r>
            <a:endParaRPr lang="en-US" i="1" dirty="0" smtClean="0"/>
          </a:p>
          <a:p>
            <a:pPr lvl="1"/>
            <a:r>
              <a:rPr lang="en-US" i="1" dirty="0" smtClean="0"/>
              <a:t>Open </a:t>
            </a:r>
            <a:r>
              <a:rPr lang="en-US" i="1" dirty="0"/>
              <a:t>file description</a:t>
            </a:r>
            <a:r>
              <a:rPr lang="en-US" dirty="0"/>
              <a:t> object in the kernel represents an instance of an open file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Why </a:t>
            </a:r>
            <a:r>
              <a:rPr lang="en-US" dirty="0" smtClean="0">
                <a:solidFill>
                  <a:srgbClr val="FF0000"/>
                </a:solidFill>
              </a:rPr>
              <a:t>give user an integer instead of a pointer to the file description in kernel?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3C3E79-82CE-4250-A925-783F9EFF3FB6}"/>
              </a:ext>
            </a:extLst>
          </p:cNvPr>
          <p:cNvSpPr txBox="1"/>
          <p:nvPr/>
        </p:nvSpPr>
        <p:spPr>
          <a:xfrm>
            <a:off x="838201" y="848792"/>
            <a:ext cx="8229600" cy="20313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fcntl.h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unistd.h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&lt;sys/</a:t>
            </a:r>
            <a:r>
              <a:rPr lang="en-US" dirty="0" err="1">
                <a:latin typeface="Courier"/>
                <a:cs typeface="Courier"/>
              </a:rPr>
              <a:t>types.h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open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*filename,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flags [, </a:t>
            </a:r>
            <a:r>
              <a:rPr lang="en-US" dirty="0" err="1">
                <a:latin typeface="Courier"/>
                <a:cs typeface="Courier"/>
              </a:rPr>
              <a:t>mode_t</a:t>
            </a:r>
            <a:r>
              <a:rPr lang="en-US" dirty="0">
                <a:latin typeface="Courier"/>
                <a:cs typeface="Courier"/>
              </a:rPr>
              <a:t> mode])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creat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*filename, </a:t>
            </a:r>
            <a:r>
              <a:rPr lang="en-US" dirty="0" err="1">
                <a:latin typeface="Courier"/>
                <a:cs typeface="Courier"/>
              </a:rPr>
              <a:t>mode_t</a:t>
            </a:r>
            <a:r>
              <a:rPr lang="en-US" dirty="0">
                <a:latin typeface="Courier"/>
                <a:cs typeface="Courier"/>
              </a:rPr>
              <a:t> mode)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close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filedes</a:t>
            </a:r>
            <a:r>
              <a:rPr lang="en-US" dirty="0">
                <a:latin typeface="Courier"/>
                <a:cs typeface="Courier"/>
              </a:rPr>
              <a:t>)</a:t>
            </a:r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9681AD45-3E6D-42E8-9C28-3A197A56E1A2}"/>
              </a:ext>
            </a:extLst>
          </p:cNvPr>
          <p:cNvSpPr/>
          <p:nvPr/>
        </p:nvSpPr>
        <p:spPr>
          <a:xfrm>
            <a:off x="5299763" y="1971132"/>
            <a:ext cx="1240588" cy="271460"/>
          </a:xfrm>
          <a:prstGeom prst="borderCallout1">
            <a:avLst>
              <a:gd name="adj1" fmla="val 50893"/>
              <a:gd name="adj2" fmla="val -2082"/>
              <a:gd name="adj3" fmla="val 398215"/>
              <a:gd name="adj4" fmla="val -181332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885C42AF-61DF-4443-B09A-6B2F3E786132}"/>
              </a:ext>
            </a:extLst>
          </p:cNvPr>
          <p:cNvSpPr/>
          <p:nvPr/>
        </p:nvSpPr>
        <p:spPr>
          <a:xfrm>
            <a:off x="7083486" y="1987802"/>
            <a:ext cx="1548373" cy="271460"/>
          </a:xfrm>
          <a:prstGeom prst="borderCallout1">
            <a:avLst>
              <a:gd name="adj1" fmla="val 50893"/>
              <a:gd name="adj2" fmla="val -2082"/>
              <a:gd name="adj3" fmla="val 451786"/>
              <a:gd name="adj4" fmla="val -63939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AA8B63-6279-4B9B-A38B-7F3D03643CCD}"/>
              </a:ext>
            </a:extLst>
          </p:cNvPr>
          <p:cNvSpPr txBox="1"/>
          <p:nvPr/>
        </p:nvSpPr>
        <p:spPr>
          <a:xfrm>
            <a:off x="838200" y="3037582"/>
            <a:ext cx="3612200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Bit vector of: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Gill Sans Light"/>
              </a:rPr>
              <a:t>Access modes (Rd, </a:t>
            </a:r>
            <a:r>
              <a:rPr lang="en-US" sz="1600" dirty="0" err="1">
                <a:latin typeface="Gill Sans Light"/>
              </a:rPr>
              <a:t>Wr</a:t>
            </a:r>
            <a:r>
              <a:rPr lang="en-US" sz="1600" dirty="0">
                <a:latin typeface="Gill Sans Light"/>
              </a:rPr>
              <a:t>, …)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Gill Sans Light"/>
              </a:rPr>
              <a:t>Open Flags (Create, …)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Gill Sans Light"/>
              </a:rPr>
              <a:t>Operating modes (Appends, …)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9D5B98-8925-4DA1-869D-0EA0EF76AC14}"/>
              </a:ext>
            </a:extLst>
          </p:cNvPr>
          <p:cNvSpPr txBox="1"/>
          <p:nvPr/>
        </p:nvSpPr>
        <p:spPr>
          <a:xfrm>
            <a:off x="5148784" y="3158235"/>
            <a:ext cx="3356430" cy="584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Bit vector of Permission Bits: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latin typeface="Gill Sans Light"/>
              </a:rPr>
              <a:t>User|Group|Other</a:t>
            </a:r>
            <a:r>
              <a:rPr lang="en-US" sz="1600" dirty="0">
                <a:latin typeface="Gill Sans Light"/>
              </a:rPr>
              <a:t> X R|W|X</a:t>
            </a:r>
          </a:p>
        </p:txBody>
      </p:sp>
    </p:spTree>
    <p:extLst>
      <p:ext uri="{BB962C8B-B14F-4D97-AF65-F5344CB8AC3E}">
        <p14:creationId xmlns:p14="http://schemas.microsoft.com/office/powerpoint/2010/main" val="5792917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3B43-B099-40AC-A2BF-E1C86D48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Low-Level </a:t>
            </a:r>
            <a:r>
              <a:rPr lang="en-US" dirty="0" smtClean="0"/>
              <a:t>(pre-opened) Standard </a:t>
            </a:r>
            <a:r>
              <a:rPr lang="en-US" dirty="0"/>
              <a:t>Descriptors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14C57-BE49-4588-9AA1-B7CBEB3FD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108204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unistd.h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urier"/>
              </a:rPr>
              <a:t>STDIN_FILENO 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-  macro has value 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STDOUT_FILENO - macro has value 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STDERR_FILENO - macro has value 2</a:t>
            </a:r>
          </a:p>
          <a:p>
            <a:endParaRPr lang="en-US" sz="2000" dirty="0">
              <a:latin typeface="Consolas" panose="020B0609020204030204" pitchFamily="49" charset="0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// Get file descriptor inside FILE *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urier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fileno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(FILE *stream</a:t>
            </a:r>
            <a:r>
              <a:rPr lang="en-US" sz="2000" dirty="0" smtClean="0">
                <a:latin typeface="Consolas" panose="020B0609020204030204" pitchFamily="49" charset="0"/>
                <a:cs typeface="Courier"/>
              </a:rPr>
              <a:t>)	</a:t>
            </a:r>
            <a:br>
              <a:rPr lang="en-US" sz="2000" dirty="0" smtClean="0">
                <a:latin typeface="Consolas" panose="020B0609020204030204" pitchFamily="49" charset="0"/>
                <a:cs typeface="Courier"/>
              </a:rPr>
            </a:br>
            <a:endParaRPr lang="en-US" sz="2000" dirty="0">
              <a:latin typeface="Consolas" panose="020B0609020204030204" pitchFamily="49" charset="0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// Make FILE * from descriptor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urier"/>
              </a:rPr>
              <a:t>FILE 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*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fdopen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(int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filedes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, const char *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opentype</a:t>
            </a:r>
            <a:r>
              <a:rPr lang="en-US" sz="2000" dirty="0" smtClean="0">
                <a:latin typeface="Consolas" panose="020B0609020204030204" pitchFamily="49" charset="0"/>
                <a:cs typeface="Courier"/>
              </a:rPr>
              <a:t>)</a:t>
            </a:r>
            <a:endParaRPr lang="en-US" sz="2000" dirty="0">
              <a:latin typeface="Consolas" panose="020B0609020204030204" pitchFamily="49" charset="0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53359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4CBE-E7FE-4223-A10C-C7401DDC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File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1D65B-4656-43C5-BBFA-7496A743F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62000"/>
            <a:ext cx="11074400" cy="57150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cs typeface="Courier"/>
              </a:rPr>
              <a:t>Read data from open file using file descriptor:</a:t>
            </a:r>
            <a:br>
              <a:rPr lang="en-US" dirty="0" smtClean="0">
                <a:cs typeface="Courier"/>
              </a:rPr>
            </a:br>
            <a:r>
              <a:rPr lang="en-US" dirty="0" smtClean="0">
                <a:cs typeface="Courier"/>
              </a:rPr>
              <a:t/>
            </a:r>
            <a:br>
              <a:rPr lang="en-US" dirty="0" smtClean="0">
                <a:cs typeface="Courier"/>
              </a:rPr>
            </a:br>
            <a:r>
              <a:rPr lang="en-US" dirty="0" smtClean="0">
                <a:cs typeface="Courier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urier"/>
              </a:rPr>
              <a:t>ssize_t</a:t>
            </a:r>
            <a:r>
              <a:rPr lang="en-US" sz="2000" dirty="0" smtClean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read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filedes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, void *buffer,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maxsize</a:t>
            </a:r>
            <a:r>
              <a:rPr lang="en-US" sz="2000" dirty="0" smtClean="0">
                <a:latin typeface="Consolas" panose="020B0609020204030204" pitchFamily="49" charset="0"/>
                <a:cs typeface="Courier"/>
              </a:rPr>
              <a:t>)</a:t>
            </a:r>
            <a:br>
              <a:rPr lang="en-US" sz="2000" dirty="0" smtClean="0">
                <a:latin typeface="Consolas" panose="020B0609020204030204" pitchFamily="49" charset="0"/>
                <a:cs typeface="Courier"/>
              </a:rPr>
            </a:br>
            <a:endParaRPr lang="en-US" sz="2000" dirty="0" smtClean="0">
              <a:latin typeface="Consolas" panose="020B0609020204030204" pitchFamily="49" charset="0"/>
              <a:cs typeface="Courier"/>
            </a:endParaRPr>
          </a:p>
          <a:p>
            <a:pPr lvl="1"/>
            <a:r>
              <a:rPr lang="en-US" dirty="0" smtClean="0">
                <a:cs typeface="Courier"/>
              </a:rPr>
              <a:t>Reads </a:t>
            </a:r>
            <a:r>
              <a:rPr lang="en-US" dirty="0">
                <a:cs typeface="Courier"/>
              </a:rPr>
              <a:t>up to </a:t>
            </a:r>
            <a:r>
              <a:rPr lang="en-US" dirty="0" err="1">
                <a:latin typeface="Consolas" panose="020B0609020204030204" pitchFamily="49" charset="0"/>
                <a:cs typeface="Courier"/>
              </a:rPr>
              <a:t>maxsize</a:t>
            </a:r>
            <a:r>
              <a:rPr lang="en-US" dirty="0">
                <a:cs typeface="Courier"/>
              </a:rPr>
              <a:t> bytes – </a:t>
            </a:r>
            <a:r>
              <a:rPr lang="en-US" b="1" dirty="0">
                <a:solidFill>
                  <a:srgbClr val="FF0000"/>
                </a:solidFill>
                <a:cs typeface="Courier"/>
              </a:rPr>
              <a:t>might actually read less!</a:t>
            </a:r>
          </a:p>
          <a:p>
            <a:pPr lvl="1"/>
            <a:r>
              <a:rPr lang="en-US" dirty="0">
                <a:cs typeface="Courier"/>
              </a:rPr>
              <a:t>returns bytes read, 0 =&gt; EOF, -1 =&gt; </a:t>
            </a:r>
            <a:r>
              <a:rPr lang="en-US" dirty="0" smtClean="0">
                <a:cs typeface="Courier"/>
              </a:rPr>
              <a:t>error</a:t>
            </a:r>
            <a:br>
              <a:rPr lang="en-US" dirty="0" smtClean="0">
                <a:cs typeface="Courier"/>
              </a:rPr>
            </a:br>
            <a:endParaRPr lang="en-US" dirty="0" smtClean="0">
              <a:cs typeface="Courier"/>
            </a:endParaRPr>
          </a:p>
          <a:p>
            <a:r>
              <a:rPr lang="en-US" dirty="0" smtClean="0">
                <a:cs typeface="Courier"/>
              </a:rPr>
              <a:t>Write data to open file using file descriptor</a:t>
            </a:r>
            <a:br>
              <a:rPr lang="en-US" dirty="0" smtClean="0">
                <a:cs typeface="Courier"/>
              </a:rPr>
            </a:br>
            <a:r>
              <a:rPr lang="en-US" dirty="0" smtClean="0">
                <a:cs typeface="Courier"/>
              </a:rPr>
              <a:t/>
            </a:r>
            <a:br>
              <a:rPr lang="en-US" dirty="0" smtClean="0">
                <a:cs typeface="Courier"/>
              </a:rPr>
            </a:br>
            <a:r>
              <a:rPr lang="en-US" dirty="0" smtClean="0">
                <a:cs typeface="Courier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urier"/>
              </a:rPr>
              <a:t>ssize_t</a:t>
            </a:r>
            <a:r>
              <a:rPr lang="en-US" sz="2000" dirty="0" smtClean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write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(int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filedes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, const void *buffer,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size</a:t>
            </a:r>
            <a:r>
              <a:rPr lang="en-US" sz="2000" dirty="0" smtClean="0">
                <a:latin typeface="Consolas" panose="020B0609020204030204" pitchFamily="49" charset="0"/>
                <a:cs typeface="Courier"/>
              </a:rPr>
              <a:t>)</a:t>
            </a:r>
            <a:br>
              <a:rPr lang="en-US" sz="2000" dirty="0" smtClean="0">
                <a:latin typeface="Consolas" panose="020B0609020204030204" pitchFamily="49" charset="0"/>
                <a:cs typeface="Courier"/>
              </a:rPr>
            </a:br>
            <a:endParaRPr lang="en-US" sz="2000" dirty="0" smtClean="0">
              <a:latin typeface="Consolas" panose="020B0609020204030204" pitchFamily="49" charset="0"/>
              <a:cs typeface="Courier"/>
            </a:endParaRPr>
          </a:p>
          <a:p>
            <a:pPr lvl="1"/>
            <a:r>
              <a:rPr lang="en-US" dirty="0" smtClean="0">
                <a:cs typeface="Courier"/>
              </a:rPr>
              <a:t>returns number of bytes written</a:t>
            </a:r>
          </a:p>
          <a:p>
            <a:pPr lvl="1"/>
            <a:endParaRPr lang="en-US" dirty="0" smtClean="0">
              <a:cs typeface="Courier"/>
            </a:endParaRPr>
          </a:p>
          <a:p>
            <a:r>
              <a:rPr lang="en-US" dirty="0">
                <a:cs typeface="Courier"/>
              </a:rPr>
              <a:t>Reposition file offset within kernel (this is independent of any position held by high-level FILE descriptor for this </a:t>
            </a:r>
            <a:r>
              <a:rPr lang="en-US" dirty="0" smtClean="0">
                <a:cs typeface="Courier"/>
              </a:rPr>
              <a:t>file!</a:t>
            </a:r>
            <a:br>
              <a:rPr lang="en-US" dirty="0" smtClean="0">
                <a:cs typeface="Courier"/>
              </a:rPr>
            </a:br>
            <a:r>
              <a:rPr lang="en-US" dirty="0" smtClean="0">
                <a:cs typeface="Courier"/>
              </a:rPr>
              <a:t/>
            </a:r>
            <a:br>
              <a:rPr lang="en-US" dirty="0" smtClean="0">
                <a:cs typeface="Courier"/>
              </a:rPr>
            </a:br>
            <a:r>
              <a:rPr lang="en-US" dirty="0" smtClean="0">
                <a:cs typeface="Courier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urier"/>
              </a:rPr>
              <a:t>off_t</a:t>
            </a:r>
            <a:r>
              <a:rPr lang="en-US" sz="2000" dirty="0" smtClean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lseek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(int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filedes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off_t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offset, int whence</a:t>
            </a:r>
            <a:r>
              <a:rPr lang="en-US" sz="2000" dirty="0" smtClean="0">
                <a:latin typeface="Consolas" panose="020B0609020204030204" pitchFamily="49" charset="0"/>
                <a:cs typeface="Courier"/>
              </a:rPr>
              <a:t>)</a:t>
            </a:r>
          </a:p>
          <a:p>
            <a:endParaRPr lang="en-US" sz="2000" dirty="0">
              <a:latin typeface="Consolas" panose="020B0609020204030204" pitchFamily="49" charset="0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21101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E521-2ED1-499D-8E0A-47773C846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>
                <a:latin typeface="Consolas" panose="020B0609020204030204" pitchFamily="49" charset="0"/>
              </a:rPr>
              <a:t>lowio.c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3580F-7C0E-42CE-BEAF-7E8D82B71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int main()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  char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[1000];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  int    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fd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open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("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lowio.c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", O_RDONLY, S_IRUSR | S_IWUSR);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ssize_t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rd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read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fd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));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  int    err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close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fd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ssize_t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wr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write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(STDOUT_FILENO,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rd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urier"/>
            </a:endParaRPr>
          </a:p>
          <a:p>
            <a:r>
              <a:rPr lang="en-US" dirty="0">
                <a:cs typeface="Courier"/>
              </a:rPr>
              <a:t>How many bytes does this program read?</a:t>
            </a:r>
          </a:p>
        </p:txBody>
      </p:sp>
    </p:spTree>
    <p:extLst>
      <p:ext uri="{BB962C8B-B14F-4D97-AF65-F5344CB8AC3E}">
        <p14:creationId xmlns:p14="http://schemas.microsoft.com/office/powerpoint/2010/main" val="12826211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D337-D900-4ACE-A151-43476CA8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POSIX I/O: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C2A06-CBCB-4580-BB1A-751DEDB79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Open before use</a:t>
            </a:r>
          </a:p>
          <a:p>
            <a:pPr lvl="1"/>
            <a:r>
              <a:rPr lang="en-US" dirty="0"/>
              <a:t>Access control check, setup happens here</a:t>
            </a:r>
          </a:p>
          <a:p>
            <a:r>
              <a:rPr lang="en-US" dirty="0">
                <a:solidFill>
                  <a:srgbClr val="FF0000"/>
                </a:solidFill>
              </a:rPr>
              <a:t>Byte-oriented</a:t>
            </a:r>
          </a:p>
          <a:p>
            <a:pPr lvl="1"/>
            <a:r>
              <a:rPr lang="en-US" dirty="0"/>
              <a:t>Least common denominator</a:t>
            </a:r>
          </a:p>
          <a:p>
            <a:pPr lvl="1"/>
            <a:r>
              <a:rPr lang="en-US" dirty="0"/>
              <a:t>OS responsible for hiding the fact that real devices may not work this way (e.g. hard drive stores data in blocks)</a:t>
            </a:r>
          </a:p>
          <a:p>
            <a:r>
              <a:rPr lang="en-US" dirty="0">
                <a:solidFill>
                  <a:srgbClr val="FF0000"/>
                </a:solidFill>
              </a:rPr>
              <a:t>Explicit close</a:t>
            </a:r>
          </a:p>
        </p:txBody>
      </p:sp>
    </p:spTree>
    <p:extLst>
      <p:ext uri="{BB962C8B-B14F-4D97-AF65-F5344CB8AC3E}">
        <p14:creationId xmlns:p14="http://schemas.microsoft.com/office/powerpoint/2010/main" val="27082458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AC00-3106-494C-B78F-A6E1CF66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POSIX I/O: Kernel Buffering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F68EE-04DF-4F03-980B-772E0B159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Reads are </a:t>
            </a:r>
            <a:r>
              <a:rPr lang="en-US" dirty="0" smtClean="0">
                <a:solidFill>
                  <a:srgbClr val="FF0000"/>
                </a:solidFill>
              </a:rPr>
              <a:t>buffered inside kernel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Part of making everything byte-oriented</a:t>
            </a:r>
          </a:p>
          <a:p>
            <a:pPr lvl="1"/>
            <a:r>
              <a:rPr lang="en-US" dirty="0"/>
              <a:t>Process is </a:t>
            </a:r>
            <a:r>
              <a:rPr lang="en-US" b="1" dirty="0"/>
              <a:t>blocked</a:t>
            </a:r>
            <a:r>
              <a:rPr lang="en-US" dirty="0"/>
              <a:t> while waiting for device</a:t>
            </a:r>
          </a:p>
          <a:p>
            <a:pPr lvl="1"/>
            <a:r>
              <a:rPr lang="en-US" dirty="0"/>
              <a:t>Let other processes run while gathering result</a:t>
            </a:r>
          </a:p>
          <a:p>
            <a:r>
              <a:rPr lang="en-US" dirty="0">
                <a:solidFill>
                  <a:srgbClr val="FF0000"/>
                </a:solidFill>
              </a:rPr>
              <a:t>Writes are </a:t>
            </a:r>
            <a:r>
              <a:rPr lang="en-US" dirty="0" smtClean="0">
                <a:solidFill>
                  <a:srgbClr val="FF0000"/>
                </a:solidFill>
              </a:rPr>
              <a:t>buffered inside kernel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Complete in background (more later on)</a:t>
            </a:r>
          </a:p>
          <a:p>
            <a:pPr lvl="1"/>
            <a:r>
              <a:rPr lang="en-US" dirty="0"/>
              <a:t>Return to user when data is “handed off” to </a:t>
            </a:r>
            <a:r>
              <a:rPr lang="en-US" dirty="0" smtClean="0"/>
              <a:t>kernel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buffering is part of global buffer management and caching for block devices (such as disks)</a:t>
            </a:r>
          </a:p>
          <a:p>
            <a:pPr lvl="1"/>
            <a:r>
              <a:rPr lang="en-US" dirty="0"/>
              <a:t>Items typically cached in quanta of disk block sizes</a:t>
            </a:r>
          </a:p>
          <a:p>
            <a:pPr lvl="1"/>
            <a:r>
              <a:rPr lang="en-US" dirty="0" smtClean="0"/>
              <a:t>We will have many interesting things to say about this buffering when we dive into the kernel</a:t>
            </a:r>
          </a:p>
        </p:txBody>
      </p:sp>
    </p:spTree>
    <p:extLst>
      <p:ext uri="{BB962C8B-B14F-4D97-AF65-F5344CB8AC3E}">
        <p14:creationId xmlns:p14="http://schemas.microsoft.com/office/powerpoint/2010/main" val="13144393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AE14-3743-4B9E-AF37-5D55C1E0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I/O: Other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B57C4-8AA0-401A-B43A-88BFB5BCD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10566400" cy="5105400"/>
          </a:xfrm>
        </p:spPr>
        <p:txBody>
          <a:bodyPr>
            <a:normAutofit/>
          </a:bodyPr>
          <a:lstStyle/>
          <a:p>
            <a:r>
              <a:rPr lang="en-US" dirty="0"/>
              <a:t>Operations specific to terminals, devices, networking, …</a:t>
            </a:r>
            <a:endParaRPr lang="en-US" sz="2000" dirty="0"/>
          </a:p>
          <a:p>
            <a:pPr lvl="1"/>
            <a:r>
              <a:rPr lang="en-US" sz="2000" dirty="0"/>
              <a:t>e.g., </a:t>
            </a:r>
            <a:r>
              <a:rPr lang="en-US" sz="2000" dirty="0" err="1">
                <a:latin typeface="Consolas" panose="020B0609020204030204" pitchFamily="49" charset="0"/>
              </a:rPr>
              <a:t>ioctl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dirty="0"/>
              <a:t>Duplicating descriptors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int dup2(int old, int new);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int dup(int old);</a:t>
            </a:r>
          </a:p>
          <a:p>
            <a:r>
              <a:rPr lang="en-US" dirty="0"/>
              <a:t>Pipes – channel 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int pipe(int </a:t>
            </a:r>
            <a:r>
              <a:rPr lang="en-US" sz="2000" dirty="0" err="1">
                <a:latin typeface="Consolas" panose="020B0609020204030204" pitchFamily="49" charset="0"/>
              </a:rPr>
              <a:t>pipefd</a:t>
            </a:r>
            <a:r>
              <a:rPr lang="en-US" sz="2000" dirty="0">
                <a:latin typeface="Consolas" panose="020B0609020204030204" pitchFamily="49" charset="0"/>
              </a:rPr>
              <a:t>[2]);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Writes to </a:t>
            </a:r>
            <a:r>
              <a:rPr lang="en-US" sz="2000" dirty="0" err="1">
                <a:latin typeface="Consolas" panose="020B0609020204030204" pitchFamily="49" charset="0"/>
              </a:rPr>
              <a:t>pipefd</a:t>
            </a:r>
            <a:r>
              <a:rPr lang="en-US" sz="2000" dirty="0">
                <a:latin typeface="Consolas" panose="020B0609020204030204" pitchFamily="49" charset="0"/>
              </a:rPr>
              <a:t>[1] can be read from </a:t>
            </a:r>
            <a:r>
              <a:rPr lang="en-US" sz="2000" dirty="0" err="1">
                <a:latin typeface="Consolas" panose="020B0609020204030204" pitchFamily="49" charset="0"/>
              </a:rPr>
              <a:t>pipefd</a:t>
            </a:r>
            <a:r>
              <a:rPr lang="en-US" sz="2000" dirty="0">
                <a:latin typeface="Consolas" panose="020B0609020204030204" pitchFamily="49" charset="0"/>
              </a:rPr>
              <a:t>[0]</a:t>
            </a:r>
          </a:p>
          <a:p>
            <a:r>
              <a:rPr lang="en-US" dirty="0"/>
              <a:t>File Locking</a:t>
            </a:r>
          </a:p>
          <a:p>
            <a:r>
              <a:rPr lang="en-US" dirty="0"/>
              <a:t>Memory-Mapping Files</a:t>
            </a:r>
          </a:p>
          <a:p>
            <a:r>
              <a:rPr lang="en-US" dirty="0"/>
              <a:t>Asynchronous I/O</a:t>
            </a:r>
          </a:p>
        </p:txBody>
      </p:sp>
    </p:spTree>
    <p:extLst>
      <p:ext uri="{BB962C8B-B14F-4D97-AF65-F5344CB8AC3E}">
        <p14:creationId xmlns:p14="http://schemas.microsoft.com/office/powerpoint/2010/main" val="30602687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56145-360A-49DD-8763-2547D329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vs. Low-Level File API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B3BBEF0-35D9-4544-8C8A-B6CE408A0AA2}"/>
              </a:ext>
            </a:extLst>
          </p:cNvPr>
          <p:cNvGrpSpPr/>
          <p:nvPr/>
        </p:nvGrpSpPr>
        <p:grpSpPr>
          <a:xfrm>
            <a:off x="228600" y="990600"/>
            <a:ext cx="5633484" cy="4568692"/>
            <a:chOff x="1447800" y="1805464"/>
            <a:chExt cx="5077699" cy="381584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98AB41C-ABB6-448F-9C66-F758AA8757D0}"/>
                </a:ext>
              </a:extLst>
            </p:cNvPr>
            <p:cNvSpPr txBox="1"/>
            <p:nvPr/>
          </p:nvSpPr>
          <p:spPr>
            <a:xfrm>
              <a:off x="1447800" y="1805464"/>
              <a:ext cx="2579355" cy="334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High-Level Operation: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F43254-3594-4DF8-9B09-6F37335A94FE}"/>
                </a:ext>
              </a:extLst>
            </p:cNvPr>
            <p:cNvSpPr txBox="1"/>
            <p:nvPr/>
          </p:nvSpPr>
          <p:spPr>
            <a:xfrm>
              <a:off x="1806799" y="2075093"/>
              <a:ext cx="4718700" cy="1465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size_t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fread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(…) {</a:t>
              </a:r>
            </a:p>
            <a:p>
              <a:r>
                <a:rPr lang="en-US" b="1" i="1" dirty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Light"/>
                </a:rPr>
                <a:t>   Do some work like a normal </a:t>
              </a:r>
              <a:r>
                <a:rPr lang="en-US" b="1" i="1" dirty="0" err="1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Light"/>
                </a:rPr>
                <a:t>fn</a:t>
              </a:r>
              <a:r>
                <a:rPr lang="en-US" b="1" i="1" dirty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Light"/>
                </a:rPr>
                <a:t>…</a:t>
              </a: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 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asm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code …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syscall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# into %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eax</a:t>
              </a:r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  put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args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into registers %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ebx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, …</a:t>
              </a: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  </a:t>
              </a:r>
              <a:r>
                <a:rPr lang="en-US" i="1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special trap instruction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BCBFD9E-890D-47F3-B011-820D3C1CF2B1}"/>
                </a:ext>
              </a:extLst>
            </p:cNvPr>
            <p:cNvSpPr/>
            <p:nvPr/>
          </p:nvSpPr>
          <p:spPr>
            <a:xfrm>
              <a:off x="1953499" y="4850131"/>
              <a:ext cx="4572000" cy="77118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 get return values from regs</a:t>
              </a:r>
            </a:p>
            <a:p>
              <a:r>
                <a:rPr lang="en-US" b="1" i="1" dirty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Light"/>
                </a:rPr>
                <a:t>  Do some more work like a normal </a:t>
              </a:r>
              <a:r>
                <a:rPr lang="en-US" b="1" i="1" dirty="0" err="1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Light"/>
                </a:rPr>
                <a:t>fn</a:t>
              </a:r>
              <a:r>
                <a:rPr lang="en-US" b="1" i="1" dirty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Light"/>
                </a:rPr>
                <a:t>…</a:t>
              </a: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};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17CAC76F-D505-433F-893E-C27E19146329}"/>
              </a:ext>
            </a:extLst>
          </p:cNvPr>
          <p:cNvSpPr/>
          <p:nvPr/>
        </p:nvSpPr>
        <p:spPr bwMode="auto">
          <a:xfrm>
            <a:off x="1391892" y="3097006"/>
            <a:ext cx="4531660" cy="147686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ill Sans Light"/>
              </a:rPr>
              <a:t>Kernel: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0A71BB-1CDA-418A-959C-A16A85615CCA}"/>
              </a:ext>
            </a:extLst>
          </p:cNvPr>
          <p:cNvSpPr/>
          <p:nvPr/>
        </p:nvSpPr>
        <p:spPr>
          <a:xfrm>
            <a:off x="1391892" y="3373540"/>
            <a:ext cx="46293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get 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args</a:t>
            </a:r>
            <a:r>
              <a:rPr lang="en-US" dirty="0">
                <a:solidFill>
                  <a:srgbClr val="FF0000"/>
                </a:solidFill>
                <a:latin typeface="Gill Sans Light"/>
              </a:rPr>
              <a:t> from regs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dispatch to system 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func</a:t>
            </a:r>
            <a:r>
              <a:rPr lang="en-US" dirty="0">
                <a:solidFill>
                  <a:srgbClr val="FF0000"/>
                </a:solidFill>
                <a:latin typeface="Gill Sans Light"/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Do the work to read from the file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Store return value in %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eax</a:t>
            </a:r>
            <a:endParaRPr lang="en-US" dirty="0">
              <a:solidFill>
                <a:srgbClr val="FF0000"/>
              </a:solidFill>
              <a:latin typeface="Gill Sans Ligh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3CF3E4-FA09-40EF-94E5-22140D638191}"/>
              </a:ext>
            </a:extLst>
          </p:cNvPr>
          <p:cNvGrpSpPr/>
          <p:nvPr/>
        </p:nvGrpSpPr>
        <p:grpSpPr>
          <a:xfrm>
            <a:off x="6018325" y="990600"/>
            <a:ext cx="5633484" cy="4568692"/>
            <a:chOff x="1447800" y="1805464"/>
            <a:chExt cx="5077699" cy="381584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339B16-C31E-48DB-8629-7639835DEDA0}"/>
                </a:ext>
              </a:extLst>
            </p:cNvPr>
            <p:cNvSpPr txBox="1"/>
            <p:nvPr/>
          </p:nvSpPr>
          <p:spPr>
            <a:xfrm>
              <a:off x="1447800" y="1805464"/>
              <a:ext cx="2527340" cy="334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Low-Level Operation: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CECDF7-4CFA-4CB6-B75B-0635E442A644}"/>
                </a:ext>
              </a:extLst>
            </p:cNvPr>
            <p:cNvSpPr txBox="1"/>
            <p:nvPr/>
          </p:nvSpPr>
          <p:spPr>
            <a:xfrm>
              <a:off x="1806799" y="2075093"/>
              <a:ext cx="4718700" cy="1465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ssize_t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read(…) {</a:t>
              </a: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 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asm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code …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syscall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# into %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eax</a:t>
              </a:r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  put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args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into registers %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ebx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, …</a:t>
              </a: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  </a:t>
              </a:r>
              <a:r>
                <a:rPr lang="en-US" i="1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special trap instruction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D93B647-A304-4BC2-B9A7-87C9F98F096B}"/>
                </a:ext>
              </a:extLst>
            </p:cNvPr>
            <p:cNvSpPr/>
            <p:nvPr/>
          </p:nvSpPr>
          <p:spPr>
            <a:xfrm>
              <a:off x="1953499" y="4850131"/>
              <a:ext cx="4572000" cy="77118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 get return values from regs</a:t>
              </a: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};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9630362-7E42-40A9-8403-11CE0B53A026}"/>
              </a:ext>
            </a:extLst>
          </p:cNvPr>
          <p:cNvSpPr/>
          <p:nvPr/>
        </p:nvSpPr>
        <p:spPr bwMode="auto">
          <a:xfrm>
            <a:off x="7181617" y="3097006"/>
            <a:ext cx="4531660" cy="147686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ill Sans Light"/>
              </a:rPr>
              <a:t>Kernel: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36ACD2-7A65-450B-841B-25B9BE3A6ABA}"/>
              </a:ext>
            </a:extLst>
          </p:cNvPr>
          <p:cNvSpPr/>
          <p:nvPr/>
        </p:nvSpPr>
        <p:spPr>
          <a:xfrm>
            <a:off x="7181617" y="3373540"/>
            <a:ext cx="46293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get 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args</a:t>
            </a:r>
            <a:r>
              <a:rPr lang="en-US" dirty="0">
                <a:solidFill>
                  <a:srgbClr val="FF0000"/>
                </a:solidFill>
                <a:latin typeface="Gill Sans Light"/>
              </a:rPr>
              <a:t> from regs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dispatch to system 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func</a:t>
            </a:r>
            <a:r>
              <a:rPr lang="en-US" dirty="0">
                <a:solidFill>
                  <a:srgbClr val="FF0000"/>
                </a:solidFill>
                <a:latin typeface="Gill Sans Light"/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Do the work to read from the file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Store return value in %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eax</a:t>
            </a:r>
            <a:endParaRPr lang="en-US" dirty="0">
              <a:solidFill>
                <a:srgbClr val="FF0000"/>
              </a:solidFill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33041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9" grpId="0" animBg="1"/>
      <p:bldP spid="2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2D35-80B8-4E9D-85D4-76EDAFD9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vs. Low-Level File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8BC8F-D8E0-4784-A0D5-7870307AF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0"/>
            <a:ext cx="10566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Streams are buffered in user memory:</a:t>
            </a:r>
            <a:br>
              <a:rPr lang="en-US" dirty="0" smtClean="0"/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("Beginning of line ");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sleep(10); // sleep for 10 seconds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("and end of line\n");</a:t>
            </a:r>
          </a:p>
          <a:p>
            <a:pPr marL="284163" indent="0">
              <a:buNone/>
            </a:pPr>
            <a:r>
              <a:rPr lang="en-US" dirty="0" smtClean="0"/>
              <a:t>Prints </a:t>
            </a:r>
            <a:r>
              <a:rPr lang="en-US" dirty="0"/>
              <a:t>out everything at </a:t>
            </a:r>
            <a:r>
              <a:rPr lang="en-US" dirty="0" smtClean="0"/>
              <a:t>once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Operations </a:t>
            </a:r>
            <a:r>
              <a:rPr lang="en-US" dirty="0"/>
              <a:t>on file descriptors are visible immediately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write(STDOUT_FILENO, "Beginning of line ", 18);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sleep(10);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write("and end of line \n", 16);</a:t>
            </a:r>
          </a:p>
          <a:p>
            <a:pPr marL="284163" indent="0">
              <a:buNone/>
            </a:pPr>
            <a:r>
              <a:rPr lang="en-US" dirty="0"/>
              <a:t>Outputs "Beginning of line" 10 seconds </a:t>
            </a:r>
            <a:r>
              <a:rPr lang="en-US" dirty="0" smtClean="0"/>
              <a:t>earlier than “and end of line”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8282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2000"/>
            <a:ext cx="10287000" cy="5867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Kubiatowicz Office Hours:</a:t>
            </a:r>
          </a:p>
          <a:p>
            <a:pPr lvl="1"/>
            <a:r>
              <a:rPr lang="en-US" dirty="0"/>
              <a:t>1-2pm, </a:t>
            </a:r>
            <a:r>
              <a:rPr lang="en-US" dirty="0" smtClean="0"/>
              <a:t>Tuesday </a:t>
            </a:r>
            <a:r>
              <a:rPr lang="en-US" dirty="0"/>
              <a:t>&amp; </a:t>
            </a:r>
            <a:r>
              <a:rPr lang="en-US" dirty="0" smtClean="0"/>
              <a:t>Wednesday</a:t>
            </a:r>
            <a:endParaRPr lang="en-US" dirty="0"/>
          </a:p>
          <a:p>
            <a:r>
              <a:rPr lang="en-US" dirty="0" smtClean="0"/>
              <a:t>No one left on </a:t>
            </a:r>
            <a:r>
              <a:rPr lang="en-US" dirty="0" err="1" smtClean="0"/>
              <a:t>WaitList</a:t>
            </a:r>
            <a:r>
              <a:rPr lang="en-US" dirty="0" smtClean="0"/>
              <a:t>!  Everyone left is in the class.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TOMORROW </a:t>
            </a:r>
            <a:r>
              <a:rPr lang="en-US" dirty="0">
                <a:solidFill>
                  <a:srgbClr val="FF0000"/>
                </a:solidFill>
              </a:rPr>
              <a:t>(Friday) is Drop Deadline! 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VERY HARD TO DROP LATER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  <a:endParaRPr lang="en-US" dirty="0" smtClean="0"/>
          </a:p>
          <a:p>
            <a:r>
              <a:rPr lang="en-US" dirty="0" smtClean="0"/>
              <a:t>Recommendation: Read assigned readings </a:t>
            </a:r>
            <a:r>
              <a:rPr lang="en-US" i="1" dirty="0" smtClean="0"/>
              <a:t>before</a:t>
            </a:r>
            <a:r>
              <a:rPr lang="en-US" dirty="0" smtClean="0"/>
              <a:t> lecture</a:t>
            </a:r>
          </a:p>
          <a:p>
            <a:r>
              <a:rPr lang="en-US" dirty="0" smtClean="0"/>
              <a:t>You should </a:t>
            </a:r>
            <a:r>
              <a:rPr lang="en-US" dirty="0"/>
              <a:t>be going to sections now – Important information </a:t>
            </a:r>
            <a:r>
              <a:rPr lang="en-US" dirty="0" smtClean="0"/>
              <a:t>covered in section</a:t>
            </a:r>
            <a:endParaRPr lang="en-US" dirty="0"/>
          </a:p>
          <a:p>
            <a:pPr lvl="1"/>
            <a:r>
              <a:rPr lang="en-US" dirty="0"/>
              <a:t>Any section will do until groups </a:t>
            </a:r>
            <a:r>
              <a:rPr lang="en-US" dirty="0" smtClean="0"/>
              <a:t>assigned</a:t>
            </a:r>
          </a:p>
          <a:p>
            <a:r>
              <a:rPr lang="en-US" dirty="0"/>
              <a:t>Group sign up </a:t>
            </a:r>
            <a:r>
              <a:rPr lang="en-US" dirty="0" smtClean="0"/>
              <a:t>is operational now!</a:t>
            </a:r>
          </a:p>
          <a:p>
            <a:r>
              <a:rPr lang="en-US" dirty="0" smtClean="0"/>
              <a:t>Get </a:t>
            </a:r>
            <a:r>
              <a:rPr lang="en-US" dirty="0"/>
              <a:t>finding groups of 4 people ASAP</a:t>
            </a:r>
          </a:p>
          <a:p>
            <a:pPr lvl="1"/>
            <a:r>
              <a:rPr lang="en-US" dirty="0"/>
              <a:t>Priority for same section; if cannot make this work, keep same TA</a:t>
            </a:r>
          </a:p>
          <a:p>
            <a:pPr lvl="1"/>
            <a:r>
              <a:rPr lang="en-US" dirty="0"/>
              <a:t>Remember: Your TA needs to see you in section!</a:t>
            </a:r>
          </a:p>
          <a:p>
            <a:r>
              <a:rPr lang="en-US" dirty="0"/>
              <a:t>Midterm 1 conflicts</a:t>
            </a:r>
          </a:p>
          <a:p>
            <a:pPr lvl="1"/>
            <a:r>
              <a:rPr lang="en-US" dirty="0"/>
              <a:t>We will handle these conflicts </a:t>
            </a:r>
            <a:r>
              <a:rPr lang="en-US" dirty="0" smtClean="0"/>
              <a:t>next week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371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D372-028F-401E-A250-4227EF9C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Recall: fork1.c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5D9E-08D1-4276-BE86-39FCD3A3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685800"/>
            <a:ext cx="9602972" cy="5167423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stdlib.h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stdio.h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unistd.h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&lt;sys/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types.h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b="1" dirty="0">
              <a:latin typeface="Consolas" panose="020B0609020204030204" pitchFamily="49" charset="0"/>
              <a:cs typeface="Courier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int main(int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argc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char *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argv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[])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            /* get current processes PID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("Parent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: %d\n",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&gt; 0) {		     /* Parent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== 0) {	     /* Child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perror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("Fork failed");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}</a:t>
            </a:r>
          </a:p>
        </p:txBody>
      </p:sp>
      <p:sp>
        <p:nvSpPr>
          <p:cNvPr id="7" name="Right Arrow 3">
            <a:extLst>
              <a:ext uri="{FF2B5EF4-FFF2-40B4-BE49-F238E27FC236}">
                <a16:creationId xmlns:a16="http://schemas.microsoft.com/office/drawing/2014/main" id="{00B01891-223E-45AD-A9AB-776C7E96571B}"/>
              </a:ext>
            </a:extLst>
          </p:cNvPr>
          <p:cNvSpPr/>
          <p:nvPr/>
        </p:nvSpPr>
        <p:spPr>
          <a:xfrm>
            <a:off x="1219200" y="4007259"/>
            <a:ext cx="718256" cy="48854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Right Arrow 4">
            <a:extLst>
              <a:ext uri="{FF2B5EF4-FFF2-40B4-BE49-F238E27FC236}">
                <a16:creationId xmlns:a16="http://schemas.microsoft.com/office/drawing/2014/main" id="{2E6C7BA0-FA93-4040-B0D7-36779A5E0B0E}"/>
              </a:ext>
            </a:extLst>
          </p:cNvPr>
          <p:cNvSpPr/>
          <p:nvPr/>
        </p:nvSpPr>
        <p:spPr>
          <a:xfrm>
            <a:off x="504820" y="4921659"/>
            <a:ext cx="718256" cy="48854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126794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below the surface ??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871800" y="914400"/>
            <a:ext cx="2509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Application / Service</a:t>
            </a:r>
          </a:p>
        </p:txBody>
      </p:sp>
      <p:pic>
        <p:nvPicPr>
          <p:cNvPr id="42" name="Picture 41" descr="img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012" y="4219560"/>
            <a:ext cx="903312" cy="736435"/>
          </a:xfrm>
          <a:prstGeom prst="rect">
            <a:avLst/>
          </a:prstGeom>
        </p:spPr>
      </p:pic>
      <p:pic>
        <p:nvPicPr>
          <p:cNvPr id="43" name="Picture 42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477" y="4219559"/>
            <a:ext cx="1757619" cy="1206336"/>
          </a:xfrm>
          <a:prstGeom prst="rect">
            <a:avLst/>
          </a:prstGeom>
        </p:spPr>
      </p:pic>
      <p:pic>
        <p:nvPicPr>
          <p:cNvPr id="44" name="Picture 43" descr="image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522" y="4592091"/>
            <a:ext cx="942084" cy="727806"/>
          </a:xfrm>
          <a:prstGeom prst="rect">
            <a:avLst/>
          </a:prstGeom>
        </p:spPr>
      </p:pic>
      <p:pic>
        <p:nvPicPr>
          <p:cNvPr id="45" name="Picture 44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428" y="4886399"/>
            <a:ext cx="1388686" cy="672780"/>
          </a:xfrm>
          <a:prstGeom prst="rect">
            <a:avLst/>
          </a:prstGeom>
        </p:spPr>
      </p:pic>
      <p:pic>
        <p:nvPicPr>
          <p:cNvPr id="46" name="Picture 45" descr="imgres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900" y="4433069"/>
            <a:ext cx="886829" cy="886829"/>
          </a:xfrm>
          <a:prstGeom prst="rect">
            <a:avLst/>
          </a:prstGeom>
        </p:spPr>
      </p:pic>
      <p:pic>
        <p:nvPicPr>
          <p:cNvPr id="47" name="Picture 46" descr="imgr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432751"/>
            <a:ext cx="1265440" cy="90729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2718648" y="2134996"/>
            <a:ext cx="1061900" cy="5445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4956914" y="3863937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109313" y="3685173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557235" y="3863938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433915" y="4042703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814814" y="4042703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5676523" y="4140245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658383" y="3847618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4765018" y="3668853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4267201" y="1448636"/>
            <a:ext cx="1969007" cy="2285165"/>
            <a:chOff x="2874784" y="1448635"/>
            <a:chExt cx="1837423" cy="2285165"/>
          </a:xfrm>
        </p:grpSpPr>
        <p:sp>
          <p:nvSpPr>
            <p:cNvPr id="75" name="Rectangle 74"/>
            <p:cNvSpPr/>
            <p:nvPr/>
          </p:nvSpPr>
          <p:spPr bwMode="auto">
            <a:xfrm>
              <a:off x="2895600" y="3277435"/>
              <a:ext cx="1816607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I/O Driver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994176" y="2820235"/>
              <a:ext cx="1577824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File System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3276600" y="2363035"/>
              <a:ext cx="998929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994175" y="1905835"/>
              <a:ext cx="1577825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Low Level I/O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874784" y="1448635"/>
              <a:ext cx="1816606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High Level I/O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324601" y="1447801"/>
            <a:ext cx="11897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streams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24601" y="1935779"/>
            <a:ext cx="11737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handles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24600" y="2366666"/>
            <a:ext cx="12682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registers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24600" y="2819401"/>
            <a:ext cx="15664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descriptors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24600" y="3307379"/>
            <a:ext cx="41109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Commands and Data Transfers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63115" y="3738266"/>
            <a:ext cx="40286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Disks, Flash, Controllers, DMA</a:t>
            </a:r>
          </a:p>
        </p:txBody>
      </p:sp>
    </p:spTree>
    <p:extLst>
      <p:ext uri="{BB962C8B-B14F-4D97-AF65-F5344CB8AC3E}">
        <p14:creationId xmlns:p14="http://schemas.microsoft.com/office/powerpoint/2010/main" val="2207713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SYSCALL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146844"/>
            <a:ext cx="8229600" cy="133015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Low level lib parameters are set up in registers and </a:t>
            </a:r>
            <a:r>
              <a:rPr lang="en-US" dirty="0" err="1" smtClean="0"/>
              <a:t>syscall</a:t>
            </a:r>
            <a:r>
              <a:rPr lang="en-US" dirty="0" smtClean="0"/>
              <a:t> instruction is issued</a:t>
            </a:r>
          </a:p>
          <a:p>
            <a:pPr lvl="1"/>
            <a:r>
              <a:rPr lang="en-US" dirty="0" smtClean="0"/>
              <a:t>A type of synchronous exception that enters well-defined entry points into kernel</a:t>
            </a:r>
            <a:endParaRPr lang="en-US" dirty="0"/>
          </a:p>
        </p:txBody>
      </p:sp>
      <p:pic>
        <p:nvPicPr>
          <p:cNvPr id="8" name="Picture 7" descr="Screen Shot 2014-09-04 at 10.35.09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314" y="762001"/>
            <a:ext cx="7658063" cy="430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55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/>
          <p:cNvCxnSpPr/>
          <p:nvPr/>
        </p:nvCxnSpPr>
        <p:spPr>
          <a:xfrm>
            <a:off x="5358730" y="4426750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511129" y="4247986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959051" y="4426751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835731" y="4605516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6216630" y="4605516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6078339" y="4703058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060199" y="4410431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5166834" y="4231666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4707054" y="2011449"/>
            <a:ext cx="1930970" cy="2285165"/>
            <a:chOff x="2874784" y="1448635"/>
            <a:chExt cx="1837423" cy="2285165"/>
          </a:xfrm>
        </p:grpSpPr>
        <p:sp>
          <p:nvSpPr>
            <p:cNvPr id="58" name="Rectangle 57"/>
            <p:cNvSpPr/>
            <p:nvPr/>
          </p:nvSpPr>
          <p:spPr bwMode="auto">
            <a:xfrm>
              <a:off x="2895600" y="3277435"/>
              <a:ext cx="1816607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I/O Driver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994176" y="2820235"/>
              <a:ext cx="1577824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File System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3276600" y="2363035"/>
              <a:ext cx="998929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994175" y="1905835"/>
              <a:ext cx="1577825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Low Level I/O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874784" y="1448635"/>
              <a:ext cx="1816606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High Level I/O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below the surface ??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648200" y="1587767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Application / Service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29401" y="1976736"/>
            <a:ext cx="11897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streams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29401" y="2464714"/>
            <a:ext cx="11737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handles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629400" y="2895601"/>
            <a:ext cx="12682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registers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29400" y="3348336"/>
            <a:ext cx="15664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descriptors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29400" y="3836314"/>
            <a:ext cx="41109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Commands and Data Transfers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67915" y="4267201"/>
            <a:ext cx="40286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Disks, Flash, Controllers, DMA</a:t>
            </a:r>
          </a:p>
        </p:txBody>
      </p:sp>
      <p:pic>
        <p:nvPicPr>
          <p:cNvPr id="42" name="Picture 41" descr="img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412" y="4892927"/>
            <a:ext cx="903312" cy="736435"/>
          </a:xfrm>
          <a:prstGeom prst="rect">
            <a:avLst/>
          </a:prstGeom>
        </p:spPr>
      </p:pic>
      <p:pic>
        <p:nvPicPr>
          <p:cNvPr id="43" name="Picture 42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877" y="4892926"/>
            <a:ext cx="1757619" cy="1206336"/>
          </a:xfrm>
          <a:prstGeom prst="rect">
            <a:avLst/>
          </a:prstGeom>
        </p:spPr>
      </p:pic>
      <p:pic>
        <p:nvPicPr>
          <p:cNvPr id="44" name="Picture 43" descr="image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922" y="5265458"/>
            <a:ext cx="942084" cy="727806"/>
          </a:xfrm>
          <a:prstGeom prst="rect">
            <a:avLst/>
          </a:prstGeom>
        </p:spPr>
      </p:pic>
      <p:pic>
        <p:nvPicPr>
          <p:cNvPr id="45" name="Picture 44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828" y="5559766"/>
            <a:ext cx="1388686" cy="672780"/>
          </a:xfrm>
          <a:prstGeom prst="rect">
            <a:avLst/>
          </a:prstGeom>
        </p:spPr>
      </p:pic>
      <p:pic>
        <p:nvPicPr>
          <p:cNvPr id="46" name="Picture 45" descr="imgres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300" y="5106436"/>
            <a:ext cx="886829" cy="886829"/>
          </a:xfrm>
          <a:prstGeom prst="rect">
            <a:avLst/>
          </a:prstGeom>
        </p:spPr>
      </p:pic>
      <p:pic>
        <p:nvPicPr>
          <p:cNvPr id="47" name="Picture 46" descr="imgr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000" y="5106118"/>
            <a:ext cx="1265440" cy="90729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3751920" y="2932354"/>
            <a:ext cx="1061900" cy="5445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Line Callout 1 15"/>
          <p:cNvSpPr/>
          <p:nvPr/>
        </p:nvSpPr>
        <p:spPr>
          <a:xfrm>
            <a:off x="1628759" y="1661055"/>
            <a:ext cx="2729347" cy="781343"/>
          </a:xfrm>
          <a:prstGeom prst="borderCallout1">
            <a:avLst>
              <a:gd name="adj1" fmla="val 78637"/>
              <a:gd name="adj2" fmla="val 101522"/>
              <a:gd name="adj3" fmla="val 136027"/>
              <a:gd name="adj4" fmla="val 12351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File descriptor number</a:t>
            </a:r>
          </a:p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- an </a:t>
            </a:r>
            <a:r>
              <a:rPr lang="en-US" sz="2000" b="0" dirty="0" err="1">
                <a:latin typeface="Gill Sans" charset="0"/>
                <a:ea typeface="Gill Sans" charset="0"/>
                <a:cs typeface="Gill Sans" charset="0"/>
              </a:rPr>
              <a:t>int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8" name="Line Callout 1 47"/>
          <p:cNvSpPr/>
          <p:nvPr/>
        </p:nvSpPr>
        <p:spPr>
          <a:xfrm>
            <a:off x="1628759" y="3600140"/>
            <a:ext cx="2845415" cy="971860"/>
          </a:xfrm>
          <a:prstGeom prst="borderCallout1">
            <a:avLst>
              <a:gd name="adj1" fmla="val 78637"/>
              <a:gd name="adj2" fmla="val 101522"/>
              <a:gd name="adj3" fmla="val 444"/>
              <a:gd name="adj4" fmla="val 12298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File Descriptors</a:t>
            </a:r>
          </a:p>
          <a:p>
            <a:pPr marL="164592" indent="-164592">
              <a:buFont typeface="Arial" charset="0"/>
              <a:buChar char="•"/>
            </a:pP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a </a:t>
            </a:r>
            <a:r>
              <a:rPr lang="en-US" sz="2000" b="0" dirty="0" err="1">
                <a:latin typeface="Gill Sans" charset="0"/>
                <a:ea typeface="Gill Sans" charset="0"/>
                <a:cs typeface="Gill Sans" charset="0"/>
              </a:rPr>
              <a:t>struct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with all the info about the files</a:t>
            </a:r>
          </a:p>
        </p:txBody>
      </p:sp>
    </p:spTree>
    <p:extLst>
      <p:ext uri="{BB962C8B-B14F-4D97-AF65-F5344CB8AC3E}">
        <p14:creationId xmlns:p14="http://schemas.microsoft.com/office/powerpoint/2010/main" val="10566078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5E1A-0EB0-48D7-BB45-A138DC50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an Open File Description?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C2EE0-41E0-4DE9-9A74-06A616AD6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29" y="762000"/>
            <a:ext cx="763656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Inside Kernel!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our purposes, the two most important things are:</a:t>
            </a:r>
          </a:p>
          <a:p>
            <a:r>
              <a:rPr lang="en-US" dirty="0"/>
              <a:t>Where to find the file data on disk</a:t>
            </a:r>
          </a:p>
          <a:p>
            <a:r>
              <a:rPr lang="en-US" dirty="0"/>
              <a:t>The current position within the file</a:t>
            </a:r>
          </a:p>
        </p:txBody>
      </p:sp>
      <p:pic>
        <p:nvPicPr>
          <p:cNvPr id="8" name="Picture 7" descr="Screen Shot 2014-09-04 at 1.19.45 PM.png">
            <a:extLst>
              <a:ext uri="{FF2B5EF4-FFF2-40B4-BE49-F238E27FC236}">
                <a16:creationId xmlns:a16="http://schemas.microsoft.com/office/drawing/2014/main" id="{0AD2729B-4088-40C0-A907-6F58AF5D01C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743" y="695793"/>
            <a:ext cx="3860386" cy="510502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F346DB-880B-46F4-99EA-BDC3549EEE06}"/>
              </a:ext>
            </a:extLst>
          </p:cNvPr>
          <p:cNvCxnSpPr/>
          <p:nvPr/>
        </p:nvCxnSpPr>
        <p:spPr>
          <a:xfrm>
            <a:off x="5257800" y="1828800"/>
            <a:ext cx="3371706" cy="2842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FDE189-5B49-4972-8721-0DC7FC65B477}"/>
              </a:ext>
            </a:extLst>
          </p:cNvPr>
          <p:cNvCxnSpPr>
            <a:cxnSpLocks/>
          </p:cNvCxnSpPr>
          <p:nvPr/>
        </p:nvCxnSpPr>
        <p:spPr>
          <a:xfrm>
            <a:off x="5257800" y="2286000"/>
            <a:ext cx="3440458" cy="12433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0748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System: from </a:t>
            </a:r>
            <a:r>
              <a:rPr lang="en-US" dirty="0" err="1" smtClean="0"/>
              <a:t>syscall</a:t>
            </a:r>
            <a:r>
              <a:rPr lang="en-US" dirty="0" smtClean="0"/>
              <a:t> to driver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52600" y="1371600"/>
            <a:ext cx="8763000" cy="5170646"/>
          </a:xfrm>
          <a:prstGeom prst="rect">
            <a:avLst/>
          </a:prstGeom>
          <a:solidFill>
            <a:srgbClr val="DFE9FF"/>
          </a:solidFill>
        </p:spPr>
        <p:txBody>
          <a:bodyPr wrap="square">
            <a:spAutoFit/>
          </a:bodyPr>
          <a:lstStyle/>
          <a:p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vfs_read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5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5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file *file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char __user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loff_t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f_mode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&amp; FMODE_READ)) return -EBADF;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||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 &amp;&amp; 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aio_read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return -EINVAL;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(unlikely(!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access_ok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(VERIFY_WRITE,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count))) return -EFAULT;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rw_verify_area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(READ, 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(ret &gt;=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count =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else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do_sync_read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(ret &gt;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fsnotify_access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f_path.dentry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add_rchar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(current, ret);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inc_syscr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return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200" y="762000"/>
            <a:ext cx="351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In 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fs</a:t>
            </a:r>
            <a:r>
              <a:rPr lang="en-US" sz="28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read_write.c</a:t>
            </a:r>
            <a:endParaRPr lang="en-US" sz="2800" b="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52600" y="1371600"/>
            <a:ext cx="8763000" cy="1752600"/>
            <a:chOff x="228600" y="2057400"/>
            <a:chExt cx="8763000" cy="1752600"/>
          </a:xfrm>
        </p:grpSpPr>
        <p:sp>
          <p:nvSpPr>
            <p:cNvPr id="3" name="Rectangle 2"/>
            <p:cNvSpPr/>
            <p:nvPr/>
          </p:nvSpPr>
          <p:spPr bwMode="auto">
            <a:xfrm>
              <a:off x="228600" y="2057400"/>
              <a:ext cx="8534400" cy="27176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4724400" y="2667000"/>
              <a:ext cx="4267200" cy="1143000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indent="-91440">
                <a:buFont typeface="Arial" charset="0"/>
                <a:buChar char="•"/>
              </a:pP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Read up to “count” bytes from “file” starting from “</a:t>
              </a:r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pos</a:t>
              </a: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” into “</a:t>
              </a:r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buf</a:t>
              </a: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”. </a:t>
              </a:r>
            </a:p>
            <a:p>
              <a:pPr marL="91440" indent="-91440">
                <a:buFont typeface="Arial" charset="0"/>
                <a:buChar char="•"/>
              </a:pPr>
              <a:r>
                <a:rPr lang="en-US" b="0" baseline="0" dirty="0" smtClean="0">
                  <a:latin typeface="Gill Sans" charset="0"/>
                  <a:ea typeface="Gill Sans" charset="0"/>
                  <a:cs typeface="Gill Sans" charset="0"/>
                </a:rPr>
                <a:t>Return error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 or number of bytes read.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" name="Straight Connector 5"/>
            <p:cNvCxnSpPr>
              <a:stCxn id="4" idx="0"/>
            </p:cNvCxnSpPr>
            <p:nvPr/>
          </p:nvCxnSpPr>
          <p:spPr bwMode="auto">
            <a:xfrm flipH="1" flipV="1">
              <a:off x="6172200" y="2308860"/>
              <a:ext cx="685800" cy="35814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047668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System: from </a:t>
            </a:r>
            <a:r>
              <a:rPr lang="en-US" dirty="0" err="1" smtClean="0"/>
              <a:t>syscall</a:t>
            </a:r>
            <a:r>
              <a:rPr lang="en-US" dirty="0" smtClean="0"/>
              <a:t> to driver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52600" y="1382554"/>
            <a:ext cx="8763000" cy="5170646"/>
          </a:xfrm>
          <a:prstGeom prst="rect">
            <a:avLst/>
          </a:prstGeom>
          <a:solidFill>
            <a:srgbClr val="DFE9FF"/>
          </a:solidFill>
        </p:spPr>
        <p:txBody>
          <a:bodyPr wrap="square">
            <a:spAutoFit/>
          </a:bodyPr>
          <a:lstStyle/>
          <a:p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vfs_read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5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5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file *file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char __user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loff_t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f_mode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&amp; FMODE_READ)) return -EBADF;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||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 &amp;&amp; 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aio_read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return -EINVAL;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(unlikely(!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access_ok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(VERIFY_WRITE,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count))) return -EFAULT;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rw_verify_area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(READ, 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(ret &gt;=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count =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else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do_sync_read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(ret &gt;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fsnotify_access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f_path.dentry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add_rchar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(current, ret);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inc_syscr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return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200" y="762000"/>
            <a:ext cx="351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In 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fs</a:t>
            </a:r>
            <a:r>
              <a:rPr lang="en-US" sz="28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read_write.c</a:t>
            </a:r>
            <a:endParaRPr lang="en-US" sz="2800" b="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52600" y="2057400"/>
            <a:ext cx="8077200" cy="1676400"/>
            <a:chOff x="228600" y="2057400"/>
            <a:chExt cx="8077200" cy="1676400"/>
          </a:xfrm>
        </p:grpSpPr>
        <p:sp>
          <p:nvSpPr>
            <p:cNvPr id="3" name="Rectangle 2"/>
            <p:cNvSpPr/>
            <p:nvPr/>
          </p:nvSpPr>
          <p:spPr bwMode="auto">
            <a:xfrm>
              <a:off x="228600" y="2057400"/>
              <a:ext cx="7543800" cy="25146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6248400" y="2667000"/>
              <a:ext cx="2057400" cy="1066800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Make </a:t>
              </a:r>
              <a:r>
                <a:rPr lang="en-US" b="0">
                  <a:latin typeface="Gill Sans" charset="0"/>
                  <a:ea typeface="Gill Sans" charset="0"/>
                  <a:cs typeface="Gill Sans" charset="0"/>
                </a:rPr>
                <a:t>sure we are allowed to read this file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" name="Straight Connector 5"/>
            <p:cNvCxnSpPr>
              <a:stCxn id="4" idx="0"/>
            </p:cNvCxnSpPr>
            <p:nvPr/>
          </p:nvCxnSpPr>
          <p:spPr bwMode="auto">
            <a:xfrm flipH="1" flipV="1">
              <a:off x="6172200" y="2308860"/>
              <a:ext cx="1104900" cy="35814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15587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System: from </a:t>
            </a:r>
            <a:r>
              <a:rPr lang="en-US" dirty="0" err="1" smtClean="0"/>
              <a:t>syscall</a:t>
            </a:r>
            <a:r>
              <a:rPr lang="en-US" dirty="0" smtClean="0"/>
              <a:t> to driver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52600" y="1371600"/>
            <a:ext cx="8763000" cy="5170646"/>
          </a:xfrm>
          <a:prstGeom prst="rect">
            <a:avLst/>
          </a:prstGeom>
          <a:solidFill>
            <a:srgbClr val="DFE9FF"/>
          </a:solidFill>
        </p:spPr>
        <p:txBody>
          <a:bodyPr wrap="square">
            <a:spAutoFit/>
          </a:bodyPr>
          <a:lstStyle/>
          <a:p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vfs_read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5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5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file *file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char __user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loff_t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f_mode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&amp; FMODE_READ)) return -EBADF;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||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 &amp;&amp; 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aio_read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return -EINVAL;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(unlikely(!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access_ok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(VERIFY_WRITE,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count))) return -EFAULT;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rw_verify_area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(READ, 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(ret &gt;=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count =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else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do_sync_read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(ret &gt;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fsnotify_access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f_path.dentry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add_rchar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(current, ret);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inc_syscr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return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200" y="762000"/>
            <a:ext cx="351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In 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fs</a:t>
            </a:r>
            <a:r>
              <a:rPr lang="en-US" sz="28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read_write.c</a:t>
            </a:r>
            <a:endParaRPr lang="en-US" sz="2800" b="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52600" y="2362200"/>
            <a:ext cx="8077200" cy="1600200"/>
            <a:chOff x="228600" y="2057400"/>
            <a:chExt cx="8077200" cy="1600200"/>
          </a:xfrm>
        </p:grpSpPr>
        <p:sp>
          <p:nvSpPr>
            <p:cNvPr id="3" name="Rectangle 2"/>
            <p:cNvSpPr/>
            <p:nvPr/>
          </p:nvSpPr>
          <p:spPr bwMode="auto">
            <a:xfrm>
              <a:off x="228600" y="2057400"/>
              <a:ext cx="7543800" cy="4572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6248400" y="2895600"/>
              <a:ext cx="2057400" cy="762000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Check if file has </a:t>
              </a:r>
              <a:r>
                <a:rPr lang="en-US" b="0" smtClean="0">
                  <a:latin typeface="Gill Sans" charset="0"/>
                  <a:ea typeface="Gill Sans" charset="0"/>
                  <a:cs typeface="Gill Sans" charset="0"/>
                </a:rPr>
                <a:t>read methods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" name="Straight Connector 5"/>
            <p:cNvCxnSpPr>
              <a:stCxn id="4" idx="0"/>
            </p:cNvCxnSpPr>
            <p:nvPr/>
          </p:nvCxnSpPr>
          <p:spPr bwMode="auto">
            <a:xfrm flipH="1" flipV="1">
              <a:off x="6172200" y="2537460"/>
              <a:ext cx="1104900" cy="35814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04046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System: from </a:t>
            </a:r>
            <a:r>
              <a:rPr lang="en-US" dirty="0" err="1" smtClean="0"/>
              <a:t>syscall</a:t>
            </a:r>
            <a:r>
              <a:rPr lang="en-US" dirty="0" smtClean="0"/>
              <a:t> to driver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52600" y="1371600"/>
            <a:ext cx="8763000" cy="5170646"/>
          </a:xfrm>
          <a:prstGeom prst="rect">
            <a:avLst/>
          </a:prstGeom>
          <a:solidFill>
            <a:srgbClr val="DFE9FF"/>
          </a:solidFill>
        </p:spPr>
        <p:txBody>
          <a:bodyPr wrap="square">
            <a:spAutoFit/>
          </a:bodyPr>
          <a:lstStyle/>
          <a:p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vfs_read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5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5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file *file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char __user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loff_t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f_mode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&amp; FMODE_READ)) return -EBADF;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||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 &amp;&amp; 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aio_read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return -EINVAL;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(unlikely(!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access_ok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(VERIFY_WRITE,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count))) return -EFAULT;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rw_verify_area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(READ, 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(ret &gt;=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count =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else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do_sync_read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(ret &gt;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fsnotify_access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f_path.dentry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add_rchar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(current, ret);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inc_syscr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return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200" y="762000"/>
            <a:ext cx="351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In 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fs</a:t>
            </a:r>
            <a:r>
              <a:rPr lang="en-US" sz="28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read_write.c</a:t>
            </a:r>
            <a:endParaRPr lang="en-US" sz="2800" b="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52600" y="2743200"/>
            <a:ext cx="8534400" cy="2057400"/>
            <a:chOff x="228600" y="2209800"/>
            <a:chExt cx="8534400" cy="2057400"/>
          </a:xfrm>
        </p:grpSpPr>
        <p:sp>
          <p:nvSpPr>
            <p:cNvPr id="3" name="Rectangle 2"/>
            <p:cNvSpPr/>
            <p:nvPr/>
          </p:nvSpPr>
          <p:spPr bwMode="auto">
            <a:xfrm>
              <a:off x="228600" y="2209800"/>
              <a:ext cx="7543800" cy="3048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4648200" y="2895600"/>
              <a:ext cx="4114800" cy="1371600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indent="-91440">
                <a:buFont typeface="Arial" charset="0"/>
                <a:buChar char="•"/>
              </a:pP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Check whether we can write to </a:t>
              </a:r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buf</a:t>
              </a: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 (e.g., </a:t>
              </a:r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buf</a:t>
              </a: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 is in the user space range)  </a:t>
              </a:r>
            </a:p>
            <a:p>
              <a:pPr marL="91440" indent="-91440">
                <a:buFont typeface="Arial" charset="0"/>
                <a:buChar char="•"/>
              </a:pP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u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nlikely(): hint to branch prediction this condition is unlikely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  <a:p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" name="Straight Connector 5"/>
            <p:cNvCxnSpPr>
              <a:stCxn id="4" idx="0"/>
            </p:cNvCxnSpPr>
            <p:nvPr/>
          </p:nvCxnSpPr>
          <p:spPr bwMode="auto">
            <a:xfrm flipH="1" flipV="1">
              <a:off x="5867400" y="2537460"/>
              <a:ext cx="838200" cy="35814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7734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System: from </a:t>
            </a:r>
            <a:r>
              <a:rPr lang="en-US" dirty="0" err="1" smtClean="0"/>
              <a:t>syscall</a:t>
            </a:r>
            <a:r>
              <a:rPr lang="en-US" dirty="0" smtClean="0"/>
              <a:t> to driver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52600" y="1371600"/>
            <a:ext cx="8763000" cy="5170646"/>
          </a:xfrm>
          <a:prstGeom prst="rect">
            <a:avLst/>
          </a:prstGeom>
          <a:solidFill>
            <a:srgbClr val="DFE9FF"/>
          </a:solidFill>
        </p:spPr>
        <p:txBody>
          <a:bodyPr wrap="square">
            <a:spAutoFit/>
          </a:bodyPr>
          <a:lstStyle/>
          <a:p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vfs_read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5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5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file *file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char __user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loff_t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f_mode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&amp; FMODE_READ)) return -EBADF;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||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 &amp;&amp; 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aio_read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return -EINVAL;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(unlikely(!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access_ok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(VERIFY_WRITE,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count))) return -EFAULT;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rw_verify_area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(READ, 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(ret &gt;=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count =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else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do_sync_read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(ret &gt;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fsnotify_access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f_path.dentry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add_rchar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(current, ret);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inc_syscr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return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200" y="762000"/>
            <a:ext cx="351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In 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fs</a:t>
            </a:r>
            <a:r>
              <a:rPr lang="en-US" sz="28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read_write.c</a:t>
            </a:r>
            <a:endParaRPr lang="en-US" sz="2800" b="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52600" y="2971800"/>
            <a:ext cx="8458200" cy="1371600"/>
            <a:chOff x="228600" y="2209800"/>
            <a:chExt cx="8458200" cy="1371600"/>
          </a:xfrm>
        </p:grpSpPr>
        <p:sp>
          <p:nvSpPr>
            <p:cNvPr id="3" name="Rectangle 2"/>
            <p:cNvSpPr/>
            <p:nvPr/>
          </p:nvSpPr>
          <p:spPr bwMode="auto">
            <a:xfrm>
              <a:off x="228600" y="2209800"/>
              <a:ext cx="7543800" cy="3048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5486400" y="2895600"/>
              <a:ext cx="3200400" cy="685800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Check whether we read from a valid range in the file.</a:t>
              </a:r>
            </a:p>
          </p:txBody>
        </p:sp>
        <p:cxnSp>
          <p:nvCxnSpPr>
            <p:cNvPr id="6" name="Straight Connector 5"/>
            <p:cNvCxnSpPr>
              <a:stCxn id="4" idx="0"/>
            </p:cNvCxnSpPr>
            <p:nvPr/>
          </p:nvCxnSpPr>
          <p:spPr bwMode="auto">
            <a:xfrm flipH="1" flipV="1">
              <a:off x="5867400" y="2537460"/>
              <a:ext cx="1219200" cy="35814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43588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System: from </a:t>
            </a:r>
            <a:r>
              <a:rPr lang="en-US" dirty="0" err="1" smtClean="0"/>
              <a:t>syscall</a:t>
            </a:r>
            <a:r>
              <a:rPr lang="en-US" dirty="0" smtClean="0"/>
              <a:t> to driver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52600" y="1371600"/>
            <a:ext cx="8763000" cy="5170646"/>
          </a:xfrm>
          <a:prstGeom prst="rect">
            <a:avLst/>
          </a:prstGeom>
          <a:solidFill>
            <a:srgbClr val="DFE9FF"/>
          </a:solidFill>
        </p:spPr>
        <p:txBody>
          <a:bodyPr wrap="square">
            <a:spAutoFit/>
          </a:bodyPr>
          <a:lstStyle/>
          <a:p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vfs_read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5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5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file *file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char __user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loff_t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f_mode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&amp; FMODE_READ)) return -EBADF;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||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 &amp;&amp; 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aio_read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return -EINVAL;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(unlikely(!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access_ok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(VERIFY_WRITE,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count))) return -EFAULT;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rw_verify_area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(READ, 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(ret &gt;=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count =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else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do_sync_read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(ret &gt;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fsnotify_access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f_path.dentry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add_rchar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(current, ret);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inc_syscr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return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200" y="762000"/>
            <a:ext cx="351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In 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fs</a:t>
            </a:r>
            <a:r>
              <a:rPr lang="en-US" sz="28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read_write.c</a:t>
            </a:r>
            <a:endParaRPr lang="en-US" sz="2800" b="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52600" y="3657600"/>
            <a:ext cx="8610600" cy="2209800"/>
            <a:chOff x="228600" y="2209800"/>
            <a:chExt cx="8610600" cy="2209800"/>
          </a:xfrm>
        </p:grpSpPr>
        <p:sp>
          <p:nvSpPr>
            <p:cNvPr id="3" name="Rectangle 2"/>
            <p:cNvSpPr/>
            <p:nvPr/>
          </p:nvSpPr>
          <p:spPr bwMode="auto">
            <a:xfrm>
              <a:off x="228600" y="2209800"/>
              <a:ext cx="7543800" cy="9398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5486400" y="3429000"/>
              <a:ext cx="3352800" cy="990600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If driver provide a read function (</a:t>
              </a:r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f_op</a:t>
              </a: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-&gt;read) use it; otherwise use </a:t>
              </a:r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do_sync_read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()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" name="Straight Connector 5"/>
            <p:cNvCxnSpPr>
              <a:stCxn id="4" idx="0"/>
            </p:cNvCxnSpPr>
            <p:nvPr/>
          </p:nvCxnSpPr>
          <p:spPr bwMode="auto">
            <a:xfrm flipH="1" flipV="1">
              <a:off x="5867400" y="3155278"/>
              <a:ext cx="1295400" cy="27372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419691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8FEF-F894-4504-8507-F3A6AD5DC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Mystery: </a:t>
            </a:r>
            <a:r>
              <a:rPr lang="en-US" dirty="0" err="1" smtClean="0">
                <a:latin typeface="Consolas" panose="020B0609020204030204" pitchFamily="49" charset="0"/>
              </a:rPr>
              <a:t>fork_race.c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BE2A5-AAF6-43A8-B10B-8A46F0AF0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int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0)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for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0;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&lt; 10;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++)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("Parent: %d\n",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// sleep(1);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 else 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== 0)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for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0;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-10;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--)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("Child: %d\n",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// sleep(1);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  <a:cs typeface="Courier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F0000"/>
                </a:solidFill>
                <a:cs typeface="Courier"/>
              </a:rPr>
              <a:t>What does this </a:t>
            </a:r>
            <a:r>
              <a:rPr lang="en-US" sz="2800" dirty="0">
                <a:solidFill>
                  <a:srgbClr val="FF0000"/>
                </a:solidFill>
              </a:rPr>
              <a:t>print</a:t>
            </a:r>
            <a:r>
              <a:rPr lang="en-US" sz="2800" dirty="0">
                <a:solidFill>
                  <a:srgbClr val="FF0000"/>
                </a:solidFill>
                <a:cs typeface="Courier"/>
              </a:rPr>
              <a:t>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F0000"/>
                </a:solidFill>
                <a:cs typeface="Courier"/>
              </a:rPr>
              <a:t>Would adding the calls to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sleep()</a:t>
            </a:r>
            <a:r>
              <a:rPr lang="en-US" sz="2800" dirty="0" smtClean="0">
                <a:solidFill>
                  <a:srgbClr val="FF0000"/>
                </a:solidFill>
                <a:cs typeface="Courier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Courier"/>
              </a:rPr>
              <a:t>matter?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371BC3-3BB2-4E83-A465-C74D2FDF8535}"/>
              </a:ext>
            </a:extLst>
          </p:cNvPr>
          <p:cNvSpPr/>
          <p:nvPr/>
        </p:nvSpPr>
        <p:spPr>
          <a:xfrm>
            <a:off x="5867400" y="1143000"/>
            <a:ext cx="61722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dirty="0">
                <a:latin typeface="Gill Sans Light"/>
              </a:rPr>
              <a:t>Recall: a process consists of one or more threads executing in an address space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 smtClean="0">
                <a:latin typeface="Gill Sans Light"/>
              </a:rPr>
              <a:t>Here, </a:t>
            </a:r>
            <a:r>
              <a:rPr lang="en-US" sz="2400" b="0" dirty="0">
                <a:latin typeface="Gill Sans Light"/>
              </a:rPr>
              <a:t>each process has a single thread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</a:rPr>
              <a:t>These threads execute concurrently</a:t>
            </a:r>
          </a:p>
        </p:txBody>
      </p:sp>
    </p:spTree>
    <p:extLst>
      <p:ext uri="{BB962C8B-B14F-4D97-AF65-F5344CB8AC3E}">
        <p14:creationId xmlns:p14="http://schemas.microsoft.com/office/powerpoint/2010/main" val="18137243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System: from </a:t>
            </a:r>
            <a:r>
              <a:rPr lang="en-US" dirty="0" err="1" smtClean="0"/>
              <a:t>syscall</a:t>
            </a:r>
            <a:r>
              <a:rPr lang="en-US" dirty="0" smtClean="0"/>
              <a:t> to driver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52600" y="1306354"/>
            <a:ext cx="8763000" cy="5170646"/>
          </a:xfrm>
          <a:prstGeom prst="rect">
            <a:avLst/>
          </a:prstGeom>
          <a:solidFill>
            <a:srgbClr val="DFE9FF"/>
          </a:solidFill>
        </p:spPr>
        <p:txBody>
          <a:bodyPr wrap="square">
            <a:spAutoFit/>
          </a:bodyPr>
          <a:lstStyle/>
          <a:p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vfs_read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5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5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file *file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char __user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loff_t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f_mode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&amp; FMODE_READ)) return -EBADF;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||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 &amp;&amp; 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aio_read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return -EINVAL;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(unlikely(!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access_ok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(VERIFY_WRITE,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count))) return -EFAULT;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rw_verify_area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(READ, 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(ret &gt;=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count =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else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do_sync_read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(ret &gt;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fsnotify_access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f_path.dentry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add_rchar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(current, ret);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inc_syscr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return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200" y="762000"/>
            <a:ext cx="351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In 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fs</a:t>
            </a:r>
            <a:r>
              <a:rPr lang="en-US" sz="28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read_write.c</a:t>
            </a:r>
            <a:endParaRPr lang="en-US" sz="2800" b="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52600" y="3505200"/>
            <a:ext cx="8458200" cy="1524000"/>
            <a:chOff x="228600" y="1143000"/>
            <a:chExt cx="8458200" cy="1524000"/>
          </a:xfrm>
        </p:grpSpPr>
        <p:sp>
          <p:nvSpPr>
            <p:cNvPr id="3" name="Rectangle 2"/>
            <p:cNvSpPr/>
            <p:nvPr/>
          </p:nvSpPr>
          <p:spPr bwMode="auto">
            <a:xfrm>
              <a:off x="228600" y="2209800"/>
              <a:ext cx="7543800" cy="4572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3048000" y="1143000"/>
              <a:ext cx="5638800" cy="762000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Notify the parent of this file that the file was read (see 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  <a:hlinkClick r:id="rId2"/>
                </a:rPr>
                <a:t>http</a:t>
              </a:r>
              <a:r>
                <a:rPr lang="en-US" b="0" dirty="0">
                  <a:latin typeface="Gill Sans" charset="0"/>
                  <a:ea typeface="Gill Sans" charset="0"/>
                  <a:cs typeface="Gill Sans" charset="0"/>
                  <a:hlinkClick r:id="rId2"/>
                </a:rPr>
                <a:t>://www.fieldses.org/~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  <a:hlinkClick r:id="rId2"/>
                </a:rPr>
                <a:t>bfields/kernel/vfs.txt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)	 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" name="Straight Connector 5"/>
            <p:cNvCxnSpPr>
              <a:stCxn id="4" idx="2"/>
            </p:cNvCxnSpPr>
            <p:nvPr/>
          </p:nvCxnSpPr>
          <p:spPr bwMode="auto">
            <a:xfrm flipH="1">
              <a:off x="5791200" y="1905000"/>
              <a:ext cx="76200" cy="30480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726510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System: from </a:t>
            </a:r>
            <a:r>
              <a:rPr lang="en-US" dirty="0" err="1" smtClean="0"/>
              <a:t>syscall</a:t>
            </a:r>
            <a:r>
              <a:rPr lang="en-US" dirty="0" smtClean="0"/>
              <a:t> to driver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52600" y="1306354"/>
            <a:ext cx="8763000" cy="5170646"/>
          </a:xfrm>
          <a:prstGeom prst="rect">
            <a:avLst/>
          </a:prstGeom>
          <a:solidFill>
            <a:srgbClr val="DFE9FF"/>
          </a:solidFill>
        </p:spPr>
        <p:txBody>
          <a:bodyPr wrap="square">
            <a:spAutoFit/>
          </a:bodyPr>
          <a:lstStyle/>
          <a:p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vfs_read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5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5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file *file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char __user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loff_t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f_mode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&amp; FMODE_READ)) return -EBADF;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||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 &amp;&amp; 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aio_read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return -EINVAL;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(unlikely(!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access_ok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(VERIFY_WRITE,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count))) return -EFAULT;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rw_verify_area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(READ, 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(ret &gt;=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count =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else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do_sync_read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(ret &gt;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fsnotify_access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f_path.dentry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add_rchar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(current, ret);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inc_syscr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return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200" y="762000"/>
            <a:ext cx="351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In 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fs</a:t>
            </a:r>
            <a:r>
              <a:rPr lang="en-US" sz="28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read_write.c</a:t>
            </a:r>
            <a:endParaRPr lang="en-US" sz="2800" b="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52600" y="3581400"/>
            <a:ext cx="8458200" cy="1676400"/>
            <a:chOff x="228600" y="838200"/>
            <a:chExt cx="8458200" cy="1676400"/>
          </a:xfrm>
        </p:grpSpPr>
        <p:sp>
          <p:nvSpPr>
            <p:cNvPr id="3" name="Rectangle 2"/>
            <p:cNvSpPr/>
            <p:nvPr/>
          </p:nvSpPr>
          <p:spPr bwMode="auto">
            <a:xfrm>
              <a:off x="228600" y="2209800"/>
              <a:ext cx="7543800" cy="3048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5486400" y="838200"/>
              <a:ext cx="3200400" cy="990600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Update the number of bytes read by “current” task (for scheduling purposes)	 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 flipH="1">
              <a:off x="5791200" y="1849934"/>
              <a:ext cx="1371600" cy="35986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31191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System: from </a:t>
            </a:r>
            <a:r>
              <a:rPr lang="en-US" dirty="0" err="1" smtClean="0"/>
              <a:t>syscall</a:t>
            </a:r>
            <a:r>
              <a:rPr lang="en-US" dirty="0" smtClean="0"/>
              <a:t> to driver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52600" y="1306354"/>
            <a:ext cx="8763000" cy="5170646"/>
          </a:xfrm>
          <a:prstGeom prst="rect">
            <a:avLst/>
          </a:prstGeom>
          <a:solidFill>
            <a:srgbClr val="DFE9FF"/>
          </a:solidFill>
        </p:spPr>
        <p:txBody>
          <a:bodyPr wrap="square">
            <a:spAutoFit/>
          </a:bodyPr>
          <a:lstStyle/>
          <a:p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vfs_read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5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5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file *file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char __user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loff_t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f_mode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&amp; FMODE_READ)) return -EBADF;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||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 &amp;&amp; 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aio_read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return -EINVAL;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(unlikely(!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access_ok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(VERIFY_WRITE,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count))) return -EFAULT;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rw_verify_area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(READ, 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(ret &gt;=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count =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else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do_sync_read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(ret &gt;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fsnotify_access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f_path.dentry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add_rchar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(current, ret);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inc_syscr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return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200" y="762000"/>
            <a:ext cx="351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In 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fs</a:t>
            </a:r>
            <a:r>
              <a:rPr lang="en-US" sz="28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read_write.c</a:t>
            </a:r>
            <a:endParaRPr lang="en-US" sz="2800" b="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52600" y="4038600"/>
            <a:ext cx="8458200" cy="1676400"/>
            <a:chOff x="228600" y="838200"/>
            <a:chExt cx="8458200" cy="1676400"/>
          </a:xfrm>
        </p:grpSpPr>
        <p:sp>
          <p:nvSpPr>
            <p:cNvPr id="3" name="Rectangle 2"/>
            <p:cNvSpPr/>
            <p:nvPr/>
          </p:nvSpPr>
          <p:spPr bwMode="auto">
            <a:xfrm>
              <a:off x="228600" y="2209800"/>
              <a:ext cx="7543800" cy="3048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5486400" y="838200"/>
              <a:ext cx="3200400" cy="990600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Update the number of read </a:t>
              </a:r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syscalls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 by “current” task (for scheduling purposes)	 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 flipH="1">
              <a:off x="5791200" y="1849934"/>
              <a:ext cx="1371600" cy="35986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222387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 Level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0"/>
            <a:ext cx="8305800" cy="5105400"/>
          </a:xfrm>
        </p:spPr>
        <p:txBody>
          <a:bodyPr>
            <a:normAutofit/>
          </a:bodyPr>
          <a:lstStyle/>
          <a:p>
            <a:r>
              <a:rPr lang="en-US" sz="2800" dirty="0"/>
              <a:t>Associated with particular hardware device</a:t>
            </a:r>
          </a:p>
          <a:p>
            <a:r>
              <a:rPr lang="en-US" sz="2800" dirty="0"/>
              <a:t>Registers / Unregisters itself with the kernel</a:t>
            </a:r>
          </a:p>
          <a:p>
            <a:r>
              <a:rPr lang="en-US" sz="2800" dirty="0"/>
              <a:t>Handler functions for each of the file operations</a:t>
            </a:r>
          </a:p>
        </p:txBody>
      </p:sp>
      <p:pic>
        <p:nvPicPr>
          <p:cNvPr id="7" name="Picture 6" descr="Screen Shot 2014-09-04 at 1.41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32" y="2514600"/>
            <a:ext cx="8454468" cy="3886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3889172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Device Drivers</a:t>
            </a:r>
          </a:p>
        </p:txBody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914400"/>
            <a:ext cx="9982200" cy="5791200"/>
          </a:xfrm>
        </p:spPr>
        <p:txBody>
          <a:bodyPr>
            <a:noAutofit/>
          </a:bodyPr>
          <a:lstStyle/>
          <a:p>
            <a:pPr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Device Driver: </a:t>
            </a:r>
            <a:r>
              <a:rPr lang="en-US" altLang="ko-KR" dirty="0" smtClean="0">
                <a:ea typeface="굴림" panose="020B0600000101010101" pitchFamily="34" charset="-127"/>
              </a:rPr>
              <a:t>Device-specific code in the kernel that interacts directly with the device hardware</a:t>
            </a:r>
          </a:p>
          <a:p>
            <a:pPr lvl="1">
              <a:spcBef>
                <a:spcPct val="2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Supports a standard, internal interface</a:t>
            </a:r>
          </a:p>
          <a:p>
            <a:pPr lvl="1">
              <a:spcBef>
                <a:spcPct val="2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Same kernel I/O system can interact easily with different device drivers</a:t>
            </a:r>
          </a:p>
          <a:p>
            <a:pPr lvl="1">
              <a:spcBef>
                <a:spcPct val="2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Special device-specific configuration supported with the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ioctl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()</a:t>
            </a:r>
            <a:r>
              <a:rPr lang="en-US" altLang="ko-KR" sz="2000" dirty="0">
                <a:ea typeface="굴림" panose="020B0600000101010101" pitchFamily="34" charset="-127"/>
              </a:rPr>
              <a:t> system call</a:t>
            </a: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Device Drivers typically divided into two pieces:</a:t>
            </a:r>
          </a:p>
          <a:p>
            <a:pPr lvl="1">
              <a:spcBef>
                <a:spcPct val="2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Top half: accessed in call path from system calls</a:t>
            </a:r>
          </a:p>
          <a:p>
            <a:pPr lvl="2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implements a set of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standard, cross-device calls</a:t>
            </a:r>
            <a:r>
              <a:rPr lang="en-US" altLang="ko-KR" dirty="0" smtClean="0">
                <a:ea typeface="굴림" panose="020B0600000101010101" pitchFamily="34" charset="-127"/>
              </a:rPr>
              <a:t> like 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open()</a:t>
            </a:r>
            <a:r>
              <a:rPr lang="en-US" altLang="ko-KR" dirty="0" smtClean="0">
                <a:ea typeface="굴림" panose="020B0600000101010101" pitchFamily="34" charset="-127"/>
              </a:rPr>
              <a:t>,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close()</a:t>
            </a:r>
            <a:r>
              <a:rPr lang="en-US" altLang="ko-KR" dirty="0" smtClean="0">
                <a:ea typeface="굴림" panose="020B0600000101010101" pitchFamily="34" charset="-127"/>
              </a:rPr>
              <a:t>,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read()</a:t>
            </a:r>
            <a:r>
              <a:rPr lang="en-US" altLang="ko-KR" dirty="0" smtClean="0">
                <a:ea typeface="굴림" panose="020B0600000101010101" pitchFamily="34" charset="-127"/>
              </a:rPr>
              <a:t>,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write()</a:t>
            </a:r>
            <a:r>
              <a:rPr lang="en-US" altLang="ko-KR" dirty="0" smtClean="0">
                <a:ea typeface="굴림" panose="020B0600000101010101" pitchFamily="34" charset="-127"/>
              </a:rPr>
              <a:t>,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ioctl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</a:t>
            </a:r>
            <a:r>
              <a:rPr lang="en-US" altLang="ko-KR" dirty="0" smtClean="0">
                <a:ea typeface="굴림" panose="020B0600000101010101" pitchFamily="34" charset="-127"/>
              </a:rPr>
              <a:t>,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strategy()</a:t>
            </a:r>
          </a:p>
          <a:p>
            <a:pPr lvl="2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This is the kernel’s interface to the device driver</a:t>
            </a:r>
          </a:p>
          <a:p>
            <a:pPr lvl="2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Top half will </a:t>
            </a:r>
            <a:r>
              <a:rPr lang="en-US" altLang="ko-KR" i="1" dirty="0" smtClean="0">
                <a:ea typeface="굴림" panose="020B0600000101010101" pitchFamily="34" charset="-127"/>
              </a:rPr>
              <a:t>start</a:t>
            </a:r>
            <a:r>
              <a:rPr lang="en-US" altLang="ko-KR" dirty="0" smtClean="0">
                <a:ea typeface="굴림" panose="020B0600000101010101" pitchFamily="34" charset="-127"/>
              </a:rPr>
              <a:t> I/O to device, may put thread to sleep until finished</a:t>
            </a:r>
          </a:p>
          <a:p>
            <a:pPr lvl="1">
              <a:spcBef>
                <a:spcPct val="2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Bottom half: run as interrupt routine</a:t>
            </a:r>
          </a:p>
          <a:p>
            <a:pPr lvl="2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Gets input or transfers next block of output</a:t>
            </a:r>
          </a:p>
          <a:p>
            <a:pPr lvl="2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May wake sleeping threads if I/O now complete</a:t>
            </a:r>
          </a:p>
        </p:txBody>
      </p:sp>
    </p:spTree>
    <p:extLst>
      <p:ext uri="{BB962C8B-B14F-4D97-AF65-F5344CB8AC3E}">
        <p14:creationId xmlns:p14="http://schemas.microsoft.com/office/powerpoint/2010/main" val="2616752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3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3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3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3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3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3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3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3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8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Life Cycle of An I/O Request</a:t>
            </a:r>
            <a:endParaRPr lang="en-US" altLang="ko-KR" sz="1800" dirty="0">
              <a:ea typeface="굴림" panose="020B0600000101010101" pitchFamily="34" charset="-127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2" t="562" r="24442" b="562"/>
          <a:stretch>
            <a:fillRect/>
          </a:stretch>
        </p:blipFill>
        <p:spPr bwMode="auto">
          <a:xfrm>
            <a:off x="5137150" y="771526"/>
            <a:ext cx="4006850" cy="58134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2438400" y="342900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590800" y="3498851"/>
            <a:ext cx="1877098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Device Driver</a:t>
            </a:r>
          </a:p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Top Half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2438400" y="434340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2590800" y="4419601"/>
            <a:ext cx="1877098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Device Driver</a:t>
            </a:r>
          </a:p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Bottom Half</a:t>
            </a: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2438400" y="533400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2854326" y="5486401"/>
            <a:ext cx="1407417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Device</a:t>
            </a:r>
          </a:p>
          <a:p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Hardware</a:t>
            </a:r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2438400" y="175260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2767014" y="2209801"/>
            <a:ext cx="1578939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Kernel I/O</a:t>
            </a:r>
          </a:p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Subsystem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2963864" y="838201"/>
            <a:ext cx="1266353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User</a:t>
            </a:r>
          </a:p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Program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5137150" y="771526"/>
            <a:ext cx="1492250" cy="63817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5137150" y="2733677"/>
            <a:ext cx="1492250" cy="57149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5137150" y="3543302"/>
            <a:ext cx="1492250" cy="57149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5137150" y="5481535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 bwMode="auto">
          <a:xfrm>
            <a:off x="7620000" y="5486400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7620000" y="4419600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7620000" y="3505200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 bwMode="auto">
          <a:xfrm>
            <a:off x="7620000" y="1828800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 bwMode="auto">
          <a:xfrm>
            <a:off x="7651750" y="762001"/>
            <a:ext cx="1492250" cy="63817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iamond 2"/>
          <p:cNvSpPr/>
          <p:nvPr/>
        </p:nvSpPr>
        <p:spPr bwMode="auto">
          <a:xfrm>
            <a:off x="5212080" y="1828801"/>
            <a:ext cx="1341120" cy="685801"/>
          </a:xfrm>
          <a:prstGeom prst="diamond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3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3" grpId="0" animBg="1"/>
      <p:bldP spid="3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Communication between processes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676401" y="838200"/>
            <a:ext cx="8984816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Can we view files as communication channels?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Producer and Consumer of a file may be distinct processes</a:t>
            </a:r>
          </a:p>
          <a:p>
            <a:pPr lvl="1"/>
            <a:r>
              <a:rPr lang="en-US" dirty="0" smtClean="0"/>
              <a:t>May be separated in time (or not)</a:t>
            </a:r>
          </a:p>
          <a:p>
            <a:r>
              <a:rPr lang="en-US" dirty="0" smtClean="0"/>
              <a:t>However, what if data written once and consumed once?  </a:t>
            </a:r>
          </a:p>
          <a:p>
            <a:pPr lvl="1"/>
            <a:r>
              <a:rPr lang="en-US" dirty="0" smtClean="0"/>
              <a:t>Don’t we want something more like a queue?</a:t>
            </a:r>
          </a:p>
          <a:p>
            <a:pPr lvl="1"/>
            <a:r>
              <a:rPr lang="en-US" dirty="0" smtClean="0"/>
              <a:t>Can still look like File I/O!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1919920" y="1447322"/>
            <a:ext cx="4668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write(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wfd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wbuf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wlen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7" name="Rectangle 6"/>
          <p:cNvSpPr/>
          <p:nvPr/>
        </p:nvSpPr>
        <p:spPr>
          <a:xfrm>
            <a:off x="6042473" y="2839407"/>
            <a:ext cx="4618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n = read(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rfd,rbuf,rmax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8" name="Cube 7"/>
          <p:cNvSpPr/>
          <p:nvPr/>
        </p:nvSpPr>
        <p:spPr>
          <a:xfrm>
            <a:off x="4648201" y="2268867"/>
            <a:ext cx="1527169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64366" y="2069495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3753704" y="2342708"/>
            <a:ext cx="694014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101289" y="2229279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407275" y="2507211"/>
            <a:ext cx="694014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8047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4982"/>
            <a:ext cx="10363200" cy="570818"/>
          </a:xfrm>
        </p:spPr>
        <p:txBody>
          <a:bodyPr>
            <a:noAutofit/>
          </a:bodyPr>
          <a:lstStyle/>
          <a:p>
            <a:r>
              <a:rPr lang="en-US" dirty="0"/>
              <a:t>Communication Across the world looks like file </a:t>
            </a:r>
            <a:r>
              <a:rPr lang="en-US" dirty="0" smtClean="0"/>
              <a:t>IO! 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981200" y="4179412"/>
            <a:ext cx="8229600" cy="2124883"/>
          </a:xfrm>
        </p:spPr>
        <p:txBody>
          <a:bodyPr/>
          <a:lstStyle/>
          <a:p>
            <a:r>
              <a:rPr lang="en-US" dirty="0" smtClean="0"/>
              <a:t>Connected queues over the Internet</a:t>
            </a:r>
          </a:p>
          <a:p>
            <a:pPr lvl="1"/>
            <a:r>
              <a:rPr lang="en-US" dirty="0" smtClean="0"/>
              <a:t>But what’s the analog of open?</a:t>
            </a:r>
          </a:p>
          <a:p>
            <a:pPr lvl="1"/>
            <a:r>
              <a:rPr lang="en-US" dirty="0" smtClean="0"/>
              <a:t>What is the namespace?</a:t>
            </a:r>
          </a:p>
          <a:p>
            <a:pPr lvl="1"/>
            <a:r>
              <a:rPr lang="en-US" dirty="0" smtClean="0"/>
              <a:t>How are they connected in time?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26703" y="1341294"/>
            <a:ext cx="4668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write(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wfd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wbuf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wlen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7" name="Rectangle 6"/>
          <p:cNvSpPr/>
          <p:nvPr/>
        </p:nvSpPr>
        <p:spPr>
          <a:xfrm>
            <a:off x="6049256" y="3171320"/>
            <a:ext cx="4618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n = read(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rfd,rbuf,rmax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8" name="Cube 7"/>
          <p:cNvSpPr/>
          <p:nvPr/>
        </p:nvSpPr>
        <p:spPr>
          <a:xfrm>
            <a:off x="3969492" y="2088998"/>
            <a:ext cx="818389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89501" y="1889626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3378840" y="2162839"/>
            <a:ext cx="502053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545062" y="2391745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165494" y="2669677"/>
            <a:ext cx="379568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be 14"/>
          <p:cNvSpPr/>
          <p:nvPr/>
        </p:nvSpPr>
        <p:spPr>
          <a:xfrm>
            <a:off x="6347106" y="2480355"/>
            <a:ext cx="818389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15"/>
          <p:cNvSpPr/>
          <p:nvPr/>
        </p:nvSpPr>
        <p:spPr>
          <a:xfrm>
            <a:off x="3969492" y="1889627"/>
            <a:ext cx="2921441" cy="1159307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061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1" y="38782"/>
            <a:ext cx="7908925" cy="875619"/>
          </a:xfrm>
        </p:spPr>
        <p:txBody>
          <a:bodyPr>
            <a:noAutofit/>
          </a:bodyPr>
          <a:lstStyle/>
          <a:p>
            <a:r>
              <a:rPr lang="en-US" dirty="0" smtClean="0"/>
              <a:t>Request Response Protocol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54129" y="1688375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write(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rqfd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rqbuf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buflen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202" y="2914929"/>
            <a:ext cx="4447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n = read(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rfd,rbuf,rmax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8" name="Cube 7"/>
          <p:cNvSpPr/>
          <p:nvPr/>
        </p:nvSpPr>
        <p:spPr>
          <a:xfrm>
            <a:off x="4781092" y="2373926"/>
            <a:ext cx="1527169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97257" y="2174554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3886595" y="2447767"/>
            <a:ext cx="694014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234180" y="2334338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540166" y="2612270"/>
            <a:ext cx="694014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81200" y="1090716"/>
            <a:ext cx="3403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Client (issues requests)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46991" y="1090716"/>
            <a:ext cx="4121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Server (performs operations)</a:t>
            </a:r>
          </a:p>
        </p:txBody>
      </p:sp>
      <p:sp>
        <p:nvSpPr>
          <p:cNvPr id="16" name="Cube 15"/>
          <p:cNvSpPr/>
          <p:nvPr/>
        </p:nvSpPr>
        <p:spPr>
          <a:xfrm>
            <a:off x="4781092" y="4726781"/>
            <a:ext cx="1527169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97257" y="4837537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914347" y="5012915"/>
            <a:ext cx="763383" cy="609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234180" y="4421369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>
            <a:off x="6540166" y="4694582"/>
            <a:ext cx="694015" cy="142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47558" y="245515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requests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47559" y="482824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responses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081203" y="4021259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write(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wfd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respbuf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702463" y="5383961"/>
            <a:ext cx="50081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n = read(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resfd,resbuf,resmax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29" name="Freeform 28"/>
          <p:cNvSpPr/>
          <p:nvPr/>
        </p:nvSpPr>
        <p:spPr>
          <a:xfrm>
            <a:off x="7622074" y="3381927"/>
            <a:ext cx="266515" cy="767949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88589" y="3581362"/>
            <a:ext cx="227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service request</a:t>
            </a:r>
          </a:p>
        </p:txBody>
      </p:sp>
      <p:sp>
        <p:nvSpPr>
          <p:cNvPr id="31" name="Freeform 30"/>
          <p:cNvSpPr/>
          <p:nvPr/>
        </p:nvSpPr>
        <p:spPr>
          <a:xfrm>
            <a:off x="3256001" y="2720978"/>
            <a:ext cx="266515" cy="2107270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solidFill>
              <a:srgbClr val="4F81BD"/>
            </a:solidFill>
            <a:prstDash val="dash"/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600866" y="3574168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wait</a:t>
            </a:r>
          </a:p>
        </p:txBody>
      </p:sp>
    </p:spTree>
    <p:extLst>
      <p:ext uri="{BB962C8B-B14F-4D97-AF65-F5344CB8AC3E}">
        <p14:creationId xmlns:p14="http://schemas.microsoft.com/office/powerpoint/2010/main" val="41258883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3" grpId="0" animBg="1"/>
      <p:bldP spid="17" grpId="0" animBg="1"/>
      <p:bldP spid="19" grpId="0" animBg="1"/>
      <p:bldP spid="27" grpId="0"/>
      <p:bldP spid="28" grpId="0"/>
      <p:bldP spid="29" grpId="0" animBg="1"/>
      <p:bldP spid="30" grpId="0"/>
      <p:bldP spid="31" grpId="0" animBg="1"/>
      <p:bldP spid="3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127" y="1"/>
            <a:ext cx="9617074" cy="875619"/>
          </a:xfrm>
        </p:spPr>
        <p:txBody>
          <a:bodyPr>
            <a:noAutofit/>
          </a:bodyPr>
          <a:lstStyle/>
          <a:p>
            <a:r>
              <a:rPr lang="en-US" dirty="0" smtClean="0"/>
              <a:t>Request Response Protocol: Across Network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54129" y="1688375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write(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rqfd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rqbuf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buflen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202" y="2914929"/>
            <a:ext cx="4447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n = read(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rfd,rbuf,rmax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9" name="Rectangle 8"/>
          <p:cNvSpPr/>
          <p:nvPr/>
        </p:nvSpPr>
        <p:spPr>
          <a:xfrm>
            <a:off x="2897257" y="2174554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3886595" y="2447767"/>
            <a:ext cx="413460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234180" y="2334338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34" idx="5"/>
          </p:cNvCxnSpPr>
          <p:nvPr/>
        </p:nvCxnSpPr>
        <p:spPr>
          <a:xfrm flipV="1">
            <a:off x="6894160" y="2649191"/>
            <a:ext cx="340021" cy="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81200" y="1090716"/>
            <a:ext cx="3403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Client (issues requests)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48401" y="1090716"/>
            <a:ext cx="4121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Server (performs operations)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97257" y="4837537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914347" y="5012915"/>
            <a:ext cx="385708" cy="609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234180" y="4421369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9" idx="1"/>
            <a:endCxn id="36" idx="5"/>
          </p:cNvCxnSpPr>
          <p:nvPr/>
        </p:nvCxnSpPr>
        <p:spPr>
          <a:xfrm flipH="1">
            <a:off x="6795156" y="4694581"/>
            <a:ext cx="439025" cy="76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081203" y="4021259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write(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wfd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respbuf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702463" y="5383961"/>
            <a:ext cx="50081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n = read(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resfd,resbuf,resmax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29" name="Freeform 28"/>
          <p:cNvSpPr/>
          <p:nvPr/>
        </p:nvSpPr>
        <p:spPr>
          <a:xfrm>
            <a:off x="7622074" y="3322855"/>
            <a:ext cx="266515" cy="767949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88589" y="3581362"/>
            <a:ext cx="227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service request</a:t>
            </a:r>
          </a:p>
        </p:txBody>
      </p:sp>
      <p:sp>
        <p:nvSpPr>
          <p:cNvPr id="31" name="Freeform 30"/>
          <p:cNvSpPr/>
          <p:nvPr/>
        </p:nvSpPr>
        <p:spPr>
          <a:xfrm>
            <a:off x="3256001" y="2720978"/>
            <a:ext cx="266515" cy="2107270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solidFill>
              <a:srgbClr val="4F81BD"/>
            </a:solidFill>
            <a:prstDash val="dash"/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600866" y="3574168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wait</a:t>
            </a:r>
          </a:p>
        </p:txBody>
      </p:sp>
      <p:sp>
        <p:nvSpPr>
          <p:cNvPr id="33" name="Cube 32"/>
          <p:cNvSpPr/>
          <p:nvPr/>
        </p:nvSpPr>
        <p:spPr>
          <a:xfrm>
            <a:off x="4300056" y="2249352"/>
            <a:ext cx="647503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4" name="Cube 33"/>
          <p:cNvSpPr/>
          <p:nvPr/>
        </p:nvSpPr>
        <p:spPr>
          <a:xfrm>
            <a:off x="6263967" y="2478259"/>
            <a:ext cx="630193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5" name="Cloud 34"/>
          <p:cNvSpPr/>
          <p:nvPr/>
        </p:nvSpPr>
        <p:spPr>
          <a:xfrm>
            <a:off x="4034263" y="2088486"/>
            <a:ext cx="2760893" cy="346437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/>
          <p:cNvSpPr/>
          <p:nvPr/>
        </p:nvSpPr>
        <p:spPr>
          <a:xfrm>
            <a:off x="6164963" y="4599341"/>
            <a:ext cx="630193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8" name="Cube 37"/>
          <p:cNvSpPr/>
          <p:nvPr/>
        </p:nvSpPr>
        <p:spPr>
          <a:xfrm>
            <a:off x="4300056" y="4738886"/>
            <a:ext cx="647503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65484" y="2346082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requests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25807" y="4335155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responses</a:t>
            </a:r>
          </a:p>
        </p:txBody>
      </p:sp>
    </p:spTree>
    <p:extLst>
      <p:ext uri="{BB962C8B-B14F-4D97-AF65-F5344CB8AC3E}">
        <p14:creationId xmlns:p14="http://schemas.microsoft.com/office/powerpoint/2010/main" val="3569532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/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>
                <a:solidFill>
                  <a:srgbClr val="FF0000"/>
                </a:solidFill>
              </a:rPr>
              <a:t> – change the </a:t>
            </a:r>
            <a:r>
              <a:rPr lang="en-US" i="1" dirty="0">
                <a:solidFill>
                  <a:srgbClr val="FF0000"/>
                </a:solidFill>
              </a:rPr>
              <a:t>program </a:t>
            </a:r>
            <a:r>
              <a:rPr lang="en-US" dirty="0">
                <a:solidFill>
                  <a:srgbClr val="FF0000"/>
                </a:solidFill>
              </a:rPr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>
                <a:solidFill>
                  <a:srgbClr val="FF0000"/>
                </a:solidFill>
              </a:rPr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/>
              <a:t> – send a </a:t>
            </a:r>
            <a:r>
              <a:rPr lang="en-US" i="1" dirty="0"/>
              <a:t>signal</a:t>
            </a:r>
            <a:r>
              <a:rPr lang="en-US" dirty="0"/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latin typeface="Consolas" panose="020B0609020204030204" pitchFamily="49" charset="0"/>
              </a:rPr>
              <a:t>sigaction</a:t>
            </a:r>
            <a:r>
              <a:rPr lang="en-US" dirty="0"/>
              <a:t> 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14285636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8B71-E4E7-49A5-948E-3B6D8A966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52400"/>
            <a:ext cx="10210800" cy="5334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Socket </a:t>
            </a:r>
            <a:r>
              <a:rPr lang="en-US" dirty="0" smtClean="0"/>
              <a:t>Abstraction: Endpoint for Communication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9F678-5D24-4CA6-AF9A-B8C9BBAF4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10922000" cy="5715000"/>
          </a:xfrm>
        </p:spPr>
        <p:txBody>
          <a:bodyPr/>
          <a:lstStyle/>
          <a:p>
            <a:r>
              <a:rPr lang="en-US" b="1" dirty="0"/>
              <a:t>Key Idea:</a:t>
            </a:r>
            <a:r>
              <a:rPr lang="en-US" dirty="0"/>
              <a:t> Communication across the world looks like File </a:t>
            </a:r>
            <a:r>
              <a:rPr lang="en-US" dirty="0" smtClean="0"/>
              <a:t>I/O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Sockets</a:t>
            </a:r>
            <a:r>
              <a:rPr lang="en-US" dirty="0"/>
              <a:t>: </a:t>
            </a:r>
            <a:r>
              <a:rPr lang="en-US" dirty="0" smtClean="0"/>
              <a:t>Endpoint for Communication</a:t>
            </a:r>
          </a:p>
          <a:p>
            <a:pPr lvl="1"/>
            <a:r>
              <a:rPr lang="en-US" dirty="0" smtClean="0"/>
              <a:t>Queues to temporarily hold results</a:t>
            </a:r>
          </a:p>
          <a:p>
            <a:r>
              <a:rPr lang="en-US" dirty="0" smtClean="0"/>
              <a:t>Connection: Two Sockets Connected Over </a:t>
            </a:r>
            <a:r>
              <a:rPr lang="en-US" dirty="0"/>
              <a:t>the </a:t>
            </a:r>
            <a:r>
              <a:rPr lang="en-US" dirty="0" smtClean="0"/>
              <a:t>network </a:t>
            </a:r>
            <a:r>
              <a:rPr lang="en-US" dirty="0" smtClean="0">
                <a:sym typeface="Symbol" panose="05050102010706020507" pitchFamily="18" charset="2"/>
              </a:rPr>
              <a:t> IPC over network!</a:t>
            </a:r>
            <a:endParaRPr lang="en-US" dirty="0"/>
          </a:p>
          <a:p>
            <a:pPr lvl="1"/>
            <a:r>
              <a:rPr lang="en-US" dirty="0"/>
              <a:t>How to </a:t>
            </a:r>
            <a:r>
              <a:rPr lang="en-US" b="1" dirty="0"/>
              <a:t>open()</a:t>
            </a:r>
            <a:r>
              <a:rPr lang="en-US" dirty="0"/>
              <a:t>? </a:t>
            </a:r>
          </a:p>
          <a:p>
            <a:pPr lvl="1"/>
            <a:r>
              <a:rPr lang="en-US" dirty="0" smtClean="0"/>
              <a:t>What is the namespace?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are </a:t>
            </a:r>
            <a:r>
              <a:rPr lang="en-US" dirty="0" smtClean="0"/>
              <a:t>they </a:t>
            </a:r>
            <a:r>
              <a:rPr lang="en-US" dirty="0"/>
              <a:t>connected in time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82662" y="1430986"/>
            <a:ext cx="11826675" cy="1999653"/>
            <a:chOff x="117777" y="1663376"/>
            <a:chExt cx="11826675" cy="1999653"/>
          </a:xfrm>
        </p:grpSpPr>
        <p:sp>
          <p:nvSpPr>
            <p:cNvPr id="15" name="Cloud 14">
              <a:extLst>
                <a:ext uri="{FF2B5EF4-FFF2-40B4-BE49-F238E27FC236}">
                  <a16:creationId xmlns:a16="http://schemas.microsoft.com/office/drawing/2014/main" id="{D9B4B69D-93E5-49AB-85FF-AD0ADA007143}"/>
                </a:ext>
              </a:extLst>
            </p:cNvPr>
            <p:cNvSpPr/>
            <p:nvPr/>
          </p:nvSpPr>
          <p:spPr>
            <a:xfrm>
              <a:off x="4420065" y="2091546"/>
              <a:ext cx="2921441" cy="1159307"/>
            </a:xfrm>
            <a:prstGeom prst="cloud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D4B934-4D6E-4926-B6A9-84F82FE83049}"/>
                </a:ext>
              </a:extLst>
            </p:cNvPr>
            <p:cNvSpPr/>
            <p:nvPr/>
          </p:nvSpPr>
          <p:spPr>
            <a:xfrm>
              <a:off x="117777" y="1663376"/>
              <a:ext cx="40976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write(</a:t>
              </a:r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wfd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wbuf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wlen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); 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898800-31A0-41AA-A267-ECEEB729F14D}"/>
                </a:ext>
              </a:extLst>
            </p:cNvPr>
            <p:cNvSpPr/>
            <p:nvPr/>
          </p:nvSpPr>
          <p:spPr>
            <a:xfrm>
              <a:off x="7325708" y="3201364"/>
              <a:ext cx="461874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n = read(</a:t>
              </a:r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rfd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rbuf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rmax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); </a:t>
              </a:r>
            </a:p>
          </p:txBody>
        </p:sp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309767BE-249F-47D3-9A7A-7D583B9AF6A8}"/>
                </a:ext>
              </a:extLst>
            </p:cNvPr>
            <p:cNvSpPr/>
            <p:nvPr/>
          </p:nvSpPr>
          <p:spPr>
            <a:xfrm>
              <a:off x="4250616" y="2188574"/>
              <a:ext cx="990135" cy="457815"/>
            </a:xfrm>
            <a:prstGeom prst="cube">
              <a:avLst/>
            </a:prstGeom>
            <a:solidFill>
              <a:srgbClr val="BCFFBC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 Light"/>
                </a:rPr>
                <a:t>Socket</a:t>
              </a:r>
              <a:endParaRPr lang="en-US" sz="1600" dirty="0">
                <a:solidFill>
                  <a:schemeClr val="tx1"/>
                </a:solidFill>
                <a:latin typeface="Gill Sans Light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92EFE0-50D3-4058-BE90-A36DEB2FAA8A}"/>
                </a:ext>
              </a:extLst>
            </p:cNvPr>
            <p:cNvSpPr/>
            <p:nvPr/>
          </p:nvSpPr>
          <p:spPr>
            <a:xfrm>
              <a:off x="2758085" y="2201241"/>
              <a:ext cx="989338" cy="546424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 Light"/>
                </a:rPr>
                <a:t>Process</a:t>
              </a:r>
              <a:endParaRPr lang="en-US" sz="1600" dirty="0">
                <a:solidFill>
                  <a:schemeClr val="tx1"/>
                </a:solidFill>
                <a:latin typeface="Gill Sans Light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B7AEC5A-F289-414B-A55A-2F146758F3CA}"/>
                </a:ext>
              </a:extLst>
            </p:cNvPr>
            <p:cNvCxnSpPr>
              <a:stCxn id="10" idx="3"/>
              <a:endCxn id="9" idx="2"/>
            </p:cNvCxnSpPr>
            <p:nvPr/>
          </p:nvCxnSpPr>
          <p:spPr>
            <a:xfrm>
              <a:off x="3747423" y="2474453"/>
              <a:ext cx="503193" cy="255"/>
            </a:xfrm>
            <a:prstGeom prst="straightConnector1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309767BE-249F-47D3-9A7A-7D583B9AF6A8}"/>
                </a:ext>
              </a:extLst>
            </p:cNvPr>
            <p:cNvSpPr/>
            <p:nvPr/>
          </p:nvSpPr>
          <p:spPr>
            <a:xfrm>
              <a:off x="6629400" y="2637969"/>
              <a:ext cx="990135" cy="457815"/>
            </a:xfrm>
            <a:prstGeom prst="cube">
              <a:avLst/>
            </a:prstGeom>
            <a:solidFill>
              <a:srgbClr val="BCFFBC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 Light"/>
                </a:rPr>
                <a:t>Socket</a:t>
              </a:r>
              <a:endParaRPr lang="en-US" sz="1600" dirty="0">
                <a:solidFill>
                  <a:schemeClr val="tx1"/>
                </a:solidFill>
                <a:latin typeface="Gill Sans Light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44D4374-BAAF-4C64-BAC8-2943EED0F6F7}"/>
                </a:ext>
              </a:extLst>
            </p:cNvPr>
            <p:cNvCxnSpPr>
              <a:stCxn id="17" idx="5"/>
              <a:endCxn id="18" idx="1"/>
            </p:cNvCxnSpPr>
            <p:nvPr/>
          </p:nvCxnSpPr>
          <p:spPr>
            <a:xfrm>
              <a:off x="7619535" y="2809650"/>
              <a:ext cx="590397" cy="12922"/>
            </a:xfrm>
            <a:prstGeom prst="straightConnector1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92EFE0-50D3-4058-BE90-A36DEB2FAA8A}"/>
                </a:ext>
              </a:extLst>
            </p:cNvPr>
            <p:cNvSpPr/>
            <p:nvPr/>
          </p:nvSpPr>
          <p:spPr>
            <a:xfrm>
              <a:off x="8209932" y="2549360"/>
              <a:ext cx="989338" cy="546424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 Light"/>
                </a:rPr>
                <a:t>Process</a:t>
              </a:r>
              <a:endParaRPr lang="en-US" sz="1600" dirty="0">
                <a:solidFill>
                  <a:schemeClr val="tx1"/>
                </a:solidFill>
                <a:latin typeface="Gill Sans Light"/>
              </a:endParaRPr>
            </a:p>
          </p:txBody>
        </p:sp>
      </p:grpSp>
      <p:sp>
        <p:nvSpPr>
          <p:cNvPr id="27" name="Left-Right Arrow 26"/>
          <p:cNvSpPr/>
          <p:nvPr/>
        </p:nvSpPr>
        <p:spPr bwMode="auto">
          <a:xfrm rot="905306">
            <a:off x="5328290" y="2240313"/>
            <a:ext cx="1343341" cy="381000"/>
          </a:xfrm>
          <a:prstGeom prst="leftRightArrow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8275045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CB3F-5EC3-449D-A0A1-28554891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Sockets: More Details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5772-A4F5-4B91-97F1-B4B334BB5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Socket:</a:t>
            </a:r>
            <a:r>
              <a:rPr lang="en-US" dirty="0"/>
              <a:t> An abstraction for one endpoint of a network connection</a:t>
            </a:r>
          </a:p>
          <a:p>
            <a:pPr lvl="1"/>
            <a:r>
              <a:rPr lang="en-US" dirty="0" smtClean="0"/>
              <a:t>Another mechanism </a:t>
            </a:r>
            <a:r>
              <a:rPr lang="en-US" dirty="0"/>
              <a:t>for </a:t>
            </a:r>
            <a:r>
              <a:rPr lang="en-US" b="1" dirty="0"/>
              <a:t>inter-process </a:t>
            </a:r>
            <a:r>
              <a:rPr lang="en-US" b="1" dirty="0" smtClean="0"/>
              <a:t>communication</a:t>
            </a:r>
          </a:p>
          <a:p>
            <a:pPr lvl="1"/>
            <a:r>
              <a:rPr lang="en-US" dirty="0"/>
              <a:t>Most operating systems (Linux, Mac OS X, Windows) provide this, even if they don’t copy rest of UNIX I/O</a:t>
            </a:r>
          </a:p>
          <a:p>
            <a:pPr lvl="1"/>
            <a:r>
              <a:rPr lang="en-US" dirty="0"/>
              <a:t>Standardized by </a:t>
            </a:r>
            <a:r>
              <a:rPr lang="en-US" dirty="0" smtClean="0"/>
              <a:t>POSIX</a:t>
            </a:r>
            <a:endParaRPr lang="en-US" b="1" dirty="0"/>
          </a:p>
          <a:p>
            <a:r>
              <a:rPr lang="en-US" dirty="0"/>
              <a:t>First introduced in 4.2 BSD </a:t>
            </a:r>
            <a:r>
              <a:rPr lang="en-US" dirty="0" smtClean="0"/>
              <a:t>(Berkeley Standard Distribution) Unix</a:t>
            </a:r>
            <a:endParaRPr lang="en-US" dirty="0"/>
          </a:p>
          <a:p>
            <a:pPr lvl="1"/>
            <a:r>
              <a:rPr lang="en-US" dirty="0" smtClean="0"/>
              <a:t>This </a:t>
            </a:r>
            <a:r>
              <a:rPr lang="en-US" dirty="0"/>
              <a:t>release had some huge benefits (and excitement from potential users)</a:t>
            </a:r>
          </a:p>
          <a:p>
            <a:pPr lvl="1"/>
            <a:r>
              <a:rPr lang="en-US" dirty="0"/>
              <a:t>Runners waiting at release time to get release on tape and take to businesses</a:t>
            </a:r>
          </a:p>
          <a:p>
            <a:r>
              <a:rPr lang="en-US" dirty="0"/>
              <a:t>Same abstraction for any kind of network</a:t>
            </a:r>
          </a:p>
          <a:p>
            <a:pPr lvl="1"/>
            <a:r>
              <a:rPr lang="en-US" dirty="0"/>
              <a:t>Local (within same machine)</a:t>
            </a:r>
          </a:p>
          <a:p>
            <a:pPr lvl="1"/>
            <a:r>
              <a:rPr lang="en-US" dirty="0"/>
              <a:t>The Internet (TCP/IP, UDP/IP)</a:t>
            </a:r>
          </a:p>
          <a:p>
            <a:pPr lvl="1"/>
            <a:r>
              <a:rPr lang="en-US" dirty="0"/>
              <a:t>Things “no one” uses anymore (OSI, </a:t>
            </a:r>
            <a:r>
              <a:rPr lang="en-US" dirty="0" err="1"/>
              <a:t>Appletalk</a:t>
            </a:r>
            <a:r>
              <a:rPr lang="en-US" dirty="0"/>
              <a:t>, IPX, …)</a:t>
            </a:r>
          </a:p>
        </p:txBody>
      </p:sp>
    </p:spTree>
    <p:extLst>
      <p:ext uri="{BB962C8B-B14F-4D97-AF65-F5344CB8AC3E}">
        <p14:creationId xmlns:p14="http://schemas.microsoft.com/office/powerpoint/2010/main" val="41504521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2140-5A9E-494F-B1AA-F2AD26AF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Sockets: More Details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A1F1A-BC01-41F0-8866-E8C3CE947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Looks just like a file with a </a:t>
            </a:r>
            <a:r>
              <a:rPr lang="en-US" b="1" dirty="0"/>
              <a:t>file descriptor</a:t>
            </a:r>
          </a:p>
          <a:p>
            <a:pPr lvl="1"/>
            <a:r>
              <a:rPr lang="en-US" dirty="0"/>
              <a:t>Corresponds to a network connection (</a:t>
            </a:r>
            <a:r>
              <a:rPr lang="en-US" i="1" dirty="0"/>
              <a:t>two</a:t>
            </a:r>
            <a:r>
              <a:rPr lang="en-US" dirty="0"/>
              <a:t> queues)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write</a:t>
            </a:r>
            <a:r>
              <a:rPr lang="en-US" dirty="0"/>
              <a:t> adds to output queue (queue of data destined for other side)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read</a:t>
            </a:r>
            <a:r>
              <a:rPr lang="en-US" dirty="0"/>
              <a:t> removes from it input queue (queue of data destined for this side)</a:t>
            </a:r>
          </a:p>
          <a:p>
            <a:pPr lvl="1"/>
            <a:r>
              <a:rPr lang="en-US" dirty="0"/>
              <a:t>Some operations do not work, e.g. </a:t>
            </a:r>
            <a:r>
              <a:rPr lang="en-US" b="1" dirty="0" err="1">
                <a:latin typeface="Consolas" panose="020B0609020204030204" pitchFamily="49" charset="0"/>
              </a:rPr>
              <a:t>lseek</a:t>
            </a: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How can we use sockets to support real applications?</a:t>
            </a:r>
          </a:p>
          <a:p>
            <a:pPr lvl="1"/>
            <a:r>
              <a:rPr lang="en-US" dirty="0"/>
              <a:t>A bidirectional byte stream isn’t useful on its own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May need messaging facility to partition stream into chunks</a:t>
            </a:r>
          </a:p>
          <a:p>
            <a:pPr lvl="1"/>
            <a:r>
              <a:rPr lang="en-US" dirty="0" smtClean="0"/>
              <a:t>May need RPC facility to translate one environment to another and provide the abstraction of a function call over the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660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BADD-91BE-421A-BE4E-A537E3E5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Simple Example: Echo Server</a:t>
            </a:r>
          </a:p>
        </p:txBody>
      </p:sp>
      <p:pic>
        <p:nvPicPr>
          <p:cNvPr id="22" name="Picture 21" descr="A picture containing box, table&#10;&#10;Description automatically generated">
            <a:extLst>
              <a:ext uri="{FF2B5EF4-FFF2-40B4-BE49-F238E27FC236}">
                <a16:creationId xmlns:a16="http://schemas.microsoft.com/office/drawing/2014/main" id="{CE8EA256-86F7-42B6-883C-6506856ACA0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7614112" y="1994452"/>
            <a:ext cx="2099732" cy="2969787"/>
          </a:xfrm>
          <a:prstGeom prst="rect">
            <a:avLst/>
          </a:prstGeom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03BA7DCE-14F7-4937-A0E3-9AD78A7F6B1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66213" y="2392017"/>
            <a:ext cx="2031190" cy="207396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AFD7FF-DF51-43AE-AC63-2730BB0FF06F}"/>
              </a:ext>
            </a:extLst>
          </p:cNvPr>
          <p:cNvCxnSpPr/>
          <p:nvPr/>
        </p:nvCxnSpPr>
        <p:spPr>
          <a:xfrm>
            <a:off x="3849757" y="2895600"/>
            <a:ext cx="3876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F4F5A6-DE82-4929-87A7-DFB5FC305987}"/>
              </a:ext>
            </a:extLst>
          </p:cNvPr>
          <p:cNvCxnSpPr>
            <a:cxnSpLocks/>
          </p:cNvCxnSpPr>
          <p:nvPr/>
        </p:nvCxnSpPr>
        <p:spPr>
          <a:xfrm flipH="1">
            <a:off x="3849757" y="3677478"/>
            <a:ext cx="3876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8F9B14-B06E-43E7-9499-71DA93820E77}"/>
              </a:ext>
            </a:extLst>
          </p:cNvPr>
          <p:cNvSpPr txBox="1"/>
          <p:nvPr/>
        </p:nvSpPr>
        <p:spPr>
          <a:xfrm>
            <a:off x="2262275" y="4465983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ill Sans Light"/>
              </a:rPr>
              <a:t>Client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B5127D-6D65-4E8A-B147-249E9EC83C01}"/>
              </a:ext>
            </a:extLst>
          </p:cNvPr>
          <p:cNvSpPr txBox="1"/>
          <p:nvPr/>
        </p:nvSpPr>
        <p:spPr>
          <a:xfrm>
            <a:off x="7727248" y="4465982"/>
            <a:ext cx="1873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ill Sans Light"/>
              </a:rPr>
              <a:t>Web Server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D798C5-08EC-4500-A557-81E725B8A4C4}"/>
              </a:ext>
            </a:extLst>
          </p:cNvPr>
          <p:cNvSpPr txBox="1"/>
          <p:nvPr/>
        </p:nvSpPr>
        <p:spPr>
          <a:xfrm>
            <a:off x="4688876" y="2337626"/>
            <a:ext cx="2198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ill Sans Light"/>
              </a:rPr>
              <a:t>“hello, world”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74120E-0C2C-41BA-93A9-6768BBA3A82E}"/>
              </a:ext>
            </a:extLst>
          </p:cNvPr>
          <p:cNvSpPr txBox="1"/>
          <p:nvPr/>
        </p:nvSpPr>
        <p:spPr>
          <a:xfrm>
            <a:off x="4688870" y="3773370"/>
            <a:ext cx="2198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ill Sans Light"/>
              </a:rPr>
              <a:t>“hello, world”</a:t>
            </a:r>
          </a:p>
        </p:txBody>
      </p:sp>
    </p:spTree>
    <p:extLst>
      <p:ext uri="{BB962C8B-B14F-4D97-AF65-F5344CB8AC3E}">
        <p14:creationId xmlns:p14="http://schemas.microsoft.com/office/powerpoint/2010/main" val="3430998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loud 27">
            <a:extLst>
              <a:ext uri="{FF2B5EF4-FFF2-40B4-BE49-F238E27FC236}">
                <a16:creationId xmlns:a16="http://schemas.microsoft.com/office/drawing/2014/main" id="{B87FD9EE-3340-4411-8DC9-133A54B7AEDA}"/>
              </a:ext>
            </a:extLst>
          </p:cNvPr>
          <p:cNvSpPr/>
          <p:nvPr/>
        </p:nvSpPr>
        <p:spPr>
          <a:xfrm>
            <a:off x="3655805" y="2148598"/>
            <a:ext cx="3990904" cy="346437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3849793" y="2185936"/>
            <a:ext cx="803513" cy="3267025"/>
          </a:xfrm>
          <a:prstGeom prst="roundRect">
            <a:avLst>
              <a:gd name="adj" fmla="val 0"/>
            </a:avLst>
          </a:prstGeom>
          <a:solidFill>
            <a:srgbClr val="BCFFBC">
              <a:alpha val="50196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6629400" y="2694975"/>
            <a:ext cx="812117" cy="2181825"/>
          </a:xfrm>
          <a:prstGeom prst="roundRect">
            <a:avLst>
              <a:gd name="adj" fmla="val 0"/>
            </a:avLst>
          </a:prstGeom>
          <a:solidFill>
            <a:srgbClr val="BCFFBC">
              <a:alpha val="50196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6A8615-C556-497D-8A14-3E1785D82A88}"/>
              </a:ext>
            </a:extLst>
          </p:cNvPr>
          <p:cNvSpPr/>
          <p:nvPr/>
        </p:nvSpPr>
        <p:spPr>
          <a:xfrm>
            <a:off x="2486394" y="1702568"/>
            <a:ext cx="5570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cs typeface="Courier"/>
              </a:rPr>
              <a:t>write(</a:t>
            </a:r>
            <a:r>
              <a:rPr lang="en-US" sz="2000" b="1" dirty="0" err="1" smtClean="0">
                <a:latin typeface="Consolas" panose="020B0609020204030204" pitchFamily="49" charset="0"/>
                <a:cs typeface="Courier"/>
              </a:rPr>
              <a:t>sockfd,sndbuf,strlen</a:t>
            </a:r>
            <a:r>
              <a:rPr lang="en-US" sz="2000" b="1" dirty="0" smtClean="0">
                <a:latin typeface="Consolas" panose="020B0609020204030204" pitchFamily="49" charset="0"/>
                <a:cs typeface="Courier"/>
              </a:rPr>
              <a:t>(</a:t>
            </a:r>
            <a:r>
              <a:rPr lang="en-US" sz="2000" b="1" dirty="0" err="1" smtClean="0">
                <a:latin typeface="Consolas" panose="020B0609020204030204" pitchFamily="49" charset="0"/>
                <a:cs typeface="Courier"/>
              </a:rPr>
              <a:t>sndbuf</a:t>
            </a:r>
            <a:r>
              <a:rPr lang="en-US" sz="2000" b="1" dirty="0" smtClean="0">
                <a:latin typeface="Consolas" panose="020B0609020204030204" pitchFamily="49" charset="0"/>
                <a:cs typeface="Courier"/>
              </a:rPr>
              <a:t>)+1); 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F2DF33-907B-4A71-B703-1A2DED13F761}"/>
              </a:ext>
            </a:extLst>
          </p:cNvPr>
          <p:cNvSpPr/>
          <p:nvPr/>
        </p:nvSpPr>
        <p:spPr>
          <a:xfrm>
            <a:off x="7639480" y="1675546"/>
            <a:ext cx="4447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latin typeface="Consolas" panose="020B0609020204030204" pitchFamily="49" charset="0"/>
                <a:cs typeface="Courier"/>
              </a:rPr>
              <a:t>n </a:t>
            </a:r>
            <a:r>
              <a:rPr lang="en-US" sz="2000" b="1" dirty="0">
                <a:latin typeface="Consolas" panose="020B0609020204030204" pitchFamily="49" charset="0"/>
                <a:cs typeface="Courier"/>
              </a:rPr>
              <a:t>= </a:t>
            </a:r>
            <a:r>
              <a:rPr lang="en-US" sz="2000" b="1" dirty="0" smtClean="0">
                <a:latin typeface="Consolas" panose="020B0609020204030204" pitchFamily="49" charset="0"/>
                <a:cs typeface="Courier"/>
              </a:rPr>
              <a:t>read(</a:t>
            </a:r>
            <a:r>
              <a:rPr lang="en-US" sz="2000" b="1" dirty="0" err="1" smtClean="0">
                <a:latin typeface="Consolas" panose="020B0609020204030204" pitchFamily="49" charset="0"/>
                <a:cs typeface="Courier"/>
              </a:rPr>
              <a:t>sockfd,reqbuf</a:t>
            </a:r>
            <a:r>
              <a:rPr lang="en-US" sz="2000" b="1" dirty="0">
                <a:latin typeface="Consolas" panose="020B0609020204030204" pitchFamily="49" charset="0"/>
                <a:cs typeface="Courier"/>
              </a:rPr>
              <a:t>,…); 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17279B-769D-4622-B132-6D28D9CFAB38}"/>
              </a:ext>
            </a:extLst>
          </p:cNvPr>
          <p:cNvCxnSpPr>
            <a:stCxn id="45" idx="3"/>
          </p:cNvCxnSpPr>
          <p:nvPr/>
        </p:nvCxnSpPr>
        <p:spPr>
          <a:xfrm>
            <a:off x="3443134" y="2543607"/>
            <a:ext cx="478464" cy="11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407AB1E-5288-4BC0-993D-4F9BF238D82F}"/>
              </a:ext>
            </a:extLst>
          </p:cNvPr>
          <p:cNvSpPr/>
          <p:nvPr/>
        </p:nvSpPr>
        <p:spPr>
          <a:xfrm>
            <a:off x="7766666" y="2103240"/>
            <a:ext cx="989338" cy="10900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F58B60-1D66-44D0-BD58-634AC9FA557B}"/>
              </a:ext>
            </a:extLst>
          </p:cNvPr>
          <p:cNvCxnSpPr/>
          <p:nvPr/>
        </p:nvCxnSpPr>
        <p:spPr>
          <a:xfrm>
            <a:off x="7315200" y="3048307"/>
            <a:ext cx="425854" cy="44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564B9D-195F-4FC1-A401-54155A31551F}"/>
              </a:ext>
            </a:extLst>
          </p:cNvPr>
          <p:cNvSpPr txBox="1"/>
          <p:nvPr/>
        </p:nvSpPr>
        <p:spPr>
          <a:xfrm>
            <a:off x="1097800" y="762000"/>
            <a:ext cx="3656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Client (issues requests)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BAC13D-E05A-485F-B4BA-C86774A4CAF4}"/>
              </a:ext>
            </a:extLst>
          </p:cNvPr>
          <p:cNvSpPr txBox="1"/>
          <p:nvPr/>
        </p:nvSpPr>
        <p:spPr>
          <a:xfrm>
            <a:off x="6978858" y="764394"/>
            <a:ext cx="4038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Server (services requests)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3E4E37-34A2-4550-AC9D-A797D212195B}"/>
              </a:ext>
            </a:extLst>
          </p:cNvPr>
          <p:cNvSpPr/>
          <p:nvPr/>
        </p:nvSpPr>
        <p:spPr>
          <a:xfrm>
            <a:off x="2453796" y="3376357"/>
            <a:ext cx="989338" cy="20677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5CC9D1-F723-43BD-845D-2ACCC0E11786}"/>
              </a:ext>
            </a:extLst>
          </p:cNvPr>
          <p:cNvCxnSpPr/>
          <p:nvPr/>
        </p:nvCxnSpPr>
        <p:spPr>
          <a:xfrm flipH="1">
            <a:off x="3443134" y="5073027"/>
            <a:ext cx="478464" cy="75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49CF521-1AFB-41D4-B311-B6809023AAB0}"/>
              </a:ext>
            </a:extLst>
          </p:cNvPr>
          <p:cNvSpPr/>
          <p:nvPr/>
        </p:nvSpPr>
        <p:spPr>
          <a:xfrm>
            <a:off x="7786717" y="4254176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D397EB-0393-45A5-8CF0-294757F64DC0}"/>
              </a:ext>
            </a:extLst>
          </p:cNvPr>
          <p:cNvCxnSpPr>
            <a:stCxn id="16" idx="1"/>
          </p:cNvCxnSpPr>
          <p:nvPr/>
        </p:nvCxnSpPr>
        <p:spPr>
          <a:xfrm flipH="1">
            <a:off x="7335557" y="4527388"/>
            <a:ext cx="451160" cy="4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4BDDAF2-0BC7-4416-8166-4397DE0D6E61}"/>
              </a:ext>
            </a:extLst>
          </p:cNvPr>
          <p:cNvSpPr/>
          <p:nvPr/>
        </p:nvSpPr>
        <p:spPr>
          <a:xfrm>
            <a:off x="7298333" y="3867090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latin typeface="Consolas" panose="020B0609020204030204" pitchFamily="49" charset="0"/>
                <a:cs typeface="Courier"/>
              </a:rPr>
              <a:t>write(</a:t>
            </a:r>
            <a:r>
              <a:rPr lang="en-US" sz="2000" b="1" dirty="0" err="1" smtClean="0">
                <a:latin typeface="Consolas" panose="020B0609020204030204" pitchFamily="49" charset="0"/>
                <a:cs typeface="Courier"/>
              </a:rPr>
              <a:t>sockfd,reqbuf</a:t>
            </a:r>
            <a:r>
              <a:rPr lang="en-US" sz="2000" b="1" dirty="0">
                <a:latin typeface="Consolas" panose="020B0609020204030204" pitchFamily="49" charset="0"/>
                <a:cs typeface="Courier"/>
              </a:rPr>
              <a:t>,…); 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sp>
        <p:nvSpPr>
          <p:cNvPr id="22" name="Freeform 28">
            <a:extLst>
              <a:ext uri="{FF2B5EF4-FFF2-40B4-BE49-F238E27FC236}">
                <a16:creationId xmlns:a16="http://schemas.microsoft.com/office/drawing/2014/main" id="{B73CA20A-0DD1-4C80-AF52-F271194D58ED}"/>
              </a:ext>
            </a:extLst>
          </p:cNvPr>
          <p:cNvSpPr/>
          <p:nvPr/>
        </p:nvSpPr>
        <p:spPr>
          <a:xfrm>
            <a:off x="8154559" y="3193287"/>
            <a:ext cx="266515" cy="1085186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4BD654-078F-43C1-B8B4-AEB323BED04D}"/>
              </a:ext>
            </a:extLst>
          </p:cNvPr>
          <p:cNvSpPr txBox="1"/>
          <p:nvPr/>
        </p:nvSpPr>
        <p:spPr>
          <a:xfrm>
            <a:off x="8972596" y="33704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Gill Sans Light"/>
              </a:rPr>
              <a:t>print</a:t>
            </a:r>
          </a:p>
        </p:txBody>
      </p:sp>
      <p:sp>
        <p:nvSpPr>
          <p:cNvPr id="24" name="Freeform 30">
            <a:extLst>
              <a:ext uri="{FF2B5EF4-FFF2-40B4-BE49-F238E27FC236}">
                <a16:creationId xmlns:a16="http://schemas.microsoft.com/office/drawing/2014/main" id="{EC5B8904-7774-4730-B220-A21A87C06A4E}"/>
              </a:ext>
            </a:extLst>
          </p:cNvPr>
          <p:cNvSpPr/>
          <p:nvPr/>
        </p:nvSpPr>
        <p:spPr>
          <a:xfrm>
            <a:off x="2717506" y="3411447"/>
            <a:ext cx="266515" cy="2024398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solidFill>
              <a:srgbClr val="4F81BD"/>
            </a:solidFill>
            <a:prstDash val="dash"/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E7D4B9-CAC1-4F35-9189-8B9B50620EBB}"/>
              </a:ext>
            </a:extLst>
          </p:cNvPr>
          <p:cNvSpPr txBox="1"/>
          <p:nvPr/>
        </p:nvSpPr>
        <p:spPr>
          <a:xfrm>
            <a:off x="2362200" y="3766137"/>
            <a:ext cx="65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Gill Sans Light"/>
              </a:rPr>
              <a:t>wait</a:t>
            </a:r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A380C0E2-92B9-4088-AAA0-ADB7602957BA}"/>
              </a:ext>
            </a:extLst>
          </p:cNvPr>
          <p:cNvSpPr/>
          <p:nvPr/>
        </p:nvSpPr>
        <p:spPr>
          <a:xfrm>
            <a:off x="3921598" y="2309464"/>
            <a:ext cx="647503" cy="457815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ABE29466-EBD7-4BD6-9DCD-87EF8D1754B1}"/>
              </a:ext>
            </a:extLst>
          </p:cNvPr>
          <p:cNvSpPr/>
          <p:nvPr/>
        </p:nvSpPr>
        <p:spPr>
          <a:xfrm>
            <a:off x="6705600" y="2819400"/>
            <a:ext cx="630193" cy="457815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2FD4FA8B-4FF4-4639-AC57-E3DE08BD266F}"/>
              </a:ext>
            </a:extLst>
          </p:cNvPr>
          <p:cNvSpPr/>
          <p:nvPr/>
        </p:nvSpPr>
        <p:spPr>
          <a:xfrm>
            <a:off x="6705600" y="4267200"/>
            <a:ext cx="630193" cy="457815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1C1749D7-5D53-4D75-ABAB-92DB5AB745AA}"/>
              </a:ext>
            </a:extLst>
          </p:cNvPr>
          <p:cNvSpPr/>
          <p:nvPr/>
        </p:nvSpPr>
        <p:spPr>
          <a:xfrm>
            <a:off x="3921598" y="4798998"/>
            <a:ext cx="647503" cy="457815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762000" y="1219200"/>
            <a:ext cx="4837404" cy="1726329"/>
            <a:chOff x="762000" y="1219200"/>
            <a:chExt cx="4837404" cy="1726329"/>
          </a:xfrm>
        </p:grpSpPr>
        <p:pic>
          <p:nvPicPr>
            <p:cNvPr id="41" name="Picture 40" descr="A close up of a logo&#10;&#10;Description automatically generated">
              <a:extLst>
                <a:ext uri="{FF2B5EF4-FFF2-40B4-BE49-F238E27FC236}">
                  <a16:creationId xmlns:a16="http://schemas.microsoft.com/office/drawing/2014/main" id="{D3E18327-9A2F-4907-96AC-A760D1428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7082" y="1660629"/>
              <a:ext cx="1258399" cy="128490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380F692-4C0F-4A13-A37A-AF190A0A415F}"/>
                </a:ext>
              </a:extLst>
            </p:cNvPr>
            <p:cNvSpPr/>
            <p:nvPr/>
          </p:nvSpPr>
          <p:spPr>
            <a:xfrm>
              <a:off x="762000" y="1219200"/>
              <a:ext cx="483740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err="1" smtClean="0">
                  <a:latin typeface="Consolas" panose="020B0609020204030204" pitchFamily="49" charset="0"/>
                  <a:cs typeface="Courier"/>
                </a:rPr>
                <a:t>fgets</a:t>
              </a:r>
              <a:r>
                <a:rPr lang="en-US" sz="2000" b="1" dirty="0" smtClean="0">
                  <a:latin typeface="Consolas" panose="020B0609020204030204" pitchFamily="49" charset="0"/>
                  <a:cs typeface="Courier"/>
                </a:rPr>
                <a:t>(</a:t>
              </a:r>
              <a:r>
                <a:rPr lang="en-US" sz="2000" b="1" dirty="0" err="1" smtClean="0">
                  <a:latin typeface="Consolas" panose="020B0609020204030204" pitchFamily="49" charset="0"/>
                  <a:cs typeface="Courier"/>
                </a:rPr>
                <a:t>sndbuf</a:t>
              </a:r>
              <a:r>
                <a:rPr lang="en-US" sz="2000" dirty="0" err="1" smtClean="0">
                  <a:latin typeface="Consolas" panose="020B0609020204030204" pitchFamily="49" charset="0"/>
                  <a:cs typeface="Courier"/>
                </a:rPr>
                <a:t>,bufsize</a:t>
              </a:r>
              <a:r>
                <a:rPr lang="en-US" sz="2000" b="1" dirty="0" err="1" smtClean="0">
                  <a:latin typeface="Consolas" panose="020B0609020204030204" pitchFamily="49" charset="0"/>
                  <a:cs typeface="Courier"/>
                </a:rPr>
                <a:t>,stdin</a:t>
              </a:r>
              <a:r>
                <a:rPr lang="en-US" sz="2000" b="1" dirty="0" smtClean="0">
                  <a:latin typeface="Consolas" panose="020B0609020204030204" pitchFamily="49" charset="0"/>
                  <a:cs typeface="Courier"/>
                </a:rPr>
                <a:t>); </a:t>
              </a:r>
              <a:endParaRPr lang="en-US" sz="2000" b="1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33" name="Picture 32" descr="imgres.png">
            <a:extLst>
              <a:ext uri="{FF2B5EF4-FFF2-40B4-BE49-F238E27FC236}">
                <a16:creationId xmlns:a16="http://schemas.microsoft.com/office/drawing/2014/main" id="{1005DD79-CE9D-4B7B-AF5A-945AD6845B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961" y="2924743"/>
            <a:ext cx="948330" cy="822411"/>
          </a:xfrm>
          <a:prstGeom prst="rect">
            <a:avLst/>
          </a:prstGeom>
        </p:spPr>
      </p:pic>
      <p:pic>
        <p:nvPicPr>
          <p:cNvPr id="34" name="Picture 33" descr="imgres.png">
            <a:extLst>
              <a:ext uri="{FF2B5EF4-FFF2-40B4-BE49-F238E27FC236}">
                <a16:creationId xmlns:a16="http://schemas.microsoft.com/office/drawing/2014/main" id="{58A49D54-CF10-4C3B-82C1-570CBB232E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074" y="5573454"/>
            <a:ext cx="948330" cy="822411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2A4F59-C863-49FC-A3C9-52A490B4EC9C}"/>
              </a:ext>
            </a:extLst>
          </p:cNvPr>
          <p:cNvCxnSpPr>
            <a:stCxn id="22" idx="1"/>
            <a:endCxn id="33" idx="1"/>
          </p:cNvCxnSpPr>
          <p:nvPr/>
        </p:nvCxnSpPr>
        <p:spPr>
          <a:xfrm flipV="1">
            <a:off x="8420735" y="3335949"/>
            <a:ext cx="1326226" cy="170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4B54B39-DC98-44DB-88AC-3AFCB04616E3}"/>
              </a:ext>
            </a:extLst>
          </p:cNvPr>
          <p:cNvSpPr txBox="1"/>
          <p:nvPr/>
        </p:nvSpPr>
        <p:spPr>
          <a:xfrm>
            <a:off x="3918056" y="591560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Gill Sans Light"/>
              </a:rPr>
              <a:t>print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567CAD5-5F22-48BA-B762-B787BC906D31}"/>
              </a:ext>
            </a:extLst>
          </p:cNvPr>
          <p:cNvCxnSpPr>
            <a:cxnSpLocks/>
          </p:cNvCxnSpPr>
          <p:nvPr/>
        </p:nvCxnSpPr>
        <p:spPr>
          <a:xfrm>
            <a:off x="3144058" y="5444074"/>
            <a:ext cx="1387059" cy="4715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Freeform 45">
            <a:extLst>
              <a:ext uri="{FF2B5EF4-FFF2-40B4-BE49-F238E27FC236}">
                <a16:creationId xmlns:a16="http://schemas.microsoft.com/office/drawing/2014/main" id="{14435F38-29AB-4486-9A71-AC0243C5A8FB}"/>
              </a:ext>
            </a:extLst>
          </p:cNvPr>
          <p:cNvSpPr/>
          <p:nvPr/>
        </p:nvSpPr>
        <p:spPr>
          <a:xfrm>
            <a:off x="654413" y="2994114"/>
            <a:ext cx="2351677" cy="3300577"/>
          </a:xfrm>
          <a:custGeom>
            <a:avLst/>
            <a:gdLst>
              <a:gd name="connsiteX0" fmla="*/ 1654195 w 1654195"/>
              <a:gd name="connsiteY0" fmla="*/ 2997952 h 3812587"/>
              <a:gd name="connsiteX1" fmla="*/ 1432702 w 1654195"/>
              <a:gd name="connsiteY1" fmla="*/ 3647754 h 3812587"/>
              <a:gd name="connsiteX2" fmla="*/ 738688 w 1654195"/>
              <a:gd name="connsiteY2" fmla="*/ 3721596 h 3812587"/>
              <a:gd name="connsiteX3" fmla="*/ 236635 w 1654195"/>
              <a:gd name="connsiteY3" fmla="*/ 2525368 h 3812587"/>
              <a:gd name="connsiteX4" fmla="*/ 375 w 1654195"/>
              <a:gd name="connsiteY4" fmla="*/ 989472 h 3812587"/>
              <a:gd name="connsiteX5" fmla="*/ 177570 w 1654195"/>
              <a:gd name="connsiteY5" fmla="*/ 0 h 381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4195" h="3812587">
                <a:moveTo>
                  <a:pt x="1654195" y="2997952"/>
                </a:moveTo>
                <a:cubicBezTo>
                  <a:pt x="1619740" y="3262549"/>
                  <a:pt x="1585286" y="3527147"/>
                  <a:pt x="1432702" y="3647754"/>
                </a:cubicBezTo>
                <a:cubicBezTo>
                  <a:pt x="1280118" y="3768361"/>
                  <a:pt x="938032" y="3908660"/>
                  <a:pt x="738688" y="3721596"/>
                </a:cubicBezTo>
                <a:cubicBezTo>
                  <a:pt x="539343" y="3534532"/>
                  <a:pt x="359687" y="2980722"/>
                  <a:pt x="236635" y="2525368"/>
                </a:cubicBezTo>
                <a:cubicBezTo>
                  <a:pt x="113583" y="2070014"/>
                  <a:pt x="10219" y="1410367"/>
                  <a:pt x="375" y="989472"/>
                </a:cubicBezTo>
                <a:cubicBezTo>
                  <a:pt x="-9469" y="568577"/>
                  <a:pt x="177570" y="0"/>
                  <a:pt x="177570" y="0"/>
                </a:cubicBezTo>
              </a:path>
            </a:pathLst>
          </a:custGeom>
          <a:ln>
            <a:solidFill>
              <a:srgbClr val="4F81BD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39" name="Freeform 46">
            <a:extLst>
              <a:ext uri="{FF2B5EF4-FFF2-40B4-BE49-F238E27FC236}">
                <a16:creationId xmlns:a16="http://schemas.microsoft.com/office/drawing/2014/main" id="{70B229D8-6293-4810-8722-AABC35C20F97}"/>
              </a:ext>
            </a:extLst>
          </p:cNvPr>
          <p:cNvSpPr/>
          <p:nvPr/>
        </p:nvSpPr>
        <p:spPr>
          <a:xfrm>
            <a:off x="8326493" y="1371601"/>
            <a:ext cx="3008744" cy="4081360"/>
          </a:xfrm>
          <a:custGeom>
            <a:avLst/>
            <a:gdLst>
              <a:gd name="connsiteX0" fmla="*/ 0 w 2055225"/>
              <a:gd name="connsiteY0" fmla="*/ 2095367 h 2387676"/>
              <a:gd name="connsiteX1" fmla="*/ 221493 w 2055225"/>
              <a:gd name="connsiteY1" fmla="*/ 2361196 h 2387676"/>
              <a:gd name="connsiteX2" fmla="*/ 1196066 w 2055225"/>
              <a:gd name="connsiteY2" fmla="*/ 2346428 h 2387676"/>
              <a:gd name="connsiteX3" fmla="*/ 1919612 w 2055225"/>
              <a:gd name="connsiteY3" fmla="*/ 2080599 h 2387676"/>
              <a:gd name="connsiteX4" fmla="*/ 2052508 w 2055225"/>
              <a:gd name="connsiteY4" fmla="*/ 1017286 h 2387676"/>
              <a:gd name="connsiteX5" fmla="*/ 1875313 w 2055225"/>
              <a:gd name="connsiteY5" fmla="*/ 116424 h 2387676"/>
              <a:gd name="connsiteX6" fmla="*/ 1151767 w 2055225"/>
              <a:gd name="connsiteY6" fmla="*/ 13046 h 2387676"/>
              <a:gd name="connsiteX7" fmla="*/ 472520 w 2055225"/>
              <a:gd name="connsiteY7" fmla="*/ 131192 h 2387676"/>
              <a:gd name="connsiteX8" fmla="*/ 251026 w 2055225"/>
              <a:gd name="connsiteY8" fmla="*/ 515166 h 2387676"/>
              <a:gd name="connsiteX0" fmla="*/ 0 w 2053606"/>
              <a:gd name="connsiteY0" fmla="*/ 2095367 h 2382030"/>
              <a:gd name="connsiteX1" fmla="*/ 221493 w 2053606"/>
              <a:gd name="connsiteY1" fmla="*/ 2361196 h 2382030"/>
              <a:gd name="connsiteX2" fmla="*/ 1380403 w 2053606"/>
              <a:gd name="connsiteY2" fmla="*/ 2333015 h 2382030"/>
              <a:gd name="connsiteX3" fmla="*/ 1919612 w 2053606"/>
              <a:gd name="connsiteY3" fmla="*/ 2080599 h 2382030"/>
              <a:gd name="connsiteX4" fmla="*/ 2052508 w 2053606"/>
              <a:gd name="connsiteY4" fmla="*/ 1017286 h 2382030"/>
              <a:gd name="connsiteX5" fmla="*/ 1875313 w 2053606"/>
              <a:gd name="connsiteY5" fmla="*/ 116424 h 2382030"/>
              <a:gd name="connsiteX6" fmla="*/ 1151767 w 2053606"/>
              <a:gd name="connsiteY6" fmla="*/ 13046 h 2382030"/>
              <a:gd name="connsiteX7" fmla="*/ 472520 w 2053606"/>
              <a:gd name="connsiteY7" fmla="*/ 131192 h 2382030"/>
              <a:gd name="connsiteX8" fmla="*/ 251026 w 2053606"/>
              <a:gd name="connsiteY8" fmla="*/ 515166 h 2382030"/>
              <a:gd name="connsiteX0" fmla="*/ 0 w 2053606"/>
              <a:gd name="connsiteY0" fmla="*/ 2095367 h 2382030"/>
              <a:gd name="connsiteX1" fmla="*/ 221493 w 2053606"/>
              <a:gd name="connsiteY1" fmla="*/ 2361196 h 2382030"/>
              <a:gd name="connsiteX2" fmla="*/ 1380403 w 2053606"/>
              <a:gd name="connsiteY2" fmla="*/ 2333015 h 2382030"/>
              <a:gd name="connsiteX3" fmla="*/ 1919612 w 2053606"/>
              <a:gd name="connsiteY3" fmla="*/ 2080599 h 2382030"/>
              <a:gd name="connsiteX4" fmla="*/ 2052508 w 2053606"/>
              <a:gd name="connsiteY4" fmla="*/ 1017286 h 2382030"/>
              <a:gd name="connsiteX5" fmla="*/ 1875313 w 2053606"/>
              <a:gd name="connsiteY5" fmla="*/ 116424 h 2382030"/>
              <a:gd name="connsiteX6" fmla="*/ 1151767 w 2053606"/>
              <a:gd name="connsiteY6" fmla="*/ 13046 h 2382030"/>
              <a:gd name="connsiteX7" fmla="*/ 472520 w 2053606"/>
              <a:gd name="connsiteY7" fmla="*/ 131192 h 2382030"/>
              <a:gd name="connsiteX8" fmla="*/ 251026 w 2053606"/>
              <a:gd name="connsiteY8" fmla="*/ 515166 h 2382030"/>
              <a:gd name="connsiteX0" fmla="*/ 0 w 2053606"/>
              <a:gd name="connsiteY0" fmla="*/ 2095367 h 2414995"/>
              <a:gd name="connsiteX1" fmla="*/ 826349 w 2053606"/>
              <a:gd name="connsiteY1" fmla="*/ 2401432 h 2414995"/>
              <a:gd name="connsiteX2" fmla="*/ 1380403 w 2053606"/>
              <a:gd name="connsiteY2" fmla="*/ 2333015 h 2414995"/>
              <a:gd name="connsiteX3" fmla="*/ 1919612 w 2053606"/>
              <a:gd name="connsiteY3" fmla="*/ 2080599 h 2414995"/>
              <a:gd name="connsiteX4" fmla="*/ 2052508 w 2053606"/>
              <a:gd name="connsiteY4" fmla="*/ 1017286 h 2414995"/>
              <a:gd name="connsiteX5" fmla="*/ 1875313 w 2053606"/>
              <a:gd name="connsiteY5" fmla="*/ 116424 h 2414995"/>
              <a:gd name="connsiteX6" fmla="*/ 1151767 w 2053606"/>
              <a:gd name="connsiteY6" fmla="*/ 13046 h 2414995"/>
              <a:gd name="connsiteX7" fmla="*/ 472520 w 2053606"/>
              <a:gd name="connsiteY7" fmla="*/ 131192 h 2414995"/>
              <a:gd name="connsiteX8" fmla="*/ 251026 w 2053606"/>
              <a:gd name="connsiteY8" fmla="*/ 515166 h 2414995"/>
              <a:gd name="connsiteX0" fmla="*/ 0 w 1984480"/>
              <a:gd name="connsiteY0" fmla="*/ 2537978 h 2570071"/>
              <a:gd name="connsiteX1" fmla="*/ 757223 w 1984480"/>
              <a:gd name="connsiteY1" fmla="*/ 2401432 h 2570071"/>
              <a:gd name="connsiteX2" fmla="*/ 1311277 w 1984480"/>
              <a:gd name="connsiteY2" fmla="*/ 2333015 h 2570071"/>
              <a:gd name="connsiteX3" fmla="*/ 1850486 w 1984480"/>
              <a:gd name="connsiteY3" fmla="*/ 2080599 h 2570071"/>
              <a:gd name="connsiteX4" fmla="*/ 1983382 w 1984480"/>
              <a:gd name="connsiteY4" fmla="*/ 1017286 h 2570071"/>
              <a:gd name="connsiteX5" fmla="*/ 1806187 w 1984480"/>
              <a:gd name="connsiteY5" fmla="*/ 116424 h 2570071"/>
              <a:gd name="connsiteX6" fmla="*/ 1082641 w 1984480"/>
              <a:gd name="connsiteY6" fmla="*/ 13046 h 2570071"/>
              <a:gd name="connsiteX7" fmla="*/ 403394 w 1984480"/>
              <a:gd name="connsiteY7" fmla="*/ 131192 h 2570071"/>
              <a:gd name="connsiteX8" fmla="*/ 181900 w 1984480"/>
              <a:gd name="connsiteY8" fmla="*/ 515166 h 2570071"/>
              <a:gd name="connsiteX0" fmla="*/ 0 w 1984480"/>
              <a:gd name="connsiteY0" fmla="*/ 2537978 h 2834267"/>
              <a:gd name="connsiteX1" fmla="*/ 734181 w 1984480"/>
              <a:gd name="connsiteY1" fmla="*/ 2830630 h 2834267"/>
              <a:gd name="connsiteX2" fmla="*/ 1311277 w 1984480"/>
              <a:gd name="connsiteY2" fmla="*/ 2333015 h 2834267"/>
              <a:gd name="connsiteX3" fmla="*/ 1850486 w 1984480"/>
              <a:gd name="connsiteY3" fmla="*/ 2080599 h 2834267"/>
              <a:gd name="connsiteX4" fmla="*/ 1983382 w 1984480"/>
              <a:gd name="connsiteY4" fmla="*/ 1017286 h 2834267"/>
              <a:gd name="connsiteX5" fmla="*/ 1806187 w 1984480"/>
              <a:gd name="connsiteY5" fmla="*/ 116424 h 2834267"/>
              <a:gd name="connsiteX6" fmla="*/ 1082641 w 1984480"/>
              <a:gd name="connsiteY6" fmla="*/ 13046 h 2834267"/>
              <a:gd name="connsiteX7" fmla="*/ 403394 w 1984480"/>
              <a:gd name="connsiteY7" fmla="*/ 131192 h 2834267"/>
              <a:gd name="connsiteX8" fmla="*/ 181900 w 1984480"/>
              <a:gd name="connsiteY8" fmla="*/ 515166 h 2834267"/>
              <a:gd name="connsiteX0" fmla="*/ 0 w 1984005"/>
              <a:gd name="connsiteY0" fmla="*/ 2537978 h 2831059"/>
              <a:gd name="connsiteX1" fmla="*/ 734181 w 1984005"/>
              <a:gd name="connsiteY1" fmla="*/ 2830630 h 2831059"/>
              <a:gd name="connsiteX2" fmla="*/ 1495614 w 1984005"/>
              <a:gd name="connsiteY2" fmla="*/ 2473845 h 2831059"/>
              <a:gd name="connsiteX3" fmla="*/ 1850486 w 1984005"/>
              <a:gd name="connsiteY3" fmla="*/ 2080599 h 2831059"/>
              <a:gd name="connsiteX4" fmla="*/ 1983382 w 1984005"/>
              <a:gd name="connsiteY4" fmla="*/ 1017286 h 2831059"/>
              <a:gd name="connsiteX5" fmla="*/ 1806187 w 1984005"/>
              <a:gd name="connsiteY5" fmla="*/ 116424 h 2831059"/>
              <a:gd name="connsiteX6" fmla="*/ 1082641 w 1984005"/>
              <a:gd name="connsiteY6" fmla="*/ 13046 h 2831059"/>
              <a:gd name="connsiteX7" fmla="*/ 403394 w 1984005"/>
              <a:gd name="connsiteY7" fmla="*/ 131192 h 2831059"/>
              <a:gd name="connsiteX8" fmla="*/ 181900 w 1984005"/>
              <a:gd name="connsiteY8" fmla="*/ 515166 h 2831059"/>
              <a:gd name="connsiteX0" fmla="*/ 0 w 1984005"/>
              <a:gd name="connsiteY0" fmla="*/ 2537978 h 2831059"/>
              <a:gd name="connsiteX1" fmla="*/ 734181 w 1984005"/>
              <a:gd name="connsiteY1" fmla="*/ 2830630 h 2831059"/>
              <a:gd name="connsiteX2" fmla="*/ 1495614 w 1984005"/>
              <a:gd name="connsiteY2" fmla="*/ 2473845 h 2831059"/>
              <a:gd name="connsiteX3" fmla="*/ 1850486 w 1984005"/>
              <a:gd name="connsiteY3" fmla="*/ 2080599 h 2831059"/>
              <a:gd name="connsiteX4" fmla="*/ 1983382 w 1984005"/>
              <a:gd name="connsiteY4" fmla="*/ 1017286 h 2831059"/>
              <a:gd name="connsiteX5" fmla="*/ 1806187 w 1984005"/>
              <a:gd name="connsiteY5" fmla="*/ 116424 h 2831059"/>
              <a:gd name="connsiteX6" fmla="*/ 1082641 w 1984005"/>
              <a:gd name="connsiteY6" fmla="*/ 13046 h 2831059"/>
              <a:gd name="connsiteX7" fmla="*/ 403394 w 1984005"/>
              <a:gd name="connsiteY7" fmla="*/ 131192 h 2831059"/>
              <a:gd name="connsiteX8" fmla="*/ 56636 w 1984005"/>
              <a:gd name="connsiteY8" fmla="*/ 313424 h 2831059"/>
              <a:gd name="connsiteX0" fmla="*/ 0 w 1984005"/>
              <a:gd name="connsiteY0" fmla="*/ 2537978 h 2831059"/>
              <a:gd name="connsiteX1" fmla="*/ 734181 w 1984005"/>
              <a:gd name="connsiteY1" fmla="*/ 2830630 h 2831059"/>
              <a:gd name="connsiteX2" fmla="*/ 1495614 w 1984005"/>
              <a:gd name="connsiteY2" fmla="*/ 2473845 h 2831059"/>
              <a:gd name="connsiteX3" fmla="*/ 1850486 w 1984005"/>
              <a:gd name="connsiteY3" fmla="*/ 2080599 h 2831059"/>
              <a:gd name="connsiteX4" fmla="*/ 1983382 w 1984005"/>
              <a:gd name="connsiteY4" fmla="*/ 1017286 h 2831059"/>
              <a:gd name="connsiteX5" fmla="*/ 1806187 w 1984005"/>
              <a:gd name="connsiteY5" fmla="*/ 116424 h 2831059"/>
              <a:gd name="connsiteX6" fmla="*/ 1082641 w 1984005"/>
              <a:gd name="connsiteY6" fmla="*/ 13046 h 2831059"/>
              <a:gd name="connsiteX7" fmla="*/ 403394 w 1984005"/>
              <a:gd name="connsiteY7" fmla="*/ 131192 h 2831059"/>
              <a:gd name="connsiteX8" fmla="*/ 56636 w 1984005"/>
              <a:gd name="connsiteY8" fmla="*/ 339455 h 2831059"/>
              <a:gd name="connsiteX0" fmla="*/ 0 w 1984005"/>
              <a:gd name="connsiteY0" fmla="*/ 2641130 h 2934211"/>
              <a:gd name="connsiteX1" fmla="*/ 734181 w 1984005"/>
              <a:gd name="connsiteY1" fmla="*/ 2933782 h 2934211"/>
              <a:gd name="connsiteX2" fmla="*/ 1495614 w 1984005"/>
              <a:gd name="connsiteY2" fmla="*/ 2576997 h 2934211"/>
              <a:gd name="connsiteX3" fmla="*/ 1850486 w 1984005"/>
              <a:gd name="connsiteY3" fmla="*/ 2183751 h 2934211"/>
              <a:gd name="connsiteX4" fmla="*/ 1983382 w 1984005"/>
              <a:gd name="connsiteY4" fmla="*/ 1120438 h 2934211"/>
              <a:gd name="connsiteX5" fmla="*/ 1806187 w 1984005"/>
              <a:gd name="connsiteY5" fmla="*/ 219576 h 2934211"/>
              <a:gd name="connsiteX6" fmla="*/ 1082641 w 1984005"/>
              <a:gd name="connsiteY6" fmla="*/ 116198 h 2934211"/>
              <a:gd name="connsiteX7" fmla="*/ 152866 w 1984005"/>
              <a:gd name="connsiteY7" fmla="*/ 26094 h 2934211"/>
              <a:gd name="connsiteX8" fmla="*/ 56636 w 1984005"/>
              <a:gd name="connsiteY8" fmla="*/ 442607 h 2934211"/>
              <a:gd name="connsiteX0" fmla="*/ 4021 w 1936782"/>
              <a:gd name="connsiteY0" fmla="*/ 2495740 h 2934320"/>
              <a:gd name="connsiteX1" fmla="*/ 686958 w 1936782"/>
              <a:gd name="connsiteY1" fmla="*/ 2933782 h 2934320"/>
              <a:gd name="connsiteX2" fmla="*/ 1448391 w 1936782"/>
              <a:gd name="connsiteY2" fmla="*/ 2576997 h 2934320"/>
              <a:gd name="connsiteX3" fmla="*/ 1803263 w 1936782"/>
              <a:gd name="connsiteY3" fmla="*/ 2183751 h 2934320"/>
              <a:gd name="connsiteX4" fmla="*/ 1936159 w 1936782"/>
              <a:gd name="connsiteY4" fmla="*/ 1120438 h 2934320"/>
              <a:gd name="connsiteX5" fmla="*/ 1758964 w 1936782"/>
              <a:gd name="connsiteY5" fmla="*/ 219576 h 2934320"/>
              <a:gd name="connsiteX6" fmla="*/ 1035418 w 1936782"/>
              <a:gd name="connsiteY6" fmla="*/ 116198 h 2934320"/>
              <a:gd name="connsiteX7" fmla="*/ 105643 w 1936782"/>
              <a:gd name="connsiteY7" fmla="*/ 26094 h 2934320"/>
              <a:gd name="connsiteX8" fmla="*/ 9413 w 1936782"/>
              <a:gd name="connsiteY8" fmla="*/ 442607 h 2934320"/>
              <a:gd name="connsiteX0" fmla="*/ 15675 w 1948436"/>
              <a:gd name="connsiteY0" fmla="*/ 2495740 h 2934320"/>
              <a:gd name="connsiteX1" fmla="*/ 698612 w 1948436"/>
              <a:gd name="connsiteY1" fmla="*/ 2933782 h 2934320"/>
              <a:gd name="connsiteX2" fmla="*/ 1460045 w 1948436"/>
              <a:gd name="connsiteY2" fmla="*/ 2576997 h 2934320"/>
              <a:gd name="connsiteX3" fmla="*/ 1814917 w 1948436"/>
              <a:gd name="connsiteY3" fmla="*/ 2183751 h 2934320"/>
              <a:gd name="connsiteX4" fmla="*/ 1947813 w 1948436"/>
              <a:gd name="connsiteY4" fmla="*/ 1120438 h 2934320"/>
              <a:gd name="connsiteX5" fmla="*/ 1770618 w 1948436"/>
              <a:gd name="connsiteY5" fmla="*/ 219576 h 2934320"/>
              <a:gd name="connsiteX6" fmla="*/ 1047072 w 1948436"/>
              <a:gd name="connsiteY6" fmla="*/ 116198 h 2934320"/>
              <a:gd name="connsiteX7" fmla="*/ 117297 w 1948436"/>
              <a:gd name="connsiteY7" fmla="*/ 26094 h 2934320"/>
              <a:gd name="connsiteX8" fmla="*/ 3985 w 1948436"/>
              <a:gd name="connsiteY8" fmla="*/ 505820 h 293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8436" h="2934320">
                <a:moveTo>
                  <a:pt x="15675" y="2495740"/>
                </a:moveTo>
                <a:cubicBezTo>
                  <a:pt x="26749" y="2607733"/>
                  <a:pt x="457884" y="2920239"/>
                  <a:pt x="698612" y="2933782"/>
                </a:cubicBezTo>
                <a:cubicBezTo>
                  <a:pt x="939340" y="2947325"/>
                  <a:pt x="1273994" y="2702002"/>
                  <a:pt x="1460045" y="2576997"/>
                </a:cubicBezTo>
                <a:cubicBezTo>
                  <a:pt x="1646096" y="2451992"/>
                  <a:pt x="1733622" y="2426511"/>
                  <a:pt x="1814917" y="2183751"/>
                </a:cubicBezTo>
                <a:cubicBezTo>
                  <a:pt x="1896212" y="1940991"/>
                  <a:pt x="1955196" y="1447800"/>
                  <a:pt x="1947813" y="1120438"/>
                </a:cubicBezTo>
                <a:cubicBezTo>
                  <a:pt x="1940430" y="793076"/>
                  <a:pt x="1920742" y="386949"/>
                  <a:pt x="1770618" y="219576"/>
                </a:cubicBezTo>
                <a:cubicBezTo>
                  <a:pt x="1620495" y="52203"/>
                  <a:pt x="1322625" y="148445"/>
                  <a:pt x="1047072" y="116198"/>
                </a:cubicBezTo>
                <a:cubicBezTo>
                  <a:pt x="771519" y="83951"/>
                  <a:pt x="267421" y="-57593"/>
                  <a:pt x="117297" y="26094"/>
                </a:cubicBezTo>
                <a:cubicBezTo>
                  <a:pt x="-32826" y="109781"/>
                  <a:pt x="3985" y="505820"/>
                  <a:pt x="3985" y="505820"/>
                </a:cubicBezTo>
              </a:path>
            </a:pathLst>
          </a:custGeom>
          <a:ln>
            <a:solidFill>
              <a:srgbClr val="4F81BD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/>
            </a:endParaRPr>
          </a:p>
        </p:txBody>
      </p: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Simple Example: Echo Server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C3E4E37-34A2-4550-AC9D-A797D212195B}"/>
              </a:ext>
            </a:extLst>
          </p:cNvPr>
          <p:cNvSpPr/>
          <p:nvPr/>
        </p:nvSpPr>
        <p:spPr>
          <a:xfrm>
            <a:off x="2453796" y="2270395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/>
            </a:endParaRPr>
          </a:p>
        </p:txBody>
      </p:sp>
      <p:sp>
        <p:nvSpPr>
          <p:cNvPr id="48" name="Freeform 28">
            <a:extLst>
              <a:ext uri="{FF2B5EF4-FFF2-40B4-BE49-F238E27FC236}">
                <a16:creationId xmlns:a16="http://schemas.microsoft.com/office/drawing/2014/main" id="{B73CA20A-0DD1-4C80-AF52-F271194D58ED}"/>
              </a:ext>
            </a:extLst>
          </p:cNvPr>
          <p:cNvSpPr/>
          <p:nvPr/>
        </p:nvSpPr>
        <p:spPr>
          <a:xfrm rot="1032332">
            <a:off x="2606770" y="2835114"/>
            <a:ext cx="266515" cy="549203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49" name="Freeform 28">
            <a:extLst>
              <a:ext uri="{FF2B5EF4-FFF2-40B4-BE49-F238E27FC236}">
                <a16:creationId xmlns:a16="http://schemas.microsoft.com/office/drawing/2014/main" id="{B73CA20A-0DD1-4C80-AF52-F271194D58ED}"/>
              </a:ext>
            </a:extLst>
          </p:cNvPr>
          <p:cNvSpPr/>
          <p:nvPr/>
        </p:nvSpPr>
        <p:spPr>
          <a:xfrm rot="1032332">
            <a:off x="2462864" y="1547287"/>
            <a:ext cx="266515" cy="720936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50" name="Freeform 30">
            <a:extLst>
              <a:ext uri="{FF2B5EF4-FFF2-40B4-BE49-F238E27FC236}">
                <a16:creationId xmlns:a16="http://schemas.microsoft.com/office/drawing/2014/main" id="{EC5B8904-7774-4730-B220-A21A87C06A4E}"/>
              </a:ext>
            </a:extLst>
          </p:cNvPr>
          <p:cNvSpPr/>
          <p:nvPr/>
        </p:nvSpPr>
        <p:spPr>
          <a:xfrm rot="1053436">
            <a:off x="8094211" y="2098661"/>
            <a:ext cx="266515" cy="1059652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solidFill>
              <a:srgbClr val="4F81BD"/>
            </a:solidFill>
            <a:prstDash val="dash"/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E7D4B9-CAC1-4F35-9189-8B9B50620EBB}"/>
              </a:ext>
            </a:extLst>
          </p:cNvPr>
          <p:cNvSpPr txBox="1"/>
          <p:nvPr/>
        </p:nvSpPr>
        <p:spPr>
          <a:xfrm>
            <a:off x="7789701" y="2090318"/>
            <a:ext cx="65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Gill Sans Light"/>
              </a:rPr>
              <a:t>wait</a:t>
            </a:r>
          </a:p>
        </p:txBody>
      </p:sp>
      <p:sp>
        <p:nvSpPr>
          <p:cNvPr id="59" name="Right Arrow 58"/>
          <p:cNvSpPr/>
          <p:nvPr/>
        </p:nvSpPr>
        <p:spPr bwMode="auto">
          <a:xfrm rot="635344">
            <a:off x="4701058" y="2511455"/>
            <a:ext cx="1936770" cy="57939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0" name="Right Arrow 59"/>
          <p:cNvSpPr/>
          <p:nvPr/>
        </p:nvSpPr>
        <p:spPr bwMode="auto">
          <a:xfrm rot="9956113">
            <a:off x="4659059" y="4555140"/>
            <a:ext cx="1936770" cy="57939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FE4B10-CC9E-41DA-BCEA-8D4CFB31DDD9}"/>
              </a:ext>
            </a:extLst>
          </p:cNvPr>
          <p:cNvSpPr/>
          <p:nvPr/>
        </p:nvSpPr>
        <p:spPr>
          <a:xfrm>
            <a:off x="2743200" y="3028890"/>
            <a:ext cx="42742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urier"/>
              </a:rPr>
              <a:t>n = </a:t>
            </a:r>
            <a:r>
              <a:rPr lang="en-US" sz="2000" b="1" dirty="0" smtClean="0">
                <a:latin typeface="Consolas" panose="020B0609020204030204" pitchFamily="49" charset="0"/>
                <a:cs typeface="Courier"/>
              </a:rPr>
              <a:t>read(</a:t>
            </a:r>
            <a:r>
              <a:rPr lang="en-US" sz="2000" b="1" dirty="0" err="1" smtClean="0">
                <a:latin typeface="Consolas" panose="020B0609020204030204" pitchFamily="49" charset="0"/>
                <a:cs typeface="Courier"/>
              </a:rPr>
              <a:t>sockfd,rcvbuf</a:t>
            </a:r>
            <a:r>
              <a:rPr lang="en-US" sz="2000" b="1" dirty="0">
                <a:latin typeface="Consolas" panose="020B0609020204030204" pitchFamily="49" charset="0"/>
                <a:cs typeface="Courier"/>
              </a:rPr>
              <a:t>, …); 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45829" y="3527061"/>
            <a:ext cx="811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dirty="0" smtClean="0">
                <a:latin typeface="Gill Sans Light"/>
              </a:rPr>
              <a:t>Client</a:t>
            </a:r>
          </a:p>
          <a:p>
            <a:pPr algn="ctr"/>
            <a:r>
              <a:rPr lang="en-US" sz="1600" b="0" dirty="0" smtClean="0">
                <a:latin typeface="Gill Sans Light"/>
              </a:rPr>
              <a:t>Socket</a:t>
            </a:r>
            <a:endParaRPr lang="en-US" sz="1600" b="0" dirty="0">
              <a:latin typeface="Gill Sans Ligh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29738" y="3493500"/>
            <a:ext cx="811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dirty="0" smtClean="0">
                <a:latin typeface="Gill Sans Light"/>
              </a:rPr>
              <a:t>Server</a:t>
            </a:r>
          </a:p>
          <a:p>
            <a:pPr algn="ctr"/>
            <a:r>
              <a:rPr lang="en-US" sz="1600" b="0" dirty="0" smtClean="0">
                <a:latin typeface="Gill Sans Light"/>
              </a:rPr>
              <a:t>Socket</a:t>
            </a:r>
            <a:endParaRPr lang="en-US" sz="1600" b="0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2435215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 animBg="1"/>
      <p:bldP spid="14" grpId="0" animBg="1"/>
      <p:bldP spid="16" grpId="0" animBg="1"/>
      <p:bldP spid="20" grpId="0"/>
      <p:bldP spid="22" grpId="0" animBg="1"/>
      <p:bldP spid="23" grpId="0"/>
      <p:bldP spid="24" grpId="0" animBg="1"/>
      <p:bldP spid="25" grpId="0"/>
      <p:bldP spid="36" grpId="0"/>
      <p:bldP spid="38" grpId="0" animBg="1"/>
      <p:bldP spid="39" grpId="0" animBg="1"/>
      <p:bldP spid="45" grpId="0" animBg="1"/>
      <p:bldP spid="48" grpId="0" animBg="1"/>
      <p:bldP spid="49" grpId="0" animBg="1"/>
      <p:bldP spid="50" grpId="0" animBg="1"/>
      <p:bldP spid="54" grpId="0"/>
      <p:bldP spid="59" grpId="0" animBg="1"/>
      <p:bldP spid="60" grpId="0" animBg="1"/>
      <p:bldP spid="2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Echo client-server example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81200" y="762000"/>
            <a:ext cx="9525000" cy="2554545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void client(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sockfd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n;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char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sndbuf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[MAXIN]; char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rcvbuf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[MAXOUT];</a:t>
            </a:r>
          </a:p>
          <a:p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  while (1) {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600" b="0" dirty="0" err="1" smtClean="0">
                <a:latin typeface="Consolas" charset="0"/>
                <a:ea typeface="Consolas" charset="0"/>
                <a:cs typeface="Consolas" charset="0"/>
              </a:rPr>
              <a:t>fgets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0" dirty="0" err="1" smtClean="0">
                <a:latin typeface="Consolas" charset="0"/>
                <a:ea typeface="Consolas" charset="0"/>
                <a:cs typeface="Consolas" charset="0"/>
              </a:rPr>
              <a:t>sndbuf,MAXIN,stdin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);		    /* 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prompt 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*/</a:t>
            </a:r>
            <a:endParaRPr lang="en-US" sz="16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write(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sockfd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sndbuf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sndbuf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)+1); 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/* 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send (including null terminator) 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*/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memset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(rcvbuf,0,MAXOUT);               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  /* 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clear */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n=read(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sockfd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rcvbuf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MAXOUT);          /* 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receive */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write(STDOUT_FILENO,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rcvbuf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n);	    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/* 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echo */</a:t>
            </a:r>
          </a:p>
          <a:p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600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33766" y="3955519"/>
            <a:ext cx="7000835" cy="289310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void server(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char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reqbuf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[MAXREQ];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n;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while (1) {                   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memset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(reqbuf,0, MAXREQ);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0" dirty="0" err="1" smtClean="0"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read(</a:t>
            </a:r>
            <a:r>
              <a:rPr lang="en-US" sz="1600" b="0" dirty="0" err="1" smtClean="0">
                <a:latin typeface="Consolas" charset="0"/>
                <a:ea typeface="Consolas" charset="0"/>
                <a:cs typeface="Consolas" charset="0"/>
              </a:rPr>
              <a:t>consockfd,reqbuf,MAXREQ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); 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/*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Recv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*/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if (n &lt;= 0) return;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write(STDOUT_FILENO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reqbuf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n); </a:t>
            </a:r>
            <a:endParaRPr lang="en-US" sz="16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write(</a:t>
            </a:r>
            <a:r>
              <a:rPr lang="en-US" sz="1600" b="0" dirty="0" err="1" smtClean="0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reqbuf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n); 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/* echo*/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6" name="Freeform 5"/>
          <p:cNvSpPr/>
          <p:nvPr/>
        </p:nvSpPr>
        <p:spPr>
          <a:xfrm>
            <a:off x="2691495" y="2161346"/>
            <a:ext cx="4863574" cy="3162648"/>
          </a:xfrm>
          <a:custGeom>
            <a:avLst/>
            <a:gdLst>
              <a:gd name="connsiteX0" fmla="*/ 4083817 w 4863574"/>
              <a:gd name="connsiteY0" fmla="*/ 0 h 3162648"/>
              <a:gd name="connsiteX1" fmla="*/ 4572311 w 4863574"/>
              <a:gd name="connsiteY1" fmla="*/ 928036 h 3162648"/>
              <a:gd name="connsiteX2" fmla="*/ 163652 w 4863574"/>
              <a:gd name="connsiteY2" fmla="*/ 2124713 h 3162648"/>
              <a:gd name="connsiteX3" fmla="*/ 871968 w 4863574"/>
              <a:gd name="connsiteY3" fmla="*/ 3162648 h 316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3574" h="3162648">
                <a:moveTo>
                  <a:pt x="4083817" y="0"/>
                </a:moveTo>
                <a:cubicBezTo>
                  <a:pt x="4654744" y="286958"/>
                  <a:pt x="5225672" y="573917"/>
                  <a:pt x="4572311" y="928036"/>
                </a:cubicBezTo>
                <a:cubicBezTo>
                  <a:pt x="3918950" y="1282155"/>
                  <a:pt x="780376" y="1752278"/>
                  <a:pt x="163652" y="2124713"/>
                </a:cubicBezTo>
                <a:cubicBezTo>
                  <a:pt x="-453072" y="2497148"/>
                  <a:pt x="871968" y="3162648"/>
                  <a:pt x="871968" y="3162648"/>
                </a:cubicBezTo>
              </a:path>
            </a:pathLst>
          </a:custGeom>
          <a:ln w="57150" cmpd="sng">
            <a:solidFill>
              <a:srgbClr val="FF0000"/>
            </a:solidFill>
            <a:headEnd type="none"/>
            <a:tailEnd type="triangl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438400" y="2057400"/>
            <a:ext cx="4343400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581400" y="5257800"/>
            <a:ext cx="4114800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596540" y="5968022"/>
            <a:ext cx="5486400" cy="228600"/>
          </a:xfrm>
          <a:prstGeom prst="rect">
            <a:avLst/>
          </a:prstGeom>
          <a:noFill/>
          <a:ln w="38100" cap="flat" cmpd="sng" algn="ctr">
            <a:solidFill>
              <a:srgbClr val="1C31C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600201" y="2661998"/>
            <a:ext cx="8550629" cy="3434003"/>
          </a:xfrm>
          <a:custGeom>
            <a:avLst/>
            <a:gdLst>
              <a:gd name="connsiteX0" fmla="*/ 7561943 w 8629325"/>
              <a:gd name="connsiteY0" fmla="*/ 3138226 h 3138226"/>
              <a:gd name="connsiteX1" fmla="*/ 8038225 w 8629325"/>
              <a:gd name="connsiteY1" fmla="*/ 2014814 h 3138226"/>
              <a:gd name="connsiteX2" fmla="*/ 442141 w 8629325"/>
              <a:gd name="connsiteY2" fmla="*/ 634972 h 3138226"/>
              <a:gd name="connsiteX3" fmla="*/ 857361 w 8629325"/>
              <a:gd name="connsiteY3" fmla="*/ 0 h 313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9325" h="3138226">
                <a:moveTo>
                  <a:pt x="7561943" y="3138226"/>
                </a:moveTo>
                <a:cubicBezTo>
                  <a:pt x="8393401" y="2785124"/>
                  <a:pt x="9224859" y="2432023"/>
                  <a:pt x="8038225" y="2014814"/>
                </a:cubicBezTo>
                <a:cubicBezTo>
                  <a:pt x="6851591" y="1597605"/>
                  <a:pt x="1638952" y="970774"/>
                  <a:pt x="442141" y="634972"/>
                </a:cubicBezTo>
                <a:cubicBezTo>
                  <a:pt x="-754670" y="299170"/>
                  <a:pt x="857361" y="0"/>
                  <a:pt x="857361" y="0"/>
                </a:cubicBezTo>
              </a:path>
            </a:pathLst>
          </a:custGeom>
          <a:ln w="57150" cmpd="sng">
            <a:solidFill>
              <a:srgbClr val="1C31CA"/>
            </a:solidFill>
            <a:headEnd type="none"/>
            <a:tailEnd type="triangl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438400" y="2554167"/>
            <a:ext cx="3886200" cy="228600"/>
          </a:xfrm>
          <a:prstGeom prst="rect">
            <a:avLst/>
          </a:prstGeom>
          <a:noFill/>
          <a:ln w="38100" cap="flat" cmpd="sng" algn="ctr">
            <a:solidFill>
              <a:srgbClr val="1C31C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8489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7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E60F-3F13-4455-AEEF-F268A56B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Assumptions are we Making?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1AA08-3835-4402-BF88-E9E170301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Reliable</a:t>
            </a:r>
          </a:p>
          <a:p>
            <a:pPr lvl="1"/>
            <a:r>
              <a:rPr lang="en-US" dirty="0"/>
              <a:t>Write to a file =&gt; Read it back.  Nothing is lost. </a:t>
            </a:r>
          </a:p>
          <a:p>
            <a:pPr lvl="1"/>
            <a:r>
              <a:rPr lang="en-US" dirty="0"/>
              <a:t>Write to a (TCP) socket =&gt; Read from the other side, same.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 order (sequential stream)</a:t>
            </a:r>
          </a:p>
          <a:p>
            <a:pPr lvl="1"/>
            <a:r>
              <a:rPr lang="en-US" dirty="0"/>
              <a:t>Write X then write Y =&gt; read gets X then read gets 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ready?</a:t>
            </a:r>
          </a:p>
          <a:p>
            <a:pPr lvl="1"/>
            <a:r>
              <a:rPr lang="en-US" dirty="0"/>
              <a:t>File read gets whatever is there at the </a:t>
            </a:r>
            <a:r>
              <a:rPr lang="en-US" dirty="0" smtClean="0"/>
              <a:t>time</a:t>
            </a:r>
            <a:endParaRPr lang="en-US" dirty="0"/>
          </a:p>
          <a:p>
            <a:pPr lvl="2"/>
            <a:r>
              <a:rPr lang="en-US" dirty="0" smtClean="0"/>
              <a:t>Actually need to loop and read until we receive the terminator (‘\0’)</a:t>
            </a:r>
          </a:p>
          <a:p>
            <a:pPr lvl="1"/>
            <a:r>
              <a:rPr lang="en-US" dirty="0" smtClean="0"/>
              <a:t>Assumes </a:t>
            </a:r>
            <a:r>
              <a:rPr lang="en-US" dirty="0"/>
              <a:t>writing already took </a:t>
            </a:r>
            <a:r>
              <a:rPr lang="en-US" dirty="0" smtClean="0"/>
              <a:t>place</a:t>
            </a:r>
          </a:p>
          <a:p>
            <a:pPr lvl="1"/>
            <a:r>
              <a:rPr lang="en-US" dirty="0" smtClean="0"/>
              <a:t>Blocks if nothing has arrived yet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41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30C3-72F0-4A10-AC3E-37B33EB4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E1BA7-2845-4AD4-9578-103A2CF0F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116586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File systems provide a collection of permanent objects in a structured name space:</a:t>
            </a:r>
            <a:endParaRPr lang="en-US" dirty="0"/>
          </a:p>
          <a:p>
            <a:pPr lvl="1"/>
            <a:r>
              <a:rPr lang="en-US" dirty="0" smtClean="0"/>
              <a:t>Processes open, read/write/close them</a:t>
            </a:r>
          </a:p>
          <a:p>
            <a:pPr lvl="1"/>
            <a:r>
              <a:rPr lang="en-US" dirty="0" smtClean="0"/>
              <a:t>Files </a:t>
            </a:r>
            <a:r>
              <a:rPr lang="en-US" dirty="0"/>
              <a:t>exist independently of processes</a:t>
            </a:r>
          </a:p>
          <a:p>
            <a:pPr lvl="1"/>
            <a:r>
              <a:rPr lang="en-US" dirty="0"/>
              <a:t>Easy to name what file to </a:t>
            </a:r>
            <a:r>
              <a:rPr lang="en-US" dirty="0">
                <a:latin typeface="Consolas" panose="020B0609020204030204" pitchFamily="49" charset="0"/>
              </a:rPr>
              <a:t>open()</a:t>
            </a:r>
          </a:p>
          <a:p>
            <a:r>
              <a:rPr lang="en-US" dirty="0" smtClean="0"/>
              <a:t>Pipes</a:t>
            </a:r>
            <a:r>
              <a:rPr lang="en-US" dirty="0"/>
              <a:t>: </a:t>
            </a:r>
            <a:r>
              <a:rPr lang="en-US" dirty="0" smtClean="0"/>
              <a:t>one-way communication between processes on same (physical) machine</a:t>
            </a:r>
          </a:p>
          <a:p>
            <a:pPr lvl="1"/>
            <a:r>
              <a:rPr lang="en-US" dirty="0" smtClean="0"/>
              <a:t>Single queue</a:t>
            </a:r>
          </a:p>
          <a:p>
            <a:pPr lvl="1"/>
            <a:r>
              <a:rPr lang="en-US" dirty="0" smtClean="0"/>
              <a:t>Created transiently by a call to </a:t>
            </a:r>
            <a:r>
              <a:rPr lang="en-US" dirty="0" smtClean="0">
                <a:latin typeface="Consolas" panose="020B0609020204030204" pitchFamily="49" charset="0"/>
              </a:rPr>
              <a:t>pipe()</a:t>
            </a:r>
          </a:p>
          <a:p>
            <a:pPr lvl="1"/>
            <a:r>
              <a:rPr lang="en-US" dirty="0" smtClean="0"/>
              <a:t>Passed from parent to children (descriptors </a:t>
            </a:r>
            <a:r>
              <a:rPr lang="en-US" dirty="0"/>
              <a:t>inherited from parent </a:t>
            </a:r>
            <a:r>
              <a:rPr lang="en-US" dirty="0" smtClean="0"/>
              <a:t>process)</a:t>
            </a:r>
            <a:endParaRPr lang="en-US" dirty="0"/>
          </a:p>
          <a:p>
            <a:r>
              <a:rPr lang="en-US" dirty="0" smtClean="0"/>
              <a:t>Sockets: two-way communication between processes on same or different machine</a:t>
            </a:r>
          </a:p>
          <a:p>
            <a:pPr lvl="1"/>
            <a:r>
              <a:rPr lang="en-US" dirty="0" smtClean="0"/>
              <a:t>Two queues (one in each direction)</a:t>
            </a:r>
          </a:p>
          <a:p>
            <a:pPr lvl="1"/>
            <a:r>
              <a:rPr lang="en-US" dirty="0" smtClean="0"/>
              <a:t>Processes can be on </a:t>
            </a:r>
            <a:r>
              <a:rPr lang="en-US" dirty="0"/>
              <a:t>separate machines: no common ancestor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How do we </a:t>
            </a:r>
            <a:r>
              <a:rPr lang="en-US" i="1" dirty="0">
                <a:solidFill>
                  <a:srgbClr val="FF0000"/>
                </a:solidFill>
              </a:rPr>
              <a:t>name</a:t>
            </a:r>
            <a:r>
              <a:rPr lang="en-US" dirty="0">
                <a:solidFill>
                  <a:srgbClr val="FF0000"/>
                </a:solidFill>
              </a:rPr>
              <a:t> the objects we are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FF0000"/>
                </a:solidFill>
              </a:rPr>
              <a:t>ing?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How do these completely independent programs know that the other wants to “talk” to them?</a:t>
            </a:r>
          </a:p>
        </p:txBody>
      </p:sp>
    </p:spTree>
    <p:extLst>
      <p:ext uri="{BB962C8B-B14F-4D97-AF65-F5344CB8AC3E}">
        <p14:creationId xmlns:p14="http://schemas.microsoft.com/office/powerpoint/2010/main" val="4126468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A220-6C5D-486E-922B-CE5F23DF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for Communication over 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249CD-EB9E-4D67-8011-622DFF891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Hostname</a:t>
            </a:r>
          </a:p>
          <a:p>
            <a:pPr lvl="1"/>
            <a:r>
              <a:rPr lang="en-US" dirty="0"/>
              <a:t>www.eecs.berkeley.edu</a:t>
            </a:r>
          </a:p>
          <a:p>
            <a:r>
              <a:rPr lang="en-US" dirty="0"/>
              <a:t>IP address</a:t>
            </a:r>
          </a:p>
          <a:p>
            <a:pPr lvl="1"/>
            <a:r>
              <a:rPr lang="en-US" dirty="0"/>
              <a:t>128.32.244.172  (IPv4, 32-bit Integer)</a:t>
            </a:r>
          </a:p>
          <a:p>
            <a:pPr lvl="1"/>
            <a:r>
              <a:rPr lang="en-US" dirty="0"/>
              <a:t>2607:f140:0:81::f (IPv6, 128-bit Integer)</a:t>
            </a:r>
          </a:p>
          <a:p>
            <a:r>
              <a:rPr lang="en-US" dirty="0"/>
              <a:t>Port Number</a:t>
            </a:r>
          </a:p>
          <a:p>
            <a:pPr lvl="1"/>
            <a:r>
              <a:rPr lang="en-US" dirty="0"/>
              <a:t>0-1023 are “</a:t>
            </a:r>
            <a:r>
              <a:rPr lang="en-US" dirty="0">
                <a:hlinkClick r:id="rId2"/>
              </a:rPr>
              <a:t>well known</a:t>
            </a:r>
            <a:r>
              <a:rPr lang="en-US" dirty="0"/>
              <a:t>” or “system” ports</a:t>
            </a:r>
          </a:p>
          <a:p>
            <a:pPr lvl="2"/>
            <a:r>
              <a:rPr lang="en-US" dirty="0"/>
              <a:t>Superuser privileges to bind to one</a:t>
            </a:r>
          </a:p>
          <a:p>
            <a:pPr lvl="1"/>
            <a:r>
              <a:rPr lang="en-US" dirty="0"/>
              <a:t>1024 – 49151 are “registered” ports (</a:t>
            </a:r>
            <a:r>
              <a:rPr lang="en-US" dirty="0">
                <a:hlinkClick r:id="rId3"/>
              </a:rPr>
              <a:t>registry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Assigned by IANA for specific services</a:t>
            </a:r>
          </a:p>
          <a:p>
            <a:pPr lvl="1"/>
            <a:r>
              <a:rPr lang="en-US" dirty="0"/>
              <a:t>49152–65535 (2</a:t>
            </a:r>
            <a:r>
              <a:rPr lang="en-US" baseline="30000" dirty="0"/>
              <a:t>15</a:t>
            </a:r>
            <a:r>
              <a:rPr lang="en-US" dirty="0"/>
              <a:t>+2</a:t>
            </a:r>
            <a:r>
              <a:rPr lang="en-US" baseline="30000" dirty="0"/>
              <a:t>14</a:t>
            </a:r>
            <a:r>
              <a:rPr lang="en-US" dirty="0"/>
              <a:t> to 2</a:t>
            </a:r>
            <a:r>
              <a:rPr lang="en-US" baseline="30000" dirty="0"/>
              <a:t>16</a:t>
            </a:r>
            <a:r>
              <a:rPr lang="en-US" dirty="0"/>
              <a:t>−1) are “dynamic” or “private”</a:t>
            </a:r>
          </a:p>
          <a:p>
            <a:pPr lvl="2"/>
            <a:r>
              <a:rPr lang="en-US" dirty="0"/>
              <a:t>Automatically allocated as “ephemeral ports”</a:t>
            </a:r>
          </a:p>
        </p:txBody>
      </p:sp>
    </p:spTree>
    <p:extLst>
      <p:ext uri="{BB962C8B-B14F-4D97-AF65-F5344CB8AC3E}">
        <p14:creationId xmlns:p14="http://schemas.microsoft.com/office/powerpoint/2010/main" val="2510377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72BA669-6A5A-4603-A87D-2D9DCCBF7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098170" y="1334449"/>
            <a:ext cx="565150" cy="9506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577197" y="715938"/>
            <a:ext cx="3810000" cy="3422004"/>
          </a:xfrm>
          <a:prstGeom prst="rect">
            <a:avLst/>
          </a:prstGeom>
          <a:solidFill>
            <a:srgbClr val="618FFD">
              <a:alpha val="20000"/>
            </a:srgbClr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991923" y="685800"/>
            <a:ext cx="4819077" cy="3422004"/>
          </a:xfrm>
          <a:prstGeom prst="rect">
            <a:avLst/>
          </a:prstGeom>
          <a:solidFill>
            <a:srgbClr val="618FFD">
              <a:alpha val="20000"/>
            </a:srgbClr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82A4E-17A5-40A0-B22B-32047C3D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Connection </a:t>
            </a:r>
            <a:r>
              <a:rPr lang="en-US" dirty="0" smtClean="0">
                <a:latin typeface="Gill Sans Light"/>
              </a:rPr>
              <a:t>Setup over TCP/IP</a:t>
            </a:r>
            <a:endParaRPr lang="en-US" dirty="0">
              <a:latin typeface="Gill Sans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6D386-0965-4368-A7E5-B19FAC222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404" y="4186254"/>
            <a:ext cx="10515600" cy="2720058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Special kind of socket: </a:t>
            </a:r>
            <a:r>
              <a:rPr lang="en-US" altLang="ko-KR" b="1" dirty="0">
                <a:latin typeface="Gill Sans Light"/>
                <a:ea typeface="굴림" panose="020B0600000101010101" pitchFamily="34" charset="-127"/>
              </a:rPr>
              <a:t>server socket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Has file descriptor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Can’t read or write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Two operations:</a:t>
            </a:r>
          </a:p>
          <a:p>
            <a:pPr marL="914400" lvl="1" indent="-45720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b="1" dirty="0">
                <a:latin typeface="Gill Sans Light"/>
                <a:ea typeface="굴림" panose="020B0600000101010101" pitchFamily="34" charset="-127"/>
              </a:rPr>
              <a:t>listen()</a:t>
            </a: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: Start allowing clients to connect</a:t>
            </a:r>
          </a:p>
          <a:p>
            <a:pPr marL="914400" lvl="1" indent="-45720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b="1" dirty="0">
                <a:latin typeface="Gill Sans Light"/>
                <a:ea typeface="굴림" panose="020B0600000101010101" pitchFamily="34" charset="-127"/>
              </a:rPr>
              <a:t>accept()</a:t>
            </a: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: Create a </a:t>
            </a:r>
            <a:r>
              <a:rPr lang="en-US" altLang="ko-KR" i="1" dirty="0">
                <a:latin typeface="Gill Sans Light"/>
                <a:ea typeface="굴림" panose="020B0600000101010101" pitchFamily="34" charset="-127"/>
              </a:rPr>
              <a:t>new socket</a:t>
            </a: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 for a </a:t>
            </a:r>
            <a:r>
              <a:rPr lang="en-US" altLang="ko-KR" i="1" dirty="0">
                <a:latin typeface="Gill Sans Light"/>
                <a:ea typeface="굴림" panose="020B0600000101010101" pitchFamily="34" charset="-127"/>
              </a:rPr>
              <a:t>particular </a:t>
            </a: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client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41B0C82D-AE6F-408D-8226-8034C4D0D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001468"/>
            <a:ext cx="1052970" cy="879904"/>
          </a:xfrm>
          <a:prstGeom prst="ellipse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socket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FEB49989-D7E9-4223-91C6-5045607C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8657" y="1120652"/>
            <a:ext cx="2542343" cy="1142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Server Listening: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Server IP </a:t>
            </a:r>
            <a:r>
              <a:rPr lang="en-US" altLang="ko-KR" dirty="0" err="1" smtClean="0">
                <a:latin typeface="Gill Sans Light"/>
                <a:ea typeface="굴림" panose="020B0600000101010101" pitchFamily="34" charset="-127"/>
              </a:rPr>
              <a:t>addr</a:t>
            </a:r>
            <a:endParaRPr lang="en-US" altLang="ko-KR" dirty="0" smtClean="0">
              <a:latin typeface="Gill Sans Light"/>
              <a:ea typeface="굴림" panose="020B0600000101010101" pitchFamily="34" charset="-127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well-known port,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P</a:t>
            </a: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rotocol (TCP/IP)</a:t>
            </a:r>
            <a:endParaRPr lang="en-US" altLang="ko-KR" dirty="0">
              <a:latin typeface="Gill Sans Light"/>
              <a:ea typeface="굴림" panose="020B0600000101010101" pitchFamily="34" charset="-127"/>
            </a:endParaRP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B34BB008-7549-49DF-8D35-78CE68B37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404" y="1485121"/>
            <a:ext cx="2542343" cy="1142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Connection request: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Client IP </a:t>
            </a:r>
            <a:r>
              <a:rPr lang="en-US" altLang="ko-KR" dirty="0" err="1" smtClean="0">
                <a:latin typeface="Gill Sans Light"/>
                <a:ea typeface="굴림" panose="020B0600000101010101" pitchFamily="34" charset="-127"/>
              </a:rPr>
              <a:t>addr</a:t>
            </a:r>
            <a:endParaRPr lang="en-US" altLang="ko-KR" dirty="0">
              <a:latin typeface="Gill Sans Light"/>
              <a:ea typeface="굴림" panose="020B0600000101010101" pitchFamily="34" charset="-127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Client Port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Protocol (TCP/IP)</a:t>
            </a:r>
            <a:endParaRPr lang="en-US" altLang="ko-KR" dirty="0">
              <a:latin typeface="Gill Sans Light"/>
              <a:ea typeface="굴림" panose="020B0600000101010101" pitchFamily="34" charset="-127"/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EFFE092-7AC5-4261-87DD-7F5BCD206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7498" y="1226104"/>
            <a:ext cx="1512478" cy="1083209"/>
          </a:xfrm>
          <a:prstGeom prst="ellipse">
            <a:avLst/>
          </a:prstGeom>
          <a:solidFill>
            <a:schemeClr val="accent5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Server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Socket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1E2783-12CD-46DD-BD05-CC593D9E2A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9" t="11674" r="7255" b="21873"/>
          <a:stretch/>
        </p:blipFill>
        <p:spPr>
          <a:xfrm>
            <a:off x="7768473" y="2047386"/>
            <a:ext cx="1056361" cy="31023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04566D4-D9E3-4F5F-899B-697A1BD45A89}"/>
              </a:ext>
            </a:extLst>
          </p:cNvPr>
          <p:cNvGrpSpPr/>
          <p:nvPr/>
        </p:nvGrpSpPr>
        <p:grpSpPr>
          <a:xfrm>
            <a:off x="7817753" y="2357625"/>
            <a:ext cx="1665056" cy="1562909"/>
            <a:chOff x="6423365" y="1869386"/>
            <a:chExt cx="1665056" cy="1562909"/>
          </a:xfrm>
        </p:grpSpPr>
        <p:sp>
          <p:nvSpPr>
            <p:cNvPr id="19" name="Line 8">
              <a:extLst>
                <a:ext uri="{FF2B5EF4-FFF2-40B4-BE49-F238E27FC236}">
                  <a16:creationId xmlns:a16="http://schemas.microsoft.com/office/drawing/2014/main" id="{BB631720-C179-421B-8030-711C543725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95510" y="1869386"/>
              <a:ext cx="8184" cy="66531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20" name="Text Box 11">
              <a:extLst>
                <a:ext uri="{FF2B5EF4-FFF2-40B4-BE49-F238E27FC236}">
                  <a16:creationId xmlns:a16="http://schemas.microsoft.com/office/drawing/2014/main" id="{7363DFF4-0589-4053-A052-ED413B36F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9619" y="2019146"/>
              <a:ext cx="1078802" cy="631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200" dirty="0">
                  <a:latin typeface="Gill Sans Light"/>
                  <a:ea typeface="굴림" panose="020B0600000101010101" pitchFamily="34" charset="-127"/>
                </a:rPr>
                <a:t>new</a:t>
              </a:r>
            </a:p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200" dirty="0">
                  <a:latin typeface="Gill Sans Light"/>
                  <a:ea typeface="굴림" panose="020B0600000101010101" pitchFamily="34" charset="-127"/>
                </a:rPr>
                <a:t>socket</a:t>
              </a:r>
            </a:p>
          </p:txBody>
        </p:sp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A2DD5C9F-F034-460A-9B8F-E06F448BB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3365" y="2552391"/>
              <a:ext cx="1111720" cy="879904"/>
            </a:xfrm>
            <a:prstGeom prst="ellipse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 dirty="0" smtClean="0">
                  <a:latin typeface="Gill Sans Light"/>
                  <a:ea typeface="굴림" panose="020B0600000101010101" pitchFamily="34" charset="-127"/>
                </a:rPr>
                <a:t>socket</a:t>
              </a:r>
              <a:endParaRPr lang="en-US" altLang="ko-KR" sz="2200" dirty="0">
                <a:latin typeface="Gill Sans Light"/>
                <a:ea typeface="굴림" panose="020B0600000101010101" pitchFamily="34" charset="-127"/>
              </a:endParaRPr>
            </a:p>
          </p:txBody>
        </p:sp>
      </p:grpSp>
      <p:sp>
        <p:nvSpPr>
          <p:cNvPr id="22" name="AutoShape 9">
            <a:extLst>
              <a:ext uri="{FF2B5EF4-FFF2-40B4-BE49-F238E27FC236}">
                <a16:creationId xmlns:a16="http://schemas.microsoft.com/office/drawing/2014/main" id="{B2D1C844-ABDD-4910-BBBD-2D17E341D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360" y="3168991"/>
            <a:ext cx="3769326" cy="491185"/>
          </a:xfrm>
          <a:prstGeom prst="leftRightArrow">
            <a:avLst>
              <a:gd name="adj1" fmla="val 49630"/>
              <a:gd name="adj2" fmla="val 102636"/>
            </a:avLst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connection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7001ED-A10A-4823-B743-A253E9C5EAA9}"/>
              </a:ext>
            </a:extLst>
          </p:cNvPr>
          <p:cNvGrpSpPr/>
          <p:nvPr/>
        </p:nvGrpSpPr>
        <p:grpSpPr>
          <a:xfrm>
            <a:off x="3804843" y="2036323"/>
            <a:ext cx="3447710" cy="1164077"/>
            <a:chOff x="2200954" y="1787932"/>
            <a:chExt cx="3699806" cy="1062066"/>
          </a:xfrm>
        </p:grpSpPr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B715A6C-6959-4B60-9919-FAD0E7501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547700">
              <a:off x="2598369" y="1973776"/>
              <a:ext cx="2874458" cy="306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000" dirty="0">
                  <a:latin typeface="Gill Sans Light"/>
                  <a:ea typeface="굴림" panose="020B0600000101010101" pitchFamily="34" charset="-127"/>
                </a:rPr>
                <a:t>Request Connection</a:t>
              </a:r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1B216C94-8C51-4A5A-BB45-EE19A4A0A4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0954" y="1787932"/>
              <a:ext cx="3699806" cy="106206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dirty="0">
                <a:latin typeface="Gill Sans Light"/>
              </a:endParaRPr>
            </a:p>
          </p:txBody>
        </p:sp>
      </p:grpSp>
      <p:sp>
        <p:nvSpPr>
          <p:cNvPr id="23" name="Text Box 12">
            <a:extLst>
              <a:ext uri="{FF2B5EF4-FFF2-40B4-BE49-F238E27FC236}">
                <a16:creationId xmlns:a16="http://schemas.microsoft.com/office/drawing/2014/main" id="{FEB49989-D7E9-4223-91C6-5045607C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3715" y="715938"/>
            <a:ext cx="1734430" cy="36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 smtClean="0">
                <a:latin typeface="Gill Sans Light"/>
                <a:ea typeface="굴림" panose="020B0600000101010101" pitchFamily="34" charset="-127"/>
              </a:rPr>
              <a:t>Server Side</a:t>
            </a:r>
            <a:endParaRPr lang="en-US" altLang="ko-KR" sz="2200" dirty="0">
              <a:latin typeface="Gill Sans Light"/>
              <a:ea typeface="굴림" panose="020B0600000101010101" pitchFamily="34" charset="-127"/>
            </a:endParaRPr>
          </a:p>
        </p:txBody>
      </p:sp>
      <p:sp>
        <p:nvSpPr>
          <p:cNvPr id="24" name="Text Box 12">
            <a:extLst>
              <a:ext uri="{FF2B5EF4-FFF2-40B4-BE49-F238E27FC236}">
                <a16:creationId xmlns:a16="http://schemas.microsoft.com/office/drawing/2014/main" id="{FEB49989-D7E9-4223-91C6-5045607C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197" y="775651"/>
            <a:ext cx="1643059" cy="36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 smtClean="0">
                <a:latin typeface="Gill Sans Light"/>
                <a:ea typeface="굴림" panose="020B0600000101010101" pitchFamily="34" charset="-127"/>
              </a:rPr>
              <a:t>Client Side</a:t>
            </a:r>
            <a:endParaRPr lang="en-US" altLang="ko-KR" sz="2200" dirty="0">
              <a:latin typeface="Gill Sans Light"/>
              <a:ea typeface="굴림" panose="020B0600000101010101" pitchFamily="34" charset="-127"/>
            </a:endParaRPr>
          </a:p>
        </p:txBody>
      </p:sp>
      <p:sp>
        <p:nvSpPr>
          <p:cNvPr id="29" name="Cloud">
            <a:extLst>
              <a:ext uri="{FF2B5EF4-FFF2-40B4-BE49-F238E27FC236}">
                <a16:creationId xmlns:a16="http://schemas.microsoft.com/office/drawing/2014/main" id="{E890EE24-4757-4066-A224-5769B8D0BBB2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3652343" y="1687059"/>
            <a:ext cx="3708284" cy="2493333"/>
          </a:xfrm>
          <a:custGeom>
            <a:avLst/>
            <a:gdLst>
              <a:gd name="T0" fmla="*/ 7 w 21600"/>
              <a:gd name="T1" fmla="*/ 767 h 21600"/>
              <a:gd name="T2" fmla="*/ 1094 w 21600"/>
              <a:gd name="T3" fmla="*/ 1531 h 21600"/>
              <a:gd name="T4" fmla="*/ 2185 w 21600"/>
              <a:gd name="T5" fmla="*/ 767 h 21600"/>
              <a:gd name="T6" fmla="*/ 1094 w 21600"/>
              <a:gd name="T7" fmla="*/ 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3 w 21600"/>
              <a:gd name="T13" fmla="*/ 3269 h 21600"/>
              <a:gd name="T14" fmla="*/ 17086 w 21600"/>
              <a:gd name="T15" fmla="*/ 1733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9252380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13" grpId="0"/>
      <p:bldP spid="15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D9EE2-C0BB-4A86-B559-92185F0B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new Program: variants of exec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24517-19E3-41C4-9603-74109426D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62000"/>
            <a:ext cx="10287000" cy="5223946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0) {               /* Parent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wait(&amp;status);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 else 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== 0) {      /* Child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 char *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args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[] = {“ls”, “-l”, NULL};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execv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(“/bin/ls”,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args</a:t>
            </a:r>
            <a:r>
              <a:rPr lang="en-US" sz="1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>
              <a:solidFill>
                <a:srgbClr val="FF0000"/>
              </a:solidFill>
              <a:latin typeface="Consolas" panose="020B0609020204030204" pitchFamily="49" charset="0"/>
              <a:cs typeface="Courier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/*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execv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doesn’t return when it works.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 So, if we got here, it failed!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 smtClean="0">
              <a:solidFill>
                <a:srgbClr val="000000"/>
              </a:solidFill>
              <a:latin typeface="Consolas" panose="020B0609020204030204" pitchFamily="49" charset="0"/>
              <a:cs typeface="Courier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perror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(“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execv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”);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exit(1);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  <a:endParaRPr lang="en-US" sz="1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1592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72BA669-6A5A-4603-A87D-2D9DCCBF7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098170" y="1334449"/>
            <a:ext cx="565150" cy="9506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F82A4E-17A5-40A0-B22B-32047C3D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Connection </a:t>
            </a:r>
            <a:r>
              <a:rPr lang="en-US" dirty="0" smtClean="0">
                <a:latin typeface="Gill Sans Light"/>
              </a:rPr>
              <a:t>Setup over TCP/IP</a:t>
            </a:r>
            <a:endParaRPr lang="en-US" dirty="0">
              <a:latin typeface="Gill Sans Light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41B0C82D-AE6F-408D-8226-8034C4D0D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001468"/>
            <a:ext cx="1052970" cy="879904"/>
          </a:xfrm>
          <a:prstGeom prst="ellipse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socket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FEB49989-D7E9-4223-91C6-5045607C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8657" y="1120652"/>
            <a:ext cx="2542343" cy="1142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Server Listening: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Server IP </a:t>
            </a:r>
            <a:r>
              <a:rPr lang="en-US" altLang="ko-KR" dirty="0" err="1" smtClean="0">
                <a:latin typeface="Gill Sans Light"/>
                <a:ea typeface="굴림" panose="020B0600000101010101" pitchFamily="34" charset="-127"/>
              </a:rPr>
              <a:t>addr</a:t>
            </a:r>
            <a:endParaRPr lang="en-US" altLang="ko-KR" dirty="0" smtClean="0">
              <a:latin typeface="Gill Sans Light"/>
              <a:ea typeface="굴림" panose="020B0600000101010101" pitchFamily="34" charset="-127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well-known port,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P</a:t>
            </a: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rotocol (TCP/IP)</a:t>
            </a:r>
            <a:endParaRPr lang="en-US" altLang="ko-KR" dirty="0">
              <a:latin typeface="Gill Sans Light"/>
              <a:ea typeface="굴림" panose="020B0600000101010101" pitchFamily="34" charset="-127"/>
            </a:endParaRP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B34BB008-7549-49DF-8D35-78CE68B37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404" y="1485121"/>
            <a:ext cx="2542343" cy="1142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Connection request: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Client IP </a:t>
            </a:r>
            <a:r>
              <a:rPr lang="en-US" altLang="ko-KR" dirty="0" err="1" smtClean="0">
                <a:latin typeface="Gill Sans Light"/>
                <a:ea typeface="굴림" panose="020B0600000101010101" pitchFamily="34" charset="-127"/>
              </a:rPr>
              <a:t>addr</a:t>
            </a:r>
            <a:endParaRPr lang="en-US" altLang="ko-KR" dirty="0">
              <a:latin typeface="Gill Sans Light"/>
              <a:ea typeface="굴림" panose="020B0600000101010101" pitchFamily="34" charset="-127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Client Port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Protocol (TCP/IP)</a:t>
            </a:r>
            <a:endParaRPr lang="en-US" altLang="ko-KR" dirty="0">
              <a:latin typeface="Gill Sans Light"/>
              <a:ea typeface="굴림" panose="020B0600000101010101" pitchFamily="34" charset="-127"/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EFFE092-7AC5-4261-87DD-7F5BCD206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7498" y="1226104"/>
            <a:ext cx="1512478" cy="1083209"/>
          </a:xfrm>
          <a:prstGeom prst="ellipse">
            <a:avLst/>
          </a:prstGeom>
          <a:solidFill>
            <a:schemeClr val="accent5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Server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Socket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1E2783-12CD-46DD-BD05-CC593D9E2A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9" t="11674" r="7255" b="21873"/>
          <a:stretch/>
        </p:blipFill>
        <p:spPr>
          <a:xfrm>
            <a:off x="7768473" y="2047386"/>
            <a:ext cx="1056361" cy="31023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04566D4-D9E3-4F5F-899B-697A1BD45A89}"/>
              </a:ext>
            </a:extLst>
          </p:cNvPr>
          <p:cNvGrpSpPr/>
          <p:nvPr/>
        </p:nvGrpSpPr>
        <p:grpSpPr>
          <a:xfrm>
            <a:off x="7817753" y="2357625"/>
            <a:ext cx="1665056" cy="1562909"/>
            <a:chOff x="6423365" y="1869386"/>
            <a:chExt cx="1665056" cy="1562909"/>
          </a:xfrm>
        </p:grpSpPr>
        <p:sp>
          <p:nvSpPr>
            <p:cNvPr id="19" name="Line 8">
              <a:extLst>
                <a:ext uri="{FF2B5EF4-FFF2-40B4-BE49-F238E27FC236}">
                  <a16:creationId xmlns:a16="http://schemas.microsoft.com/office/drawing/2014/main" id="{BB631720-C179-421B-8030-711C543725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95510" y="1869386"/>
              <a:ext cx="8184" cy="66531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20" name="Text Box 11">
              <a:extLst>
                <a:ext uri="{FF2B5EF4-FFF2-40B4-BE49-F238E27FC236}">
                  <a16:creationId xmlns:a16="http://schemas.microsoft.com/office/drawing/2014/main" id="{7363DFF4-0589-4053-A052-ED413B36F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9619" y="2019146"/>
              <a:ext cx="1078802" cy="631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200" dirty="0">
                  <a:latin typeface="Gill Sans Light"/>
                  <a:ea typeface="굴림" panose="020B0600000101010101" pitchFamily="34" charset="-127"/>
                </a:rPr>
                <a:t>new</a:t>
              </a:r>
            </a:p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200" dirty="0">
                  <a:latin typeface="Gill Sans Light"/>
                  <a:ea typeface="굴림" panose="020B0600000101010101" pitchFamily="34" charset="-127"/>
                </a:rPr>
                <a:t>socket</a:t>
              </a:r>
            </a:p>
          </p:txBody>
        </p:sp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A2DD5C9F-F034-460A-9B8F-E06F448BB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3365" y="2552391"/>
              <a:ext cx="1111720" cy="879904"/>
            </a:xfrm>
            <a:prstGeom prst="ellipse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 dirty="0" smtClean="0">
                  <a:latin typeface="Gill Sans Light"/>
                  <a:ea typeface="굴림" panose="020B0600000101010101" pitchFamily="34" charset="-127"/>
                </a:rPr>
                <a:t>socket</a:t>
              </a:r>
              <a:endParaRPr lang="en-US" altLang="ko-KR" sz="2200" dirty="0">
                <a:latin typeface="Gill Sans Light"/>
                <a:ea typeface="굴림" panose="020B0600000101010101" pitchFamily="34" charset="-127"/>
              </a:endParaRPr>
            </a:p>
          </p:txBody>
        </p:sp>
      </p:grpSp>
      <p:sp>
        <p:nvSpPr>
          <p:cNvPr id="22" name="AutoShape 9">
            <a:extLst>
              <a:ext uri="{FF2B5EF4-FFF2-40B4-BE49-F238E27FC236}">
                <a16:creationId xmlns:a16="http://schemas.microsoft.com/office/drawing/2014/main" id="{B2D1C844-ABDD-4910-BBBD-2D17E341D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360" y="3168991"/>
            <a:ext cx="3769326" cy="491185"/>
          </a:xfrm>
          <a:prstGeom prst="leftRightArrow">
            <a:avLst>
              <a:gd name="adj1" fmla="val 49630"/>
              <a:gd name="adj2" fmla="val 102636"/>
            </a:avLst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connection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7001ED-A10A-4823-B743-A253E9C5EAA9}"/>
              </a:ext>
            </a:extLst>
          </p:cNvPr>
          <p:cNvGrpSpPr/>
          <p:nvPr/>
        </p:nvGrpSpPr>
        <p:grpSpPr>
          <a:xfrm>
            <a:off x="3804843" y="2036323"/>
            <a:ext cx="3447710" cy="1164077"/>
            <a:chOff x="2200954" y="1787932"/>
            <a:chExt cx="3699806" cy="1062066"/>
          </a:xfrm>
        </p:grpSpPr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B715A6C-6959-4B60-9919-FAD0E7501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547700">
              <a:off x="2598369" y="1973776"/>
              <a:ext cx="2874458" cy="306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000" dirty="0">
                  <a:latin typeface="Gill Sans Light"/>
                  <a:ea typeface="굴림" panose="020B0600000101010101" pitchFamily="34" charset="-127"/>
                </a:rPr>
                <a:t>Request Connection</a:t>
              </a:r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1B216C94-8C51-4A5A-BB45-EE19A4A0A4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0954" y="1787932"/>
              <a:ext cx="3699806" cy="106206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dirty="0">
                <a:latin typeface="Gill Sans Light"/>
              </a:endParaRPr>
            </a:p>
          </p:txBody>
        </p:sp>
      </p:grpSp>
      <p:sp>
        <p:nvSpPr>
          <p:cNvPr id="23" name="Text Box 12">
            <a:extLst>
              <a:ext uri="{FF2B5EF4-FFF2-40B4-BE49-F238E27FC236}">
                <a16:creationId xmlns:a16="http://schemas.microsoft.com/office/drawing/2014/main" id="{FEB49989-D7E9-4223-91C6-5045607C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3715" y="715938"/>
            <a:ext cx="1734430" cy="36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 smtClean="0">
                <a:latin typeface="Gill Sans Light"/>
                <a:ea typeface="굴림" panose="020B0600000101010101" pitchFamily="34" charset="-127"/>
              </a:rPr>
              <a:t>Server Side</a:t>
            </a:r>
            <a:endParaRPr lang="en-US" altLang="ko-KR" sz="2200" dirty="0">
              <a:latin typeface="Gill Sans Light"/>
              <a:ea typeface="굴림" panose="020B0600000101010101" pitchFamily="34" charset="-127"/>
            </a:endParaRPr>
          </a:p>
        </p:txBody>
      </p:sp>
      <p:sp>
        <p:nvSpPr>
          <p:cNvPr id="24" name="Text Box 12">
            <a:extLst>
              <a:ext uri="{FF2B5EF4-FFF2-40B4-BE49-F238E27FC236}">
                <a16:creationId xmlns:a16="http://schemas.microsoft.com/office/drawing/2014/main" id="{FEB49989-D7E9-4223-91C6-5045607C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141" y="775651"/>
            <a:ext cx="1643059" cy="36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 smtClean="0">
                <a:latin typeface="Gill Sans Light"/>
                <a:ea typeface="굴림" panose="020B0600000101010101" pitchFamily="34" charset="-127"/>
              </a:rPr>
              <a:t>Client Side</a:t>
            </a:r>
            <a:endParaRPr lang="en-US" altLang="ko-KR" sz="2200" dirty="0">
              <a:latin typeface="Gill Sans Light"/>
              <a:ea typeface="굴림" panose="020B0600000101010101" pitchFamily="34" charset="-127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866D386-0965-4368-A7E5-B19FAC222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234590"/>
            <a:ext cx="5181600" cy="247101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5-Tuple identifies each connection: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Source IP Address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Destination IP Address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Source Port Number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Destination Port Number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Protocol (always TCP here)</a:t>
            </a:r>
          </a:p>
        </p:txBody>
      </p:sp>
      <p:sp>
        <p:nvSpPr>
          <p:cNvPr id="27" name="Content Placeholder 24">
            <a:extLst>
              <a:ext uri="{FF2B5EF4-FFF2-40B4-BE49-F238E27FC236}">
                <a16:creationId xmlns:a16="http://schemas.microsoft.com/office/drawing/2014/main" id="{8738E480-1BAA-4EBC-A7FE-AFD9073C24CB}"/>
              </a:ext>
            </a:extLst>
          </p:cNvPr>
          <p:cNvSpPr txBox="1">
            <a:spLocks/>
          </p:cNvSpPr>
          <p:nvPr/>
        </p:nvSpPr>
        <p:spPr>
          <a:xfrm>
            <a:off x="6172199" y="4234589"/>
            <a:ext cx="5685739" cy="247101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smtClean="0">
                <a:latin typeface="Gill Sans Light"/>
              </a:rPr>
              <a:t>Often, Client Port “randomly” assigned</a:t>
            </a:r>
          </a:p>
          <a:p>
            <a:pPr lvl="1"/>
            <a:r>
              <a:rPr lang="en-US" kern="0" smtClean="0">
                <a:latin typeface="Gill Sans Light"/>
              </a:rPr>
              <a:t>Done by OS during client socket setup</a:t>
            </a:r>
          </a:p>
          <a:p>
            <a:r>
              <a:rPr lang="en-US" kern="0" smtClean="0">
                <a:latin typeface="Gill Sans Light"/>
              </a:rPr>
              <a:t>Server Port often “well known”</a:t>
            </a:r>
          </a:p>
          <a:p>
            <a:pPr lvl="1"/>
            <a:r>
              <a:rPr lang="en-US" kern="0" smtClean="0">
                <a:latin typeface="Gill Sans Light"/>
              </a:rPr>
              <a:t>80 (web), 443 (secure web), 25 (sendmail), etc</a:t>
            </a:r>
          </a:p>
          <a:p>
            <a:pPr lvl="1"/>
            <a:r>
              <a:rPr lang="en-US" kern="0" smtClean="0">
                <a:latin typeface="Gill Sans Light"/>
              </a:rPr>
              <a:t>Well-known ports from 0—1023 </a:t>
            </a:r>
            <a:endParaRPr lang="en-US" kern="0" dirty="0">
              <a:latin typeface="Gill Sans Light"/>
            </a:endParaRPr>
          </a:p>
        </p:txBody>
      </p:sp>
      <p:sp>
        <p:nvSpPr>
          <p:cNvPr id="29" name="Cloud">
            <a:extLst>
              <a:ext uri="{FF2B5EF4-FFF2-40B4-BE49-F238E27FC236}">
                <a16:creationId xmlns:a16="http://schemas.microsoft.com/office/drawing/2014/main" id="{E890EE24-4757-4066-A224-5769B8D0BBB2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3652343" y="1687059"/>
            <a:ext cx="3708284" cy="2493333"/>
          </a:xfrm>
          <a:custGeom>
            <a:avLst/>
            <a:gdLst>
              <a:gd name="T0" fmla="*/ 7 w 21600"/>
              <a:gd name="T1" fmla="*/ 767 h 21600"/>
              <a:gd name="T2" fmla="*/ 1094 w 21600"/>
              <a:gd name="T3" fmla="*/ 1531 h 21600"/>
              <a:gd name="T4" fmla="*/ 2185 w 21600"/>
              <a:gd name="T5" fmla="*/ 767 h 21600"/>
              <a:gd name="T6" fmla="*/ 1094 w 21600"/>
              <a:gd name="T7" fmla="*/ 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3 w 21600"/>
              <a:gd name="T13" fmla="*/ 3269 h 21600"/>
              <a:gd name="T14" fmla="*/ 17086 w 21600"/>
              <a:gd name="T15" fmla="*/ 1733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0679034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7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BADD-91BE-421A-BE4E-A537E3E5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</a:t>
            </a:r>
          </a:p>
        </p:txBody>
      </p:sp>
      <p:pic>
        <p:nvPicPr>
          <p:cNvPr id="22" name="Picture 21" descr="A picture containing box, table&#10;&#10;Description automatically generated">
            <a:extLst>
              <a:ext uri="{FF2B5EF4-FFF2-40B4-BE49-F238E27FC236}">
                <a16:creationId xmlns:a16="http://schemas.microsoft.com/office/drawing/2014/main" id="{CE8EA256-86F7-42B6-883C-6506856ACA0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7614112" y="1994452"/>
            <a:ext cx="2099732" cy="2969787"/>
          </a:xfrm>
          <a:prstGeom prst="rect">
            <a:avLst/>
          </a:prstGeom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03BA7DCE-14F7-4937-A0E3-9AD78A7F6B1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66213" y="2392017"/>
            <a:ext cx="2031190" cy="207396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AFD7FF-DF51-43AE-AC63-2730BB0FF06F}"/>
              </a:ext>
            </a:extLst>
          </p:cNvPr>
          <p:cNvCxnSpPr/>
          <p:nvPr/>
        </p:nvCxnSpPr>
        <p:spPr>
          <a:xfrm>
            <a:off x="3849757" y="2895600"/>
            <a:ext cx="3876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F4F5A6-DE82-4929-87A7-DFB5FC305987}"/>
              </a:ext>
            </a:extLst>
          </p:cNvPr>
          <p:cNvCxnSpPr>
            <a:cxnSpLocks/>
          </p:cNvCxnSpPr>
          <p:nvPr/>
        </p:nvCxnSpPr>
        <p:spPr>
          <a:xfrm flipH="1">
            <a:off x="3849757" y="3677478"/>
            <a:ext cx="3876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8F9B14-B06E-43E7-9499-71DA93820E77}"/>
              </a:ext>
            </a:extLst>
          </p:cNvPr>
          <p:cNvSpPr txBox="1"/>
          <p:nvPr/>
        </p:nvSpPr>
        <p:spPr>
          <a:xfrm>
            <a:off x="2329440" y="4465983"/>
            <a:ext cx="904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B5127D-6D65-4E8A-B147-249E9EC83C01}"/>
              </a:ext>
            </a:extLst>
          </p:cNvPr>
          <p:cNvSpPr txBox="1"/>
          <p:nvPr/>
        </p:nvSpPr>
        <p:spPr>
          <a:xfrm>
            <a:off x="7846383" y="4465982"/>
            <a:ext cx="163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Web Server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D798C5-08EC-4500-A557-81E725B8A4C4}"/>
              </a:ext>
            </a:extLst>
          </p:cNvPr>
          <p:cNvSpPr txBox="1"/>
          <p:nvPr/>
        </p:nvSpPr>
        <p:spPr>
          <a:xfrm>
            <a:off x="5189424" y="2337626"/>
            <a:ext cx="119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Request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74120E-0C2C-41BA-93A9-6768BBA3A82E}"/>
              </a:ext>
            </a:extLst>
          </p:cNvPr>
          <p:cNvSpPr txBox="1"/>
          <p:nvPr/>
        </p:nvSpPr>
        <p:spPr>
          <a:xfrm>
            <a:off x="5351998" y="3773370"/>
            <a:ext cx="871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Reply</a:t>
            </a:r>
          </a:p>
        </p:txBody>
      </p:sp>
    </p:spTree>
    <p:extLst>
      <p:ext uri="{BB962C8B-B14F-4D97-AF65-F5344CB8AC3E}">
        <p14:creationId xmlns:p14="http://schemas.microsoft.com/office/powerpoint/2010/main" val="1181207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242724"/>
            <a:ext cx="8229600" cy="1061570"/>
          </a:xfrm>
        </p:spPr>
        <p:txBody>
          <a:bodyPr>
            <a:normAutofit/>
          </a:bodyPr>
          <a:lstStyle/>
          <a:p>
            <a:r>
              <a:rPr lang="en-US" dirty="0" smtClean="0"/>
              <a:t>File servers, web, FTP, Databases, …</a:t>
            </a:r>
          </a:p>
          <a:p>
            <a:r>
              <a:rPr lang="en-US" dirty="0" smtClean="0"/>
              <a:t>Many clients accessing a common server</a:t>
            </a:r>
            <a:endParaRPr lang="en-US" dirty="0"/>
          </a:p>
        </p:txBody>
      </p:sp>
      <p:sp>
        <p:nvSpPr>
          <p:cNvPr id="7" name="Cloud 6"/>
          <p:cNvSpPr/>
          <p:nvPr/>
        </p:nvSpPr>
        <p:spPr>
          <a:xfrm>
            <a:off x="4462485" y="1624508"/>
            <a:ext cx="3081316" cy="3101329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168812" y="2200468"/>
            <a:ext cx="1550456" cy="11223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Server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01464" y="1260018"/>
            <a:ext cx="1550456" cy="748462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Client 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201464" y="2313281"/>
            <a:ext cx="1550456" cy="7484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Client 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201464" y="3972041"/>
            <a:ext cx="1550456" cy="748462"/>
          </a:xfrm>
          <a:prstGeom prst="roundRect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Client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90534" y="334494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***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4" name="Straight Arrow Connector 13"/>
          <p:cNvCxnSpPr>
            <a:stCxn id="9" idx="3"/>
          </p:cNvCxnSpPr>
          <p:nvPr/>
        </p:nvCxnSpPr>
        <p:spPr>
          <a:xfrm>
            <a:off x="3751920" y="1634249"/>
            <a:ext cx="4416892" cy="9046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</p:cNvCxnSpPr>
          <p:nvPr/>
        </p:nvCxnSpPr>
        <p:spPr>
          <a:xfrm>
            <a:off x="3751920" y="2687513"/>
            <a:ext cx="4416892" cy="37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751920" y="2847502"/>
            <a:ext cx="4416892" cy="13762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917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Light"/>
              </a:rPr>
              <a:t>Sockets in concept</a:t>
            </a:r>
            <a:endParaRPr lang="en-US" dirty="0">
              <a:latin typeface="Gill Sans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232" y="680377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3527" y="662413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Server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00380" y="4469352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</a:t>
            </a:r>
            <a:r>
              <a:rPr lang="en-US" dirty="0" smtClean="0">
                <a:latin typeface="Gill Sans Light"/>
              </a:rPr>
              <a:t>ead response</a:t>
            </a:r>
            <a:endParaRPr lang="en-US" dirty="0">
              <a:latin typeface="Gill Sans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62923" y="5206271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Client Socket</a:t>
            </a:r>
            <a:endParaRPr lang="en-US" dirty="0">
              <a:latin typeface="Gill Sans Light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244263" y="1747220"/>
            <a:ext cx="3583032" cy="1154157"/>
            <a:chOff x="720262" y="1747219"/>
            <a:chExt cx="3583032" cy="1154157"/>
          </a:xfrm>
        </p:grpSpPr>
        <p:sp>
          <p:nvSpPr>
            <p:cNvPr id="9" name="TextBox 8"/>
            <p:cNvSpPr txBox="1"/>
            <p:nvPr/>
          </p:nvSpPr>
          <p:spPr>
            <a:xfrm>
              <a:off x="720262" y="1747219"/>
              <a:ext cx="242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Create Client Socket</a:t>
              </a:r>
              <a:endParaRPr lang="en-US" dirty="0">
                <a:latin typeface="Gill Sans Ligh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0262" y="2532044"/>
              <a:ext cx="3583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Connect it to server (</a:t>
              </a:r>
              <a:r>
                <a:rPr lang="en-US" dirty="0" err="1" smtClean="0">
                  <a:latin typeface="Gill Sans Light"/>
                </a:rPr>
                <a:t>host:port</a:t>
              </a:r>
              <a:r>
                <a:rPr lang="en-US" dirty="0" smtClean="0">
                  <a:latin typeface="Gill Sans Light"/>
                </a:rPr>
                <a:t>)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470685" y="2057400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/>
          <p:nvPr/>
        </p:nvCxnSpPr>
        <p:spPr>
          <a:xfrm>
            <a:off x="2994685" y="4846778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7340395" y="1066800"/>
            <a:ext cx="2585208" cy="1905000"/>
            <a:chOff x="5816394" y="1141845"/>
            <a:chExt cx="2585208" cy="1905000"/>
          </a:xfrm>
        </p:grpSpPr>
        <p:sp>
          <p:nvSpPr>
            <p:cNvPr id="18" name="TextBox 17"/>
            <p:cNvSpPr txBox="1"/>
            <p:nvPr/>
          </p:nvSpPr>
          <p:spPr>
            <a:xfrm>
              <a:off x="5816394" y="1141845"/>
              <a:ext cx="2505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Create Server Socket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547748" y="1446645"/>
              <a:ext cx="408" cy="2952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832103" y="1730488"/>
              <a:ext cx="2561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Bind it to an Address </a:t>
              </a:r>
            </a:p>
            <a:p>
              <a:r>
                <a:rPr lang="en-US" dirty="0" smtClean="0">
                  <a:latin typeface="Gill Sans Light"/>
                </a:rPr>
                <a:t>(</a:t>
              </a:r>
              <a:r>
                <a:rPr lang="en-US" dirty="0" err="1" smtClean="0">
                  <a:latin typeface="Gill Sans Light"/>
                </a:rPr>
                <a:t>host:port</a:t>
              </a:r>
              <a:r>
                <a:rPr lang="en-US" dirty="0" smtClean="0">
                  <a:latin typeface="Gill Sans Light"/>
                </a:rPr>
                <a:t>)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554133" y="2321879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838080" y="2677513"/>
              <a:ext cx="2563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Listen for Connection</a:t>
              </a:r>
              <a:endParaRPr lang="en-US" dirty="0">
                <a:latin typeface="Gill Sans Light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081455" y="5263373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Connection Socket</a:t>
            </a:r>
            <a:endParaRPr lang="en-US" dirty="0">
              <a:latin typeface="Gill Sans Ligh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644030" y="4866681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34780" y="6062608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Server Socket</a:t>
            </a:r>
            <a:endParaRPr lang="en-US" dirty="0">
              <a:latin typeface="Gill Sans Light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407619" y="5654047"/>
            <a:ext cx="140269" cy="42990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2770498" y="4040859"/>
            <a:ext cx="4316103" cy="369332"/>
            <a:chOff x="1246497" y="4040859"/>
            <a:chExt cx="4316103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1246497" y="4040859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w</a:t>
              </a:r>
              <a:r>
                <a:rPr lang="en-US" dirty="0" smtClean="0">
                  <a:latin typeface="Gill Sans Light"/>
                </a:rPr>
                <a:t>rite request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3002834" y="4253260"/>
              <a:ext cx="2559766" cy="153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526834" y="4497349"/>
            <a:ext cx="4404436" cy="369332"/>
            <a:chOff x="3002834" y="4497349"/>
            <a:chExt cx="440443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5590747" y="4497349"/>
              <a:ext cx="1816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write response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3002834" y="4696946"/>
              <a:ext cx="2559766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 41"/>
          <p:cNvSpPr/>
          <p:nvPr/>
        </p:nvSpPr>
        <p:spPr>
          <a:xfrm>
            <a:off x="8880006" y="4191000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/>
            </a:endParaRPr>
          </a:p>
        </p:txBody>
      </p:sp>
      <p:sp>
        <p:nvSpPr>
          <p:cNvPr id="43" name="Freeform 42"/>
          <p:cNvSpPr/>
          <p:nvPr/>
        </p:nvSpPr>
        <p:spPr>
          <a:xfrm flipH="1">
            <a:off x="2322433" y="4162964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8470456" y="3013875"/>
            <a:ext cx="1838714" cy="3070074"/>
          </a:xfrm>
          <a:custGeom>
            <a:avLst/>
            <a:gdLst>
              <a:gd name="connsiteX0" fmla="*/ 0 w 1838714"/>
              <a:gd name="connsiteY0" fmla="*/ 3350866 h 3819899"/>
              <a:gd name="connsiteX1" fmla="*/ 489618 w 1838714"/>
              <a:gd name="connsiteY1" fmla="*/ 3687455 h 3819899"/>
              <a:gd name="connsiteX2" fmla="*/ 1575959 w 1838714"/>
              <a:gd name="connsiteY2" fmla="*/ 3580358 h 3819899"/>
              <a:gd name="connsiteX3" fmla="*/ 1836068 w 1838714"/>
              <a:gd name="connsiteY3" fmla="*/ 1040642 h 3819899"/>
              <a:gd name="connsiteX4" fmla="*/ 1637161 w 1838714"/>
              <a:gd name="connsiteY4" fmla="*/ 153271 h 3819899"/>
              <a:gd name="connsiteX5" fmla="*/ 642624 w 1838714"/>
              <a:gd name="connsiteY5" fmla="*/ 276 h 3819899"/>
              <a:gd name="connsiteX6" fmla="*/ 290711 w 1838714"/>
              <a:gd name="connsiteY6" fmla="*/ 122672 h 3819899"/>
              <a:gd name="connsiteX7" fmla="*/ 183607 w 1838714"/>
              <a:gd name="connsiteY7" fmla="*/ 367464 h 381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8714" h="3819899">
                <a:moveTo>
                  <a:pt x="0" y="3350866"/>
                </a:moveTo>
                <a:cubicBezTo>
                  <a:pt x="113479" y="3500036"/>
                  <a:pt x="226958" y="3649206"/>
                  <a:pt x="489618" y="3687455"/>
                </a:cubicBezTo>
                <a:cubicBezTo>
                  <a:pt x="752278" y="3725704"/>
                  <a:pt x="1351551" y="4021493"/>
                  <a:pt x="1575959" y="3580358"/>
                </a:cubicBezTo>
                <a:cubicBezTo>
                  <a:pt x="1800367" y="3139223"/>
                  <a:pt x="1825868" y="1611823"/>
                  <a:pt x="1836068" y="1040642"/>
                </a:cubicBezTo>
                <a:cubicBezTo>
                  <a:pt x="1846268" y="469461"/>
                  <a:pt x="1836068" y="326665"/>
                  <a:pt x="1637161" y="153271"/>
                </a:cubicBezTo>
                <a:cubicBezTo>
                  <a:pt x="1438254" y="-20123"/>
                  <a:pt x="867032" y="5376"/>
                  <a:pt x="642624" y="276"/>
                </a:cubicBezTo>
                <a:cubicBezTo>
                  <a:pt x="418216" y="-4824"/>
                  <a:pt x="367214" y="61474"/>
                  <a:pt x="290711" y="122672"/>
                </a:cubicBezTo>
                <a:cubicBezTo>
                  <a:pt x="214208" y="183870"/>
                  <a:pt x="198907" y="275667"/>
                  <a:pt x="183607" y="36746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356104" y="2944682"/>
            <a:ext cx="2317651" cy="862846"/>
            <a:chOff x="5832103" y="2944682"/>
            <a:chExt cx="2317651" cy="862846"/>
          </a:xfrm>
        </p:grpSpPr>
        <p:grpSp>
          <p:nvGrpSpPr>
            <p:cNvPr id="46" name="Group 45"/>
            <p:cNvGrpSpPr/>
            <p:nvPr/>
          </p:nvGrpSpPr>
          <p:grpSpPr>
            <a:xfrm>
              <a:off x="5832103" y="2944682"/>
              <a:ext cx="1946367" cy="729734"/>
              <a:chOff x="5831695" y="2954752"/>
              <a:chExt cx="1946367" cy="729734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>
                <a:off x="6547748" y="2954752"/>
                <a:ext cx="0" cy="4201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5831695" y="3315154"/>
                <a:ext cx="1946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Light"/>
                  </a:rPr>
                  <a:t>Accept </a:t>
                </a:r>
                <a:r>
                  <a:rPr lang="en-US" dirty="0" err="1" smtClean="0">
                    <a:latin typeface="Gill Sans Light"/>
                  </a:rPr>
                  <a:t>syscall</a:t>
                </a:r>
                <a:r>
                  <a:rPr lang="en-US" dirty="0" smtClean="0">
                    <a:latin typeface="Gill Sans Light"/>
                  </a:rPr>
                  <a:t>()</a:t>
                </a:r>
                <a:endParaRPr lang="en-US" dirty="0">
                  <a:latin typeface="Gill Sans Light"/>
                </a:endParaRPr>
              </a:p>
            </p:txBody>
          </p:sp>
        </p:grpSp>
        <p:sp>
          <p:nvSpPr>
            <p:cNvPr id="52" name="Freeform 51"/>
            <p:cNvSpPr/>
            <p:nvPr/>
          </p:nvSpPr>
          <p:spPr>
            <a:xfrm>
              <a:off x="7657159" y="3154765"/>
              <a:ext cx="492595" cy="652763"/>
            </a:xfrm>
            <a:custGeom>
              <a:avLst/>
              <a:gdLst>
                <a:gd name="connsiteX0" fmla="*/ 14941 w 492595"/>
                <a:gd name="connsiteY0" fmla="*/ 493114 h 612776"/>
                <a:gd name="connsiteX1" fmla="*/ 179294 w 492595"/>
                <a:gd name="connsiteY1" fmla="*/ 612643 h 612776"/>
                <a:gd name="connsiteX2" fmla="*/ 478117 w 492595"/>
                <a:gd name="connsiteY2" fmla="*/ 508055 h 612776"/>
                <a:gd name="connsiteX3" fmla="*/ 418353 w 492595"/>
                <a:gd name="connsiteY3" fmla="*/ 164408 h 612776"/>
                <a:gd name="connsiteX4" fmla="*/ 179294 w 492595"/>
                <a:gd name="connsiteY4" fmla="*/ 55 h 612776"/>
                <a:gd name="connsiteX5" fmla="*/ 0 w 492595"/>
                <a:gd name="connsiteY5" fmla="*/ 179349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2595" h="612776">
                  <a:moveTo>
                    <a:pt x="14941" y="493114"/>
                  </a:moveTo>
                  <a:cubicBezTo>
                    <a:pt x="58519" y="551633"/>
                    <a:pt x="102098" y="610153"/>
                    <a:pt x="179294" y="612643"/>
                  </a:cubicBezTo>
                  <a:cubicBezTo>
                    <a:pt x="256490" y="615133"/>
                    <a:pt x="438274" y="582761"/>
                    <a:pt x="478117" y="508055"/>
                  </a:cubicBezTo>
                  <a:cubicBezTo>
                    <a:pt x="517960" y="433349"/>
                    <a:pt x="468157" y="249075"/>
                    <a:pt x="418353" y="164408"/>
                  </a:cubicBezTo>
                  <a:cubicBezTo>
                    <a:pt x="368549" y="79741"/>
                    <a:pt x="249019" y="-2435"/>
                    <a:pt x="179294" y="55"/>
                  </a:cubicBezTo>
                  <a:cubicBezTo>
                    <a:pt x="109569" y="2545"/>
                    <a:pt x="54784" y="90947"/>
                    <a:pt x="0" y="179349"/>
                  </a:cubicBezTo>
                </a:path>
              </a:pathLst>
            </a:custGeom>
            <a:ln>
              <a:prstDash val="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981734" y="3013876"/>
            <a:ext cx="5090015" cy="1090777"/>
            <a:chOff x="1457733" y="3013875"/>
            <a:chExt cx="5090015" cy="1090777"/>
          </a:xfrm>
        </p:grpSpPr>
        <p:grpSp>
          <p:nvGrpSpPr>
            <p:cNvPr id="37" name="Group 36"/>
            <p:cNvGrpSpPr/>
            <p:nvPr/>
          </p:nvGrpSpPr>
          <p:grpSpPr>
            <a:xfrm>
              <a:off x="3997254" y="3636570"/>
              <a:ext cx="2550494" cy="468082"/>
              <a:chOff x="3997254" y="3636570"/>
              <a:chExt cx="2550494" cy="468082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flipH="1">
                <a:off x="6080497" y="3684486"/>
                <a:ext cx="467251" cy="4201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3997254" y="3636570"/>
                <a:ext cx="2274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latin typeface="Gill Sans Light"/>
                  </a:rPr>
                  <a:t>Connection Socket</a:t>
                </a:r>
                <a:endParaRPr lang="en-US" i="1" dirty="0">
                  <a:latin typeface="Gill Sans Light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1457733" y="3622862"/>
              <a:ext cx="2274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Gill Sans Light"/>
                </a:rPr>
                <a:t>Connection Socket</a:t>
              </a:r>
              <a:endParaRPr lang="en-US" i="1" dirty="0">
                <a:latin typeface="Gill Sans Light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470685" y="3013875"/>
              <a:ext cx="0" cy="10552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endCxn id="22" idx="1"/>
          </p:cNvCxnSpPr>
          <p:nvPr/>
        </p:nvCxnSpPr>
        <p:spPr>
          <a:xfrm>
            <a:off x="5929280" y="2770928"/>
            <a:ext cx="1432800" cy="1620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Left-Right Arrow 5"/>
          <p:cNvSpPr/>
          <p:nvPr/>
        </p:nvSpPr>
        <p:spPr bwMode="auto">
          <a:xfrm>
            <a:off x="5153245" y="3728903"/>
            <a:ext cx="415854" cy="184666"/>
          </a:xfrm>
          <a:prstGeom prst="leftRightArrow">
            <a:avLst/>
          </a:prstGeom>
          <a:solidFill>
            <a:schemeClr val="bg1"/>
          </a:solidFill>
          <a:ln w="5715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56" name="Straight Arrow Connector 55"/>
          <p:cNvCxnSpPr>
            <a:stCxn id="48" idx="1"/>
          </p:cNvCxnSpPr>
          <p:nvPr/>
        </p:nvCxnSpPr>
        <p:spPr>
          <a:xfrm flipH="1" flipV="1">
            <a:off x="5856695" y="2864140"/>
            <a:ext cx="1499409" cy="62561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14747" y="410465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read request</a:t>
            </a:r>
            <a:endParaRPr lang="en-US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7915844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30" grpId="0"/>
      <p:bldP spid="32" grpId="0"/>
      <p:bldP spid="42" grpId="0" animBg="1"/>
      <p:bldP spid="43" grpId="0" animBg="1"/>
      <p:bldP spid="27" grpId="0" animBg="1"/>
      <p:bldP spid="6" grpId="0" animBg="1"/>
      <p:bldP spid="5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0818A-0EA1-4C7E-8C82-27E36E84B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34725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char *</a:t>
            </a:r>
            <a:r>
              <a:rPr lang="en-US" b="1" dirty="0" err="1">
                <a:latin typeface="Consolas" panose="020B0609020204030204" pitchFamily="49" charset="0"/>
              </a:rPr>
              <a:t>host_name</a:t>
            </a:r>
            <a:r>
              <a:rPr lang="en-US" b="1" dirty="0">
                <a:latin typeface="Consolas" panose="020B0609020204030204" pitchFamily="49" charset="0"/>
              </a:rPr>
              <a:t>, *</a:t>
            </a:r>
            <a:r>
              <a:rPr lang="en-US" b="1" dirty="0" err="1">
                <a:latin typeface="Consolas" panose="020B0609020204030204" pitchFamily="49" charset="0"/>
              </a:rPr>
              <a:t>port_name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Create a socket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struct </a:t>
            </a:r>
            <a:r>
              <a:rPr lang="en-US" b="1" dirty="0" err="1">
                <a:latin typeface="Consolas" panose="020B0609020204030204" pitchFamily="49" charset="0"/>
              </a:rPr>
              <a:t>addrinfo</a:t>
            </a:r>
            <a:r>
              <a:rPr lang="en-US" b="1" dirty="0">
                <a:latin typeface="Consolas" panose="020B0609020204030204" pitchFamily="49" charset="0"/>
              </a:rPr>
              <a:t> *server = </a:t>
            </a:r>
            <a:r>
              <a:rPr lang="en-US" b="1" dirty="0" err="1">
                <a:latin typeface="Consolas" panose="020B0609020204030204" pitchFamily="49" charset="0"/>
              </a:rPr>
              <a:t>lookup_host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host_name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port_name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 </a:t>
            </a:r>
            <a:r>
              <a:rPr lang="en-US" b="1" dirty="0" err="1">
                <a:latin typeface="Consolas" panose="020B0609020204030204" pitchFamily="49" charset="0"/>
              </a:rPr>
              <a:t>sock_fd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socket</a:t>
            </a:r>
            <a:r>
              <a:rPr lang="en-US" b="1" dirty="0">
                <a:latin typeface="Consolas" panose="020B0609020204030204" pitchFamily="49" charset="0"/>
              </a:rPr>
              <a:t>(server-&gt;</a:t>
            </a:r>
            <a:r>
              <a:rPr lang="en-US" b="1" dirty="0" err="1">
                <a:latin typeface="Consolas" panose="020B0609020204030204" pitchFamily="49" charset="0"/>
              </a:rPr>
              <a:t>ai_family</a:t>
            </a:r>
            <a:r>
              <a:rPr lang="en-US" b="1" dirty="0">
                <a:latin typeface="Consolas" panose="020B0609020204030204" pitchFamily="49" charset="0"/>
              </a:rPr>
              <a:t>, server-&gt;</a:t>
            </a:r>
            <a:r>
              <a:rPr lang="en-US" b="1" dirty="0" err="1">
                <a:latin typeface="Consolas" panose="020B0609020204030204" pitchFamily="49" charset="0"/>
              </a:rPr>
              <a:t>ai_socktype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               server-&gt;</a:t>
            </a:r>
            <a:r>
              <a:rPr lang="en-US" b="1" dirty="0" err="1">
                <a:latin typeface="Consolas" panose="020B0609020204030204" pitchFamily="49" charset="0"/>
              </a:rPr>
              <a:t>ai_protocol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Connect to specified host and port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connect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sock_fd</a:t>
            </a:r>
            <a:r>
              <a:rPr lang="en-US" b="1" dirty="0">
                <a:latin typeface="Consolas" panose="020B0609020204030204" pitchFamily="49" charset="0"/>
              </a:rPr>
              <a:t>, server-&gt;</a:t>
            </a:r>
            <a:r>
              <a:rPr lang="en-US" b="1" dirty="0" err="1">
                <a:latin typeface="Consolas" panose="020B0609020204030204" pitchFamily="49" charset="0"/>
              </a:rPr>
              <a:t>ai_addr</a:t>
            </a:r>
            <a:r>
              <a:rPr lang="en-US" b="1" dirty="0">
                <a:latin typeface="Consolas" panose="020B0609020204030204" pitchFamily="49" charset="0"/>
              </a:rPr>
              <a:t>, server-&gt;</a:t>
            </a:r>
            <a:r>
              <a:rPr lang="en-US" b="1" dirty="0" err="1">
                <a:latin typeface="Consolas" panose="020B0609020204030204" pitchFamily="49" charset="0"/>
              </a:rPr>
              <a:t>ai_addrlen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Carry out Client-Server protocol</a:t>
            </a:r>
          </a:p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run_client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sock_fd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/* Clean up on termination */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sock_fd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Protocol</a:t>
            </a:r>
          </a:p>
        </p:txBody>
      </p:sp>
    </p:spTree>
    <p:extLst>
      <p:ext uri="{BB962C8B-B14F-4D97-AF65-F5344CB8AC3E}">
        <p14:creationId xmlns:p14="http://schemas.microsoft.com/office/powerpoint/2010/main" val="4108082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5C055-2F05-4B09-8E7E-A4136A86B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30"/>
            <a:ext cx="10515600" cy="54088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Create socket to listen for client connections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char *</a:t>
            </a:r>
            <a:r>
              <a:rPr lang="en-US" b="1" dirty="0" err="1">
                <a:latin typeface="Consolas" panose="020B0609020204030204" pitchFamily="49" charset="0"/>
              </a:rPr>
              <a:t>port_name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struct </a:t>
            </a:r>
            <a:r>
              <a:rPr lang="en-US" b="1" dirty="0" err="1">
                <a:latin typeface="Consolas" panose="020B0609020204030204" pitchFamily="49" charset="0"/>
              </a:rPr>
              <a:t>addrinfo</a:t>
            </a:r>
            <a:r>
              <a:rPr lang="en-US" b="1" dirty="0">
                <a:latin typeface="Consolas" panose="020B0609020204030204" pitchFamily="49" charset="0"/>
              </a:rPr>
              <a:t> *server = </a:t>
            </a:r>
            <a:r>
              <a:rPr lang="en-US" b="1" dirty="0" err="1">
                <a:latin typeface="Consolas" panose="020B0609020204030204" pitchFamily="49" charset="0"/>
              </a:rPr>
              <a:t>setup_address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port_name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 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socket</a:t>
            </a:r>
            <a:r>
              <a:rPr lang="en-US" b="1" dirty="0">
                <a:latin typeface="Consolas" panose="020B0609020204030204" pitchFamily="49" charset="0"/>
              </a:rPr>
              <a:t>(server-&gt;</a:t>
            </a:r>
            <a:r>
              <a:rPr lang="en-US" b="1" dirty="0" err="1">
                <a:latin typeface="Consolas" panose="020B0609020204030204" pitchFamily="49" charset="0"/>
              </a:rPr>
              <a:t>ai_family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	server-&gt;</a:t>
            </a:r>
            <a:r>
              <a:rPr lang="en-US" b="1" dirty="0" err="1">
                <a:latin typeface="Consolas" panose="020B0609020204030204" pitchFamily="49" charset="0"/>
              </a:rPr>
              <a:t>ai_socktype</a:t>
            </a:r>
            <a:r>
              <a:rPr lang="en-US" b="1" dirty="0">
                <a:latin typeface="Consolas" panose="020B0609020204030204" pitchFamily="49" charset="0"/>
              </a:rPr>
              <a:t>, server-&gt;</a:t>
            </a:r>
            <a:r>
              <a:rPr lang="en-US" b="1" dirty="0" err="1">
                <a:latin typeface="Consolas" panose="020B0609020204030204" pitchFamily="49" charset="0"/>
              </a:rPr>
              <a:t>ai_protocol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Bind socket to specific port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bind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, server-&gt;</a:t>
            </a:r>
            <a:r>
              <a:rPr lang="en-US" b="1" dirty="0" err="1">
                <a:latin typeface="Consolas" panose="020B0609020204030204" pitchFamily="49" charset="0"/>
              </a:rPr>
              <a:t>ai_addr</a:t>
            </a:r>
            <a:r>
              <a:rPr lang="en-US" b="1" dirty="0">
                <a:latin typeface="Consolas" panose="020B0609020204030204" pitchFamily="49" charset="0"/>
              </a:rPr>
              <a:t>, server-&gt;</a:t>
            </a:r>
            <a:r>
              <a:rPr lang="en-US" b="1" dirty="0" err="1">
                <a:latin typeface="Consolas" panose="020B0609020204030204" pitchFamily="49" charset="0"/>
              </a:rPr>
              <a:t>ai_addrlen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Start listening for new client connections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listen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, MAX_QUEUE);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while (1)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// Accept a new client connection, obtaining a new socket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int 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accept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, NULL, NULL);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serve_client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Protocol (v1)</a:t>
            </a:r>
          </a:p>
        </p:txBody>
      </p:sp>
    </p:spTree>
    <p:extLst>
      <p:ext uri="{BB962C8B-B14F-4D97-AF65-F5344CB8AC3E}">
        <p14:creationId xmlns:p14="http://schemas.microsoft.com/office/powerpoint/2010/main" val="972223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4BC8-05A8-40A1-8182-1B23787D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Could </a:t>
            </a:r>
            <a:r>
              <a:rPr lang="en-US" dirty="0"/>
              <a:t>the Server Protect Itself?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7BF3B-07C2-4ECD-B2EB-2051E1596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 each connection in a separate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This will mean that the logic serving each request will be “sandboxed” away from the main server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21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5507444" y="4559254"/>
            <a:ext cx="2455574" cy="1721416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6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11277600" cy="533400"/>
          </a:xfrm>
        </p:spPr>
        <p:txBody>
          <a:bodyPr/>
          <a:lstStyle/>
          <a:p>
            <a:r>
              <a:rPr lang="en-US" dirty="0" smtClean="0">
                <a:latin typeface="Gill Sans Light"/>
              </a:rPr>
              <a:t>Sockets With Protection (each connection has own process)</a:t>
            </a:r>
            <a:endParaRPr lang="en-US" dirty="0">
              <a:latin typeface="Gill Sans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232" y="680377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3527" y="662413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Server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244263" y="1747220"/>
            <a:ext cx="3583032" cy="1154157"/>
            <a:chOff x="720262" y="1747219"/>
            <a:chExt cx="3583032" cy="1154157"/>
          </a:xfrm>
        </p:grpSpPr>
        <p:sp>
          <p:nvSpPr>
            <p:cNvPr id="9" name="TextBox 8"/>
            <p:cNvSpPr txBox="1"/>
            <p:nvPr/>
          </p:nvSpPr>
          <p:spPr>
            <a:xfrm>
              <a:off x="720262" y="1747219"/>
              <a:ext cx="242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Create Client Socket</a:t>
              </a:r>
              <a:endParaRPr lang="en-US" dirty="0">
                <a:latin typeface="Gill Sans Ligh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0262" y="2532044"/>
              <a:ext cx="3583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Connect it to server (</a:t>
              </a:r>
              <a:r>
                <a:rPr lang="en-US" dirty="0" err="1" smtClean="0">
                  <a:latin typeface="Gill Sans Light"/>
                </a:rPr>
                <a:t>host:port</a:t>
              </a:r>
              <a:r>
                <a:rPr lang="en-US" dirty="0" smtClean="0">
                  <a:latin typeface="Gill Sans Light"/>
                </a:rPr>
                <a:t>)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470685" y="2057400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340395" y="1066800"/>
            <a:ext cx="2585208" cy="1905000"/>
            <a:chOff x="5816394" y="1141845"/>
            <a:chExt cx="2585208" cy="1905000"/>
          </a:xfrm>
        </p:grpSpPr>
        <p:sp>
          <p:nvSpPr>
            <p:cNvPr id="18" name="TextBox 17"/>
            <p:cNvSpPr txBox="1"/>
            <p:nvPr/>
          </p:nvSpPr>
          <p:spPr>
            <a:xfrm>
              <a:off x="5816394" y="1141845"/>
              <a:ext cx="2505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Create Server Socket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547748" y="1446645"/>
              <a:ext cx="408" cy="2952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832103" y="1730488"/>
              <a:ext cx="2561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Bind it to an Address </a:t>
              </a:r>
            </a:p>
            <a:p>
              <a:r>
                <a:rPr lang="en-US" dirty="0" smtClean="0">
                  <a:latin typeface="Gill Sans Light"/>
                </a:rPr>
                <a:t>(</a:t>
              </a:r>
              <a:r>
                <a:rPr lang="en-US" dirty="0" err="1" smtClean="0">
                  <a:latin typeface="Gill Sans Light"/>
                </a:rPr>
                <a:t>host:port</a:t>
              </a:r>
              <a:r>
                <a:rPr lang="en-US" dirty="0" smtClean="0">
                  <a:latin typeface="Gill Sans Light"/>
                </a:rPr>
                <a:t>)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554133" y="2321879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838080" y="2677513"/>
              <a:ext cx="2563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Listen for Connection</a:t>
              </a:r>
              <a:endParaRPr lang="en-US" dirty="0">
                <a:latin typeface="Gill Sans Light"/>
              </a:endParaRPr>
            </a:p>
          </p:txBody>
        </p:sp>
      </p:grpSp>
      <p:sp>
        <p:nvSpPr>
          <p:cNvPr id="27" name="Freeform 26"/>
          <p:cNvSpPr/>
          <p:nvPr/>
        </p:nvSpPr>
        <p:spPr>
          <a:xfrm>
            <a:off x="8470456" y="3013875"/>
            <a:ext cx="1838714" cy="3070074"/>
          </a:xfrm>
          <a:custGeom>
            <a:avLst/>
            <a:gdLst>
              <a:gd name="connsiteX0" fmla="*/ 0 w 1838714"/>
              <a:gd name="connsiteY0" fmla="*/ 3350866 h 3819899"/>
              <a:gd name="connsiteX1" fmla="*/ 489618 w 1838714"/>
              <a:gd name="connsiteY1" fmla="*/ 3687455 h 3819899"/>
              <a:gd name="connsiteX2" fmla="*/ 1575959 w 1838714"/>
              <a:gd name="connsiteY2" fmla="*/ 3580358 h 3819899"/>
              <a:gd name="connsiteX3" fmla="*/ 1836068 w 1838714"/>
              <a:gd name="connsiteY3" fmla="*/ 1040642 h 3819899"/>
              <a:gd name="connsiteX4" fmla="*/ 1637161 w 1838714"/>
              <a:gd name="connsiteY4" fmla="*/ 153271 h 3819899"/>
              <a:gd name="connsiteX5" fmla="*/ 642624 w 1838714"/>
              <a:gd name="connsiteY5" fmla="*/ 276 h 3819899"/>
              <a:gd name="connsiteX6" fmla="*/ 290711 w 1838714"/>
              <a:gd name="connsiteY6" fmla="*/ 122672 h 3819899"/>
              <a:gd name="connsiteX7" fmla="*/ 183607 w 1838714"/>
              <a:gd name="connsiteY7" fmla="*/ 367464 h 381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8714" h="3819899">
                <a:moveTo>
                  <a:pt x="0" y="3350866"/>
                </a:moveTo>
                <a:cubicBezTo>
                  <a:pt x="113479" y="3500036"/>
                  <a:pt x="226958" y="3649206"/>
                  <a:pt x="489618" y="3687455"/>
                </a:cubicBezTo>
                <a:cubicBezTo>
                  <a:pt x="752278" y="3725704"/>
                  <a:pt x="1351551" y="4021493"/>
                  <a:pt x="1575959" y="3580358"/>
                </a:cubicBezTo>
                <a:cubicBezTo>
                  <a:pt x="1800367" y="3139223"/>
                  <a:pt x="1825868" y="1611823"/>
                  <a:pt x="1836068" y="1040642"/>
                </a:cubicBezTo>
                <a:cubicBezTo>
                  <a:pt x="1846268" y="469461"/>
                  <a:pt x="1836068" y="326665"/>
                  <a:pt x="1637161" y="153271"/>
                </a:cubicBezTo>
                <a:cubicBezTo>
                  <a:pt x="1438254" y="-20123"/>
                  <a:pt x="867032" y="5376"/>
                  <a:pt x="642624" y="276"/>
                </a:cubicBezTo>
                <a:cubicBezTo>
                  <a:pt x="418216" y="-4824"/>
                  <a:pt x="367214" y="61474"/>
                  <a:pt x="290711" y="122672"/>
                </a:cubicBezTo>
                <a:cubicBezTo>
                  <a:pt x="214208" y="183870"/>
                  <a:pt x="198907" y="275667"/>
                  <a:pt x="183607" y="36746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340394" y="2944682"/>
            <a:ext cx="2333360" cy="862846"/>
            <a:chOff x="5816394" y="2944682"/>
            <a:chExt cx="2333360" cy="862846"/>
          </a:xfrm>
        </p:grpSpPr>
        <p:grpSp>
          <p:nvGrpSpPr>
            <p:cNvPr id="46" name="Group 45"/>
            <p:cNvGrpSpPr/>
            <p:nvPr/>
          </p:nvGrpSpPr>
          <p:grpSpPr>
            <a:xfrm>
              <a:off x="5816394" y="2944682"/>
              <a:ext cx="1946367" cy="666407"/>
              <a:chOff x="5815986" y="2954752"/>
              <a:chExt cx="1946367" cy="666407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 flipH="1">
                <a:off x="6547340" y="2954752"/>
                <a:ext cx="408" cy="36040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5815986" y="3251827"/>
                <a:ext cx="1946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Light"/>
                  </a:rPr>
                  <a:t>Accept </a:t>
                </a:r>
                <a:r>
                  <a:rPr lang="en-US" dirty="0" err="1" smtClean="0">
                    <a:latin typeface="Gill Sans Light"/>
                  </a:rPr>
                  <a:t>syscall</a:t>
                </a:r>
                <a:r>
                  <a:rPr lang="en-US" dirty="0" smtClean="0">
                    <a:latin typeface="Gill Sans Light"/>
                  </a:rPr>
                  <a:t>()</a:t>
                </a:r>
                <a:endParaRPr lang="en-US" dirty="0">
                  <a:latin typeface="Gill Sans Light"/>
                </a:endParaRPr>
              </a:p>
            </p:txBody>
          </p:sp>
        </p:grpSp>
        <p:sp>
          <p:nvSpPr>
            <p:cNvPr id="52" name="Freeform 51"/>
            <p:cNvSpPr/>
            <p:nvPr/>
          </p:nvSpPr>
          <p:spPr>
            <a:xfrm>
              <a:off x="7657159" y="3154765"/>
              <a:ext cx="492595" cy="652763"/>
            </a:xfrm>
            <a:custGeom>
              <a:avLst/>
              <a:gdLst>
                <a:gd name="connsiteX0" fmla="*/ 14941 w 492595"/>
                <a:gd name="connsiteY0" fmla="*/ 493114 h 612776"/>
                <a:gd name="connsiteX1" fmla="*/ 179294 w 492595"/>
                <a:gd name="connsiteY1" fmla="*/ 612643 h 612776"/>
                <a:gd name="connsiteX2" fmla="*/ 478117 w 492595"/>
                <a:gd name="connsiteY2" fmla="*/ 508055 h 612776"/>
                <a:gd name="connsiteX3" fmla="*/ 418353 w 492595"/>
                <a:gd name="connsiteY3" fmla="*/ 164408 h 612776"/>
                <a:gd name="connsiteX4" fmla="*/ 179294 w 492595"/>
                <a:gd name="connsiteY4" fmla="*/ 55 h 612776"/>
                <a:gd name="connsiteX5" fmla="*/ 0 w 492595"/>
                <a:gd name="connsiteY5" fmla="*/ 179349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2595" h="612776">
                  <a:moveTo>
                    <a:pt x="14941" y="493114"/>
                  </a:moveTo>
                  <a:cubicBezTo>
                    <a:pt x="58519" y="551633"/>
                    <a:pt x="102098" y="610153"/>
                    <a:pt x="179294" y="612643"/>
                  </a:cubicBezTo>
                  <a:cubicBezTo>
                    <a:pt x="256490" y="615133"/>
                    <a:pt x="438274" y="582761"/>
                    <a:pt x="478117" y="508055"/>
                  </a:cubicBezTo>
                  <a:cubicBezTo>
                    <a:pt x="517960" y="433349"/>
                    <a:pt x="468157" y="249075"/>
                    <a:pt x="418353" y="164408"/>
                  </a:cubicBezTo>
                  <a:cubicBezTo>
                    <a:pt x="368549" y="79741"/>
                    <a:pt x="249019" y="-2435"/>
                    <a:pt x="179294" y="55"/>
                  </a:cubicBezTo>
                  <a:cubicBezTo>
                    <a:pt x="109569" y="2545"/>
                    <a:pt x="54784" y="90947"/>
                    <a:pt x="0" y="179349"/>
                  </a:cubicBezTo>
                </a:path>
              </a:pathLst>
            </a:custGeom>
            <a:ln>
              <a:prstDash val="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292891" y="2901377"/>
            <a:ext cx="7049874" cy="1281090"/>
            <a:chOff x="768891" y="2887549"/>
            <a:chExt cx="7049874" cy="1558794"/>
          </a:xfrm>
        </p:grpSpPr>
        <p:grpSp>
          <p:nvGrpSpPr>
            <p:cNvPr id="37" name="Group 36"/>
            <p:cNvGrpSpPr/>
            <p:nvPr/>
          </p:nvGrpSpPr>
          <p:grpSpPr>
            <a:xfrm>
              <a:off x="5543783" y="3684486"/>
              <a:ext cx="2274982" cy="759746"/>
              <a:chOff x="5543783" y="3684486"/>
              <a:chExt cx="2274982" cy="759746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flipH="1">
                <a:off x="6547748" y="3684486"/>
                <a:ext cx="1" cy="3214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5543783" y="3994839"/>
                <a:ext cx="2274982" cy="449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latin typeface="Gill Sans Light"/>
                  </a:rPr>
                  <a:t>Connection Socket</a:t>
                </a:r>
                <a:endParaRPr lang="en-US" i="1" dirty="0">
                  <a:latin typeface="Gill Sans Light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768891" y="3996950"/>
              <a:ext cx="2274982" cy="449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Gill Sans Light"/>
                </a:rPr>
                <a:t>Connection Socket</a:t>
              </a:r>
              <a:endParaRPr lang="en-US" i="1" dirty="0">
                <a:latin typeface="Gill Sans Light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470685" y="2887549"/>
              <a:ext cx="0" cy="11815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endCxn id="22" idx="1"/>
          </p:cNvCxnSpPr>
          <p:nvPr/>
        </p:nvCxnSpPr>
        <p:spPr>
          <a:xfrm>
            <a:off x="5929280" y="2770928"/>
            <a:ext cx="1432800" cy="1620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Left-Right Arrow 5"/>
          <p:cNvSpPr/>
          <p:nvPr/>
        </p:nvSpPr>
        <p:spPr bwMode="auto">
          <a:xfrm>
            <a:off x="4499602" y="3913654"/>
            <a:ext cx="2559821" cy="184666"/>
          </a:xfrm>
          <a:prstGeom prst="leftRightArrow">
            <a:avLst/>
          </a:prstGeom>
          <a:solidFill>
            <a:schemeClr val="bg1"/>
          </a:solidFill>
          <a:ln w="5715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56" name="Straight Arrow Connector 55"/>
          <p:cNvCxnSpPr>
            <a:stCxn id="48" idx="1"/>
          </p:cNvCxnSpPr>
          <p:nvPr/>
        </p:nvCxnSpPr>
        <p:spPr>
          <a:xfrm flipH="1" flipV="1">
            <a:off x="5856696" y="2864141"/>
            <a:ext cx="1483699" cy="56228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353065" y="4666348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</a:t>
            </a:r>
            <a:r>
              <a:rPr lang="en-US" dirty="0" smtClean="0">
                <a:latin typeface="Gill Sans Light"/>
              </a:rPr>
              <a:t>rite request</a:t>
            </a:r>
            <a:endParaRPr lang="en-US" dirty="0">
              <a:latin typeface="Gill Sans Ligh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382948" y="5094841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</a:t>
            </a:r>
            <a:r>
              <a:rPr lang="en-US" dirty="0" smtClean="0">
                <a:latin typeface="Gill Sans Light"/>
              </a:rPr>
              <a:t>ead response</a:t>
            </a:r>
            <a:endParaRPr lang="en-US" dirty="0">
              <a:latin typeface="Gill Sans Ligh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147808" y="5831760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Client Socket</a:t>
            </a:r>
            <a:endParaRPr lang="en-US" dirty="0">
              <a:latin typeface="Gill Sans Light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971800" y="5472267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7193266" y="4114928"/>
            <a:ext cx="467251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688857" y="472983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read request</a:t>
            </a:r>
            <a:endParaRPr lang="en-US" dirty="0">
              <a:latin typeface="Gill Sans Ligh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688858" y="5122532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write response</a:t>
            </a:r>
            <a:endParaRPr lang="en-US" dirty="0">
              <a:latin typeface="Gill Sans Ligh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507417" y="5716178"/>
            <a:ext cx="268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Connection Socket</a:t>
            </a:r>
            <a:endParaRPr lang="en-US" dirty="0">
              <a:latin typeface="Gill Sans Light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6797047" y="5428920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083635" y="6253907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Server Socket</a:t>
            </a:r>
            <a:endParaRPr lang="en-US" dirty="0">
              <a:latin typeface="Gill Sans Light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3954327" y="4896839"/>
            <a:ext cx="1754597" cy="10429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Freeform 73"/>
          <p:cNvSpPr/>
          <p:nvPr/>
        </p:nvSpPr>
        <p:spPr>
          <a:xfrm>
            <a:off x="7424808" y="4800600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5" name="Freeform 74"/>
          <p:cNvSpPr/>
          <p:nvPr/>
        </p:nvSpPr>
        <p:spPr>
          <a:xfrm flipH="1">
            <a:off x="1905001" y="4788453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632275" y="407071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Gill Sans Light"/>
              </a:rPr>
              <a:t>C</a:t>
            </a:r>
            <a:r>
              <a:rPr lang="en-US" dirty="0" smtClean="0">
                <a:solidFill>
                  <a:srgbClr val="008000"/>
                </a:solidFill>
                <a:latin typeface="Gill Sans Light"/>
              </a:rPr>
              <a:t>hild</a:t>
            </a:r>
            <a:endParaRPr lang="en-US" dirty="0">
              <a:solidFill>
                <a:srgbClr val="008000"/>
              </a:solidFill>
              <a:latin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077716" y="4589566"/>
            <a:ext cx="2514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Connection Socket</a:t>
            </a:r>
            <a:endParaRPr lang="en-US" dirty="0">
              <a:latin typeface="Gill Sans Light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8469453" y="4134779"/>
            <a:ext cx="572135" cy="463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479518" y="4495800"/>
            <a:ext cx="251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Listen Socket</a:t>
            </a:r>
            <a:endParaRPr lang="en-US" dirty="0">
              <a:latin typeface="Gill Sans Ligh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860712" y="4110459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Gill Sans Light"/>
              </a:rPr>
              <a:t>Parent</a:t>
            </a:r>
            <a:endParaRPr lang="en-US" dirty="0">
              <a:solidFill>
                <a:srgbClr val="008000"/>
              </a:solidFill>
              <a:latin typeface="Gill Sans Light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4104745" y="5307198"/>
            <a:ext cx="1604179" cy="0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2994685" y="4193788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8116459" y="5313522"/>
            <a:ext cx="251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Wait for child</a:t>
            </a:r>
            <a:endParaRPr lang="en-US" dirty="0">
              <a:latin typeface="Gill Sans Light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9092158" y="4958898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148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55355-6664-4BAD-9824-D19412343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38200"/>
            <a:ext cx="10515600" cy="55327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Socket setup code elided…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while (1)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// Accept a new client connection, obtaining a new socket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int 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accept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, NULL, NULL);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pid_t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pid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fork</a:t>
            </a:r>
            <a:r>
              <a:rPr lang="en-US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if (</a:t>
            </a:r>
            <a:r>
              <a:rPr lang="en-US" b="1" dirty="0" err="1">
                <a:latin typeface="Consolas" panose="020B0609020204030204" pitchFamily="49" charset="0"/>
              </a:rPr>
              <a:t>pid</a:t>
            </a:r>
            <a:r>
              <a:rPr lang="en-US" b="1" dirty="0">
                <a:latin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serve_client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exit(0);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close(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wait</a:t>
            </a:r>
            <a:r>
              <a:rPr lang="en-US" b="1" dirty="0">
                <a:latin typeface="Consolas" panose="020B06090202040302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Protocol (v2)</a:t>
            </a:r>
          </a:p>
        </p:txBody>
      </p:sp>
    </p:spTree>
    <p:extLst>
      <p:ext uri="{BB962C8B-B14F-4D97-AF65-F5344CB8AC3E}">
        <p14:creationId xmlns:p14="http://schemas.microsoft.com/office/powerpoint/2010/main" val="19594602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3A58-D600-44B7-8BD8-2E3FFB25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954F4-5F26-4381-B421-74FF447A5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in the server:</a:t>
            </a:r>
          </a:p>
          <a:p>
            <a:pPr lvl="1"/>
            <a:r>
              <a:rPr lang="en-US" dirty="0"/>
              <a:t>Listen will queue requests</a:t>
            </a:r>
          </a:p>
          <a:p>
            <a:pPr lvl="1"/>
            <a:r>
              <a:rPr lang="en-US" dirty="0"/>
              <a:t>Buffering present elsewhere</a:t>
            </a:r>
          </a:p>
          <a:p>
            <a:pPr lvl="1"/>
            <a:r>
              <a:rPr lang="en-US" dirty="0"/>
              <a:t>But server waits for each connection to terminate </a:t>
            </a:r>
            <a:r>
              <a:rPr lang="en-US"/>
              <a:t>before servicing </a:t>
            </a:r>
            <a:r>
              <a:rPr lang="en-US" dirty="0"/>
              <a:t>the next</a:t>
            </a:r>
          </a:p>
          <a:p>
            <a:endParaRPr lang="en-US" dirty="0"/>
          </a:p>
          <a:p>
            <a:r>
              <a:rPr lang="en-US" dirty="0"/>
              <a:t>A concurrent server can handle and service a new connection before the previous client disconnects</a:t>
            </a:r>
          </a:p>
        </p:txBody>
      </p:sp>
    </p:spTree>
    <p:extLst>
      <p:ext uri="{BB962C8B-B14F-4D97-AF65-F5344CB8AC3E}">
        <p14:creationId xmlns:p14="http://schemas.microsoft.com/office/powerpoint/2010/main" val="2706536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7624-A85A-4614-9E7E-615D3967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fork2.c</a:t>
            </a:r>
            <a:r>
              <a:rPr lang="en-US" dirty="0"/>
              <a:t> – parent waits for child to finish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F504B-B021-48AA-B3E5-59AF141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033000" cy="475220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int status;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0) {               /* Parent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wait(&amp;status);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("[%d] bye %d(%d)\n",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, status);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 else 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== 0) {      /* Child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exit(42);</a:t>
            </a:r>
            <a:endParaRPr lang="en-US" sz="1800" b="1" dirty="0">
              <a:solidFill>
                <a:srgbClr val="FF0000"/>
              </a:solidFill>
              <a:latin typeface="Consolas" panose="020B0609020204030204" pitchFamily="49" charset="0"/>
              <a:cs typeface="Courier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  <a:endParaRPr lang="en-US" sz="1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241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5507444" y="4559254"/>
            <a:ext cx="2455574" cy="1721416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6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2830" y="152400"/>
            <a:ext cx="8426340" cy="533400"/>
          </a:xfrm>
        </p:spPr>
        <p:txBody>
          <a:bodyPr/>
          <a:lstStyle/>
          <a:p>
            <a:r>
              <a:rPr lang="en-US" dirty="0" smtClean="0">
                <a:latin typeface="Gill Sans Light"/>
              </a:rPr>
              <a:t>Sockets With Protection and Concurrency</a:t>
            </a:r>
            <a:endParaRPr lang="en-US" dirty="0">
              <a:latin typeface="Gill Sans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232" y="680377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3527" y="662413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Server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244263" y="1747220"/>
            <a:ext cx="3583032" cy="1154157"/>
            <a:chOff x="720262" y="1747219"/>
            <a:chExt cx="3583032" cy="1154157"/>
          </a:xfrm>
        </p:grpSpPr>
        <p:sp>
          <p:nvSpPr>
            <p:cNvPr id="9" name="TextBox 8"/>
            <p:cNvSpPr txBox="1"/>
            <p:nvPr/>
          </p:nvSpPr>
          <p:spPr>
            <a:xfrm>
              <a:off x="720262" y="1747219"/>
              <a:ext cx="242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Create Client Socket</a:t>
              </a:r>
              <a:endParaRPr lang="en-US" dirty="0">
                <a:latin typeface="Gill Sans Ligh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0262" y="2532044"/>
              <a:ext cx="3583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Connect it to server (</a:t>
              </a:r>
              <a:r>
                <a:rPr lang="en-US" dirty="0" err="1" smtClean="0">
                  <a:latin typeface="Gill Sans Light"/>
                </a:rPr>
                <a:t>host:port</a:t>
              </a:r>
              <a:r>
                <a:rPr lang="en-US" dirty="0" smtClean="0">
                  <a:latin typeface="Gill Sans Light"/>
                </a:rPr>
                <a:t>)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470685" y="2057400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340395" y="1066800"/>
            <a:ext cx="2585208" cy="1905000"/>
            <a:chOff x="5816394" y="1141845"/>
            <a:chExt cx="2585208" cy="1905000"/>
          </a:xfrm>
        </p:grpSpPr>
        <p:sp>
          <p:nvSpPr>
            <p:cNvPr id="18" name="TextBox 17"/>
            <p:cNvSpPr txBox="1"/>
            <p:nvPr/>
          </p:nvSpPr>
          <p:spPr>
            <a:xfrm>
              <a:off x="5816394" y="1141845"/>
              <a:ext cx="2505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Create Server Socket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547748" y="1446645"/>
              <a:ext cx="408" cy="2952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832103" y="1730488"/>
              <a:ext cx="2561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Bind it to an Address </a:t>
              </a:r>
            </a:p>
            <a:p>
              <a:r>
                <a:rPr lang="en-US" dirty="0" smtClean="0">
                  <a:latin typeface="Gill Sans Light"/>
                </a:rPr>
                <a:t>(</a:t>
              </a:r>
              <a:r>
                <a:rPr lang="en-US" dirty="0" err="1" smtClean="0">
                  <a:latin typeface="Gill Sans Light"/>
                </a:rPr>
                <a:t>host:port</a:t>
              </a:r>
              <a:r>
                <a:rPr lang="en-US" dirty="0" smtClean="0">
                  <a:latin typeface="Gill Sans Light"/>
                </a:rPr>
                <a:t>)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554133" y="2321879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838080" y="2677513"/>
              <a:ext cx="2563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Listen for Connection</a:t>
              </a:r>
              <a:endParaRPr lang="en-US" dirty="0">
                <a:latin typeface="Gill Sans Light"/>
              </a:endParaRPr>
            </a:p>
          </p:txBody>
        </p:sp>
      </p:grpSp>
      <p:sp>
        <p:nvSpPr>
          <p:cNvPr id="27" name="Freeform 26"/>
          <p:cNvSpPr/>
          <p:nvPr/>
        </p:nvSpPr>
        <p:spPr>
          <a:xfrm>
            <a:off x="8470456" y="3013876"/>
            <a:ext cx="1838714" cy="2548725"/>
          </a:xfrm>
          <a:custGeom>
            <a:avLst/>
            <a:gdLst>
              <a:gd name="connsiteX0" fmla="*/ 0 w 1838714"/>
              <a:gd name="connsiteY0" fmla="*/ 3350866 h 3819899"/>
              <a:gd name="connsiteX1" fmla="*/ 489618 w 1838714"/>
              <a:gd name="connsiteY1" fmla="*/ 3687455 h 3819899"/>
              <a:gd name="connsiteX2" fmla="*/ 1575959 w 1838714"/>
              <a:gd name="connsiteY2" fmla="*/ 3580358 h 3819899"/>
              <a:gd name="connsiteX3" fmla="*/ 1836068 w 1838714"/>
              <a:gd name="connsiteY3" fmla="*/ 1040642 h 3819899"/>
              <a:gd name="connsiteX4" fmla="*/ 1637161 w 1838714"/>
              <a:gd name="connsiteY4" fmla="*/ 153271 h 3819899"/>
              <a:gd name="connsiteX5" fmla="*/ 642624 w 1838714"/>
              <a:gd name="connsiteY5" fmla="*/ 276 h 3819899"/>
              <a:gd name="connsiteX6" fmla="*/ 290711 w 1838714"/>
              <a:gd name="connsiteY6" fmla="*/ 122672 h 3819899"/>
              <a:gd name="connsiteX7" fmla="*/ 183607 w 1838714"/>
              <a:gd name="connsiteY7" fmla="*/ 367464 h 381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8714" h="3819899">
                <a:moveTo>
                  <a:pt x="0" y="3350866"/>
                </a:moveTo>
                <a:cubicBezTo>
                  <a:pt x="113479" y="3500036"/>
                  <a:pt x="226958" y="3649206"/>
                  <a:pt x="489618" y="3687455"/>
                </a:cubicBezTo>
                <a:cubicBezTo>
                  <a:pt x="752278" y="3725704"/>
                  <a:pt x="1351551" y="4021493"/>
                  <a:pt x="1575959" y="3580358"/>
                </a:cubicBezTo>
                <a:cubicBezTo>
                  <a:pt x="1800367" y="3139223"/>
                  <a:pt x="1825868" y="1611823"/>
                  <a:pt x="1836068" y="1040642"/>
                </a:cubicBezTo>
                <a:cubicBezTo>
                  <a:pt x="1846268" y="469461"/>
                  <a:pt x="1836068" y="326665"/>
                  <a:pt x="1637161" y="153271"/>
                </a:cubicBezTo>
                <a:cubicBezTo>
                  <a:pt x="1438254" y="-20123"/>
                  <a:pt x="867032" y="5376"/>
                  <a:pt x="642624" y="276"/>
                </a:cubicBezTo>
                <a:cubicBezTo>
                  <a:pt x="418216" y="-4824"/>
                  <a:pt x="367214" y="61474"/>
                  <a:pt x="290711" y="122672"/>
                </a:cubicBezTo>
                <a:cubicBezTo>
                  <a:pt x="214208" y="183870"/>
                  <a:pt x="198907" y="275667"/>
                  <a:pt x="183607" y="36746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340394" y="2944682"/>
            <a:ext cx="2333360" cy="862846"/>
            <a:chOff x="5816394" y="2944682"/>
            <a:chExt cx="2333360" cy="862846"/>
          </a:xfrm>
        </p:grpSpPr>
        <p:grpSp>
          <p:nvGrpSpPr>
            <p:cNvPr id="46" name="Group 45"/>
            <p:cNvGrpSpPr/>
            <p:nvPr/>
          </p:nvGrpSpPr>
          <p:grpSpPr>
            <a:xfrm>
              <a:off x="5816394" y="2944682"/>
              <a:ext cx="1946367" cy="666407"/>
              <a:chOff x="5815986" y="2954752"/>
              <a:chExt cx="1946367" cy="666407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 flipH="1">
                <a:off x="6547340" y="2954752"/>
                <a:ext cx="408" cy="36040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5815986" y="3251827"/>
                <a:ext cx="1946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Light"/>
                  </a:rPr>
                  <a:t>Accept </a:t>
                </a:r>
                <a:r>
                  <a:rPr lang="en-US" dirty="0" err="1" smtClean="0">
                    <a:latin typeface="Gill Sans Light"/>
                  </a:rPr>
                  <a:t>syscall</a:t>
                </a:r>
                <a:r>
                  <a:rPr lang="en-US" dirty="0" smtClean="0">
                    <a:latin typeface="Gill Sans Light"/>
                  </a:rPr>
                  <a:t>()</a:t>
                </a:r>
                <a:endParaRPr lang="en-US" dirty="0">
                  <a:latin typeface="Gill Sans Light"/>
                </a:endParaRPr>
              </a:p>
            </p:txBody>
          </p:sp>
        </p:grpSp>
        <p:sp>
          <p:nvSpPr>
            <p:cNvPr id="52" name="Freeform 51"/>
            <p:cNvSpPr/>
            <p:nvPr/>
          </p:nvSpPr>
          <p:spPr>
            <a:xfrm>
              <a:off x="7657159" y="3154765"/>
              <a:ext cx="492595" cy="652763"/>
            </a:xfrm>
            <a:custGeom>
              <a:avLst/>
              <a:gdLst>
                <a:gd name="connsiteX0" fmla="*/ 14941 w 492595"/>
                <a:gd name="connsiteY0" fmla="*/ 493114 h 612776"/>
                <a:gd name="connsiteX1" fmla="*/ 179294 w 492595"/>
                <a:gd name="connsiteY1" fmla="*/ 612643 h 612776"/>
                <a:gd name="connsiteX2" fmla="*/ 478117 w 492595"/>
                <a:gd name="connsiteY2" fmla="*/ 508055 h 612776"/>
                <a:gd name="connsiteX3" fmla="*/ 418353 w 492595"/>
                <a:gd name="connsiteY3" fmla="*/ 164408 h 612776"/>
                <a:gd name="connsiteX4" fmla="*/ 179294 w 492595"/>
                <a:gd name="connsiteY4" fmla="*/ 55 h 612776"/>
                <a:gd name="connsiteX5" fmla="*/ 0 w 492595"/>
                <a:gd name="connsiteY5" fmla="*/ 179349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2595" h="612776">
                  <a:moveTo>
                    <a:pt x="14941" y="493114"/>
                  </a:moveTo>
                  <a:cubicBezTo>
                    <a:pt x="58519" y="551633"/>
                    <a:pt x="102098" y="610153"/>
                    <a:pt x="179294" y="612643"/>
                  </a:cubicBezTo>
                  <a:cubicBezTo>
                    <a:pt x="256490" y="615133"/>
                    <a:pt x="438274" y="582761"/>
                    <a:pt x="478117" y="508055"/>
                  </a:cubicBezTo>
                  <a:cubicBezTo>
                    <a:pt x="517960" y="433349"/>
                    <a:pt x="468157" y="249075"/>
                    <a:pt x="418353" y="164408"/>
                  </a:cubicBezTo>
                  <a:cubicBezTo>
                    <a:pt x="368549" y="79741"/>
                    <a:pt x="249019" y="-2435"/>
                    <a:pt x="179294" y="55"/>
                  </a:cubicBezTo>
                  <a:cubicBezTo>
                    <a:pt x="109569" y="2545"/>
                    <a:pt x="54784" y="90947"/>
                    <a:pt x="0" y="179349"/>
                  </a:cubicBezTo>
                </a:path>
              </a:pathLst>
            </a:custGeom>
            <a:ln>
              <a:prstDash val="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292891" y="2901377"/>
            <a:ext cx="7049874" cy="1281090"/>
            <a:chOff x="768891" y="2887549"/>
            <a:chExt cx="7049874" cy="1558794"/>
          </a:xfrm>
        </p:grpSpPr>
        <p:grpSp>
          <p:nvGrpSpPr>
            <p:cNvPr id="37" name="Group 36"/>
            <p:cNvGrpSpPr/>
            <p:nvPr/>
          </p:nvGrpSpPr>
          <p:grpSpPr>
            <a:xfrm>
              <a:off x="5543783" y="3684486"/>
              <a:ext cx="2274982" cy="759746"/>
              <a:chOff x="5543783" y="3684486"/>
              <a:chExt cx="2274982" cy="759746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flipH="1">
                <a:off x="6547748" y="3684486"/>
                <a:ext cx="1" cy="3214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5543783" y="3994839"/>
                <a:ext cx="2274982" cy="449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latin typeface="Gill Sans Light"/>
                  </a:rPr>
                  <a:t>Connection Socket</a:t>
                </a:r>
                <a:endParaRPr lang="en-US" i="1" dirty="0">
                  <a:latin typeface="Gill Sans Light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768891" y="3996950"/>
              <a:ext cx="2274982" cy="449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Gill Sans Light"/>
                </a:rPr>
                <a:t>Connection Socket</a:t>
              </a:r>
              <a:endParaRPr lang="en-US" i="1" dirty="0">
                <a:latin typeface="Gill Sans Light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470685" y="2887549"/>
              <a:ext cx="0" cy="11815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endCxn id="22" idx="1"/>
          </p:cNvCxnSpPr>
          <p:nvPr/>
        </p:nvCxnSpPr>
        <p:spPr>
          <a:xfrm>
            <a:off x="5929280" y="2770928"/>
            <a:ext cx="1432800" cy="1620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Left-Right Arrow 5"/>
          <p:cNvSpPr/>
          <p:nvPr/>
        </p:nvSpPr>
        <p:spPr bwMode="auto">
          <a:xfrm>
            <a:off x="4499602" y="3913654"/>
            <a:ext cx="2559821" cy="184666"/>
          </a:xfrm>
          <a:prstGeom prst="leftRightArrow">
            <a:avLst/>
          </a:prstGeom>
          <a:solidFill>
            <a:schemeClr val="bg1"/>
          </a:solidFill>
          <a:ln w="5715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56" name="Straight Arrow Connector 55"/>
          <p:cNvCxnSpPr>
            <a:stCxn id="48" idx="1"/>
          </p:cNvCxnSpPr>
          <p:nvPr/>
        </p:nvCxnSpPr>
        <p:spPr>
          <a:xfrm flipH="1" flipV="1">
            <a:off x="5856696" y="2864141"/>
            <a:ext cx="1483699" cy="56228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353065" y="4666348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</a:t>
            </a:r>
            <a:r>
              <a:rPr lang="en-US" dirty="0" smtClean="0">
                <a:latin typeface="Gill Sans Light"/>
              </a:rPr>
              <a:t>rite request</a:t>
            </a:r>
            <a:endParaRPr lang="en-US" dirty="0">
              <a:latin typeface="Gill Sans Ligh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382948" y="5094841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</a:t>
            </a:r>
            <a:r>
              <a:rPr lang="en-US" dirty="0" smtClean="0">
                <a:latin typeface="Gill Sans Light"/>
              </a:rPr>
              <a:t>ead response</a:t>
            </a:r>
            <a:endParaRPr lang="en-US" dirty="0">
              <a:latin typeface="Gill Sans Ligh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147808" y="5831760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Client Socket</a:t>
            </a:r>
            <a:endParaRPr lang="en-US" dirty="0">
              <a:latin typeface="Gill Sans Light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971800" y="5472267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7193266" y="4114928"/>
            <a:ext cx="467251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688857" y="472983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read request</a:t>
            </a:r>
            <a:endParaRPr lang="en-US" dirty="0">
              <a:latin typeface="Gill Sans Ligh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688858" y="5122532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write response</a:t>
            </a:r>
            <a:endParaRPr lang="en-US" dirty="0">
              <a:latin typeface="Gill Sans Ligh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507417" y="5716178"/>
            <a:ext cx="268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Connection Socket</a:t>
            </a:r>
            <a:endParaRPr lang="en-US" dirty="0">
              <a:latin typeface="Gill Sans Light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6797047" y="5428920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044342" y="5787423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Server Socket</a:t>
            </a:r>
            <a:endParaRPr lang="en-US" dirty="0">
              <a:latin typeface="Gill Sans Light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3954327" y="4896839"/>
            <a:ext cx="1754597" cy="10429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Freeform 73"/>
          <p:cNvSpPr/>
          <p:nvPr/>
        </p:nvSpPr>
        <p:spPr>
          <a:xfrm>
            <a:off x="7424808" y="4800600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5" name="Freeform 74"/>
          <p:cNvSpPr/>
          <p:nvPr/>
        </p:nvSpPr>
        <p:spPr>
          <a:xfrm flipH="1">
            <a:off x="1905001" y="4788453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632275" y="407071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Gill Sans Light"/>
              </a:rPr>
              <a:t>C</a:t>
            </a:r>
            <a:r>
              <a:rPr lang="en-US" dirty="0" smtClean="0">
                <a:solidFill>
                  <a:srgbClr val="008000"/>
                </a:solidFill>
                <a:latin typeface="Gill Sans Light"/>
              </a:rPr>
              <a:t>hild</a:t>
            </a:r>
            <a:endParaRPr lang="en-US" dirty="0">
              <a:solidFill>
                <a:srgbClr val="008000"/>
              </a:solidFill>
              <a:latin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077716" y="4589566"/>
            <a:ext cx="2514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Connection Socket</a:t>
            </a:r>
            <a:endParaRPr lang="en-US" dirty="0">
              <a:latin typeface="Gill Sans Light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8469453" y="4134779"/>
            <a:ext cx="572135" cy="463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479518" y="4495800"/>
            <a:ext cx="251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Listen Socket</a:t>
            </a:r>
            <a:endParaRPr lang="en-US" dirty="0">
              <a:latin typeface="Gill Sans Ligh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860712" y="4110459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Gill Sans Light"/>
              </a:rPr>
              <a:t>Parent</a:t>
            </a:r>
            <a:endParaRPr lang="en-US" dirty="0">
              <a:solidFill>
                <a:srgbClr val="008000"/>
              </a:solidFill>
              <a:latin typeface="Gill Sans Light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4104745" y="5307198"/>
            <a:ext cx="1604179" cy="0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2994685" y="4193788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489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55355-6664-4BAD-9824-D19412343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38200"/>
            <a:ext cx="10515600" cy="55327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Socket setup code elided…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while (1)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// Accept a new client connection, obtaining a new socket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int 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accept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, NULL, NULL);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pid_t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pid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fork</a:t>
            </a:r>
            <a:r>
              <a:rPr lang="en-US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if (</a:t>
            </a:r>
            <a:r>
              <a:rPr lang="en-US" b="1" dirty="0" err="1">
                <a:latin typeface="Consolas" panose="020B0609020204030204" pitchFamily="49" charset="0"/>
              </a:rPr>
              <a:t>pid</a:t>
            </a:r>
            <a:r>
              <a:rPr lang="en-US" b="1" dirty="0">
                <a:latin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serve_client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exit(0);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close(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//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wait</a:t>
            </a:r>
            <a:r>
              <a:rPr lang="en-US" b="1" dirty="0">
                <a:latin typeface="Consolas" panose="020B06090202040302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Protocol (v3)</a:t>
            </a:r>
          </a:p>
        </p:txBody>
      </p:sp>
    </p:spTree>
    <p:extLst>
      <p:ext uri="{BB962C8B-B14F-4D97-AF65-F5344CB8AC3E}">
        <p14:creationId xmlns:p14="http://schemas.microsoft.com/office/powerpoint/2010/main" val="3653920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8AFC1-E843-4602-B035-44457AC0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Address: Itself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12631-2E9B-493D-AE43-18706F998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struct </a:t>
            </a:r>
            <a:r>
              <a:rPr lang="en-US" sz="2000" dirty="0" err="1">
                <a:latin typeface="Consolas" panose="020B0609020204030204" pitchFamily="49" charset="0"/>
              </a:rPr>
              <a:t>addrinfo</a:t>
            </a:r>
            <a:r>
              <a:rPr lang="en-US" sz="2000" dirty="0">
                <a:latin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</a:rPr>
              <a:t>setup_address</a:t>
            </a:r>
            <a:r>
              <a:rPr lang="en-US" sz="2000" dirty="0">
                <a:latin typeface="Consolas" panose="020B0609020204030204" pitchFamily="49" charset="0"/>
              </a:rPr>
              <a:t>(char *port)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struct </a:t>
            </a:r>
            <a:r>
              <a:rPr lang="en-US" sz="2000" dirty="0" err="1">
                <a:latin typeface="Consolas" panose="020B0609020204030204" pitchFamily="49" charset="0"/>
              </a:rPr>
              <a:t>addrinfo</a:t>
            </a:r>
            <a:r>
              <a:rPr lang="en-US" sz="2000" dirty="0">
                <a:latin typeface="Consolas" panose="020B0609020204030204" pitchFamily="49" charset="0"/>
              </a:rPr>
              <a:t> *server;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struct </a:t>
            </a:r>
            <a:r>
              <a:rPr lang="en-US" sz="2000" dirty="0" err="1">
                <a:latin typeface="Consolas" panose="020B0609020204030204" pitchFamily="49" charset="0"/>
              </a:rPr>
              <a:t>addrinfo</a:t>
            </a:r>
            <a:r>
              <a:rPr lang="en-US" sz="2000" dirty="0">
                <a:latin typeface="Consolas" panose="020B0609020204030204" pitchFamily="49" charset="0"/>
              </a:rPr>
              <a:t> hints;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memset</a:t>
            </a:r>
            <a:r>
              <a:rPr lang="en-US" sz="2000" dirty="0">
                <a:latin typeface="Consolas" panose="020B0609020204030204" pitchFamily="49" charset="0"/>
              </a:rPr>
              <a:t>(&amp;hints, 0, </a:t>
            </a:r>
            <a:r>
              <a:rPr lang="en-US" sz="2000" dirty="0" err="1">
                <a:latin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</a:rPr>
              <a:t>(hints));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hints.ai_family</a:t>
            </a:r>
            <a:r>
              <a:rPr lang="en-US" sz="2000" dirty="0">
                <a:latin typeface="Consolas" panose="020B0609020204030204" pitchFamily="49" charset="0"/>
              </a:rPr>
              <a:t> = AF_UNSPEC;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hints.ai_socktype</a:t>
            </a:r>
            <a:r>
              <a:rPr lang="en-US" sz="2000" dirty="0">
                <a:latin typeface="Consolas" panose="020B0609020204030204" pitchFamily="49" charset="0"/>
              </a:rPr>
              <a:t> = SOCK_STREAM;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hints.ai_flags</a:t>
            </a:r>
            <a:r>
              <a:rPr lang="en-US" sz="2000" dirty="0">
                <a:latin typeface="Consolas" panose="020B0609020204030204" pitchFamily="49" charset="0"/>
              </a:rPr>
              <a:t> = AI_PASSIVE;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getaddrinfo</a:t>
            </a:r>
            <a:r>
              <a:rPr lang="en-US" sz="2000" dirty="0">
                <a:latin typeface="Consolas" panose="020B0609020204030204" pitchFamily="49" charset="0"/>
              </a:rPr>
              <a:t>(NULL, port, &amp;hints, &amp;server);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return server;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Accepts any connections on the specified port</a:t>
            </a:r>
          </a:p>
        </p:txBody>
      </p:sp>
    </p:spTree>
    <p:extLst>
      <p:ext uri="{BB962C8B-B14F-4D97-AF65-F5344CB8AC3E}">
        <p14:creationId xmlns:p14="http://schemas.microsoft.com/office/powerpoint/2010/main" val="22551678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0EBC-3132-47E0-9FAA-022DC3DE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Client: Getting the Server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BACF9-98F8-4D2B-A923-9CD8186DF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14400"/>
            <a:ext cx="10515600" cy="490523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addrinfo</a:t>
            </a:r>
            <a:r>
              <a:rPr lang="en-US" dirty="0">
                <a:latin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</a:rPr>
              <a:t>lookup_host</a:t>
            </a:r>
            <a:r>
              <a:rPr lang="en-US" dirty="0">
                <a:latin typeface="Consolas" panose="020B0609020204030204" pitchFamily="49" charset="0"/>
              </a:rPr>
              <a:t>(char *</a:t>
            </a:r>
            <a:r>
              <a:rPr lang="en-US" dirty="0" err="1">
                <a:latin typeface="Consolas" panose="020B0609020204030204" pitchFamily="49" charset="0"/>
              </a:rPr>
              <a:t>host_name</a:t>
            </a:r>
            <a:r>
              <a:rPr lang="en-US" dirty="0">
                <a:latin typeface="Consolas" panose="020B0609020204030204" pitchFamily="49" charset="0"/>
              </a:rPr>
              <a:t>, char *port)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struct </a:t>
            </a:r>
            <a:r>
              <a:rPr lang="en-US" dirty="0" err="1">
                <a:latin typeface="Consolas" panose="020B0609020204030204" pitchFamily="49" charset="0"/>
              </a:rPr>
              <a:t>addrinfo</a:t>
            </a:r>
            <a:r>
              <a:rPr lang="en-US" dirty="0">
                <a:latin typeface="Consolas" panose="020B0609020204030204" pitchFamily="49" charset="0"/>
              </a:rPr>
              <a:t> *server;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struct </a:t>
            </a:r>
            <a:r>
              <a:rPr lang="en-US" dirty="0" err="1">
                <a:latin typeface="Consolas" panose="020B0609020204030204" pitchFamily="49" charset="0"/>
              </a:rPr>
              <a:t>addrinfo</a:t>
            </a:r>
            <a:r>
              <a:rPr lang="en-US" dirty="0">
                <a:latin typeface="Consolas" panose="020B0609020204030204" pitchFamily="49" charset="0"/>
              </a:rPr>
              <a:t> hints;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memset</a:t>
            </a:r>
            <a:r>
              <a:rPr lang="en-US" dirty="0">
                <a:latin typeface="Consolas" panose="020B0609020204030204" pitchFamily="49" charset="0"/>
              </a:rPr>
              <a:t>(&amp;hints, 0, </a:t>
            </a:r>
            <a:r>
              <a:rPr lang="en-US" dirty="0" err="1">
                <a:latin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</a:rPr>
              <a:t>(hints));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hints.ai_family</a:t>
            </a:r>
            <a:r>
              <a:rPr lang="en-US" dirty="0">
                <a:latin typeface="Consolas" panose="020B0609020204030204" pitchFamily="49" charset="0"/>
              </a:rPr>
              <a:t> = AF_UNSPEC;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hints.ai_socktype</a:t>
            </a:r>
            <a:r>
              <a:rPr lang="en-US" dirty="0">
                <a:latin typeface="Consolas" panose="020B0609020204030204" pitchFamily="49" charset="0"/>
              </a:rPr>
              <a:t> = SOCK_STREAM;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int </a:t>
            </a:r>
            <a:r>
              <a:rPr lang="en-US" dirty="0" err="1">
                <a:latin typeface="Consolas" panose="020B0609020204030204" pitchFamily="49" charset="0"/>
              </a:rPr>
              <a:t>rv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getaddrinfo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host_name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port_name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       &amp;hints, &amp;server);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if (</a:t>
            </a:r>
            <a:r>
              <a:rPr lang="en-US" dirty="0" err="1">
                <a:latin typeface="Consolas" panose="020B0609020204030204" pitchFamily="49" charset="0"/>
              </a:rPr>
              <a:t>rv</a:t>
            </a:r>
            <a:r>
              <a:rPr lang="en-US" dirty="0">
                <a:latin typeface="Consolas" panose="020B0609020204030204" pitchFamily="49" charset="0"/>
              </a:rPr>
              <a:t> != 0)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getaddrinfo</a:t>
            </a:r>
            <a:r>
              <a:rPr lang="en-US" dirty="0">
                <a:latin typeface="Consolas" panose="020B0609020204030204" pitchFamily="49" charset="0"/>
              </a:rPr>
              <a:t> failed: %s\n",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gai_strerror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rv</a:t>
            </a:r>
            <a:r>
              <a:rPr lang="en-US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NULL;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return server;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765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D431-CFB7-411E-BE0B-AF392031B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Server without Protection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EF147-3D52-4F6C-862D-4BF17545C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Spawn a new thread to handle each connection</a:t>
            </a:r>
          </a:p>
          <a:p>
            <a:r>
              <a:rPr lang="en-US" dirty="0"/>
              <a:t>Main thread initiates new client connections without waiting for previously spawned threads</a:t>
            </a:r>
          </a:p>
          <a:p>
            <a:r>
              <a:rPr lang="en-US" dirty="0"/>
              <a:t>Why give up the protection of separate processes?</a:t>
            </a:r>
          </a:p>
          <a:p>
            <a:pPr lvl="1"/>
            <a:r>
              <a:rPr lang="en-US" dirty="0"/>
              <a:t>More efficient to create new threads</a:t>
            </a:r>
          </a:p>
          <a:p>
            <a:pPr lvl="1"/>
            <a:r>
              <a:rPr lang="en-US" dirty="0"/>
              <a:t>More efficient to switch between threads</a:t>
            </a:r>
          </a:p>
        </p:txBody>
      </p:sp>
    </p:spTree>
    <p:extLst>
      <p:ext uri="{BB962C8B-B14F-4D97-AF65-F5344CB8AC3E}">
        <p14:creationId xmlns:p14="http://schemas.microsoft.com/office/powerpoint/2010/main" val="26553140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5507444" y="4782248"/>
            <a:ext cx="2455574" cy="1587368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6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232" y="680377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3527" y="662413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Server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244263" y="1747220"/>
            <a:ext cx="3583032" cy="1154157"/>
            <a:chOff x="720262" y="1747219"/>
            <a:chExt cx="3583032" cy="1154157"/>
          </a:xfrm>
        </p:grpSpPr>
        <p:sp>
          <p:nvSpPr>
            <p:cNvPr id="9" name="TextBox 8"/>
            <p:cNvSpPr txBox="1"/>
            <p:nvPr/>
          </p:nvSpPr>
          <p:spPr>
            <a:xfrm>
              <a:off x="720262" y="1747219"/>
              <a:ext cx="242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Create Client Socket</a:t>
              </a:r>
              <a:endParaRPr lang="en-US" dirty="0">
                <a:latin typeface="Gill Sans Ligh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0262" y="2532044"/>
              <a:ext cx="3583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Connect it to server (</a:t>
              </a:r>
              <a:r>
                <a:rPr lang="en-US" dirty="0" err="1" smtClean="0">
                  <a:latin typeface="Gill Sans Light"/>
                </a:rPr>
                <a:t>host:port</a:t>
              </a:r>
              <a:r>
                <a:rPr lang="en-US" dirty="0" smtClean="0">
                  <a:latin typeface="Gill Sans Light"/>
                </a:rPr>
                <a:t>)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470685" y="2057400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340395" y="1066800"/>
            <a:ext cx="2585208" cy="1905000"/>
            <a:chOff x="5816394" y="1141845"/>
            <a:chExt cx="2585208" cy="1905000"/>
          </a:xfrm>
        </p:grpSpPr>
        <p:sp>
          <p:nvSpPr>
            <p:cNvPr id="18" name="TextBox 17"/>
            <p:cNvSpPr txBox="1"/>
            <p:nvPr/>
          </p:nvSpPr>
          <p:spPr>
            <a:xfrm>
              <a:off x="5816394" y="1141845"/>
              <a:ext cx="2505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Create Server Socket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547748" y="1446645"/>
              <a:ext cx="408" cy="2952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832103" y="1730488"/>
              <a:ext cx="2561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Bind it to an Address </a:t>
              </a:r>
            </a:p>
            <a:p>
              <a:r>
                <a:rPr lang="en-US" dirty="0" smtClean="0">
                  <a:latin typeface="Gill Sans Light"/>
                </a:rPr>
                <a:t>(</a:t>
              </a:r>
              <a:r>
                <a:rPr lang="en-US" dirty="0" err="1" smtClean="0">
                  <a:latin typeface="Gill Sans Light"/>
                </a:rPr>
                <a:t>host:port</a:t>
              </a:r>
              <a:r>
                <a:rPr lang="en-US" dirty="0" smtClean="0">
                  <a:latin typeface="Gill Sans Light"/>
                </a:rPr>
                <a:t>)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554133" y="2321879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838080" y="2677513"/>
              <a:ext cx="2563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Listen for Connection</a:t>
              </a:r>
              <a:endParaRPr lang="en-US" dirty="0">
                <a:latin typeface="Gill Sans Light"/>
              </a:endParaRPr>
            </a:p>
          </p:txBody>
        </p:sp>
      </p:grpSp>
      <p:sp>
        <p:nvSpPr>
          <p:cNvPr id="27" name="Freeform 26"/>
          <p:cNvSpPr/>
          <p:nvPr/>
        </p:nvSpPr>
        <p:spPr>
          <a:xfrm>
            <a:off x="8654063" y="3013877"/>
            <a:ext cx="1655107" cy="2566945"/>
          </a:xfrm>
          <a:custGeom>
            <a:avLst/>
            <a:gdLst>
              <a:gd name="connsiteX0" fmla="*/ 0 w 1838714"/>
              <a:gd name="connsiteY0" fmla="*/ 3350866 h 3819899"/>
              <a:gd name="connsiteX1" fmla="*/ 489618 w 1838714"/>
              <a:gd name="connsiteY1" fmla="*/ 3687455 h 3819899"/>
              <a:gd name="connsiteX2" fmla="*/ 1575959 w 1838714"/>
              <a:gd name="connsiteY2" fmla="*/ 3580358 h 3819899"/>
              <a:gd name="connsiteX3" fmla="*/ 1836068 w 1838714"/>
              <a:gd name="connsiteY3" fmla="*/ 1040642 h 3819899"/>
              <a:gd name="connsiteX4" fmla="*/ 1637161 w 1838714"/>
              <a:gd name="connsiteY4" fmla="*/ 153271 h 3819899"/>
              <a:gd name="connsiteX5" fmla="*/ 642624 w 1838714"/>
              <a:gd name="connsiteY5" fmla="*/ 276 h 3819899"/>
              <a:gd name="connsiteX6" fmla="*/ 290711 w 1838714"/>
              <a:gd name="connsiteY6" fmla="*/ 122672 h 3819899"/>
              <a:gd name="connsiteX7" fmla="*/ 183607 w 1838714"/>
              <a:gd name="connsiteY7" fmla="*/ 367464 h 3819899"/>
              <a:gd name="connsiteX0" fmla="*/ 212046 w 1655107"/>
              <a:gd name="connsiteY0" fmla="*/ 3192735 h 3828051"/>
              <a:gd name="connsiteX1" fmla="*/ 306011 w 1655107"/>
              <a:gd name="connsiteY1" fmla="*/ 3687455 h 3828051"/>
              <a:gd name="connsiteX2" fmla="*/ 1392352 w 1655107"/>
              <a:gd name="connsiteY2" fmla="*/ 3580358 h 3828051"/>
              <a:gd name="connsiteX3" fmla="*/ 1652461 w 1655107"/>
              <a:gd name="connsiteY3" fmla="*/ 1040642 h 3828051"/>
              <a:gd name="connsiteX4" fmla="*/ 1453554 w 1655107"/>
              <a:gd name="connsiteY4" fmla="*/ 153271 h 3828051"/>
              <a:gd name="connsiteX5" fmla="*/ 459017 w 1655107"/>
              <a:gd name="connsiteY5" fmla="*/ 276 h 3828051"/>
              <a:gd name="connsiteX6" fmla="*/ 107104 w 1655107"/>
              <a:gd name="connsiteY6" fmla="*/ 122672 h 3828051"/>
              <a:gd name="connsiteX7" fmla="*/ 0 w 1655107"/>
              <a:gd name="connsiteY7" fmla="*/ 367464 h 3828051"/>
              <a:gd name="connsiteX0" fmla="*/ 212046 w 1655107"/>
              <a:gd name="connsiteY0" fmla="*/ 3192735 h 3847207"/>
              <a:gd name="connsiteX1" fmla="*/ 569780 w 1655107"/>
              <a:gd name="connsiteY1" fmla="*/ 3726987 h 3847207"/>
              <a:gd name="connsiteX2" fmla="*/ 1392352 w 1655107"/>
              <a:gd name="connsiteY2" fmla="*/ 3580358 h 3847207"/>
              <a:gd name="connsiteX3" fmla="*/ 1652461 w 1655107"/>
              <a:gd name="connsiteY3" fmla="*/ 1040642 h 3847207"/>
              <a:gd name="connsiteX4" fmla="*/ 1453554 w 1655107"/>
              <a:gd name="connsiteY4" fmla="*/ 153271 h 3847207"/>
              <a:gd name="connsiteX5" fmla="*/ 459017 w 1655107"/>
              <a:gd name="connsiteY5" fmla="*/ 276 h 3847207"/>
              <a:gd name="connsiteX6" fmla="*/ 107104 w 1655107"/>
              <a:gd name="connsiteY6" fmla="*/ 122672 h 3847207"/>
              <a:gd name="connsiteX7" fmla="*/ 0 w 1655107"/>
              <a:gd name="connsiteY7" fmla="*/ 367464 h 3847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5107" h="3847207">
                <a:moveTo>
                  <a:pt x="212046" y="3192735"/>
                </a:moveTo>
                <a:cubicBezTo>
                  <a:pt x="325525" y="3341905"/>
                  <a:pt x="373062" y="3662383"/>
                  <a:pt x="569780" y="3726987"/>
                </a:cubicBezTo>
                <a:cubicBezTo>
                  <a:pt x="766498" y="3791591"/>
                  <a:pt x="1211905" y="4028082"/>
                  <a:pt x="1392352" y="3580358"/>
                </a:cubicBezTo>
                <a:cubicBezTo>
                  <a:pt x="1572799" y="3132634"/>
                  <a:pt x="1642261" y="1611823"/>
                  <a:pt x="1652461" y="1040642"/>
                </a:cubicBezTo>
                <a:cubicBezTo>
                  <a:pt x="1662661" y="469461"/>
                  <a:pt x="1652461" y="326665"/>
                  <a:pt x="1453554" y="153271"/>
                </a:cubicBezTo>
                <a:cubicBezTo>
                  <a:pt x="1254647" y="-20123"/>
                  <a:pt x="683425" y="5376"/>
                  <a:pt x="459017" y="276"/>
                </a:cubicBezTo>
                <a:cubicBezTo>
                  <a:pt x="234609" y="-4824"/>
                  <a:pt x="183607" y="61474"/>
                  <a:pt x="107104" y="122672"/>
                </a:cubicBezTo>
                <a:cubicBezTo>
                  <a:pt x="30601" y="183870"/>
                  <a:pt x="15300" y="275667"/>
                  <a:pt x="0" y="36746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340394" y="2944682"/>
            <a:ext cx="2333360" cy="862846"/>
            <a:chOff x="5816394" y="2944682"/>
            <a:chExt cx="2333360" cy="862846"/>
          </a:xfrm>
        </p:grpSpPr>
        <p:grpSp>
          <p:nvGrpSpPr>
            <p:cNvPr id="46" name="Group 45"/>
            <p:cNvGrpSpPr/>
            <p:nvPr/>
          </p:nvGrpSpPr>
          <p:grpSpPr>
            <a:xfrm>
              <a:off x="5816394" y="2944682"/>
              <a:ext cx="1946367" cy="666407"/>
              <a:chOff x="5815986" y="2954752"/>
              <a:chExt cx="1946367" cy="666407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 flipH="1">
                <a:off x="6547340" y="2954752"/>
                <a:ext cx="408" cy="36040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5815986" y="3251827"/>
                <a:ext cx="1946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Light"/>
                  </a:rPr>
                  <a:t>Accept </a:t>
                </a:r>
                <a:r>
                  <a:rPr lang="en-US" dirty="0" err="1" smtClean="0">
                    <a:latin typeface="Gill Sans Light"/>
                  </a:rPr>
                  <a:t>syscall</a:t>
                </a:r>
                <a:r>
                  <a:rPr lang="en-US" dirty="0" smtClean="0">
                    <a:latin typeface="Gill Sans Light"/>
                  </a:rPr>
                  <a:t>()</a:t>
                </a:r>
                <a:endParaRPr lang="en-US" dirty="0">
                  <a:latin typeface="Gill Sans Light"/>
                </a:endParaRPr>
              </a:p>
            </p:txBody>
          </p:sp>
        </p:grpSp>
        <p:sp>
          <p:nvSpPr>
            <p:cNvPr id="52" name="Freeform 51"/>
            <p:cNvSpPr/>
            <p:nvPr/>
          </p:nvSpPr>
          <p:spPr>
            <a:xfrm>
              <a:off x="7657159" y="3154765"/>
              <a:ext cx="492595" cy="652763"/>
            </a:xfrm>
            <a:custGeom>
              <a:avLst/>
              <a:gdLst>
                <a:gd name="connsiteX0" fmla="*/ 14941 w 492595"/>
                <a:gd name="connsiteY0" fmla="*/ 493114 h 612776"/>
                <a:gd name="connsiteX1" fmla="*/ 179294 w 492595"/>
                <a:gd name="connsiteY1" fmla="*/ 612643 h 612776"/>
                <a:gd name="connsiteX2" fmla="*/ 478117 w 492595"/>
                <a:gd name="connsiteY2" fmla="*/ 508055 h 612776"/>
                <a:gd name="connsiteX3" fmla="*/ 418353 w 492595"/>
                <a:gd name="connsiteY3" fmla="*/ 164408 h 612776"/>
                <a:gd name="connsiteX4" fmla="*/ 179294 w 492595"/>
                <a:gd name="connsiteY4" fmla="*/ 55 h 612776"/>
                <a:gd name="connsiteX5" fmla="*/ 0 w 492595"/>
                <a:gd name="connsiteY5" fmla="*/ 179349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2595" h="612776">
                  <a:moveTo>
                    <a:pt x="14941" y="493114"/>
                  </a:moveTo>
                  <a:cubicBezTo>
                    <a:pt x="58519" y="551633"/>
                    <a:pt x="102098" y="610153"/>
                    <a:pt x="179294" y="612643"/>
                  </a:cubicBezTo>
                  <a:cubicBezTo>
                    <a:pt x="256490" y="615133"/>
                    <a:pt x="438274" y="582761"/>
                    <a:pt x="478117" y="508055"/>
                  </a:cubicBezTo>
                  <a:cubicBezTo>
                    <a:pt x="517960" y="433349"/>
                    <a:pt x="468157" y="249075"/>
                    <a:pt x="418353" y="164408"/>
                  </a:cubicBezTo>
                  <a:cubicBezTo>
                    <a:pt x="368549" y="79741"/>
                    <a:pt x="249019" y="-2435"/>
                    <a:pt x="179294" y="55"/>
                  </a:cubicBezTo>
                  <a:cubicBezTo>
                    <a:pt x="109569" y="2545"/>
                    <a:pt x="54784" y="90947"/>
                    <a:pt x="0" y="179349"/>
                  </a:cubicBezTo>
                </a:path>
              </a:pathLst>
            </a:custGeom>
            <a:ln>
              <a:prstDash val="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292891" y="2901377"/>
            <a:ext cx="7049874" cy="1281090"/>
            <a:chOff x="768891" y="2887549"/>
            <a:chExt cx="7049874" cy="1558794"/>
          </a:xfrm>
        </p:grpSpPr>
        <p:grpSp>
          <p:nvGrpSpPr>
            <p:cNvPr id="37" name="Group 36"/>
            <p:cNvGrpSpPr/>
            <p:nvPr/>
          </p:nvGrpSpPr>
          <p:grpSpPr>
            <a:xfrm>
              <a:off x="5543783" y="3684486"/>
              <a:ext cx="2274982" cy="759746"/>
              <a:chOff x="5543783" y="3684486"/>
              <a:chExt cx="2274982" cy="759746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flipH="1">
                <a:off x="6547748" y="3684486"/>
                <a:ext cx="1" cy="3214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5543783" y="3994839"/>
                <a:ext cx="2274982" cy="449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latin typeface="Gill Sans Light"/>
                  </a:rPr>
                  <a:t>Connection Socket</a:t>
                </a:r>
                <a:endParaRPr lang="en-US" i="1" dirty="0">
                  <a:latin typeface="Gill Sans Light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768891" y="3996950"/>
              <a:ext cx="2274982" cy="449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Gill Sans Light"/>
                </a:rPr>
                <a:t>Connection Socket</a:t>
              </a:r>
              <a:endParaRPr lang="en-US" i="1" dirty="0">
                <a:latin typeface="Gill Sans Light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470685" y="2887549"/>
              <a:ext cx="0" cy="11815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endCxn id="22" idx="1"/>
          </p:cNvCxnSpPr>
          <p:nvPr/>
        </p:nvCxnSpPr>
        <p:spPr>
          <a:xfrm>
            <a:off x="5929280" y="2770928"/>
            <a:ext cx="1432800" cy="1620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Left-Right Arrow 5"/>
          <p:cNvSpPr/>
          <p:nvPr/>
        </p:nvSpPr>
        <p:spPr bwMode="auto">
          <a:xfrm>
            <a:off x="4499602" y="3913654"/>
            <a:ext cx="2559821" cy="184666"/>
          </a:xfrm>
          <a:prstGeom prst="leftRightArrow">
            <a:avLst/>
          </a:prstGeom>
          <a:solidFill>
            <a:schemeClr val="bg1"/>
          </a:solidFill>
          <a:ln w="5715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56" name="Straight Arrow Connector 55"/>
          <p:cNvCxnSpPr>
            <a:stCxn id="48" idx="1"/>
          </p:cNvCxnSpPr>
          <p:nvPr/>
        </p:nvCxnSpPr>
        <p:spPr>
          <a:xfrm flipH="1" flipV="1">
            <a:off x="5856696" y="2864141"/>
            <a:ext cx="1483699" cy="56228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353065" y="4755294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</a:t>
            </a:r>
            <a:r>
              <a:rPr lang="en-US" dirty="0" smtClean="0">
                <a:latin typeface="Gill Sans Light"/>
              </a:rPr>
              <a:t>rite request</a:t>
            </a:r>
            <a:endParaRPr lang="en-US" dirty="0">
              <a:latin typeface="Gill Sans Ligh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382948" y="5183787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</a:t>
            </a:r>
            <a:r>
              <a:rPr lang="en-US" dirty="0" smtClean="0">
                <a:latin typeface="Gill Sans Light"/>
              </a:rPr>
              <a:t>ead response</a:t>
            </a:r>
            <a:endParaRPr lang="en-US" dirty="0">
              <a:latin typeface="Gill Sans Ligh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147808" y="5920706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Client Socket</a:t>
            </a:r>
            <a:endParaRPr lang="en-US" dirty="0">
              <a:latin typeface="Gill Sans Light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971800" y="5561213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7193266" y="4393770"/>
            <a:ext cx="467251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688857" y="4818781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read request</a:t>
            </a:r>
            <a:endParaRPr lang="en-US" dirty="0">
              <a:latin typeface="Gill Sans Ligh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688858" y="5211478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write response</a:t>
            </a:r>
            <a:endParaRPr lang="en-US" dirty="0">
              <a:latin typeface="Gill Sans Ligh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507417" y="5805124"/>
            <a:ext cx="268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Connection Socket</a:t>
            </a:r>
            <a:endParaRPr lang="en-US" dirty="0">
              <a:latin typeface="Gill Sans Light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6797047" y="5517866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044342" y="6016023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Server Socket</a:t>
            </a:r>
            <a:endParaRPr lang="en-US" dirty="0">
              <a:latin typeface="Gill Sans Light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3954327" y="4985785"/>
            <a:ext cx="1754597" cy="10429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Freeform 73"/>
          <p:cNvSpPr/>
          <p:nvPr/>
        </p:nvSpPr>
        <p:spPr>
          <a:xfrm>
            <a:off x="7424808" y="4889546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5" name="Freeform 74"/>
          <p:cNvSpPr/>
          <p:nvPr/>
        </p:nvSpPr>
        <p:spPr>
          <a:xfrm flipH="1">
            <a:off x="1905001" y="4877399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10200" y="434955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Gill Sans Light"/>
              </a:rPr>
              <a:t>Spawned Thread</a:t>
            </a:r>
            <a:endParaRPr lang="en-US" dirty="0">
              <a:solidFill>
                <a:srgbClr val="008000"/>
              </a:solidFill>
              <a:latin typeface="Gill Sans Light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8469453" y="4413621"/>
            <a:ext cx="285740" cy="495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342333" y="4853919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Gill Sans Light"/>
              </a:rPr>
              <a:t>Main Thread</a:t>
            </a:r>
            <a:endParaRPr lang="en-US" dirty="0">
              <a:solidFill>
                <a:srgbClr val="008000"/>
              </a:solidFill>
              <a:latin typeface="Gill Sans Light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4104745" y="5396144"/>
            <a:ext cx="1604179" cy="0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2994685" y="4193788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with Concurrency, without Protection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9B12E70-1CF1-4AFA-8CCE-435A3E4A808E}"/>
              </a:ext>
            </a:extLst>
          </p:cNvPr>
          <p:cNvSpPr txBox="1"/>
          <p:nvPr/>
        </p:nvSpPr>
        <p:spPr>
          <a:xfrm>
            <a:off x="7211081" y="4049190"/>
            <a:ext cx="2204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cs typeface="Consolas" panose="020B0609020204030204" pitchFamily="49" charset="0"/>
              </a:rPr>
              <a:t>pthread_create</a:t>
            </a:r>
            <a:endParaRPr lang="en-US" sz="20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143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Gill Sans Light"/>
                <a:ea typeface="Gulim" panose="020B0600000101010101" pitchFamily="34" charset="-127"/>
              </a:rPr>
              <a:t>Thread Pools: More Later!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685800"/>
            <a:ext cx="9905999" cy="28956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 smtClean="0">
                <a:latin typeface="Gill Sans Light"/>
                <a:ea typeface="Gulim" panose="020B0600000101010101" pitchFamily="34" charset="-127"/>
              </a:rPr>
              <a:t>Problem with previous version: Unbounded Threads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 smtClean="0">
                <a:latin typeface="Gill Sans Light"/>
                <a:ea typeface="Gulim" panose="020B0600000101010101" pitchFamily="34" charset="-127"/>
              </a:rPr>
              <a:t>When web-site becomes too popular – throughput sinks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 smtClean="0">
                <a:latin typeface="Gill Sans Light"/>
                <a:ea typeface="Gulim" panose="020B0600000101010101" pitchFamily="34" charset="-127"/>
              </a:rPr>
              <a:t>Instead, allocate a bounded “pool” of worker threads, representing the maximum level of multiprogramming</a:t>
            </a:r>
          </a:p>
          <a:p>
            <a:pPr>
              <a:lnSpc>
                <a:spcPct val="85000"/>
              </a:lnSpc>
              <a:spcBef>
                <a:spcPct val="25000"/>
              </a:spcBef>
              <a:buFontTx/>
              <a:buNone/>
            </a:pPr>
            <a:r>
              <a:rPr lang="en-US" altLang="ko-KR" sz="2000" dirty="0">
                <a:latin typeface="Gill Sans Light"/>
                <a:ea typeface="Gulim" panose="020B0600000101010101" pitchFamily="34" charset="-127"/>
              </a:rPr>
              <a:t>		</a:t>
            </a:r>
          </a:p>
        </p:txBody>
      </p:sp>
      <p:sp>
        <p:nvSpPr>
          <p:cNvPr id="31748" name="Text Box 23"/>
          <p:cNvSpPr txBox="1">
            <a:spLocks noChangeArrowheads="1"/>
          </p:cNvSpPr>
          <p:nvPr/>
        </p:nvSpPr>
        <p:spPr bwMode="auto">
          <a:xfrm>
            <a:off x="1676400" y="1447801"/>
            <a:ext cx="518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endParaRPr lang="ko-KR" altLang="en-US">
              <a:latin typeface="Gill Sans Light"/>
              <a:ea typeface="Gulim" panose="020B0600000101010101" pitchFamily="34" charset="-127"/>
            </a:endParaRPr>
          </a:p>
        </p:txBody>
      </p:sp>
      <p:sp>
        <p:nvSpPr>
          <p:cNvPr id="408600" name="Text Box 24"/>
          <p:cNvSpPr txBox="1">
            <a:spLocks noChangeArrowheads="1"/>
          </p:cNvSpPr>
          <p:nvPr/>
        </p:nvSpPr>
        <p:spPr bwMode="auto">
          <a:xfrm>
            <a:off x="1752600" y="4185138"/>
            <a:ext cx="44958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master() {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allocThreads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worker,queue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while(TRUE) {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con=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AcceptCon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Enqueue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queue,con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wakeUp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(queue);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}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}</a:t>
            </a:r>
          </a:p>
        </p:txBody>
      </p:sp>
      <p:sp>
        <p:nvSpPr>
          <p:cNvPr id="408601" name="Text Box 25"/>
          <p:cNvSpPr txBox="1">
            <a:spLocks noChangeArrowheads="1"/>
          </p:cNvSpPr>
          <p:nvPr/>
        </p:nvSpPr>
        <p:spPr bwMode="auto">
          <a:xfrm>
            <a:off x="6248400" y="4152901"/>
            <a:ext cx="426720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worker(queue) {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while(TRUE) {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con=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Dequeue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(queue);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if (con==null)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   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sleepOn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(queue);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else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   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ServiceWebPage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(con);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}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}</a:t>
            </a:r>
          </a:p>
        </p:txBody>
      </p:sp>
      <p:grpSp>
        <p:nvGrpSpPr>
          <p:cNvPr id="408603" name="Group 27"/>
          <p:cNvGrpSpPr>
            <a:grpSpLocks/>
          </p:cNvGrpSpPr>
          <p:nvPr/>
        </p:nvGrpSpPr>
        <p:grpSpPr bwMode="auto">
          <a:xfrm>
            <a:off x="2743200" y="2209801"/>
            <a:ext cx="6172200" cy="1893888"/>
            <a:chOff x="624" y="1392"/>
            <a:chExt cx="3888" cy="1193"/>
          </a:xfrm>
        </p:grpSpPr>
        <p:sp>
          <p:nvSpPr>
            <p:cNvPr id="31752" name="Rectangle 14"/>
            <p:cNvSpPr>
              <a:spLocks noChangeArrowheads="1"/>
            </p:cNvSpPr>
            <p:nvPr/>
          </p:nvSpPr>
          <p:spPr bwMode="auto">
            <a:xfrm>
              <a:off x="2496" y="1488"/>
              <a:ext cx="528" cy="672"/>
            </a:xfrm>
            <a:prstGeom prst="rect">
              <a:avLst/>
            </a:prstGeom>
            <a:solidFill>
              <a:srgbClr val="00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dirty="0">
                  <a:latin typeface="Gill Sans Light"/>
                  <a:ea typeface="Gulim" panose="020B0600000101010101" pitchFamily="34" charset="-127"/>
                </a:rPr>
                <a:t>Master</a:t>
              </a:r>
            </a:p>
            <a:p>
              <a:pPr algn="ctr"/>
              <a:r>
                <a:rPr lang="en-US" altLang="ko-KR" dirty="0">
                  <a:latin typeface="Gill Sans Light"/>
                  <a:ea typeface="Gulim" panose="020B0600000101010101" pitchFamily="34" charset="-127"/>
                </a:rPr>
                <a:t>Thread</a:t>
              </a:r>
            </a:p>
          </p:txBody>
        </p:sp>
        <p:sp>
          <p:nvSpPr>
            <p:cNvPr id="31753" name="Text Box 15"/>
            <p:cNvSpPr txBox="1">
              <a:spLocks noChangeArrowheads="1"/>
            </p:cNvSpPr>
            <p:nvPr/>
          </p:nvSpPr>
          <p:spPr bwMode="auto">
            <a:xfrm>
              <a:off x="3552" y="2352"/>
              <a:ext cx="9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latin typeface="Gill Sans Light"/>
                  <a:ea typeface="Gulim" panose="020B0600000101010101" pitchFamily="34" charset="-127"/>
                </a:rPr>
                <a:t>Thread Pool</a:t>
              </a:r>
            </a:p>
          </p:txBody>
        </p:sp>
        <p:sp>
          <p:nvSpPr>
            <p:cNvPr id="31754" name="laptop"/>
            <p:cNvSpPr>
              <a:spLocks noEditPoints="1" noChangeArrowheads="1"/>
            </p:cNvSpPr>
            <p:nvPr/>
          </p:nvSpPr>
          <p:spPr bwMode="auto">
            <a:xfrm>
              <a:off x="624" y="1728"/>
              <a:ext cx="912" cy="672"/>
            </a:xfrm>
            <a:custGeom>
              <a:avLst/>
              <a:gdLst>
                <a:gd name="T0" fmla="*/ 142 w 21600"/>
                <a:gd name="T1" fmla="*/ 0 h 21600"/>
                <a:gd name="T2" fmla="*/ 142 w 21600"/>
                <a:gd name="T3" fmla="*/ 223 h 21600"/>
                <a:gd name="T4" fmla="*/ 774 w 21600"/>
                <a:gd name="T5" fmla="*/ 0 h 21600"/>
                <a:gd name="T6" fmla="*/ 774 w 21600"/>
                <a:gd name="T7" fmla="*/ 223 h 21600"/>
                <a:gd name="T8" fmla="*/ 456 w 21600"/>
                <a:gd name="T9" fmla="*/ 0 h 21600"/>
                <a:gd name="T10" fmla="*/ 456 w 21600"/>
                <a:gd name="T11" fmla="*/ 672 h 21600"/>
                <a:gd name="T12" fmla="*/ 0 w 21600"/>
                <a:gd name="T13" fmla="*/ 672 h 21600"/>
                <a:gd name="T14" fmla="*/ 912 w 21600"/>
                <a:gd name="T15" fmla="*/ 67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4453 w 21600"/>
                <a:gd name="T25" fmla="*/ 1864 h 21600"/>
                <a:gd name="T26" fmla="*/ 17313 w 21600"/>
                <a:gd name="T27" fmla="*/ 1231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1755" name="Freeform 19"/>
            <p:cNvSpPr>
              <a:spLocks/>
            </p:cNvSpPr>
            <p:nvPr/>
          </p:nvSpPr>
          <p:spPr bwMode="auto">
            <a:xfrm>
              <a:off x="1488" y="2064"/>
              <a:ext cx="2304" cy="416"/>
            </a:xfrm>
            <a:custGeom>
              <a:avLst/>
              <a:gdLst>
                <a:gd name="T0" fmla="*/ 2304 w 2112"/>
                <a:gd name="T1" fmla="*/ 0 h 416"/>
                <a:gd name="T2" fmla="*/ 1937 w 2112"/>
                <a:gd name="T3" fmla="*/ 336 h 416"/>
                <a:gd name="T4" fmla="*/ 1047 w 2112"/>
                <a:gd name="T5" fmla="*/ 384 h 416"/>
                <a:gd name="T6" fmla="*/ 0 w 2112"/>
                <a:gd name="T7" fmla="*/ 144 h 4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2" h="416">
                  <a:moveTo>
                    <a:pt x="2112" y="0"/>
                  </a:moveTo>
                  <a:cubicBezTo>
                    <a:pt x="2040" y="136"/>
                    <a:pt x="1968" y="272"/>
                    <a:pt x="1776" y="336"/>
                  </a:cubicBezTo>
                  <a:cubicBezTo>
                    <a:pt x="1584" y="400"/>
                    <a:pt x="1256" y="416"/>
                    <a:pt x="960" y="384"/>
                  </a:cubicBezTo>
                  <a:cubicBezTo>
                    <a:pt x="664" y="352"/>
                    <a:pt x="332" y="248"/>
                    <a:pt x="0" y="14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1756" name="Freeform 20"/>
            <p:cNvSpPr>
              <a:spLocks/>
            </p:cNvSpPr>
            <p:nvPr/>
          </p:nvSpPr>
          <p:spPr bwMode="auto">
            <a:xfrm>
              <a:off x="1488" y="1680"/>
              <a:ext cx="1008" cy="256"/>
            </a:xfrm>
            <a:custGeom>
              <a:avLst/>
              <a:gdLst>
                <a:gd name="T0" fmla="*/ 0 w 1008"/>
                <a:gd name="T1" fmla="*/ 256 h 256"/>
                <a:gd name="T2" fmla="*/ 336 w 1008"/>
                <a:gd name="T3" fmla="*/ 16 h 256"/>
                <a:gd name="T4" fmla="*/ 1008 w 1008"/>
                <a:gd name="T5" fmla="*/ 160 h 2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08" h="256">
                  <a:moveTo>
                    <a:pt x="0" y="256"/>
                  </a:moveTo>
                  <a:cubicBezTo>
                    <a:pt x="84" y="144"/>
                    <a:pt x="168" y="32"/>
                    <a:pt x="336" y="16"/>
                  </a:cubicBezTo>
                  <a:cubicBezTo>
                    <a:pt x="504" y="0"/>
                    <a:pt x="756" y="80"/>
                    <a:pt x="1008" y="16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1757" name="Line 21"/>
            <p:cNvSpPr>
              <a:spLocks noChangeShapeType="1"/>
            </p:cNvSpPr>
            <p:nvPr/>
          </p:nvSpPr>
          <p:spPr bwMode="auto">
            <a:xfrm>
              <a:off x="3024" y="182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1758" name="Rectangle 26"/>
            <p:cNvSpPr>
              <a:spLocks noChangeArrowheads="1"/>
            </p:cNvSpPr>
            <p:nvPr/>
          </p:nvSpPr>
          <p:spPr bwMode="auto">
            <a:xfrm>
              <a:off x="3312" y="1584"/>
              <a:ext cx="192" cy="528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latin typeface="Gill Sans Light"/>
                  <a:ea typeface="Gulim" panose="020B0600000101010101" pitchFamily="34" charset="-127"/>
                </a:rPr>
                <a:t>queue</a:t>
              </a:r>
            </a:p>
          </p:txBody>
        </p:sp>
        <p:grpSp>
          <p:nvGrpSpPr>
            <p:cNvPr id="31759" name="Group 16"/>
            <p:cNvGrpSpPr>
              <a:grpSpLocks/>
            </p:cNvGrpSpPr>
            <p:nvPr/>
          </p:nvGrpSpPr>
          <p:grpSpPr bwMode="auto">
            <a:xfrm>
              <a:off x="3504" y="1392"/>
              <a:ext cx="1008" cy="960"/>
              <a:chOff x="2784" y="624"/>
              <a:chExt cx="1008" cy="960"/>
            </a:xfrm>
          </p:grpSpPr>
          <p:sp>
            <p:nvSpPr>
              <p:cNvPr id="31760" name="Oval 4"/>
              <p:cNvSpPr>
                <a:spLocks noChangeArrowheads="1"/>
              </p:cNvSpPr>
              <p:nvPr/>
            </p:nvSpPr>
            <p:spPr bwMode="auto">
              <a:xfrm>
                <a:off x="2784" y="624"/>
                <a:ext cx="1008" cy="960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>
                  <a:latin typeface="Gill Sans Light"/>
                </a:endParaRP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408582" name="Ink 6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043" y="837"/>
                  <a:ext cx="121" cy="173"/>
                </p14:xfrm>
              </p:contentPart>
            </mc:Choice>
            <mc:Fallback xmlns="">
              <p:pic>
                <p:nvPicPr>
                  <p:cNvPr id="408582" name="Ink 6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037" y="831"/>
                    <a:ext cx="133" cy="1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408583" name="Ink 7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338" y="957"/>
                  <a:ext cx="68" cy="193"/>
                </p14:xfrm>
              </p:contentPart>
            </mc:Choice>
            <mc:Fallback xmlns="">
              <p:pic>
                <p:nvPicPr>
                  <p:cNvPr id="408583" name="Ink 7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332" y="951"/>
                    <a:ext cx="80" cy="2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408584" name="Ink 8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2897" y="1205"/>
                  <a:ext cx="355" cy="137"/>
                </p14:xfrm>
              </p:contentPart>
            </mc:Choice>
            <mc:Fallback xmlns="">
              <p:pic>
                <p:nvPicPr>
                  <p:cNvPr id="408584" name="Ink 8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891" y="1199"/>
                    <a:ext cx="367" cy="14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408585" name="Ink 9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2882" y="1027"/>
                  <a:ext cx="172" cy="195"/>
                </p14:xfrm>
              </p:contentPart>
            </mc:Choice>
            <mc:Fallback xmlns="">
              <p:pic>
                <p:nvPicPr>
                  <p:cNvPr id="408585" name="Ink 9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876" y="1021"/>
                    <a:ext cx="184" cy="2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408586" name="Ink 10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445" y="1284"/>
                  <a:ext cx="145" cy="176"/>
                </p14:xfrm>
              </p:contentPart>
            </mc:Choice>
            <mc:Fallback xmlns="">
              <p:pic>
                <p:nvPicPr>
                  <p:cNvPr id="408586" name="Ink 10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439" y="1278"/>
                    <a:ext cx="157" cy="1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408587" name="Ink 11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148" y="1362"/>
                  <a:ext cx="156" cy="134"/>
                </p14:xfrm>
              </p:contentPart>
            </mc:Choice>
            <mc:Fallback xmlns="">
              <p:pic>
                <p:nvPicPr>
                  <p:cNvPr id="408587" name="Ink 11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3142" y="1356"/>
                    <a:ext cx="168" cy="1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408588" name="Ink 12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216" y="720"/>
                  <a:ext cx="108" cy="267"/>
                </p14:xfrm>
              </p:contentPart>
            </mc:Choice>
            <mc:Fallback xmlns="">
              <p:pic>
                <p:nvPicPr>
                  <p:cNvPr id="408588" name="Ink 12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3210" y="714"/>
                    <a:ext cx="120" cy="27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408589" name="Ink 13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486" y="892"/>
                  <a:ext cx="160" cy="323"/>
                </p14:xfrm>
              </p:contentPart>
            </mc:Choice>
            <mc:Fallback xmlns="">
              <p:pic>
                <p:nvPicPr>
                  <p:cNvPr id="408589" name="Ink 13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480" y="886"/>
                    <a:ext cx="172" cy="335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662476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build="p"/>
      <p:bldP spid="408600" grpId="0"/>
      <p:bldP spid="408601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762000"/>
            <a:ext cx="105156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System Call Interface is “narrow waist” between user programs and kernel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Streaming IO: modeled as a stream of bytes</a:t>
            </a:r>
          </a:p>
          <a:p>
            <a:pPr lvl="1"/>
            <a:r>
              <a:rPr lang="en-US" dirty="0" smtClean="0"/>
              <a:t>Most streaming I/O functions start with “f” (like “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fread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Data buffered automatically by C-library functions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Low-level I/O: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ile descriptors are integers</a:t>
            </a:r>
          </a:p>
          <a:p>
            <a:pPr lvl="1"/>
            <a:r>
              <a:rPr lang="en-US" dirty="0" smtClean="0"/>
              <a:t>Low-level I/O supported directly at system call level</a:t>
            </a:r>
          </a:p>
          <a:p>
            <a:pPr lvl="5"/>
            <a:endParaRPr lang="en-US" dirty="0"/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STDIN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STDOUT</a:t>
            </a:r>
            <a:r>
              <a:rPr lang="en-US" dirty="0"/>
              <a:t> enable composition in Unix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of pipe symbols connects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STDOUT</a:t>
            </a:r>
            <a:r>
              <a:rPr lang="en-US" dirty="0"/>
              <a:t> and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STDIN</a:t>
            </a:r>
          </a:p>
          <a:p>
            <a:pPr lvl="2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find | grep |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wc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0325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62000"/>
            <a:ext cx="9906000" cy="5410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Device </a:t>
            </a:r>
            <a:r>
              <a:rPr lang="en-US" altLang="ko-KR" dirty="0">
                <a:ea typeface="굴림" panose="020B0600000101010101" pitchFamily="34" charset="-127"/>
              </a:rPr>
              <a:t>Driver: Device-specific code in the kernel that interacts directly with the device hardware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Supports a standard, internal interface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Same kernel I/O system can interact easily with different device drivers</a:t>
            </a:r>
          </a:p>
          <a:p>
            <a:pPr lvl="4"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File abstraction works for inter-processes communication (local or Internet)</a:t>
            </a:r>
          </a:p>
          <a:p>
            <a:pPr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Socket: an abstraction of a network I/O queue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dirty="0"/>
              <a:t>Mechanism for inter-process communication</a:t>
            </a:r>
          </a:p>
          <a:p>
            <a:pPr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6062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Arrow 16"/>
          <p:cNvSpPr/>
          <p:nvPr/>
        </p:nvSpPr>
        <p:spPr bwMode="auto">
          <a:xfrm>
            <a:off x="6526472" y="5542656"/>
            <a:ext cx="1066800" cy="460273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69472" y="1233120"/>
            <a:ext cx="2133600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</a:t>
            </a:r>
            <a:r>
              <a:rPr lang="en-US" dirty="0" smtClean="0">
                <a:latin typeface="Consolas" panose="020B0609020204030204" pitchFamily="49" charset="0"/>
              </a:rPr>
              <a:t>ain()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…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 smtClean="0">
              <a:latin typeface="Consolas" panose="020B0609020204030204" pitchFamily="49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6687078" y="1803928"/>
            <a:ext cx="1066800" cy="460273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</a:t>
            </a:r>
            <a:r>
              <a:rPr lang="en-US" dirty="0" smtClean="0"/>
              <a:t>Management: The Shell pattern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545272" y="4475537"/>
            <a:ext cx="2133600" cy="1477328"/>
            <a:chOff x="3505200" y="4648200"/>
            <a:chExt cx="2133600" cy="1477328"/>
          </a:xfrm>
          <a:solidFill>
            <a:schemeClr val="bg1"/>
          </a:solidFill>
        </p:grpSpPr>
        <p:sp>
          <p:nvSpPr>
            <p:cNvPr id="8" name="TextBox 7"/>
            <p:cNvSpPr txBox="1"/>
            <p:nvPr/>
          </p:nvSpPr>
          <p:spPr>
            <a:xfrm>
              <a:off x="3505200" y="4648200"/>
              <a:ext cx="2133600" cy="1477328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</a:t>
              </a:r>
              <a:r>
                <a:rPr lang="en-US" dirty="0" err="1" smtClean="0">
                  <a:latin typeface="Consolas" panose="020B0609020204030204" pitchFamily="49" charset="0"/>
                </a:rPr>
                <a:t>id</a:t>
              </a:r>
              <a:r>
                <a:rPr lang="en-US" dirty="0" smtClean="0">
                  <a:latin typeface="Consolas" panose="020B0609020204030204" pitchFamily="49" charset="0"/>
                </a:rPr>
                <a:t>=fork();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i</a:t>
              </a:r>
              <a:r>
                <a:rPr lang="en-US" dirty="0" smtClean="0">
                  <a:latin typeface="Consolas" panose="020B0609020204030204" pitchFamily="49" charset="0"/>
                </a:rPr>
                <a:t>f (</a:t>
              </a:r>
              <a:r>
                <a:rPr lang="en-US" dirty="0" err="1" smtClean="0">
                  <a:latin typeface="Consolas" panose="020B0609020204030204" pitchFamily="49" charset="0"/>
                </a:rPr>
                <a:t>pid</a:t>
              </a:r>
              <a:r>
                <a:rPr lang="en-US" dirty="0" smtClean="0">
                  <a:latin typeface="Consolas" panose="020B0609020204030204" pitchFamily="49" charset="0"/>
                </a:rPr>
                <a:t>==0)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exec(…);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else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wait(&amp;stat)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3760444" y="5819725"/>
              <a:ext cx="1524083" cy="25146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A00780B-10FD-B247-929D-BAED76044F6C}"/>
              </a:ext>
            </a:extLst>
          </p:cNvPr>
          <p:cNvSpPr txBox="1"/>
          <p:nvPr/>
        </p:nvSpPr>
        <p:spPr>
          <a:xfrm>
            <a:off x="4545273" y="8986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child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DC2E4-5B2C-9E4B-8576-E82C1EDA296C}"/>
              </a:ext>
            </a:extLst>
          </p:cNvPr>
          <p:cNvSpPr txBox="1"/>
          <p:nvPr/>
        </p:nvSpPr>
        <p:spPr>
          <a:xfrm>
            <a:off x="4461916" y="410620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parent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0" y="1295400"/>
            <a:ext cx="2133600" cy="14773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</a:t>
            </a:r>
            <a:r>
              <a:rPr lang="en-US" dirty="0" err="1" smtClean="0">
                <a:latin typeface="Consolas" panose="020B0609020204030204" pitchFamily="49" charset="0"/>
              </a:rPr>
              <a:t>id</a:t>
            </a:r>
            <a:r>
              <a:rPr lang="en-US" dirty="0" smtClean="0">
                <a:latin typeface="Consolas" panose="020B0609020204030204" pitchFamily="49" charset="0"/>
              </a:rPr>
              <a:t>=fork();</a:t>
            </a:r>
          </a:p>
          <a:p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f (</a:t>
            </a:r>
            <a:r>
              <a:rPr lang="en-US" dirty="0" err="1" smtClean="0">
                <a:latin typeface="Consolas" panose="020B0609020204030204" pitchFamily="49" charset="0"/>
              </a:rPr>
              <a:t>pid</a:t>
            </a:r>
            <a:r>
              <a:rPr lang="en-US" dirty="0" smtClean="0">
                <a:latin typeface="Consolas" panose="020B0609020204030204" pitchFamily="49" charset="0"/>
              </a:rPr>
              <a:t>==0)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exec(…);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else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wait(&amp;stat)</a:t>
            </a:r>
          </a:p>
        </p:txBody>
      </p:sp>
      <p:sp>
        <p:nvSpPr>
          <p:cNvPr id="13" name="Right Arrow 12"/>
          <p:cNvSpPr/>
          <p:nvPr/>
        </p:nvSpPr>
        <p:spPr bwMode="auto">
          <a:xfrm rot="19408573">
            <a:off x="3362678" y="2304379"/>
            <a:ext cx="1442521" cy="460273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2191427" flipV="1">
            <a:off x="3264944" y="4325756"/>
            <a:ext cx="1442521" cy="460273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9247" y="2875337"/>
            <a:ext cx="2133600" cy="14773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</a:t>
            </a:r>
            <a:r>
              <a:rPr lang="en-US" dirty="0" err="1" smtClean="0">
                <a:latin typeface="Consolas" panose="020B0609020204030204" pitchFamily="49" charset="0"/>
              </a:rPr>
              <a:t>id</a:t>
            </a:r>
            <a:r>
              <a:rPr lang="en-US" dirty="0" smtClean="0">
                <a:latin typeface="Consolas" panose="020B0609020204030204" pitchFamily="49" charset="0"/>
              </a:rPr>
              <a:t>=fork();</a:t>
            </a:r>
          </a:p>
          <a:p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f (</a:t>
            </a:r>
            <a:r>
              <a:rPr lang="en-US" dirty="0" err="1" smtClean="0">
                <a:latin typeface="Consolas" panose="020B0609020204030204" pitchFamily="49" charset="0"/>
              </a:rPr>
              <a:t>pid</a:t>
            </a:r>
            <a:r>
              <a:rPr lang="en-US" dirty="0" smtClean="0">
                <a:latin typeface="Consolas" panose="020B0609020204030204" pitchFamily="49" charset="0"/>
              </a:rPr>
              <a:t>==0)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exec(…);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else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wait(&amp;stat)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02273" y="192031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ork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69625" y="484633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ork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705600" y="523758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93373" y="151356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98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51481</TotalTime>
  <Pages>60</Pages>
  <Words>7914</Words>
  <Application>Microsoft Office PowerPoint</Application>
  <PresentationFormat>Widescreen</PresentationFormat>
  <Paragraphs>1354</Paragraphs>
  <Slides>88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100" baseType="lpstr">
      <vt:lpstr>Arial</vt:lpstr>
      <vt:lpstr>Calibri</vt:lpstr>
      <vt:lpstr>Comic Sans MS</vt:lpstr>
      <vt:lpstr>Consolas</vt:lpstr>
      <vt:lpstr>Courier</vt:lpstr>
      <vt:lpstr>Courier New</vt:lpstr>
      <vt:lpstr>Gill Sans</vt:lpstr>
      <vt:lpstr>Gill Sans Light</vt:lpstr>
      <vt:lpstr>Gulim</vt:lpstr>
      <vt:lpstr>Gulim</vt:lpstr>
      <vt:lpstr>Symbol</vt:lpstr>
      <vt:lpstr>Office</vt:lpstr>
      <vt:lpstr>CS162 Operating Systems and Systems Programming Lecture 4   Fork (con’t), Introduction to I/O (Everything is a File!)</vt:lpstr>
      <vt:lpstr>Recall: Process Creating New Processes</vt:lpstr>
      <vt:lpstr>Recall: fork1.c</vt:lpstr>
      <vt:lpstr>Recall: fork1.c</vt:lpstr>
      <vt:lpstr>Mystery: fork_race.c</vt:lpstr>
      <vt:lpstr>Process Management API</vt:lpstr>
      <vt:lpstr>Starting new Program: variants of exec</vt:lpstr>
      <vt:lpstr>fork2.c – parent waits for child to finish</vt:lpstr>
      <vt:lpstr>Process Management: The Shell pattern</vt:lpstr>
      <vt:lpstr>Process Management API</vt:lpstr>
      <vt:lpstr>inf_loop.c</vt:lpstr>
      <vt:lpstr>Common POSIX Signals</vt:lpstr>
      <vt:lpstr>Recall: UNIX System Structure</vt:lpstr>
      <vt:lpstr>A Kind of Narrow Waist</vt:lpstr>
      <vt:lpstr>Recall: OS Library (libc) Issues Syscalls</vt:lpstr>
      <vt:lpstr>Unix/POSIX Idea: Everything is a “File”</vt:lpstr>
      <vt:lpstr>Aside: POSIX interfaces</vt:lpstr>
      <vt:lpstr>The File System Abstraction</vt:lpstr>
      <vt:lpstr>Connecting Processes, File Systems, and Users</vt:lpstr>
      <vt:lpstr>I/O and Storage Layers</vt:lpstr>
      <vt:lpstr>C High-Level File API – Streams</vt:lpstr>
      <vt:lpstr>C API Standard Streams – stdio.h</vt:lpstr>
      <vt:lpstr>C High-Level File API</vt:lpstr>
      <vt:lpstr>C Streams: Char-by-Char I/O</vt:lpstr>
      <vt:lpstr>C High-Level File API</vt:lpstr>
      <vt:lpstr>C Streams: Block-by-Block I/O</vt:lpstr>
      <vt:lpstr>Aside: Check your Errors!</vt:lpstr>
      <vt:lpstr>C High-Level File API: Positioning The Pointer</vt:lpstr>
      <vt:lpstr>I/O and Storage Layers</vt:lpstr>
      <vt:lpstr>Low-Level File I/O: The RAW system-call interface</vt:lpstr>
      <vt:lpstr>C Low-Level (pre-opened) Standard Descriptors</vt:lpstr>
      <vt:lpstr>Low-Level File API</vt:lpstr>
      <vt:lpstr>Example: lowio.c</vt:lpstr>
      <vt:lpstr>POSIX I/O: Design Patterns</vt:lpstr>
      <vt:lpstr>POSIX I/O: Kernel Buffering</vt:lpstr>
      <vt:lpstr>Low-Level I/O: Other Operations</vt:lpstr>
      <vt:lpstr>High-Level vs. Low-Level File API</vt:lpstr>
      <vt:lpstr>High-Level vs. Low-Level File API</vt:lpstr>
      <vt:lpstr>Administrivia</vt:lpstr>
      <vt:lpstr>What’s below the surface ??</vt:lpstr>
      <vt:lpstr>Recall: SYSCALL</vt:lpstr>
      <vt:lpstr>What’s below the surface ??</vt:lpstr>
      <vt:lpstr>What’s in an Open File Description?</vt:lpstr>
      <vt:lpstr>File System: from syscall to driver</vt:lpstr>
      <vt:lpstr>File System: from syscall to driver</vt:lpstr>
      <vt:lpstr>File System: from syscall to driver</vt:lpstr>
      <vt:lpstr>File System: from syscall to driver</vt:lpstr>
      <vt:lpstr>File System: from syscall to driver</vt:lpstr>
      <vt:lpstr>File System: from syscall to driver</vt:lpstr>
      <vt:lpstr>File System: from syscall to driver</vt:lpstr>
      <vt:lpstr>File System: from syscall to driver</vt:lpstr>
      <vt:lpstr>File System: from syscall to driver</vt:lpstr>
      <vt:lpstr>Lower Level Driver</vt:lpstr>
      <vt:lpstr>Device Drivers</vt:lpstr>
      <vt:lpstr>Life Cycle of An I/O Request</vt:lpstr>
      <vt:lpstr>Communication between processes</vt:lpstr>
      <vt:lpstr>Communication Across the world looks like file IO! </vt:lpstr>
      <vt:lpstr>Request Response Protocol</vt:lpstr>
      <vt:lpstr>Request Response Protocol: Across Network</vt:lpstr>
      <vt:lpstr>The Socket Abstraction: Endpoint for Communication</vt:lpstr>
      <vt:lpstr>Sockets: More Details</vt:lpstr>
      <vt:lpstr>Sockets: More Details</vt:lpstr>
      <vt:lpstr>Simple Example: Echo Server</vt:lpstr>
      <vt:lpstr>Simple Example: Echo Server</vt:lpstr>
      <vt:lpstr>Echo client-server example</vt:lpstr>
      <vt:lpstr>What Assumptions are we Making?</vt:lpstr>
      <vt:lpstr>Socket Creation</vt:lpstr>
      <vt:lpstr>Namespaces for Communication over IP</vt:lpstr>
      <vt:lpstr>Connection Setup over TCP/IP</vt:lpstr>
      <vt:lpstr>Connection Setup over TCP/IP</vt:lpstr>
      <vt:lpstr>Web Server</vt:lpstr>
      <vt:lpstr>Client-Server Models</vt:lpstr>
      <vt:lpstr>Sockets in concept</vt:lpstr>
      <vt:lpstr>Client Protocol</vt:lpstr>
      <vt:lpstr>Server Protocol (v1)</vt:lpstr>
      <vt:lpstr>How Could the Server Protect Itself?</vt:lpstr>
      <vt:lpstr>Sockets With Protection (each connection has own process)</vt:lpstr>
      <vt:lpstr>Server Protocol (v2)</vt:lpstr>
      <vt:lpstr>Concurrent Server</vt:lpstr>
      <vt:lpstr>Sockets With Protection and Concurrency</vt:lpstr>
      <vt:lpstr>Server Protocol (v3)</vt:lpstr>
      <vt:lpstr>Server Address: Itself</vt:lpstr>
      <vt:lpstr>Client: Getting the Server Address</vt:lpstr>
      <vt:lpstr>Concurrent Server without Protection</vt:lpstr>
      <vt:lpstr>Sockets with Concurrency, without Protection</vt:lpstr>
      <vt:lpstr>Thread Pools: More Later!</vt:lpstr>
      <vt:lpstr>Conclusion (I)</vt:lpstr>
      <vt:lpstr>Conclusion (II)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kubitron</cp:lastModifiedBy>
  <cp:revision>589</cp:revision>
  <cp:lastPrinted>2022-01-27T21:14:07Z</cp:lastPrinted>
  <dcterms:created xsi:type="dcterms:W3CDTF">1995-08-12T11:37:26Z</dcterms:created>
  <dcterms:modified xsi:type="dcterms:W3CDTF">2022-02-08T06:42:13Z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