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939" r:id="rId3"/>
    <p:sldId id="1061" r:id="rId4"/>
    <p:sldId id="1059" r:id="rId5"/>
    <p:sldId id="1051" r:id="rId6"/>
    <p:sldId id="1033" r:id="rId7"/>
    <p:sldId id="1034" r:id="rId8"/>
    <p:sldId id="1035" r:id="rId9"/>
    <p:sldId id="1036" r:id="rId10"/>
    <p:sldId id="1037" r:id="rId11"/>
    <p:sldId id="1038" r:id="rId12"/>
    <p:sldId id="1039" r:id="rId13"/>
    <p:sldId id="1040" r:id="rId14"/>
    <p:sldId id="1041" r:id="rId15"/>
    <p:sldId id="1042" r:id="rId16"/>
    <p:sldId id="1043" r:id="rId17"/>
    <p:sldId id="1044" r:id="rId18"/>
    <p:sldId id="1062" r:id="rId19"/>
    <p:sldId id="1046" r:id="rId20"/>
    <p:sldId id="1047" r:id="rId21"/>
    <p:sldId id="1048" r:id="rId22"/>
    <p:sldId id="1049" r:id="rId23"/>
    <p:sldId id="1050" r:id="rId24"/>
    <p:sldId id="1102" r:id="rId25"/>
    <p:sldId id="1103" r:id="rId26"/>
    <p:sldId id="1104" r:id="rId27"/>
    <p:sldId id="1125" r:id="rId28"/>
    <p:sldId id="1105" r:id="rId29"/>
    <p:sldId id="1106" r:id="rId30"/>
    <p:sldId id="1107" r:id="rId31"/>
    <p:sldId id="1108" r:id="rId32"/>
    <p:sldId id="1109" r:id="rId33"/>
    <p:sldId id="1110" r:id="rId34"/>
    <p:sldId id="1111" r:id="rId35"/>
    <p:sldId id="1112" r:id="rId36"/>
    <p:sldId id="1113" r:id="rId37"/>
    <p:sldId id="1114" r:id="rId38"/>
    <p:sldId id="1115" r:id="rId39"/>
    <p:sldId id="1116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124" r:id="rId48"/>
    <p:sldId id="1099" r:id="rId49"/>
    <p:sldId id="1065" r:id="rId50"/>
    <p:sldId id="1066" r:id="rId51"/>
    <p:sldId id="1067" r:id="rId52"/>
    <p:sldId id="1068" r:id="rId53"/>
    <p:sldId id="1069" r:id="rId54"/>
    <p:sldId id="1070" r:id="rId55"/>
    <p:sldId id="1071" r:id="rId56"/>
    <p:sldId id="1072" r:id="rId57"/>
    <p:sldId id="1073" r:id="rId58"/>
    <p:sldId id="1074" r:id="rId59"/>
    <p:sldId id="1075" r:id="rId60"/>
    <p:sldId id="1076" r:id="rId61"/>
    <p:sldId id="1077" r:id="rId62"/>
    <p:sldId id="1078" r:id="rId63"/>
    <p:sldId id="1079" r:id="rId64"/>
    <p:sldId id="1080" r:id="rId65"/>
    <p:sldId id="1081" r:id="rId66"/>
    <p:sldId id="1082" r:id="rId67"/>
    <p:sldId id="1083" r:id="rId68"/>
    <p:sldId id="1084" r:id="rId69"/>
    <p:sldId id="1085" r:id="rId70"/>
    <p:sldId id="1086" r:id="rId71"/>
    <p:sldId id="1087" r:id="rId72"/>
    <p:sldId id="1088" r:id="rId73"/>
    <p:sldId id="1089" r:id="rId74"/>
    <p:sldId id="1090" r:id="rId75"/>
    <p:sldId id="1101" r:id="rId76"/>
    <p:sldId id="1092" r:id="rId77"/>
    <p:sldId id="1093" r:id="rId78"/>
    <p:sldId id="1094" r:id="rId79"/>
    <p:sldId id="1095" r:id="rId80"/>
    <p:sldId id="1096" r:id="rId81"/>
    <p:sldId id="1097" r:id="rId82"/>
    <p:sldId id="1098" r:id="rId83"/>
    <p:sldId id="1100" r:id="rId8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2A40E2"/>
    <a:srgbClr val="F430AB"/>
    <a:srgbClr val="A18623"/>
    <a:srgbClr val="9E7800"/>
    <a:srgbClr val="C49500"/>
    <a:srgbClr val="E6E703"/>
    <a:srgbClr val="72AAAE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205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956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164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039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1314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181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773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313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803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26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75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71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028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0648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055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001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371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865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38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02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67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61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1214605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23969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72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2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283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739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619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77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151582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2/1/2022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9677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5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smtClean="0"/>
              <a:t>Sockets and IPC (Finished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Concurrency: Processes and 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Sockets in concept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</a:t>
              </a:r>
              <a:r>
                <a:rPr lang="en-US" dirty="0" smtClean="0">
                  <a:latin typeface="Gill Sans Light"/>
                </a:rPr>
                <a:t>rite request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write response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81599" y="3728903"/>
            <a:ext cx="387499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7011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144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struct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905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209800"/>
            <a:ext cx="98298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581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572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762000"/>
            <a:ext cx="11430000" cy="5715000"/>
            <a:chOff x="381000" y="762000"/>
            <a:chExt cx="114300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81000" y="762000"/>
              <a:ext cx="114300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12F0818A-0EA1-4C7E-8C82-27E36E84B8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4400" y="914400"/>
              <a:ext cx="10515600" cy="5347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a socket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lookup_host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                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Connect to specified host and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Carry out Client-Server protocol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run_client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/* Clean up on termination */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351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3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			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 server-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1752600"/>
            <a:ext cx="9829800" cy="5764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2590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200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44196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724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50292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685800"/>
            <a:ext cx="11353800" cy="5715000"/>
            <a:chOff x="304800" y="762000"/>
            <a:chExt cx="113538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" y="762000"/>
              <a:ext cx="113538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BA5C055-2F05-4B09-8E7E-A4136A86B3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200" y="947530"/>
              <a:ext cx="10515600" cy="54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socket to listen for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setup_address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  <a:br>
                <a:rPr lang="en-US" b="1" kern="0" dirty="0" smtClean="0">
                  <a:latin typeface="Consolas" panose="020B0609020204030204" pitchFamily="49" charset="0"/>
                </a:rPr>
              </a:br>
              <a:r>
                <a:rPr lang="en-US" b="1" kern="0" dirty="0" smtClean="0">
                  <a:latin typeface="Consolas" panose="020B0609020204030204" pitchFamily="49" charset="0"/>
                </a:rPr>
                <a:t>			 	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Bind socket to specific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bind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Start listening for new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70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each connection in a separate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This will mean that the logic serving each request will be “sandboxed” away from the main server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9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(each connection has own process)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Wait for child</a:t>
            </a:r>
            <a:endParaRPr lang="en-US" dirty="0">
              <a:latin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17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3505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810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382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387708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and Concurrency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1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//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 smtClean="0">
                <a:latin typeface="Consolas" panose="020B0609020204030204" pitchFamily="49" charset="0"/>
              </a:rPr>
              <a:t>(NULL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</a:t>
            </a:r>
            <a:r>
              <a:rPr lang="en-US" dirty="0" smtClean="0"/>
              <a:t>v3)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//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595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Address: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setup_address</a:t>
            </a:r>
            <a:r>
              <a:rPr lang="en-US" sz="2000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(&amp;hints, 0,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hints.ai_family</a:t>
            </a:r>
            <a:r>
              <a:rPr lang="en-US" sz="2000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hints.ai_socktype</a:t>
            </a:r>
            <a:r>
              <a:rPr lang="en-US" sz="2000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hints.ai_flags</a:t>
            </a:r>
            <a:r>
              <a:rPr lang="en-US" sz="2000" dirty="0">
                <a:latin typeface="Consolas" panose="020B0609020204030204" pitchFamily="49" charset="0"/>
              </a:rPr>
              <a:t> = AI_PASSIVE;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getaddrinfo</a:t>
            </a:r>
            <a:r>
              <a:rPr lang="en-US" sz="2000" dirty="0">
                <a:latin typeface="Consolas" panose="020B0609020204030204" pitchFamily="49" charset="0"/>
              </a:rPr>
              <a:t>(NULL, port, &amp;hints, &amp;server);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281042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99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Uniformity – </a:t>
            </a:r>
            <a:r>
              <a:rPr lang="en-US" dirty="0" smtClean="0">
                <a:solidFill>
                  <a:srgbClr val="FF0000"/>
                </a:solidFill>
              </a:rPr>
              <a:t>Everything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File!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158325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lookup_host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(&amp;hints, 0,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hints.ai_family</a:t>
            </a:r>
            <a:r>
              <a:rPr lang="en-US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hints.ai_socktype</a:t>
            </a:r>
            <a:r>
              <a:rPr lang="en-US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 failed: %s\n",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4043373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26779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Spawned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Main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4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7465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11430000" cy="586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Kubiatowicz</a:t>
            </a:r>
            <a:r>
              <a:rPr lang="en-US" dirty="0" smtClean="0"/>
              <a:t> </a:t>
            </a:r>
            <a:r>
              <a:rPr lang="en-US" dirty="0"/>
              <a:t>Office Hours:</a:t>
            </a:r>
          </a:p>
          <a:p>
            <a:pPr lvl="1"/>
            <a:r>
              <a:rPr lang="en-US" dirty="0"/>
              <a:t>1-2pm, </a:t>
            </a:r>
            <a:r>
              <a:rPr lang="en-US" dirty="0" smtClean="0"/>
              <a:t>Tuesday </a:t>
            </a:r>
            <a:r>
              <a:rPr lang="en-US" dirty="0"/>
              <a:t>&amp; </a:t>
            </a:r>
            <a:r>
              <a:rPr lang="en-US" dirty="0" smtClean="0"/>
              <a:t>Wednesday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Friday was drop deadline.  If you forgot to drop, we can’t help you!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need to speak with advisor services in your department about how to drop</a:t>
            </a:r>
            <a:endParaRPr lang="en-US" dirty="0" smtClean="0"/>
          </a:p>
          <a:p>
            <a:r>
              <a:rPr lang="en-US" dirty="0" smtClean="0"/>
              <a:t>Recommendation: Read assigned readings </a:t>
            </a:r>
            <a:r>
              <a:rPr lang="en-US" i="1" dirty="0" smtClean="0"/>
              <a:t>before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Group </a:t>
            </a:r>
            <a:r>
              <a:rPr lang="en-US" dirty="0"/>
              <a:t>sign </a:t>
            </a:r>
            <a:r>
              <a:rPr lang="en-US" dirty="0" smtClean="0"/>
              <a:t>up should have happened already</a:t>
            </a:r>
          </a:p>
          <a:p>
            <a:pPr lvl="1"/>
            <a:r>
              <a:rPr lang="en-US" dirty="0" smtClean="0"/>
              <a:t>If you don’t have 4 members in your group, we will try to find you other partners</a:t>
            </a:r>
          </a:p>
          <a:p>
            <a:pPr lvl="1"/>
            <a:r>
              <a:rPr lang="en-US" dirty="0" smtClean="0"/>
              <a:t>Want everyone in your group to have the same TA</a:t>
            </a:r>
          </a:p>
          <a:p>
            <a:pPr lvl="1"/>
            <a:r>
              <a:rPr lang="en-US" dirty="0" smtClean="0"/>
              <a:t>Go to your assigned section on Friday, starting this week!</a:t>
            </a:r>
          </a:p>
          <a:p>
            <a:r>
              <a:rPr lang="en-US" dirty="0" smtClean="0"/>
              <a:t>Midterm </a:t>
            </a:r>
            <a:r>
              <a:rPr lang="en-US" dirty="0"/>
              <a:t>1 conflicts</a:t>
            </a:r>
          </a:p>
          <a:p>
            <a:pPr lvl="1"/>
            <a:r>
              <a:rPr lang="en-US" dirty="0"/>
              <a:t>We will handle these conflicts </a:t>
            </a:r>
            <a:r>
              <a:rPr lang="en-US" dirty="0" smtClean="0"/>
              <a:t>next week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9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049000" cy="5181600"/>
          </a:xfrm>
        </p:spPr>
        <p:txBody>
          <a:bodyPr/>
          <a:lstStyle/>
          <a:p>
            <a:r>
              <a:rPr lang="en-US" dirty="0"/>
              <a:t>Back in </a:t>
            </a:r>
            <a:r>
              <a:rPr lang="en-US" dirty="0" smtClean="0"/>
              <a:t>person this week!</a:t>
            </a:r>
            <a:endParaRPr lang="en-US" dirty="0"/>
          </a:p>
          <a:p>
            <a:pPr lvl="1"/>
            <a:r>
              <a:rPr lang="en-US" dirty="0"/>
              <a:t>Please be up-to-date with vaccinations and wear masks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You should have a green pass if you come to class</a:t>
            </a:r>
            <a:endParaRPr lang="en-US" dirty="0"/>
          </a:p>
          <a:p>
            <a:pPr lvl="1"/>
            <a:r>
              <a:rPr lang="en-US" dirty="0"/>
              <a:t>I will be in VLSB 2050 on Tuesday/Thursday 3:30-5:00</a:t>
            </a:r>
          </a:p>
          <a:p>
            <a:pPr lvl="2"/>
            <a:r>
              <a:rPr lang="en-US" dirty="0"/>
              <a:t>Will be trying to get synchronous zoom working.  May take a couple of tries to get right</a:t>
            </a:r>
          </a:p>
          <a:p>
            <a:pPr lvl="2"/>
            <a:r>
              <a:rPr lang="en-US" dirty="0"/>
              <a:t>Screen Cast for sure. If I can project it, it will be recorded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We will be trying to make virtual options available for people who are sick</a:t>
            </a:r>
          </a:p>
          <a:p>
            <a:r>
              <a:rPr lang="en-US" dirty="0">
                <a:solidFill>
                  <a:srgbClr val="FF0000"/>
                </a:solidFill>
              </a:rPr>
              <a:t>Start Planning on how your group will collaborate on projects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Meet regularly, in person as regularly as possible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will have more suggestions on collaborating as term goes 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Virtual Interactions: Plan ways of </a:t>
            </a:r>
            <a:r>
              <a:rPr lang="en-US" i="1" dirty="0" smtClean="0">
                <a:solidFill>
                  <a:srgbClr val="FF0000"/>
                </a:solidFill>
              </a:rPr>
              <a:t>also</a:t>
            </a:r>
            <a:r>
              <a:rPr lang="en-US" dirty="0" smtClean="0">
                <a:solidFill>
                  <a:srgbClr val="FF0000"/>
                </a:solidFill>
              </a:rPr>
              <a:t> collaborating remotely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tx2"/>
                </a:solidFill>
              </a:rPr>
              <a:t>Virtual Coffee Hours with your group (with camera)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Regular Brainstorming meetings?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Try to meet multiple times a week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0" y="5199365"/>
            <a:ext cx="3428631" cy="1321597"/>
            <a:chOff x="8713366" y="3947261"/>
            <a:chExt cx="3428631" cy="1321597"/>
          </a:xfrm>
        </p:grpSpPr>
        <p:pic>
          <p:nvPicPr>
            <p:cNvPr id="8" name="Picture 7" descr="Web Camera PNG Transparent Images | PNG All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9" name="Picture 8" descr="Web Camera PNG Transparent Images | PNG All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10" name="Oval Callout 9"/>
          <p:cNvSpPr/>
          <p:nvPr/>
        </p:nvSpPr>
        <p:spPr bwMode="auto">
          <a:xfrm>
            <a:off x="9420095" y="5143529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9498434" y="5790565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1622546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(Cars/other things) in the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Y2K22?  January 2022 saw a whole new class of bugs:</a:t>
            </a:r>
          </a:p>
          <a:p>
            <a:pPr lvl="1"/>
            <a:r>
              <a:rPr lang="en-US" dirty="0" smtClean="0"/>
              <a:t>Well, welcome to Y2K22 bugs.  If you write a date/time in YYMMDDHHMM format (which is year, month, day, hour, and minute), it now exceeds 31 bits!</a:t>
            </a:r>
          </a:p>
          <a:p>
            <a:pPr lvl="1"/>
            <a:r>
              <a:rPr lang="en-US" dirty="0" smtClean="0"/>
              <a:t>Meaning – if they use unsigned instead of signed 32-bit numbers it breaks!</a:t>
            </a:r>
          </a:p>
          <a:p>
            <a:pPr lvl="1"/>
            <a:r>
              <a:rPr lang="en-US" dirty="0" smtClean="0"/>
              <a:t>So, a bunch of systems are now broken: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966855"/>
            <a:ext cx="4991768" cy="2807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7449" y="587906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Honda Car Clocks/Navigation Systems</a:t>
            </a:r>
            <a:endParaRPr lang="en-US" dirty="0">
              <a:latin typeface="Gill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66" y="3109799"/>
            <a:ext cx="2251242" cy="126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0363" y="437612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Exchange (Email)</a:t>
            </a:r>
            <a:endParaRPr lang="en-US" dirty="0">
              <a:latin typeface="Gill Sans Light"/>
            </a:endParaRPr>
          </a:p>
        </p:txBody>
      </p:sp>
      <p:sp>
        <p:nvSpPr>
          <p:cNvPr id="10" name="AutoShape 2" descr="Sonicwall | Stratosphere Networks"/>
          <p:cNvSpPr>
            <a:spLocks noChangeAspect="1" noChangeArrowheads="1"/>
          </p:cNvSpPr>
          <p:nvPr/>
        </p:nvSpPr>
        <p:spPr bwMode="auto">
          <a:xfrm>
            <a:off x="155575" y="-342900"/>
            <a:ext cx="4438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File:SonicWall logo.svg - Wikimedia Commons"/>
          <p:cNvSpPr>
            <a:spLocks noChangeAspect="1" noChangeArrowheads="1"/>
          </p:cNvSpPr>
          <p:nvPr/>
        </p:nvSpPr>
        <p:spPr bwMode="auto">
          <a:xfrm>
            <a:off x="37763" y="-1018173"/>
            <a:ext cx="3810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08" y="5030977"/>
            <a:ext cx="3190875" cy="752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9641" y="563442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Email Security/Firewall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902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 smtClean="0"/>
              <a:t>Recall: </a:t>
            </a:r>
            <a:r>
              <a:rPr lang="en-US" sz="2800" dirty="0"/>
              <a:t>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2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What’s </a:t>
            </a:r>
            <a:r>
              <a:rPr lang="en-US" dirty="0"/>
              <a:t>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1133571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4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99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 animBg="1"/>
      <p:bldP spid="14" grpId="0" animBg="1"/>
      <p:bldP spid="16" grpId="0"/>
      <p:bldP spid="17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Low-Level </a:t>
            </a:r>
            <a:r>
              <a:rPr lang="en-US" dirty="0"/>
              <a:t>vs High-Level </a:t>
            </a:r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58674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Low-level direct </a:t>
            </a:r>
            <a:r>
              <a:rPr lang="en-US" sz="2400" dirty="0"/>
              <a:t>use of </a:t>
            </a:r>
            <a:r>
              <a:rPr lang="en-US" sz="2400" dirty="0" err="1"/>
              <a:t>syscall</a:t>
            </a:r>
            <a:r>
              <a:rPr lang="en-US" sz="2400" dirty="0"/>
              <a:t> interface:</a:t>
            </a:r>
            <a:br>
              <a:rPr lang="en-US" sz="24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open(), read(), write(), close()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file descriptor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open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latin typeface="Gill Sans"/>
              </a:rPr>
              <a:t>File descriptor only meaningful to kernel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I</a:t>
            </a:r>
            <a:r>
              <a:rPr lang="en-US" sz="2000" dirty="0" smtClean="0">
                <a:latin typeface="Gill Sans"/>
              </a:rPr>
              <a:t>ndex into process (PDB</a:t>
            </a:r>
            <a:r>
              <a:rPr lang="en-US" sz="2000" dirty="0">
                <a:latin typeface="Gill Sans"/>
              </a:rPr>
              <a:t>) which holds pointers to kernel-level structure (“file description”) describing file.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Every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causes </a:t>
            </a:r>
            <a:r>
              <a:rPr lang="en-US" sz="2400" dirty="0" err="1"/>
              <a:t>syscall</a:t>
            </a:r>
            <a:r>
              <a:rPr lang="en-US" sz="2400" dirty="0"/>
              <a:t> no matter how small (could read a single byte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Consider loop to get 4 bytes at a time using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 Each iteration enters kernel for 4 bytes.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762000"/>
            <a:ext cx="60198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 smtClean="0"/>
              <a:t>High-level buffered access: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</a:t>
            </a:r>
            <a:r>
              <a:rPr lang="en-US" sz="2400" dirty="0" err="1"/>
              <a:t>ptr</a:t>
            </a:r>
            <a:r>
              <a:rPr lang="en-US" sz="2400" dirty="0"/>
              <a:t> to FILE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latin typeface="Gill Sans"/>
              </a:rPr>
              <a:t>FILE structure is user space contains: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>
                <a:latin typeface="Gill Sans"/>
              </a:rPr>
              <a:t>a </a:t>
            </a:r>
            <a:r>
              <a:rPr lang="en-US" sz="2000" dirty="0">
                <a:latin typeface="Gill Sans"/>
              </a:rPr>
              <a:t>chunk of memory for a </a:t>
            </a:r>
            <a:r>
              <a:rPr lang="en-US" sz="2000" dirty="0" smtClean="0">
                <a:latin typeface="Gill Sans"/>
              </a:rPr>
              <a:t>buffer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>
                <a:latin typeface="Gill Sans"/>
              </a:rPr>
              <a:t>the </a:t>
            </a:r>
            <a:r>
              <a:rPr lang="en-US" sz="2000" dirty="0">
                <a:latin typeface="Gill Sans"/>
              </a:rPr>
              <a:t>file descriptor for the </a:t>
            </a:r>
            <a:r>
              <a:rPr lang="en-US" sz="2000" dirty="0" smtClean="0">
                <a:latin typeface="Gill Sans"/>
              </a:rPr>
              <a:t>file</a:t>
            </a:r>
            <a:r>
              <a:rPr lang="en-US" sz="2000" dirty="0">
                <a:latin typeface="Gill Sans"/>
              </a:rPr>
              <a:t> </a:t>
            </a:r>
            <a:r>
              <a:rPr lang="en-US" sz="2000" dirty="0" smtClean="0">
                <a:latin typeface="Gill San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Gill Sans"/>
              </a:rPr>
              <a:t>will call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</a:t>
            </a:r>
            <a:r>
              <a:rPr lang="en-US" sz="2000" dirty="0">
                <a:latin typeface="Gill Sans"/>
              </a:rPr>
              <a:t> </a:t>
            </a:r>
            <a:r>
              <a:rPr lang="en-US" sz="2000" dirty="0" smtClean="0">
                <a:latin typeface="Gill Sans"/>
              </a:rPr>
              <a:t>automatically)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Every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filters through buffer and may not call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on every call</a:t>
            </a:r>
            <a:r>
              <a:rPr lang="en-US" sz="2400" dirty="0" smtClean="0"/>
              <a:t>.</a:t>
            </a:r>
          </a:p>
          <a:p>
            <a:pPr>
              <a:lnSpc>
                <a:spcPct val="85000"/>
              </a:lnSpc>
            </a:pPr>
            <a:r>
              <a:rPr lang="en-US" sz="2400" dirty="0" smtClean="0"/>
              <a:t>Consider loop to get 4 bytes at a time using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/>
              <a:t>First call to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smtClean="0"/>
              <a:t>calls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000" dirty="0" smtClean="0"/>
              <a:t> for block of bytes (say 1024).  Puts in buffer and returns first 4 to user.  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/>
              <a:t>Subsequent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smtClean="0"/>
              <a:t>grab bytes from buffer</a:t>
            </a:r>
            <a:endParaRPr lang="en-US" sz="2000" dirty="0"/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9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8CCB4-96BD-4356-AC1F-B65DF9259D3D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1091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3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274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close(3)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238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Closing, </a:t>
            </a:r>
            <a:r>
              <a:rPr lang="en-US" dirty="0"/>
              <a:t>let’s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File descriptor is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322988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ill Sans Light"/>
              </a:rPr>
              <a:t>Open File Description is </a:t>
            </a:r>
            <a:r>
              <a:rPr lang="en-US" sz="2800" i="1" dirty="0">
                <a:latin typeface="Gill Sans Light"/>
              </a:rPr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-25093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41152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339211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459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2312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53964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175D1-02B0-4066-8115-BF240C9A404B}"/>
              </a:ext>
            </a:extLst>
          </p:cNvPr>
          <p:cNvSpPr txBox="1"/>
          <p:nvPr/>
        </p:nvSpPr>
        <p:spPr>
          <a:xfrm>
            <a:off x="5166118" y="1851690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183699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838200"/>
            <a:ext cx="5633484" cy="5124139"/>
            <a:chOff x="227125" y="990600"/>
            <a:chExt cx="5633484" cy="51241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039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7098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Low-Level </a:t>
            </a:r>
            <a:r>
              <a:rPr lang="en-US" dirty="0"/>
              <a:t>vs. </a:t>
            </a:r>
            <a:r>
              <a:rPr lang="en-US" dirty="0" smtClean="0"/>
              <a:t>High-Level </a:t>
            </a:r>
            <a:r>
              <a:rPr lang="en-US" dirty="0"/>
              <a:t>File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7949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1468092" y="3020806"/>
            <a:ext cx="4094508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1468092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67400" y="838200"/>
            <a:ext cx="5633484" cy="5124139"/>
            <a:chOff x="227125" y="990600"/>
            <a:chExt cx="5633484" cy="51241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Operation: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65772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6623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335492" y="3020806"/>
            <a:ext cx="4096512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391644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3767" y="1448227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Check buffer for contents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 Return data to caller if available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5242" y="4992469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Update buffer with excess data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 Return data to caller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11075" y="5114485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Return data to caller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38200" y="2133493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6705600" y="2133600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1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 animBg="1"/>
      <p:bldP spid="20" grpId="0"/>
      <p:bldP spid="34" grpId="0"/>
      <p:bldP spid="35" grpId="0"/>
      <p:bldP spid="36" grpId="0" animBg="1"/>
      <p:bldP spid="37" grpId="0"/>
      <p:bldP spid="47" grpId="0"/>
      <p:bldP spid="49" grpId="0"/>
      <p:bldP spid="50" grpId="0"/>
      <p:bldP spid="8" grpId="0" animBg="1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EDFA-4116-4A22-9742-B8284FF7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Why is Aliasing the Open File Description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192000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POSIX,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pPr lvl="1"/>
            <a:endParaRPr lang="en-US" dirty="0"/>
          </a:p>
          <a:p>
            <a:r>
              <a:rPr lang="en-US" dirty="0"/>
              <a:t>Based on the system calls </a:t>
            </a:r>
            <a:r>
              <a:rPr lang="en-US" b="1" dirty="0"/>
              <a:t>open()</a:t>
            </a:r>
            <a:r>
              <a:rPr lang="en-US" dirty="0"/>
              <a:t>, </a:t>
            </a:r>
            <a:r>
              <a:rPr lang="en-US" b="1" dirty="0"/>
              <a:t>read()</a:t>
            </a:r>
            <a:r>
              <a:rPr lang="en-US" dirty="0"/>
              <a:t>, </a:t>
            </a:r>
            <a:r>
              <a:rPr lang="en-US" b="1" dirty="0"/>
              <a:t>write()</a:t>
            </a:r>
            <a:r>
              <a:rPr lang="en-US" dirty="0"/>
              <a:t>, and </a:t>
            </a:r>
            <a:r>
              <a:rPr lang="en-US" b="1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97720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6C6-CCE7-476B-9F4A-67E1720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AC5-023F-475C-9F4E-A088BC1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 process, the parent’s and child’s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outputs go to the same terminal</a:t>
            </a:r>
          </a:p>
        </p:txBody>
      </p:sp>
    </p:spTree>
    <p:extLst>
      <p:ext uri="{BB962C8B-B14F-4D97-AF65-F5344CB8AC3E}">
        <p14:creationId xmlns:p14="http://schemas.microsoft.com/office/powerpoint/2010/main" val="164935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6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</p:spTree>
    <p:extLst>
      <p:ext uri="{BB962C8B-B14F-4D97-AF65-F5344CB8AC3E}">
        <p14:creationId xmlns:p14="http://schemas.microsoft.com/office/powerpoint/2010/main" val="26021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AAF6D-011D-4EE3-B021-B6955E766887}"/>
              </a:ext>
            </a:extLst>
          </p:cNvPr>
          <p:cNvSpPr txBox="1"/>
          <p:nvPr/>
        </p:nvSpPr>
        <p:spPr>
          <a:xfrm>
            <a:off x="5166118" y="1851690"/>
            <a:ext cx="268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If one process closes stdin (0), it remains open in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248605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F68-C087-4A78-9A90-25EC14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D72-1713-4B08-AEFC-8F7F62D8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network connections after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endParaRPr lang="en-US" dirty="0"/>
          </a:p>
          <a:p>
            <a:pPr lvl="1"/>
            <a:r>
              <a:rPr lang="en-US" dirty="0"/>
              <a:t>Allows handling each connection in a separate process</a:t>
            </a:r>
          </a:p>
          <a:p>
            <a:pPr lvl="1"/>
            <a:r>
              <a:rPr lang="en-US" dirty="0"/>
              <a:t>We’ll explore this next time</a:t>
            </a:r>
          </a:p>
          <a:p>
            <a:pPr lvl="1"/>
            <a:endParaRPr lang="en-US" dirty="0"/>
          </a:p>
          <a:p>
            <a:r>
              <a:rPr lang="en-US" dirty="0"/>
              <a:t>Shared access to pipes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And in writing a shell (Homework 2)</a:t>
            </a:r>
          </a:p>
        </p:txBody>
      </p:sp>
    </p:spTree>
    <p:extLst>
      <p:ext uri="{BB962C8B-B14F-4D97-AF65-F5344CB8AC3E}">
        <p14:creationId xmlns:p14="http://schemas.microsoft.com/office/powerpoint/2010/main" val="3421374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04428" y="1251253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How do we Multiplex Processes?</a:t>
            </a:r>
            <a:endParaRPr 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7082028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current state of process held in a process control block (PCB):</a:t>
            </a:r>
          </a:p>
          <a:p>
            <a:pPr lvl="1"/>
            <a:r>
              <a:rPr lang="en-US" dirty="0" smtClean="0"/>
              <a:t>This is a “snapshot” of the execution and protection environment</a:t>
            </a:r>
          </a:p>
          <a:p>
            <a:pPr lvl="1"/>
            <a:r>
              <a:rPr lang="en-US" dirty="0" smtClean="0"/>
              <a:t>Only one PCB active at a time</a:t>
            </a:r>
          </a:p>
          <a:p>
            <a:r>
              <a:rPr lang="en-US" dirty="0" smtClean="0"/>
              <a:t>Give out CPU time to different processes (Scheduling):</a:t>
            </a:r>
          </a:p>
          <a:p>
            <a:pPr lvl="1"/>
            <a:r>
              <a:rPr lang="en-US" dirty="0" smtClean="0"/>
              <a:t>Only one process “running” at a time</a:t>
            </a:r>
          </a:p>
          <a:p>
            <a:pPr lvl="1"/>
            <a:r>
              <a:rPr lang="en-US" dirty="0" smtClean="0"/>
              <a:t>Give more time to important processes</a:t>
            </a:r>
          </a:p>
          <a:p>
            <a:r>
              <a:rPr lang="en-US" dirty="0" smtClean="0"/>
              <a:t>Give pieces of resources to different processes (Protection):</a:t>
            </a:r>
          </a:p>
          <a:p>
            <a:pPr lvl="1"/>
            <a:r>
              <a:rPr lang="en-US" dirty="0" smtClean="0"/>
              <a:t>Controlled access to non-CPU resources</a:t>
            </a:r>
          </a:p>
          <a:p>
            <a:pPr lvl="1"/>
            <a:r>
              <a:rPr lang="en-US" dirty="0" smtClean="0"/>
              <a:t>Example mechanisms: </a:t>
            </a:r>
          </a:p>
          <a:p>
            <a:pPr lvl="2"/>
            <a:r>
              <a:rPr lang="en-US" dirty="0" smtClean="0"/>
              <a:t>Memory </a:t>
            </a:r>
            <a:r>
              <a:rPr lang="en-US" dirty="0" err="1" smtClean="0"/>
              <a:t>Trnslation</a:t>
            </a:r>
            <a:r>
              <a:rPr lang="en-US" dirty="0" smtClean="0"/>
              <a:t>: Give each process their own address space</a:t>
            </a:r>
          </a:p>
          <a:p>
            <a:pPr lvl="2"/>
            <a:r>
              <a:rPr lang="en-US" dirty="0" smtClean="0"/>
              <a:t>Kernel/User duality: Arbitrary multiplexing of I/O through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58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9867900" cy="594518"/>
          </a:xfrm>
        </p:spPr>
        <p:txBody>
          <a:bodyPr/>
          <a:lstStyle/>
          <a:p>
            <a:r>
              <a:rPr lang="en-US" altLang="en-US" dirty="0" smtClean="0"/>
              <a:t>Recall: CPU </a:t>
            </a:r>
            <a:r>
              <a:rPr lang="en-US" altLang="en-US" dirty="0"/>
              <a:t>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Kernel/System Mode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charset="0"/>
              </a:rPr>
              <a:t>Lifecycle of a Process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 smtClean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 smtClean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 smtClean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 smtClean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 smtClean="0">
                <a:ea typeface="Gulim" charset="0"/>
              </a:rPr>
              <a:t>:  The process has finished execution</a:t>
            </a:r>
            <a:endParaRPr lang="en-US" altLang="ko-KR" dirty="0">
              <a:ea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918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6651625" y="2416176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4103689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14451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3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Recall: Sockets: An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2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4648200"/>
            <a:ext cx="8610600" cy="1905000"/>
          </a:xfrm>
        </p:spPr>
        <p:txBody>
          <a:bodyPr/>
          <a:lstStyle/>
          <a:p>
            <a:r>
              <a:rPr lang="en-US" altLang="en-US" smtClean="0"/>
              <a:t>PCBs move from queue to queue as they change state</a:t>
            </a:r>
          </a:p>
          <a:p>
            <a:pPr lvl="1"/>
            <a:r>
              <a:rPr lang="en-US" altLang="en-US" smtClean="0"/>
              <a:t>Decisions about which order to remove from queues are </a:t>
            </a:r>
            <a:r>
              <a:rPr lang="en-US" altLang="en-US" smtClean="0">
                <a:solidFill>
                  <a:schemeClr val="hlink"/>
                </a:solidFill>
              </a:rPr>
              <a:t>Scheduling</a:t>
            </a:r>
            <a:r>
              <a:rPr lang="en-US" altLang="en-US" smtClean="0"/>
              <a:t> decisions</a:t>
            </a:r>
          </a:p>
          <a:p>
            <a:pPr lvl="1"/>
            <a:r>
              <a:rPr lang="en-US" alt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2819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2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3779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3779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3703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3779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3703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03389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 smtClean="0">
                  <a:latin typeface="Consolas" charset="0"/>
                  <a:ea typeface="Consolas" charset="0"/>
                  <a:cs typeface="Consolas" charset="0"/>
                </a:rPr>
                <a:t>USB</a:t>
              </a:r>
              <a:endParaRPr lang="en-US" altLang="ko-KR" b="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6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</a:t>
            </a:r>
            <a:r>
              <a:rPr lang="en-US" dirty="0" smtClean="0">
                <a:ea typeface="MS PGothic" charset="0"/>
              </a:rPr>
              <a:t>Process </a:t>
            </a:r>
            <a:r>
              <a:rPr lang="en-US" dirty="0">
                <a:ea typeface="MS PGothic" charset="0"/>
              </a:rPr>
              <a:t>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726" y="930276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r>
              <a:rPr lang="en-US" i="1" dirty="0" smtClean="0">
                <a:ea typeface="MS PGothic" charset="0"/>
              </a:rPr>
              <a:t/>
            </a:r>
            <a:br>
              <a:rPr lang="en-US" i="1" dirty="0" smtClean="0">
                <a:ea typeface="MS PGothic" charset="0"/>
              </a:rPr>
            </a:br>
            <a:r>
              <a:rPr lang="en-US" dirty="0" smtClean="0">
                <a:ea typeface="MS PGothic" charset="0"/>
              </a:rPr>
              <a:t>(</a:t>
            </a:r>
            <a:r>
              <a:rPr lang="en-US" dirty="0">
                <a:ea typeface="MS PGothic" charset="0"/>
              </a:rPr>
              <a:t>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address space” </a:t>
            </a:r>
            <a:r>
              <a:rPr lang="en-US" altLang="ja-JP" dirty="0">
                <a:ea typeface="MS PGothic" charset="0"/>
              </a:rPr>
              <a:t>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543577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0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</a:t>
            </a:r>
            <a:r>
              <a:rPr lang="en-US" dirty="0" smtClean="0">
                <a:ea typeface="MS PGothic" charset="0"/>
              </a:rPr>
              <a:t>address </a:t>
            </a:r>
            <a:r>
              <a:rPr lang="en-US" dirty="0">
                <a:ea typeface="MS PGothic" charset="0"/>
              </a:rPr>
              <a:t>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</a:t>
            </a:r>
            <a:r>
              <a:rPr lang="en-US" dirty="0" smtClean="0">
                <a:ea typeface="MS PGothic" charset="0"/>
              </a:rPr>
              <a:t>descriptors, </a:t>
            </a:r>
            <a:r>
              <a:rPr lang="en-US" dirty="0">
                <a:ea typeface="MS PGothic" charset="0"/>
              </a:rPr>
              <a:t>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33601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530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 smtClean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7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1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6789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7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43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1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4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03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6248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3959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105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(“classlist.txt”);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Why?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18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“pi.txt” 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“classlist.txt”));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2514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8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</a:t>
            </a:r>
            <a:r>
              <a:rPr lang="en-US" altLang="ko-KR" dirty="0" smtClean="0">
                <a:ea typeface="Gulim" charset="0"/>
              </a:rPr>
              <a:t>Footprint: </a:t>
            </a:r>
            <a:r>
              <a:rPr lang="en-US" altLang="ko-KR" dirty="0">
                <a:ea typeface="Gulim" charset="0"/>
              </a:rPr>
              <a:t>Two-</a:t>
            </a:r>
            <a:r>
              <a:rPr lang="en-US" altLang="ko-KR" dirty="0" smtClean="0">
                <a:ea typeface="Gulim" charset="0"/>
              </a:rPr>
              <a:t>Threads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648" y="990600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924800" y="1654093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17" y="2237"/>
              <a:ext cx="1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49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	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   void </a:t>
            </a:r>
            <a:r>
              <a:rPr lang="en-US" sz="2200" dirty="0">
                <a:latin typeface="Consolas" panose="020B0609020204030204" pitchFamily="49" charset="0"/>
              </a:rPr>
              <a:t>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</a:t>
            </a:r>
            <a:r>
              <a:rPr lang="en-US" dirty="0" smtClean="0"/>
              <a:t>argument.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is implicit call to </a:t>
            </a:r>
            <a:r>
              <a:rPr lang="en-US" dirty="0" err="1"/>
              <a:t>pthread_exit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</a:t>
            </a:r>
            <a:r>
              <a:rPr lang="en-US" dirty="0" smtClean="0"/>
              <a:t>join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pthread_yield</a:t>
            </a:r>
            <a:r>
              <a:rPr lang="en-US" sz="2200" dirty="0" smtClean="0"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causes the calling thread to yield the CPU to other threads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3886200" y="58306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prompt% man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pthread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://pubs.opengroup.org/onlinepubs/7908799/xsh/pthread.h.html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712622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>
                <a:solidFill>
                  <a:schemeClr val="accent2"/>
                </a:solidFill>
              </a:rPr>
              <a:t>: POSIX standard for thread programming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[POSIX.1c, Threads extensions (IEEE </a:t>
            </a:r>
            <a:r>
              <a:rPr lang="en-US" dirty="0" err="1">
                <a:solidFill>
                  <a:schemeClr val="accent2"/>
                </a:solidFill>
              </a:rPr>
              <a:t>Std</a:t>
            </a:r>
            <a:r>
              <a:rPr lang="en-US" dirty="0">
                <a:solidFill>
                  <a:schemeClr val="accent2"/>
                </a:solidFill>
              </a:rPr>
              <a:t> 1003.1c-1995)]</a:t>
            </a:r>
          </a:p>
        </p:txBody>
      </p:sp>
    </p:spTree>
    <p:extLst>
      <p:ext uri="{BB962C8B-B14F-4D97-AF65-F5344CB8AC3E}">
        <p14:creationId xmlns:p14="http://schemas.microsoft.com/office/powerpoint/2010/main" val="3199511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2727207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23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215195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63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40243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Do the Stacks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ook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6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562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685800"/>
            <a:ext cx="8991600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1706025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762000"/>
            <a:ext cx="9702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 (IPC mechanism)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68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462485" y="1624508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1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1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0534" y="3344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751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751920" y="2687513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82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69434</TotalTime>
  <Pages>60</Pages>
  <Words>6550</Words>
  <Application>Microsoft Office PowerPoint</Application>
  <PresentationFormat>Widescreen</PresentationFormat>
  <Paragraphs>1667</Paragraphs>
  <Slides>83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ＭＳ Ｐゴシック</vt:lpstr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Symbol</vt:lpstr>
      <vt:lpstr>Office</vt:lpstr>
      <vt:lpstr>CS162 Operating Systems and Systems Programming Lecture 5  Sockets and IPC (Finished) Concurrency: Processes and Threads</vt:lpstr>
      <vt:lpstr>Recall: Key Unix I/O Design Concepts</vt:lpstr>
      <vt:lpstr>Recall: Low-Level vs High-Level file API</vt:lpstr>
      <vt:lpstr>Recall: Low-Level vs. High-Level File API</vt:lpstr>
      <vt:lpstr>Recall: Sockets: An Endpoint for Communication</vt:lpstr>
      <vt:lpstr>Recall: Connection Setup over TCP/IP</vt:lpstr>
      <vt:lpstr>Recall: Connection Setup over TCP/IP</vt:lpstr>
      <vt:lpstr>Web Server</vt:lpstr>
      <vt:lpstr>Client-Server Models</vt:lpstr>
      <vt:lpstr>Sockets in concept</vt:lpstr>
      <vt:lpstr>Client Protocol</vt:lpstr>
      <vt:lpstr>Server Protocol (v1)</vt:lpstr>
      <vt:lpstr>How Could the Server Protect Itself?</vt:lpstr>
      <vt:lpstr>Sockets With Protection (each connection has own process)</vt:lpstr>
      <vt:lpstr>Server Protocol (v2)</vt:lpstr>
      <vt:lpstr>Concurrent Server</vt:lpstr>
      <vt:lpstr>Sockets With Protection and Concurrency</vt:lpstr>
      <vt:lpstr>Server Protocol (v3)</vt:lpstr>
      <vt:lpstr>Server Address: Itself</vt:lpstr>
      <vt:lpstr>Client: Getting the Server Address</vt:lpstr>
      <vt:lpstr>Concurrent Server without Protection</vt:lpstr>
      <vt:lpstr>Sockets with Concurrency, without Protection</vt:lpstr>
      <vt:lpstr>Thread Pools: More Later!</vt:lpstr>
      <vt:lpstr>Administrivia</vt:lpstr>
      <vt:lpstr>Administrivia (Con’t)</vt:lpstr>
      <vt:lpstr>Computers (Cars/other things) in the news</vt:lpstr>
      <vt:lpstr>Recall: The Process Control Block</vt:lpstr>
      <vt:lpstr>Recall: What’s in an Open File Description?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Instead of Closing, let’s fork()!</vt:lpstr>
      <vt:lpstr>Open File Description is Aliased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Recall: In POSIX, Everything is a “File”</vt:lpstr>
      <vt:lpstr>Example: Shared Terminal Emulator</vt:lpstr>
      <vt:lpstr>Example: Shared Terminal Emulator</vt:lpstr>
      <vt:lpstr>Example: Shared Terminal Emulator</vt:lpstr>
      <vt:lpstr>Example: Shared Terminal Emulator</vt:lpstr>
      <vt:lpstr>Other Examples</vt:lpstr>
      <vt:lpstr>Recall: How do we Multiplex Processes?</vt:lpstr>
      <vt:lpstr>Recall: 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Single and Multithreaded Processes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Motivational Example for Threads</vt:lpstr>
      <vt:lpstr>Use of Threads</vt:lpstr>
      <vt:lpstr>Memory Footprint: Two-Threads</vt:lpstr>
      <vt:lpstr>OS Library API for Threads: pthreads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806</cp:revision>
  <cp:lastPrinted>2022-02-02T02:49:05Z</cp:lastPrinted>
  <dcterms:created xsi:type="dcterms:W3CDTF">1995-08-12T11:37:26Z</dcterms:created>
  <dcterms:modified xsi:type="dcterms:W3CDTF">2022-02-08T01:58:58Z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