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130" r:id="rId3"/>
    <p:sldId id="1148" r:id="rId4"/>
    <p:sldId id="1037" r:id="rId5"/>
    <p:sldId id="1131" r:id="rId6"/>
    <p:sldId id="1125" r:id="rId7"/>
    <p:sldId id="1033" r:id="rId8"/>
    <p:sldId id="1044" r:id="rId9"/>
    <p:sldId id="1047" r:id="rId10"/>
    <p:sldId id="1048" r:id="rId11"/>
    <p:sldId id="1049" r:id="rId12"/>
    <p:sldId id="1050" r:id="rId13"/>
    <p:sldId id="1051" r:id="rId14"/>
    <p:sldId id="1052" r:id="rId15"/>
    <p:sldId id="1053" r:id="rId16"/>
    <p:sldId id="1128" r:id="rId17"/>
    <p:sldId id="1054" r:id="rId18"/>
    <p:sldId id="1057" r:id="rId19"/>
    <p:sldId id="1058" r:id="rId20"/>
    <p:sldId id="1059" r:id="rId21"/>
    <p:sldId id="1060" r:id="rId22"/>
    <p:sldId id="1061" r:id="rId23"/>
    <p:sldId id="1133" r:id="rId24"/>
    <p:sldId id="1062" r:id="rId25"/>
    <p:sldId id="1063" r:id="rId26"/>
    <p:sldId id="1065" r:id="rId27"/>
    <p:sldId id="1066" r:id="rId28"/>
    <p:sldId id="1134" r:id="rId29"/>
    <p:sldId id="1135" r:id="rId30"/>
    <p:sldId id="1136" r:id="rId31"/>
    <p:sldId id="1137" r:id="rId32"/>
    <p:sldId id="1145" r:id="rId33"/>
    <p:sldId id="1138" r:id="rId34"/>
    <p:sldId id="1139" r:id="rId35"/>
    <p:sldId id="1140" r:id="rId36"/>
    <p:sldId id="1141" r:id="rId37"/>
    <p:sldId id="1142" r:id="rId38"/>
    <p:sldId id="1143" r:id="rId39"/>
    <p:sldId id="1146" r:id="rId40"/>
    <p:sldId id="1102" r:id="rId41"/>
    <p:sldId id="1067" r:id="rId42"/>
    <p:sldId id="1068" r:id="rId43"/>
    <p:sldId id="1069" r:id="rId44"/>
    <p:sldId id="1070" r:id="rId45"/>
    <p:sldId id="1101" r:id="rId46"/>
    <p:sldId id="1071" r:id="rId47"/>
    <p:sldId id="1072" r:id="rId48"/>
    <p:sldId id="1104" r:id="rId49"/>
    <p:sldId id="1106" r:id="rId50"/>
    <p:sldId id="1147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3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 smtClean="0">
                <a:ea typeface="Gulim" panose="020B0600000101010101" pitchFamily="34" charset="-127"/>
              </a:rPr>
              <a:t>Kubitowicz</a:t>
            </a:r>
            <a:r>
              <a:rPr lang="en-US" altLang="ko-KR" dirty="0" smtClean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But </a:t>
            </a:r>
            <a:r>
              <a:rPr lang="en-US" altLang="ko-KR" dirty="0" err="1" smtClean="0">
                <a:ea typeface="Gulim" panose="020B0600000101010101" pitchFamily="34" charset="-127"/>
              </a:rPr>
              <a:t>Kubi’s</a:t>
            </a:r>
            <a:r>
              <a:rPr lang="en-US" altLang="ko-KR" dirty="0" smtClean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411180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22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79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0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339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06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8241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3088446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6160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22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74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2663243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753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382666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2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952349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723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7141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318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733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37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085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228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106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3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47972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46030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6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53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2/3/2022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UCB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Spring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19" Type="http://schemas.openxmlformats.org/officeDocument/2006/relationships/image" Target="../media/image15.png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6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1: Concurrency </a:t>
            </a:r>
            <a:br>
              <a:rPr lang="en-US" sz="3200" dirty="0" smtClean="0"/>
            </a:br>
            <a:r>
              <a:rPr lang="en-US" sz="3200" dirty="0" smtClean="0"/>
              <a:t>and Mutual Exclusion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3</a:t>
            </a:r>
            <a:r>
              <a:rPr lang="en-US" altLang="en-US" baseline="30000" dirty="0" smtClean="0">
                <a:ea typeface="Gill Sans" charset="0"/>
              </a:rPr>
              <a:t>rd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4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1554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1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196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48861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Project 1 in full swing!  Released Yesterday!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expect that your design document will give intuitions behind your designs, not just a dump of pseudo-code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Think of this you are in a company and your TA is you manager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Paradox: need code for design document? 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Not full code, just enough prove you have thought through complexities of design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Should be attending your permanent discussion section!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 section attendance is mandatory, but don’t come if sick!!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have given a mechanism to make up for missed sections—see piazza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will have a rotating recording of sections for later viewing as well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1: February 17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, 7-9PM (Two weeks from today!)</a:t>
            </a:r>
          </a:p>
          <a:p>
            <a:pPr lvl="1"/>
            <a:r>
              <a:rPr lang="en-US" dirty="0" smtClean="0"/>
              <a:t>Fill out conflict request by tomorrow!</a:t>
            </a:r>
          </a:p>
        </p:txBody>
      </p:sp>
    </p:spTree>
    <p:extLst>
      <p:ext uri="{BB962C8B-B14F-4D97-AF65-F5344CB8AC3E}">
        <p14:creationId xmlns:p14="http://schemas.microsoft.com/office/powerpoint/2010/main" val="2410116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 smtClean="0"/>
              <a:t>Are we still switching contexts with previous examples?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582400" cy="24616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Yes, but </a:t>
            </a:r>
            <a:r>
              <a:rPr lang="en-US" dirty="0" smtClean="0">
                <a:solidFill>
                  <a:srgbClr val="FF0000"/>
                </a:solidFill>
              </a:rPr>
              <a:t>much cheaper </a:t>
            </a:r>
            <a:r>
              <a:rPr lang="en-US" dirty="0" smtClean="0"/>
              <a:t>than switching processes</a:t>
            </a:r>
          </a:p>
          <a:p>
            <a:pPr lvl="1"/>
            <a:r>
              <a:rPr lang="en-US" dirty="0" smtClean="0"/>
              <a:t>No need to change address space</a:t>
            </a:r>
          </a:p>
          <a:p>
            <a:r>
              <a:rPr lang="en-US" dirty="0" smtClean="0"/>
              <a:t>Some numbers from Linux:</a:t>
            </a:r>
          </a:p>
          <a:p>
            <a:pPr lvl="1"/>
            <a:r>
              <a:rPr lang="en-US" dirty="0" smtClean="0"/>
              <a:t>Frequency of context switch: 10-100ms</a:t>
            </a:r>
          </a:p>
          <a:p>
            <a:pPr lvl="1"/>
            <a:r>
              <a:rPr lang="en-US" dirty="0" smtClean="0"/>
              <a:t>Switching between processes: 3-4 </a:t>
            </a:r>
            <a:r>
              <a:rPr lang="en-US" dirty="0" err="1" smtClean="0"/>
              <a:t>μsec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Switching between threads: 100 ns</a:t>
            </a:r>
          </a:p>
          <a:p>
            <a:r>
              <a:rPr lang="en-US" dirty="0" smtClean="0"/>
              <a:t>Even cheaper: switch threads (using “yield”) in user-space!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4008681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3243560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3243560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3200218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</a:rPr>
                <a:t>What we are talking about</a:t>
              </a:r>
              <a:br>
                <a:rPr lang="en-US" sz="2400" b="1" i="1" dirty="0" smtClean="0">
                  <a:solidFill>
                    <a:srgbClr val="FF0000"/>
                  </a:solidFill>
                </a:rPr>
              </a:br>
              <a:r>
                <a:rPr lang="en-US" sz="2400" b="1" i="1" dirty="0" smtClean="0">
                  <a:solidFill>
                    <a:srgbClr val="FF0000"/>
                  </a:solidFill>
                </a:rPr>
                <a:t>in Today’s lecture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02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Could the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Answer: </a:t>
            </a:r>
            <a:r>
              <a:rPr lang="en-US" altLang="ko-KR" dirty="0">
                <a:ea typeface="Gulim" panose="020B0600000101010101" pitchFamily="34" charset="-127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tilize external </a:t>
            </a:r>
            <a:r>
              <a:rPr lang="en-US" altLang="ko-KR" dirty="0">
                <a:ea typeface="Gulim" panose="020B0600000101010101" pitchFamily="34" charset="-127"/>
              </a:rPr>
              <a:t>e</a:t>
            </a:r>
            <a:r>
              <a:rPr lang="en-US" altLang="ko-KR" dirty="0" smtClean="0">
                <a:ea typeface="Gulim" panose="020B0600000101010101" pitchFamily="34" charset="-127"/>
              </a:rPr>
              <a:t>vents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4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4233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219200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195763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6592887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1104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6772275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6569075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5718175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5411788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6699250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010399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0466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283575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7678737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229599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4506912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38862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3528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34290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1752599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1752599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138863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937000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362199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3594099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0574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7848605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47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Network Packet </a:t>
              </a:r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	from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82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Arguments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155898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762000"/>
            <a:ext cx="10690224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Minimal initialization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setup return to go to beginning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Important part of stack frame is in registers for RISC-V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X86: need to push a return address on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816478"/>
            <a:ext cx="3686874" cy="1965323"/>
            <a:chOff x="2169" y="2909"/>
            <a:chExt cx="1646" cy="1238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963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667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598" y="2909"/>
              <a:ext cx="217" cy="1238"/>
              <a:chOff x="4549" y="986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982" y="1564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549" y="1093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83058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27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727085"/>
            <a:ext cx="11201400" cy="19765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 smtClean="0">
                <a:solidFill>
                  <a:srgbClr val="FF0000"/>
                </a:solidFill>
              </a:rPr>
              <a:t>ThreadRoot</a:t>
            </a:r>
            <a:r>
              <a:rPr lang="en-US" dirty="0" smtClean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in registers or top of stack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depends heavily on the calling convention (i.e.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14300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which calls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Code</a:t>
              </a:r>
              <a:b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 smtClean="0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One 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 smtClean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79516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</a:t>
            </a:r>
            <a:r>
              <a:rPr lang="en-US" dirty="0" err="1" smtClean="0">
                <a:ea typeface="MS PGothic" charset="0"/>
              </a:rPr>
              <a:t>MultiCore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simultaneous core: </a:t>
            </a:r>
            <a:r>
              <a:rPr lang="en-US" b="1" dirty="0" smtClean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offloaded core: high</a:t>
            </a:r>
            <a:endParaRPr lang="en-US" b="1" dirty="0" smtClean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554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 smtClean="0">
                <a:latin typeface="Consolas" panose="020B0609020204030204" pitchFamily="49" charset="0"/>
              </a:rPr>
              <a:t>(NULL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</a:t>
            </a:r>
            <a:r>
              <a:rPr lang="en-US" dirty="0"/>
              <a:t>Protocol (</a:t>
            </a:r>
            <a:r>
              <a:rPr lang="en-US" dirty="0" smtClean="0"/>
              <a:t>v3)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13089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//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800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en-US" dirty="0" smtClean="0">
                <a:latin typeface="Gill Sans Light"/>
              </a:rPr>
              <a:t>Recall: Simultaneous </a:t>
            </a:r>
            <a:r>
              <a:rPr lang="en-US" altLang="en-US" dirty="0" err="1" smtClean="0">
                <a:latin typeface="Gill Sans Light"/>
              </a:rPr>
              <a:t>MultiThreading</a:t>
            </a:r>
            <a:r>
              <a:rPr lang="en-US" altLang="en-US" dirty="0" smtClean="0">
                <a:latin typeface="Gill Sans Light"/>
              </a:rPr>
              <a:t>/</a:t>
            </a:r>
            <a:r>
              <a:rPr lang="en-US" altLang="en-US" dirty="0" err="1" smtClean="0">
                <a:latin typeface="Gill Sans Light"/>
              </a:rPr>
              <a:t>Hyperthreading</a:t>
            </a:r>
            <a:endParaRPr lang="en-US" altLang="en-US" dirty="0" smtClean="0">
              <a:latin typeface="Gill Sans Light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Superscalar processors can execute multiple </a:t>
            </a:r>
            <a:r>
              <a:rPr lang="en-US" altLang="en-US" dirty="0">
                <a:latin typeface="Gill Sans Light"/>
              </a:rPr>
              <a:t/>
            </a:r>
            <a:br>
              <a:rPr lang="en-US" altLang="en-US" dirty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 duplicates register state to make a</a:t>
            </a:r>
            <a:br>
              <a:rPr lang="en-US" altLang="en-US" dirty="0" smtClean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Original technique called “Simultaneous Multithreading”</a:t>
            </a:r>
            <a:endParaRPr lang="en-US" altLang="ja-JP" dirty="0" smtClean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SPARC, Pentium 4/Xeon (“</a:t>
            </a:r>
            <a:r>
              <a:rPr lang="en-US" altLang="ja-JP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”</a:t>
            </a:r>
            <a:r>
              <a:rPr lang="en-US" altLang="ja-JP" dirty="0" smtClean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7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527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Processes vs. Threads: Hyper-Threading</a:t>
            </a:r>
            <a:endParaRPr lang="en-US" dirty="0">
              <a:ea typeface="MS PGothic" charset="0"/>
            </a:endParaRP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2027237" y="609601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3517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75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5727700" y="4114801"/>
            <a:ext cx="628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1752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3276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3276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1905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2667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22860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20574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21336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24838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5121276" y="609601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4737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6261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6261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4889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5651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52705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50419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51181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54683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4203701" y="22098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22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2133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2895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4622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 between hardware-threads: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79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6602414" y="541020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2755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3136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3670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3746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4127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4660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4737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5118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5651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5727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6108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2908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3289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3898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4279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4622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4622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4622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4622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75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1547213" y="4191000"/>
            <a:ext cx="21932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2526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2526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1905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2667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4889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5651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5709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 vs Address Spaces: Options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675" y="4724401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 smtClean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7239000" y="3313112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10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267200" y="3313112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7239000" y="2551113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4267200" y="2551113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1905000" y="1712912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3429000" y="874713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1905000" y="874712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731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663576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Multiprocessing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679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41288"/>
            <a:ext cx="926465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762000"/>
            <a:ext cx="10210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Deterministic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33463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102870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Every process shares the file system, OS resources, network,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Example: Memory layout of </a:t>
            </a:r>
            <a:r>
              <a:rPr lang="en-US" altLang="ko-KR" dirty="0" err="1" smtClean="0">
                <a:ea typeface="Gulim" panose="020B0600000101010101" pitchFamily="34" charset="-127"/>
              </a:rPr>
              <a:t>kernel+user</a:t>
            </a:r>
            <a:r>
              <a:rPr lang="en-US" altLang="ko-KR" dirty="0" smtClean="0">
                <a:ea typeface="Gulim" panose="020B0600000101010101" pitchFamily="34" charset="-127"/>
              </a:rPr>
              <a:t> programs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64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0" y="800100"/>
            <a:ext cx="9817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To compile, for instance, </a:t>
            </a:r>
            <a:r>
              <a:rPr lang="en-US" altLang="ko-KR" dirty="0" err="1" smtClean="0">
                <a:ea typeface="Gulim" panose="020B0600000101010101" pitchFamily="34" charset="-127"/>
              </a:rPr>
              <a:t>gcc</a:t>
            </a:r>
            <a:r>
              <a:rPr lang="en-US" altLang="ko-KR" dirty="0" smtClean="0">
                <a:ea typeface="Gulim" panose="020B0600000101010101" pitchFamily="34" charset="-127"/>
              </a:rPr>
              <a:t> calls </a:t>
            </a:r>
            <a:r>
              <a:rPr lang="en-US" altLang="ko-KR" dirty="0" err="1" smtClean="0">
                <a:ea typeface="Gulim" panose="020B0600000101010101" pitchFamily="34" charset="-127"/>
              </a:rPr>
              <a:t>cpp</a:t>
            </a:r>
            <a:r>
              <a:rPr lang="en-US" altLang="ko-KR" dirty="0" smtClean="0">
                <a:ea typeface="Gulim" panose="020B0600000101010101" pitchFamily="34" charset="-127"/>
              </a:rPr>
              <a:t> | cc1 | cc2 | as | </a:t>
            </a:r>
            <a:r>
              <a:rPr lang="en-US" altLang="ko-KR" dirty="0" err="1" smtClean="0">
                <a:ea typeface="Gulim" panose="020B0600000101010101" pitchFamily="34" charset="-127"/>
              </a:rPr>
              <a:t>ld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452323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38100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serverLoop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con =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ProcessFork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8153401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3200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4800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4876801" y="1447801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6248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7467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7620001" y="2667001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7467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4724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227" y="762000"/>
            <a:ext cx="9680574" cy="5181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serverLoop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connection =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Threads are </a:t>
            </a:r>
            <a:r>
              <a:rPr lang="en-US" altLang="ko-KR" i="1" dirty="0" smtClean="0">
                <a:ea typeface="Gulim" panose="020B0600000101010101" pitchFamily="34" charset="-127"/>
              </a:rPr>
              <a:t>much</a:t>
            </a:r>
            <a:r>
              <a:rPr lang="en-US" altLang="ko-KR" dirty="0" smtClean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about Denial of Service attacks or </a:t>
            </a:r>
            <a:r>
              <a:rPr lang="en-US" altLang="ko-KR" dirty="0" err="1" smtClean="0">
                <a:ea typeface="Gulim" panose="020B0600000101010101" pitchFamily="34" charset="-127"/>
              </a:rPr>
              <a:t>digg</a:t>
            </a:r>
            <a:r>
              <a:rPr lang="en-US" altLang="ko-KR" dirty="0" smtClean="0">
                <a:ea typeface="Gulim" panose="020B0600000101010101" pitchFamily="34" charset="-127"/>
              </a:rPr>
              <a:t>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6448426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0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Thread Pools: Bounded Concurrency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43200" y="2209801"/>
            <a:ext cx="6172200" cy="1893888"/>
            <a:chOff x="2743200" y="2209801"/>
            <a:chExt cx="6172200" cy="1893888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5715000" y="2362201"/>
              <a:ext cx="838200" cy="1066800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7391400" y="3733801"/>
              <a:ext cx="15176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2743200" y="2743201"/>
              <a:ext cx="1447800" cy="1066800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4114800" y="3276601"/>
              <a:ext cx="3657600" cy="660400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4114800" y="2667001"/>
              <a:ext cx="1600200" cy="406400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6553200" y="289560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7010400" y="2514601"/>
              <a:ext cx="304800" cy="83820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7315200" y="2209801"/>
              <a:ext cx="1600200" cy="152400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458343" y="2286000"/>
              <a:ext cx="1304657" cy="1322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932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  <p:bldP spid="408600" grpId="0"/>
      <p:bldP spid="4086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88" y="762000"/>
            <a:ext cx="7162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1803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 smtClean="0"/>
              <a:t>Recall: Multiplexing </a:t>
            </a:r>
            <a:r>
              <a:rPr lang="en-US" dirty="0"/>
              <a:t>Processes: The 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00970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</a:t>
            </a:r>
            <a:r>
              <a:rPr lang="en-US" dirty="0" smtClean="0"/>
              <a:t>Threads?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258895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17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 smtClean="0">
                <a:ea typeface="굴림" panose="020B0600000101010101" pitchFamily="34" charset="-127"/>
              </a:rPr>
              <a:t>proc</a:t>
            </a:r>
            <a:r>
              <a:rPr lang="en-US" altLang="ko-KR" dirty="0" smtClean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This technique is used for graphical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Complication: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7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Possible </a:t>
            </a:r>
            <a:r>
              <a:rPr lang="en-US" dirty="0"/>
              <a:t>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1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 is at the Lowest </a:t>
            </a:r>
            <a:r>
              <a:rPr lang="en-US" altLang="ko-KR" dirty="0">
                <a:ea typeface="굴림" panose="020B0600000101010101" pitchFamily="34" charset="-127"/>
              </a:rPr>
              <a:t>L</a:t>
            </a:r>
            <a:r>
              <a:rPr lang="en-US" altLang="ko-KR" dirty="0" smtClean="0">
                <a:ea typeface="굴림" panose="020B0600000101010101" pitchFamily="34" charset="-127"/>
              </a:rPr>
              <a:t>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1806774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It is </a:t>
            </a:r>
            <a:r>
              <a:rPr lang="en-US" altLang="ko-KR" i="1" dirty="0" smtClean="0">
                <a:ea typeface="굴림" panose="020B0600000101010101" pitchFamily="34" charset="-127"/>
              </a:rPr>
              <a:t>indivisible: </a:t>
            </a:r>
            <a:r>
              <a:rPr lang="en-US" altLang="ko-KR" dirty="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06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1353800" cy="5791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before entering critical section and </a:t>
            </a:r>
            <a:r>
              <a:rPr lang="en-US" altLang="ko-KR" dirty="0" smtClean="0">
                <a:ea typeface="굴림" panose="020B0600000101010101" pitchFamily="34" charset="-127"/>
              </a:rPr>
              <a:t>before </a:t>
            </a:r>
            <a:r>
              <a:rPr lang="en-US" altLang="ko-KR" dirty="0">
                <a:ea typeface="굴림" panose="020B0600000101010101" pitchFamily="34" charset="-127"/>
              </a:rPr>
              <a:t>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 smtClean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tructure Lock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	or	</a:t>
            </a:r>
            <a:r>
              <a:rPr lang="en-US" dirty="0" err="1" smtClean="0">
                <a:latin typeface="Consolas" panose="020B0609020204030204" pitchFamily="49" charset="0"/>
              </a:rPr>
              <a:t>pthread_mutex_t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lock_init</a:t>
            </a:r>
            <a:r>
              <a:rPr lang="en-US" dirty="0" smtClean="0">
                <a:latin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)  	or 	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 smtClean="0"/>
              <a:t>Locks </a:t>
            </a:r>
            <a:r>
              <a:rPr lang="en-US" dirty="0"/>
              <a:t>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acquire(&amp;</a:t>
            </a:r>
            <a:r>
              <a:rPr lang="en-US" dirty="0" err="1" smtClean="0">
                <a:solidFill>
                  <a:srgbClr val="FF0000"/>
                </a:solidFill>
              </a:rPr>
              <a:t>mylock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release(&amp;</a:t>
            </a:r>
            <a:r>
              <a:rPr lang="en-US" dirty="0" err="1" smtClean="0">
                <a:solidFill>
                  <a:srgbClr val="FF0000"/>
                </a:solidFill>
              </a:rPr>
              <a:t>mylock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</a:t>
            </a:r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4" name="Picture 9" descr="MCj0307832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14400"/>
            <a:ext cx="1749897" cy="211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1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Shared with all threads!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Light"/>
              </a:rPr>
              <a:t>Threads serialized by lock</a:t>
            </a:r>
            <a:br>
              <a:rPr lang="en-US" sz="2400" b="0" dirty="0" smtClean="0">
                <a:latin typeface="Gill Sans Light"/>
              </a:rPr>
            </a:br>
            <a:r>
              <a:rPr lang="en-US" sz="2400" b="0" dirty="0" smtClean="0">
                <a:latin typeface="Gill Sans Light"/>
              </a:rPr>
              <a:t>through critical section.</a:t>
            </a:r>
          </a:p>
          <a:p>
            <a:r>
              <a:rPr lang="en-US" sz="2400" b="0" dirty="0" smtClean="0">
                <a:latin typeface="Gill Sans Light"/>
              </a:rPr>
              <a:t>Only one thread at a time</a:t>
            </a: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9867900" cy="594518"/>
          </a:xfrm>
        </p:spPr>
        <p:txBody>
          <a:bodyPr/>
          <a:lstStyle/>
          <a:p>
            <a:r>
              <a:rPr lang="en-US" altLang="en-US" dirty="0" smtClean="0"/>
              <a:t>Recall: CPU </a:t>
            </a:r>
            <a:r>
              <a:rPr lang="en-US" altLang="en-US" dirty="0"/>
              <a:t>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Kernel/System Mode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6680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Programs must be insensitive to arbitrary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Without careful design, shared variables can become completely </a:t>
            </a:r>
            <a:r>
              <a:rPr lang="en-US" altLang="ko-KR" dirty="0" smtClean="0">
                <a:ea typeface="굴림" panose="020B0600000101010101" pitchFamily="34" charset="-127"/>
              </a:rPr>
              <a:t>inconsistent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60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charset="0"/>
              </a:rPr>
              <a:t>Recall: Lifecycle of a Process or Thread</a:t>
            </a:r>
            <a:endParaRPr lang="en-US" altLang="ko-KR" dirty="0">
              <a:ea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 smtClean="0">
                <a:ea typeface="Gulim" charset="0"/>
              </a:rPr>
              <a:t>:  The process/thread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 smtClean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 smtClean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 smtClean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 smtClean="0">
                <a:ea typeface="Gulim" charset="0"/>
              </a:rPr>
              <a:t>:  The process has finished execution</a:t>
            </a:r>
            <a:endParaRPr lang="en-US" altLang="ko-KR" dirty="0">
              <a:ea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876800" y="2454275"/>
            <a:ext cx="507636" cy="781647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 rot="176822">
            <a:off x="6651625" y="2449687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 rot="189247">
            <a:off x="4103689" y="1317405"/>
            <a:ext cx="814386" cy="528638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23180"/>
            <a:ext cx="933034" cy="519114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2434" y="1452563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152400"/>
            <a:ext cx="865505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Single </a:t>
            </a:r>
            <a:r>
              <a:rPr lang="en-US" dirty="0">
                <a:ea typeface="MS PGothic" charset="0"/>
              </a:rPr>
              <a:t>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2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722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80370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67691</TotalTime>
  <Pages>60</Pages>
  <Words>4717</Words>
  <Application>Microsoft Office PowerPoint</Application>
  <PresentationFormat>Widescreen</PresentationFormat>
  <Paragraphs>813</Paragraphs>
  <Slides>50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Gulim</vt:lpstr>
      <vt:lpstr>Gulim</vt:lpstr>
      <vt:lpstr>Symbol</vt:lpstr>
      <vt:lpstr>Office</vt:lpstr>
      <vt:lpstr>CS162 Operating Systems and Systems Programming Lecture 6  Synchronization 1: Concurrency  and Mutual Exclusion</vt:lpstr>
      <vt:lpstr>Recall: Connection Setup over TCP/IP</vt:lpstr>
      <vt:lpstr>Recall: Server Protocol (v3)</vt:lpstr>
      <vt:lpstr>Recall: Multiplexing Processes: The Process Control Block</vt:lpstr>
      <vt:lpstr>Recall: CPU Switch From Process A to Process B</vt:lpstr>
      <vt:lpstr>Recall: Lifecycle of a Process or Thread</vt:lpstr>
      <vt:lpstr>Recall: Single and Multithreaded Processes</vt:lpstr>
      <vt:lpstr>Recall: Shared vs. Per-Thread State</vt:lpstr>
      <vt:lpstr>The Core of Concurrency: the 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Administrivia</vt:lpstr>
      <vt:lpstr>Are we still switching contexts with previous examples?</vt:lpstr>
      <vt:lpstr>What happens when thread blocks on I/O?</vt:lpstr>
      <vt:lpstr>External Events</vt:lpstr>
      <vt:lpstr>Recall: Interrupt Controller</vt:lpstr>
      <vt:lpstr>Example: Network Interrupt</vt:lpstr>
      <vt:lpstr>Use of Timer Interrupt to Return Control</vt:lpstr>
      <vt:lpstr>ThreadFork(): Create a New Thread</vt:lpstr>
      <vt:lpstr>How do we initialize TCB and Stack?</vt:lpstr>
      <vt:lpstr>How does Thread get started?</vt:lpstr>
      <vt:lpstr>How does a thread get started?</vt:lpstr>
      <vt:lpstr>What does ThreadRoot() look like?</vt:lpstr>
      <vt:lpstr>Processes vs. Threads: One Core</vt:lpstr>
      <vt:lpstr>Processes vs. Threads: MultiCore</vt:lpstr>
      <vt:lpstr>Recall: Simultaneous MultiThreading/Hyperthreading</vt:lpstr>
      <vt:lpstr>Processes vs. Threads: Hyper-Threading</vt:lpstr>
      <vt:lpstr>Threads vs Address Spaces: Options</vt:lpstr>
      <vt:lpstr>Multiprocessing vs Multiprogramming</vt:lpstr>
      <vt:lpstr>Correctness for systems with concurrent threads</vt:lpstr>
      <vt:lpstr>Interactions Complicate Debugging</vt:lpstr>
      <vt:lpstr>Why allow cooperating threads?</vt:lpstr>
      <vt:lpstr>Recall: High-level Example: Web Server</vt:lpstr>
      <vt:lpstr>Recall: Threaded Web Server</vt:lpstr>
      <vt:lpstr>Thread Pools: Bounded Concurrency</vt:lpstr>
      <vt:lpstr>Correctness with Concurrent Threads?</vt:lpstr>
      <vt:lpstr>ATM Bank Server</vt:lpstr>
      <vt:lpstr>ATM bank server example</vt:lpstr>
      <vt:lpstr>Event Driven Version of ATM server</vt:lpstr>
      <vt:lpstr>Can Threads Make This Easier?</vt:lpstr>
      <vt:lpstr>Recall: Possible Executions</vt:lpstr>
      <vt:lpstr>Problem is at the Lowest Level</vt:lpstr>
      <vt:lpstr>Atomic Operations</vt:lpstr>
      <vt:lpstr>Locks</vt:lpstr>
      <vt:lpstr>Fix banking problem with Locks!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834</cp:revision>
  <cp:lastPrinted>2022-02-08T01:57:45Z</cp:lastPrinted>
  <dcterms:created xsi:type="dcterms:W3CDTF">1995-08-12T11:37:26Z</dcterms:created>
  <dcterms:modified xsi:type="dcterms:W3CDTF">2022-02-08T01:58:08Z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