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1051" r:id="rId3"/>
    <p:sldId id="1135" r:id="rId4"/>
    <p:sldId id="1136" r:id="rId5"/>
    <p:sldId id="1137" r:id="rId6"/>
    <p:sldId id="1138" r:id="rId7"/>
    <p:sldId id="1206" r:id="rId8"/>
    <p:sldId id="1207" r:id="rId9"/>
    <p:sldId id="1208" r:id="rId10"/>
    <p:sldId id="1209" r:id="rId11"/>
    <p:sldId id="1210" r:id="rId12"/>
    <p:sldId id="1211" r:id="rId13"/>
    <p:sldId id="1212" r:id="rId14"/>
    <p:sldId id="1213" r:id="rId15"/>
    <p:sldId id="1214" r:id="rId16"/>
    <p:sldId id="1215" r:id="rId17"/>
    <p:sldId id="1216" r:id="rId18"/>
    <p:sldId id="1217" r:id="rId19"/>
    <p:sldId id="1218" r:id="rId20"/>
    <p:sldId id="1219" r:id="rId21"/>
    <p:sldId id="1230" r:id="rId22"/>
    <p:sldId id="1220" r:id="rId23"/>
    <p:sldId id="1186" r:id="rId24"/>
    <p:sldId id="1177" r:id="rId25"/>
    <p:sldId id="1178" r:id="rId26"/>
    <p:sldId id="1179" r:id="rId27"/>
    <p:sldId id="1180" r:id="rId28"/>
    <p:sldId id="1181" r:id="rId29"/>
    <p:sldId id="1182" r:id="rId30"/>
    <p:sldId id="1183" r:id="rId31"/>
    <p:sldId id="1187" r:id="rId32"/>
    <p:sldId id="1188" r:id="rId33"/>
    <p:sldId id="1221" r:id="rId34"/>
    <p:sldId id="1184" r:id="rId35"/>
    <p:sldId id="1185" r:id="rId36"/>
    <p:sldId id="1190" r:id="rId37"/>
    <p:sldId id="1076" r:id="rId38"/>
    <p:sldId id="1222" r:id="rId39"/>
    <p:sldId id="1079" r:id="rId40"/>
    <p:sldId id="1080" r:id="rId41"/>
    <p:sldId id="1081" r:id="rId42"/>
    <p:sldId id="1082" r:id="rId43"/>
    <p:sldId id="1083" r:id="rId44"/>
    <p:sldId id="1084" r:id="rId45"/>
    <p:sldId id="1085" r:id="rId46"/>
    <p:sldId id="1086" r:id="rId47"/>
    <p:sldId id="1087" r:id="rId48"/>
    <p:sldId id="1088" r:id="rId49"/>
    <p:sldId id="1089" r:id="rId50"/>
    <p:sldId id="1090" r:id="rId51"/>
    <p:sldId id="1091" r:id="rId52"/>
    <p:sldId id="1092" r:id="rId53"/>
    <p:sldId id="1174" r:id="rId54"/>
    <p:sldId id="1093" r:id="rId55"/>
    <p:sldId id="1094" r:id="rId56"/>
    <p:sldId id="1223" r:id="rId57"/>
    <p:sldId id="1095" r:id="rId58"/>
    <p:sldId id="1096" r:id="rId59"/>
    <p:sldId id="1097" r:id="rId60"/>
    <p:sldId id="1140" r:id="rId61"/>
    <p:sldId id="1141" r:id="rId62"/>
    <p:sldId id="1142" r:id="rId63"/>
    <p:sldId id="1143" r:id="rId64"/>
    <p:sldId id="1144" r:id="rId65"/>
    <p:sldId id="1145" r:id="rId66"/>
    <p:sldId id="1146" r:id="rId67"/>
    <p:sldId id="1147" r:id="rId68"/>
    <p:sldId id="1159" r:id="rId69"/>
    <p:sldId id="1160" r:id="rId70"/>
    <p:sldId id="1161" r:id="rId71"/>
    <p:sldId id="1162" r:id="rId72"/>
    <p:sldId id="1163" r:id="rId73"/>
    <p:sldId id="1164" r:id="rId74"/>
    <p:sldId id="1175" r:id="rId7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976"/>
    <p:restoredTop sz="95005" autoAdjust="0"/>
  </p:normalViewPr>
  <p:slideViewPr>
    <p:cSldViewPr>
      <p:cViewPr varScale="1">
        <p:scale>
          <a:sx n="128" d="100"/>
          <a:sy n="128" d="100"/>
        </p:scale>
        <p:origin x="15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6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24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4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24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36" tIns="46981" rIns="95636" bIns="46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754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05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3731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398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X could be (13, 5, 3)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1733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4655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6933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2325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672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374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95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296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You’re sitting in class, hot day, milk does a body good. Go home, no milk, so go to store</a:t>
            </a:r>
          </a:p>
          <a:p>
            <a:r>
              <a:rPr lang="en-US" altLang="en-US" smtClean="0"/>
              <a:t>Roommate leaves class late because prof is more long-winded than I am. Has same idea, but result is too much milk!</a:t>
            </a:r>
          </a:p>
          <a:p>
            <a:r>
              <a:rPr lang="en-US" altLang="en-US" smtClean="0"/>
              <a:t>Problem: two cooperating threads, not cooperating properly</a:t>
            </a:r>
          </a:p>
        </p:txBody>
      </p:sp>
    </p:spTree>
    <p:extLst>
      <p:ext uri="{BB962C8B-B14F-4D97-AF65-F5344CB8AC3E}">
        <p14:creationId xmlns:p14="http://schemas.microsoft.com/office/powerpoint/2010/main" val="584378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7077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9445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623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600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484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3327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2592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656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96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288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65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0612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75758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310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508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564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35622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34716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351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63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3749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9654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9657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09559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363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ea"/>
                <a:cs typeface="+mn-cs"/>
              </a:rPr>
              <a:t>See https://</a:t>
            </a:r>
            <a:r>
              <a:rPr lang="en-US" dirty="0" err="1">
                <a:ea typeface="+mn-ea"/>
                <a:cs typeface="+mn-cs"/>
              </a:rPr>
              <a:t>web.stanford.edu</a:t>
            </a:r>
            <a:r>
              <a:rPr lang="en-US" dirty="0">
                <a:ea typeface="+mn-ea"/>
                <a:cs typeface="+mn-cs"/>
              </a:rPr>
              <a:t>/class/cs140/projects/pintos/pintos_6.html</a:t>
            </a:r>
          </a:p>
          <a:p>
            <a:endParaRPr lang="en-US" dirty="0">
              <a:ea typeface="+mn-ea"/>
              <a:cs typeface="+mn-cs"/>
            </a:endParaRPr>
          </a:p>
          <a:p>
            <a:r>
              <a:rPr lang="en-US" dirty="0">
                <a:ea typeface="+mn-ea"/>
                <a:cs typeface="+mn-cs"/>
              </a:rPr>
              <a:t>Always set to </a:t>
            </a:r>
            <a:r>
              <a:rPr lang="en-US" dirty="0" smtClean="0"/>
              <a:t>THREAD_MAGIC</a:t>
            </a:r>
            <a:r>
              <a:rPr lang="en-US" dirty="0">
                <a:ea typeface="+mn-ea"/>
                <a:cs typeface="+mn-cs"/>
              </a:rPr>
              <a:t>, which is just an arbitrary number defined in </a:t>
            </a:r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r>
              <a:rPr lang="en-US" dirty="0">
                <a:ea typeface="+mn-ea"/>
                <a:cs typeface="+mn-cs"/>
              </a:rPr>
              <a:t>, and used to detect stack overflow. </a:t>
            </a:r>
            <a:r>
              <a:rPr lang="en-US" dirty="0" err="1" smtClean="0"/>
              <a:t>thread_current</a:t>
            </a:r>
            <a:r>
              <a:rPr lang="en-US" dirty="0" smtClean="0"/>
              <a:t>()</a:t>
            </a:r>
            <a:r>
              <a:rPr lang="en-US" dirty="0">
                <a:ea typeface="+mn-ea"/>
                <a:cs typeface="+mn-cs"/>
              </a:rPr>
              <a:t> checks that the </a:t>
            </a:r>
            <a:r>
              <a:rPr lang="en-US" dirty="0" smtClean="0"/>
              <a:t>magic</a:t>
            </a:r>
            <a:r>
              <a:rPr lang="en-US" dirty="0">
                <a:ea typeface="+mn-ea"/>
                <a:cs typeface="+mn-cs"/>
              </a:rPr>
              <a:t> member of the running thread's </a:t>
            </a:r>
            <a:r>
              <a:rPr lang="en-US" dirty="0" err="1" smtClean="0"/>
              <a:t>struct</a:t>
            </a:r>
            <a:r>
              <a:rPr lang="en-US" dirty="0" smtClean="0"/>
              <a:t> thread</a:t>
            </a:r>
            <a:r>
              <a:rPr lang="en-US" dirty="0">
                <a:ea typeface="+mn-ea"/>
                <a:cs typeface="+mn-cs"/>
              </a:rPr>
              <a:t> is set to </a:t>
            </a:r>
            <a:r>
              <a:rPr lang="en-US" dirty="0" smtClean="0"/>
              <a:t>THREAD_MAGIC</a:t>
            </a:r>
            <a:r>
              <a:rPr lang="en-US" dirty="0">
                <a:ea typeface="+mn-ea"/>
                <a:cs typeface="+mn-cs"/>
              </a:rPr>
              <a:t>. Stack overflow tends to change this value, triggering the assertion. For greatest benefit, as you add members to </a:t>
            </a:r>
            <a:r>
              <a:rPr lang="en-US" dirty="0" err="1" smtClean="0"/>
              <a:t>struct</a:t>
            </a:r>
            <a:r>
              <a:rPr lang="en-US" dirty="0" smtClean="0"/>
              <a:t> thread</a:t>
            </a:r>
            <a:r>
              <a:rPr lang="en-US" dirty="0">
                <a:ea typeface="+mn-ea"/>
                <a:cs typeface="+mn-cs"/>
              </a:rPr>
              <a:t>, leave </a:t>
            </a:r>
            <a:r>
              <a:rPr lang="en-US" dirty="0" smtClean="0"/>
              <a:t>magic</a:t>
            </a:r>
            <a:r>
              <a:rPr lang="en-US" dirty="0">
                <a:ea typeface="+mn-ea"/>
                <a:cs typeface="+mn-cs"/>
              </a:rPr>
              <a:t> at the end. (see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7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361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7.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6815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2/8/22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7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200" dirty="0" smtClean="0"/>
              <a:t>Synchronization 2: Concurrency (</a:t>
            </a:r>
            <a:r>
              <a:rPr lang="en-US" sz="3200" dirty="0" err="1" smtClean="0"/>
              <a:t>Con’t</a:t>
            </a:r>
            <a:r>
              <a:rPr lang="en-US" sz="3200" dirty="0" smtClean="0"/>
              <a:t>),</a:t>
            </a:r>
            <a:br>
              <a:rPr lang="en-US" sz="3200" dirty="0" smtClean="0"/>
            </a:br>
            <a:r>
              <a:rPr lang="en-US" sz="3200" dirty="0" smtClean="0"/>
              <a:t>Lock Implementation, Atomic Instructions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8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2022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Anthony Joseph and 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→ Kernel (exceptions, </a:t>
            </a:r>
            <a:r>
              <a:rPr lang="en-US" dirty="0" err="1" smtClean="0"/>
              <a:t>syscalls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23395" y="6018874"/>
            <a:ext cx="8229600" cy="5873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Mechanism to resume k-thread goes through interrupt vector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2701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521092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6" y="1709341"/>
            <a:ext cx="1178729" cy="1110059"/>
          </a:xfrm>
          <a:prstGeom prst="rect">
            <a:avLst/>
          </a:prstGeom>
        </p:spPr>
      </p:pic>
      <p:grpSp>
        <p:nvGrpSpPr>
          <p:cNvPr id="138" name="Group 137"/>
          <p:cNvGrpSpPr/>
          <p:nvPr/>
        </p:nvGrpSpPr>
        <p:grpSpPr>
          <a:xfrm>
            <a:off x="8101188" y="838200"/>
            <a:ext cx="2033412" cy="2534822"/>
            <a:chOff x="6102441" y="1037135"/>
            <a:chExt cx="2033412" cy="2534822"/>
          </a:xfrm>
        </p:grpSpPr>
        <p:sp>
          <p:nvSpPr>
            <p:cNvPr id="139" name="Rectangle 138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44" name="Straight Arrow Connector 143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V="1">
            <a:off x="69523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9523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Freeform 155"/>
          <p:cNvSpPr/>
          <p:nvPr/>
        </p:nvSpPr>
        <p:spPr>
          <a:xfrm>
            <a:off x="5996798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952375" y="1117600"/>
            <a:ext cx="1577511" cy="3664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705601" y="1958975"/>
            <a:ext cx="1837441" cy="31418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Up-Down Arrow 156"/>
          <p:cNvSpPr/>
          <p:nvPr/>
        </p:nvSpPr>
        <p:spPr bwMode="auto">
          <a:xfrm>
            <a:off x="47083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8" name="Up-Down Arrow 157"/>
          <p:cNvSpPr/>
          <p:nvPr/>
        </p:nvSpPr>
        <p:spPr bwMode="auto">
          <a:xfrm>
            <a:off x="64827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1219200" y="1892655"/>
            <a:ext cx="926857" cy="1945700"/>
            <a:chOff x="-89875" y="2045056"/>
            <a:chExt cx="926857" cy="1945700"/>
          </a:xfrm>
        </p:grpSpPr>
        <p:sp>
          <p:nvSpPr>
            <p:cNvPr id="160" name="TextBox 159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62" name="Down Arrow 161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3" name="Down Arrow 162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13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→ User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02348" y="5954693"/>
            <a:ext cx="8229600" cy="587375"/>
          </a:xfrm>
        </p:spPr>
        <p:txBody>
          <a:bodyPr>
            <a:normAutofit/>
          </a:bodyPr>
          <a:lstStyle/>
          <a:p>
            <a:r>
              <a:rPr lang="en-US" dirty="0" smtClean="0"/>
              <a:t>Interrupt return (</a:t>
            </a:r>
            <a:r>
              <a:rPr lang="en-US" dirty="0" err="1" smtClean="0"/>
              <a:t>iret</a:t>
            </a:r>
            <a:r>
              <a:rPr lang="en-US" dirty="0" smtClean="0"/>
              <a:t>) restores user stack, IP, and PL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2382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2382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672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0932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3504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0093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39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8714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009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4902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19410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488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0964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7079446" y="4956757"/>
            <a:ext cx="1245396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995127" y="1819747"/>
            <a:ext cx="1895037" cy="3490726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22701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2487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064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7127068" y="3309929"/>
            <a:ext cx="1402816" cy="1467996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417635" y="5428574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233AE1"/>
                </a:solidFill>
                <a:latin typeface="Gill Sans" charset="0"/>
                <a:ea typeface="Gill Sans" charset="0"/>
                <a:cs typeface="Gill Sans" charset="0"/>
              </a:rPr>
              <a:t>PL: 3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340952" y="1701745"/>
            <a:ext cx="974248" cy="1090597"/>
            <a:chOff x="6691805" y="1037134"/>
            <a:chExt cx="1724459" cy="2611993"/>
          </a:xfrm>
        </p:grpSpPr>
        <p:sp>
          <p:nvSpPr>
            <p:cNvPr id="91" name="Rectangle 90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8215806" y="880349"/>
            <a:ext cx="1722463" cy="2544266"/>
            <a:chOff x="6691805" y="1037135"/>
            <a:chExt cx="1722463" cy="2544266"/>
          </a:xfrm>
        </p:grpSpPr>
        <p:sp>
          <p:nvSpPr>
            <p:cNvPr id="104" name="Rectangle 103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19040" y="309286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53814" y="2913459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98790" y="273405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88464" y="2554643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6710" y="237523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71285" y="2195827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641335" y="1435066"/>
              <a:ext cx="425309" cy="1478394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691805" y="1037135"/>
              <a:ext cx="1162185" cy="254426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391400" y="2534339"/>
              <a:ext cx="1022868" cy="89466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/>
          <p:nvPr/>
        </p:nvCxnSpPr>
        <p:spPr>
          <a:xfrm flipV="1">
            <a:off x="6952375" y="880349"/>
            <a:ext cx="1257179" cy="833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952375" y="2756674"/>
            <a:ext cx="1257179" cy="66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5979967" y="1172632"/>
            <a:ext cx="428625" cy="717818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Up-Down Arrow 119"/>
          <p:cNvSpPr/>
          <p:nvPr/>
        </p:nvSpPr>
        <p:spPr bwMode="auto">
          <a:xfrm>
            <a:off x="47083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1" name="Up-Down Arrow 120"/>
          <p:cNvSpPr/>
          <p:nvPr/>
        </p:nvSpPr>
        <p:spPr bwMode="auto">
          <a:xfrm>
            <a:off x="64827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219200" y="1888270"/>
            <a:ext cx="926857" cy="1945700"/>
            <a:chOff x="-89875" y="2045056"/>
            <a:chExt cx="926857" cy="1945700"/>
          </a:xfrm>
        </p:grpSpPr>
        <p:sp>
          <p:nvSpPr>
            <p:cNvPr id="123" name="TextBox 122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25" name="Down Arrow 124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6" name="Down Arrow 125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185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Interrupt 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78766" y="1808661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676" y="1741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5549" y="38207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255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8766" y="2436379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5903" y="4148487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8766" y="2636404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51424" y="1126035"/>
            <a:ext cx="3222771" cy="2579848"/>
            <a:chOff x="553658" y="1470304"/>
            <a:chExt cx="3222771" cy="257984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91412" y="2334341"/>
              <a:ext cx="902020" cy="580066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35774" y="1470304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intrNN_stub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()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3432" y="2334341"/>
              <a:ext cx="228299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push 0x20 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#)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intr_entry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93432" y="2980672"/>
              <a:ext cx="228299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push 0x21 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#)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intr_entry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53658" y="2980672"/>
              <a:ext cx="939774" cy="13376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13545" y="190091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***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7947" y="368082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***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361396" y="1808660"/>
            <a:ext cx="3011204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save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set up kernel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60288" y="1831005"/>
            <a:ext cx="801109" cy="62399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41165" y="1066801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Wrapper for generic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05001" y="2384014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0x20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25493" y="41484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tubs.S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43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→ Kernel via interrupt vector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02348" y="5954693"/>
            <a:ext cx="8229600" cy="77444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Interrupt transfers control through the Interrupt Vector  (IDT in x86)</a:t>
            </a:r>
          </a:p>
          <a:p>
            <a:r>
              <a:rPr lang="en-US" dirty="0" err="1" smtClean="0"/>
              <a:t>iret</a:t>
            </a:r>
            <a:r>
              <a:rPr lang="en-US" dirty="0" smtClean="0"/>
              <a:t> restores user stack and priority level (PL)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2382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2382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0932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3504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0093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39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8714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009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4902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19410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488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0964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7079446" y="4956757"/>
            <a:ext cx="1245396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22701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2487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064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7127068" y="3309929"/>
            <a:ext cx="1402816" cy="1467996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7066092" y="967264"/>
            <a:ext cx="1481151" cy="9074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629400" y="1172631"/>
            <a:ext cx="1741420" cy="920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123064" y="1045865"/>
            <a:ext cx="1931503" cy="2711258"/>
            <a:chOff x="6771285" y="1202651"/>
            <a:chExt cx="1931503" cy="2711258"/>
          </a:xfrm>
        </p:grpSpPr>
        <p:sp>
          <p:nvSpPr>
            <p:cNvPr id="80" name="Rectangle 79"/>
            <p:cNvSpPr/>
            <p:nvPr/>
          </p:nvSpPr>
          <p:spPr>
            <a:xfrm>
              <a:off x="6771285" y="1270000"/>
              <a:ext cx="1295359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24528" y="12026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133401" y="328204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255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84329" y="1897718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83389" y="214190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8576" y="3544577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i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ntr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vector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340952" y="1701745"/>
            <a:ext cx="974248" cy="1090597"/>
            <a:chOff x="6691805" y="1037134"/>
            <a:chExt cx="1724459" cy="2611993"/>
          </a:xfrm>
        </p:grpSpPr>
        <p:sp>
          <p:nvSpPr>
            <p:cNvPr id="63" name="Rectangle 62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Freeform 93"/>
          <p:cNvSpPr/>
          <p:nvPr/>
        </p:nvSpPr>
        <p:spPr>
          <a:xfrm>
            <a:off x="5979967" y="1172632"/>
            <a:ext cx="428625" cy="717818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6952374" y="1765244"/>
            <a:ext cx="1937788" cy="3545229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17635" y="5428574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233AE1"/>
                </a:solidFill>
                <a:latin typeface="Gill Sans" charset="0"/>
                <a:ea typeface="Gill Sans" charset="0"/>
                <a:cs typeface="Gill Sans" charset="0"/>
              </a:rPr>
              <a:t>PL: 3</a:t>
            </a:r>
          </a:p>
        </p:txBody>
      </p:sp>
      <p:sp>
        <p:nvSpPr>
          <p:cNvPr id="97" name="Up-Down Arrow 96"/>
          <p:cNvSpPr/>
          <p:nvPr/>
        </p:nvSpPr>
        <p:spPr bwMode="auto">
          <a:xfrm>
            <a:off x="47083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8" name="Up-Down Arrow 97"/>
          <p:cNvSpPr/>
          <p:nvPr/>
        </p:nvSpPr>
        <p:spPr bwMode="auto">
          <a:xfrm>
            <a:off x="64827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219200" y="1888270"/>
            <a:ext cx="926857" cy="1945700"/>
            <a:chOff x="-89875" y="2045056"/>
            <a:chExt cx="926857" cy="1945700"/>
          </a:xfrm>
        </p:grpSpPr>
        <p:sp>
          <p:nvSpPr>
            <p:cNvPr id="100" name="TextBox 99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02" name="Down Arrow 101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3" name="Down Arrow 102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28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196" y="228600"/>
            <a:ext cx="7754005" cy="533400"/>
          </a:xfrm>
        </p:spPr>
        <p:txBody>
          <a:bodyPr/>
          <a:lstStyle/>
          <a:p>
            <a:r>
              <a:rPr lang="en-US" dirty="0" smtClean="0"/>
              <a:t>Switch to Kernel Thread for Process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2701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952375" y="1117600"/>
            <a:ext cx="1577511" cy="3664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379207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6" y="1709341"/>
            <a:ext cx="1178729" cy="1110059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8101188" y="838200"/>
            <a:ext cx="2033412" cy="2534822"/>
            <a:chOff x="6102441" y="1037135"/>
            <a:chExt cx="2033412" cy="2534822"/>
          </a:xfrm>
        </p:grpSpPr>
        <p:sp>
          <p:nvSpPr>
            <p:cNvPr id="110" name="Rectangle 109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15" name="Straight Arrow Connector 114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25" name="Straight Connector 124"/>
          <p:cNvCxnSpPr/>
          <p:nvPr/>
        </p:nvCxnSpPr>
        <p:spPr>
          <a:xfrm flipV="1">
            <a:off x="69523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9523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6004340" y="1218553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6746875" y="1989502"/>
            <a:ext cx="1796166" cy="31113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Up-Down Arrow 128"/>
          <p:cNvSpPr/>
          <p:nvPr/>
        </p:nvSpPr>
        <p:spPr bwMode="auto">
          <a:xfrm>
            <a:off x="47083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0" name="Up-Down Arrow 129"/>
          <p:cNvSpPr/>
          <p:nvPr/>
        </p:nvSpPr>
        <p:spPr bwMode="auto">
          <a:xfrm>
            <a:off x="64827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219200" y="1892655"/>
            <a:ext cx="926857" cy="1945700"/>
            <a:chOff x="-89875" y="2045056"/>
            <a:chExt cx="926857" cy="1945700"/>
          </a:xfrm>
        </p:grpSpPr>
        <p:sp>
          <p:nvSpPr>
            <p:cNvPr id="132" name="TextBox 131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34" name="Down Arrow 133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5" name="Down Arrow 134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755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Interrupt 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201" y="2152930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2911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1784" y="39843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255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15412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67245" y="2780648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2138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774" y="147030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intrNN_stub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()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1" y="2334342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0x20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1" y="2980673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0x21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77658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60895" y="2980673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545" y="19009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1947" y="3680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6800" y="2152930"/>
            <a:ext cx="2712642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save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set up kernel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495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58957" y="1365818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Wrapper for generic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944518" y="1273485"/>
            <a:ext cx="828548" cy="194745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38878" y="1273485"/>
            <a:ext cx="277672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classify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dispatch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IRQ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maybe thread yield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31236" y="2728283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0x20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1" y="3399076"/>
            <a:ext cx="1723491" cy="2925524"/>
            <a:chOff x="5407525" y="3300985"/>
            <a:chExt cx="1723491" cy="2925524"/>
          </a:xfrm>
        </p:grpSpPr>
        <p:sp>
          <p:nvSpPr>
            <p:cNvPr id="40" name="Rectangle 39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2138" y="34326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481359" y="3300985"/>
              <a:ext cx="450166" cy="104325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218298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7525" y="5580178"/>
              <a:ext cx="172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Pintos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intr_handlers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8298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59925" y="408487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0x20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261572" y="3352801"/>
            <a:ext cx="24064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timer_intr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tick++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581492" y="2063992"/>
            <a:ext cx="372009" cy="133508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818435" y="4185648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imer.c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73850" y="9041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interrupt.c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58957" y="45536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tubs.S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45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may trigger thread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7924800" cy="5791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hread_tick</a:t>
            </a:r>
            <a:endParaRPr lang="en-US" dirty="0" smtClean="0"/>
          </a:p>
          <a:p>
            <a:pPr lvl="1"/>
            <a:r>
              <a:rPr lang="en-US" dirty="0" smtClean="0"/>
              <a:t>Updates thread counters</a:t>
            </a:r>
          </a:p>
          <a:p>
            <a:pPr lvl="1"/>
            <a:r>
              <a:rPr lang="en-US" dirty="0" smtClean="0"/>
              <a:t>If quanta exhausted, sets yield flag</a:t>
            </a:r>
          </a:p>
          <a:p>
            <a:r>
              <a:rPr lang="en-US" dirty="0" err="1" smtClean="0"/>
              <a:t>thread_yield</a:t>
            </a:r>
            <a:endParaRPr lang="en-US" dirty="0" smtClean="0"/>
          </a:p>
          <a:p>
            <a:pPr lvl="1"/>
            <a:r>
              <a:rPr lang="en-US" dirty="0" smtClean="0"/>
              <a:t>On path to </a:t>
            </a:r>
            <a:r>
              <a:rPr lang="en-US" dirty="0" err="1" smtClean="0"/>
              <a:t>rtn</a:t>
            </a:r>
            <a:r>
              <a:rPr lang="en-US" dirty="0" smtClean="0"/>
              <a:t> from interrupt</a:t>
            </a:r>
          </a:p>
          <a:p>
            <a:pPr lvl="1"/>
            <a:r>
              <a:rPr lang="en-US" dirty="0" smtClean="0"/>
              <a:t>Sets current thread back to READY</a:t>
            </a:r>
          </a:p>
          <a:p>
            <a:pPr lvl="1"/>
            <a:r>
              <a:rPr lang="en-US" dirty="0" smtClean="0"/>
              <a:t>Pushes it back on </a:t>
            </a:r>
            <a:r>
              <a:rPr lang="en-US" dirty="0" err="1" smtClean="0"/>
              <a:t>ready_list</a:t>
            </a:r>
            <a:endParaRPr lang="en-US" dirty="0" smtClean="0"/>
          </a:p>
          <a:p>
            <a:pPr lvl="1"/>
            <a:r>
              <a:rPr lang="en-US" dirty="0" smtClean="0"/>
              <a:t>Calls schedule to select next thread to run upon </a:t>
            </a:r>
            <a:r>
              <a:rPr lang="en-US" dirty="0" err="1" smtClean="0"/>
              <a:t>iret</a:t>
            </a:r>
            <a:endParaRPr lang="en-US" dirty="0" smtClean="0"/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Selects next thread to run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/>
              <a:t>s</a:t>
            </a:r>
            <a:r>
              <a:rPr lang="en-US" dirty="0" err="1" smtClean="0"/>
              <a:t>witch_threads</a:t>
            </a:r>
            <a:r>
              <a:rPr lang="en-US" dirty="0" smtClean="0"/>
              <a:t> to change </a:t>
            </a:r>
            <a:r>
              <a:rPr lang="en-US" dirty="0" err="1" smtClean="0"/>
              <a:t>regs</a:t>
            </a:r>
            <a:r>
              <a:rPr lang="en-US" dirty="0" smtClean="0"/>
              <a:t> to point to stack for thread to resume</a:t>
            </a:r>
          </a:p>
          <a:p>
            <a:pPr lvl="1"/>
            <a:r>
              <a:rPr lang="en-US" dirty="0" smtClean="0"/>
              <a:t>Sets its status to RUNNING</a:t>
            </a:r>
          </a:p>
          <a:p>
            <a:pPr lvl="1"/>
            <a:r>
              <a:rPr lang="en-US" dirty="0" smtClean="0"/>
              <a:t>If user thread, activates the process</a:t>
            </a:r>
          </a:p>
          <a:p>
            <a:pPr lvl="1"/>
            <a:r>
              <a:rPr lang="en-US" dirty="0" smtClean="0"/>
              <a:t>Returns back to </a:t>
            </a:r>
            <a:r>
              <a:rPr lang="en-US" dirty="0" err="1" smtClean="0"/>
              <a:t>intr_handler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0984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Switch (</a:t>
            </a:r>
            <a:r>
              <a:rPr lang="en-US" dirty="0" err="1" smtClean="0"/>
              <a:t>switch.S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23395" y="5943601"/>
            <a:ext cx="8229600" cy="69388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witch_threads</a:t>
            </a:r>
            <a:r>
              <a:rPr lang="en-US" dirty="0" smtClean="0"/>
              <a:t>: save </a:t>
            </a:r>
            <a:r>
              <a:rPr lang="en-US" dirty="0" err="1" smtClean="0"/>
              <a:t>regs</a:t>
            </a:r>
            <a:r>
              <a:rPr lang="en-US" dirty="0" smtClean="0"/>
              <a:t> on current small stack, change SP, return from destination threads call to </a:t>
            </a:r>
            <a:r>
              <a:rPr lang="en-US" dirty="0" err="1" smtClean="0"/>
              <a:t>switch_threads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4782556" y="2043427"/>
            <a:ext cx="3760487" cy="30574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22701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79207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6" y="1709341"/>
            <a:ext cx="1178729" cy="1110059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8101188" y="838200"/>
            <a:ext cx="2033412" cy="2534822"/>
            <a:chOff x="6102441" y="1037135"/>
            <a:chExt cx="2033412" cy="2534822"/>
          </a:xfrm>
        </p:grpSpPr>
        <p:sp>
          <p:nvSpPr>
            <p:cNvPr id="103" name="Rectangle 102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08" name="Straight Arrow Connector 107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 flipV="1">
            <a:off x="69523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9523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reeform 121"/>
          <p:cNvSpPr/>
          <p:nvPr/>
        </p:nvSpPr>
        <p:spPr>
          <a:xfrm>
            <a:off x="5996798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Up-Down Arrow 122"/>
          <p:cNvSpPr/>
          <p:nvPr/>
        </p:nvSpPr>
        <p:spPr bwMode="auto">
          <a:xfrm>
            <a:off x="47083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4" name="Up-Down Arrow 123"/>
          <p:cNvSpPr/>
          <p:nvPr/>
        </p:nvSpPr>
        <p:spPr bwMode="auto">
          <a:xfrm>
            <a:off x="64827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4572001" y="1148126"/>
            <a:ext cx="3957885" cy="3634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1219200" y="1892655"/>
            <a:ext cx="926857" cy="1945700"/>
            <a:chOff x="-89875" y="2045056"/>
            <a:chExt cx="926857" cy="1945700"/>
          </a:xfrm>
        </p:grpSpPr>
        <p:sp>
          <p:nvSpPr>
            <p:cNvPr id="126" name="TextBox 125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28" name="Down Arrow 127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9" name="Down Arrow 128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744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Return from 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2138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248400" y="2489219"/>
            <a:ext cx="1864918" cy="107622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8905875" y="2301666"/>
            <a:ext cx="1111250" cy="31144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801" y="4923002"/>
            <a:ext cx="1912703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 schedule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54914" y="5721733"/>
            <a:ext cx="1418978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 switch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8883216" y="5416086"/>
            <a:ext cx="508000" cy="50650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114801" y="4182970"/>
            <a:ext cx="1250751" cy="11694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37545" y="5352400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Resume Some Thread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54201" y="2152930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41540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55892" y="42354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255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115412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854201" y="2780648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42138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59774" y="147030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intrNN_stub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()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90801" y="2334342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0x20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90801" y="2980673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0x20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077658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54201" y="2980673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37545" y="19009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81947" y="3680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6800" y="2152930"/>
            <a:ext cx="2712642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save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set up kernel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495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58957" y="1365818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Wrapper for generic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431236" y="2728283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0x20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58957" y="45536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tubs.S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858001" y="3399076"/>
            <a:ext cx="1723491" cy="2925524"/>
            <a:chOff x="5407525" y="3300985"/>
            <a:chExt cx="1723491" cy="2925524"/>
          </a:xfrm>
        </p:grpSpPr>
        <p:sp>
          <p:nvSpPr>
            <p:cNvPr id="87" name="Rectangle 86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2138" y="34326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6481359" y="3300985"/>
              <a:ext cx="450166" cy="104325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6218298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07525" y="5580178"/>
              <a:ext cx="172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Pintos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intr_handlers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218298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59925" y="4169109"/>
              <a:ext cx="6864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0x20 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8261572" y="3352801"/>
            <a:ext cx="24064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timer_intr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tick++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818435" y="4185648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imer.c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38878" y="1273485"/>
            <a:ext cx="277672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classify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dispatch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IRQ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maybe thread yield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73850" y="9041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interrupt.c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18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4518688" y="1728803"/>
            <a:ext cx="974248" cy="1090597"/>
            <a:chOff x="6691805" y="1037134"/>
            <a:chExt cx="1724459" cy="2611993"/>
          </a:xfrm>
        </p:grpSpPr>
        <p:sp>
          <p:nvSpPr>
            <p:cNvPr id="126" name="Rectangle 125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96" y="1709341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→ </a:t>
            </a:r>
            <a:r>
              <a:rPr lang="en-US" dirty="0" smtClean="0"/>
              <a:t> Different User Thread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23395" y="5943600"/>
            <a:ext cx="8229600" cy="757384"/>
          </a:xfrm>
        </p:spPr>
        <p:txBody>
          <a:bodyPr>
            <a:normAutofit/>
          </a:bodyPr>
          <a:lstStyle/>
          <a:p>
            <a:r>
              <a:rPr lang="en-US" dirty="0" err="1"/>
              <a:t>iret</a:t>
            </a:r>
            <a:r>
              <a:rPr lang="en-US" dirty="0"/>
              <a:t> restores user stack and priority level (PL)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70" y="1745317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69523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523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1534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2701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6019801" y="113257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8101188" y="838200"/>
            <a:ext cx="2033412" cy="2534822"/>
            <a:chOff x="6102441" y="1037135"/>
            <a:chExt cx="2033412" cy="2534822"/>
          </a:xfrm>
        </p:grpSpPr>
        <p:sp>
          <p:nvSpPr>
            <p:cNvPr id="91" name="Rectangle 90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96" name="Straight Arrow Connector 95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08" name="Straight Arrow Connector 107"/>
          <p:cNvCxnSpPr>
            <a:endCxn id="25" idx="3"/>
          </p:cNvCxnSpPr>
          <p:nvPr/>
        </p:nvCxnSpPr>
        <p:spPr>
          <a:xfrm flipH="1" flipV="1">
            <a:off x="5362508" y="4961142"/>
            <a:ext cx="2962335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5100748" y="1905000"/>
            <a:ext cx="3789414" cy="3409859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27" idx="3"/>
          </p:cNvCxnSpPr>
          <p:nvPr/>
        </p:nvCxnSpPr>
        <p:spPr>
          <a:xfrm flipH="1" flipV="1">
            <a:off x="5362508" y="3357768"/>
            <a:ext cx="3167377" cy="1424543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Up-Down Arrow 138"/>
          <p:cNvSpPr/>
          <p:nvPr/>
        </p:nvSpPr>
        <p:spPr bwMode="auto">
          <a:xfrm>
            <a:off x="47083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0" name="Up-Down Arrow 139"/>
          <p:cNvSpPr/>
          <p:nvPr/>
        </p:nvSpPr>
        <p:spPr bwMode="auto">
          <a:xfrm>
            <a:off x="64827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417635" y="5432959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233AE1"/>
                </a:solidFill>
                <a:latin typeface="Gill Sans" charset="0"/>
                <a:ea typeface="Gill Sans" charset="0"/>
                <a:cs typeface="Gill Sans" charset="0"/>
              </a:rPr>
              <a:t>PL: 3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1219200" y="1892655"/>
            <a:ext cx="926857" cy="1945700"/>
            <a:chOff x="-89875" y="2045056"/>
            <a:chExt cx="926857" cy="1945700"/>
          </a:xfrm>
        </p:grpSpPr>
        <p:sp>
          <p:nvSpPr>
            <p:cNvPr id="143" name="TextBox 142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45" name="Down Arrow 144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46" name="Down Arrow 145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695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Multithreaded Stack Example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1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493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dirty="0" smtClean="0"/>
              <a:t>Famous Quote WRT Scheduling: Dennis Richie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Dennis Richie,</a:t>
            </a:r>
            <a:br>
              <a:rPr lang="en-US" dirty="0" smtClean="0"/>
            </a:br>
            <a:r>
              <a:rPr lang="en-US" dirty="0" smtClean="0"/>
              <a:t>Unix V6, </a:t>
            </a:r>
            <a:r>
              <a:rPr lang="en-US" dirty="0" err="1" smtClean="0"/>
              <a:t>slp.c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“If </a:t>
            </a:r>
            <a:r>
              <a:rPr lang="en-US" i="1" dirty="0"/>
              <a:t>the new process paused because it was swapped out, set the stack level to the last call to </a:t>
            </a:r>
            <a:r>
              <a:rPr lang="en-US" i="1" dirty="0" err="1"/>
              <a:t>savu</a:t>
            </a:r>
            <a:r>
              <a:rPr lang="en-US" i="1" dirty="0"/>
              <a:t>(</a:t>
            </a:r>
            <a:r>
              <a:rPr lang="en-US" i="1" dirty="0" err="1"/>
              <a:t>u_ssav</a:t>
            </a:r>
            <a:r>
              <a:rPr lang="en-US" i="1" dirty="0"/>
              <a:t>). This means that the return which is executed immediately after the call to </a:t>
            </a:r>
            <a:r>
              <a:rPr lang="en-US" i="1" dirty="0" err="1"/>
              <a:t>aretu</a:t>
            </a:r>
            <a:r>
              <a:rPr lang="en-US" i="1" dirty="0"/>
              <a:t> actually returns from the last routine </a:t>
            </a:r>
            <a:r>
              <a:rPr lang="en-US" i="1" dirty="0" smtClean="0"/>
              <a:t>which did the </a:t>
            </a:r>
            <a:r>
              <a:rPr lang="en-US" i="1" dirty="0" err="1" smtClean="0"/>
              <a:t>savu</a:t>
            </a:r>
            <a:r>
              <a:rPr lang="en-US" i="1" dirty="0" smtClean="0"/>
              <a:t>.” </a:t>
            </a:r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r>
              <a:rPr lang="en-US" b="0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You are not expected to understand this.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Source: Dennis Ritchie, Unix V6 </a:t>
            </a:r>
            <a:r>
              <a:rPr lang="en-US" dirty="0" err="1" smtClean="0"/>
              <a:t>slp.c</a:t>
            </a:r>
            <a:r>
              <a:rPr lang="en-US" dirty="0" smtClean="0"/>
              <a:t> (context-switching code) as per The Unix Heritage Society(tuhs.org); gif by Eddie Koehler.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Included by Ali R. Butt in CS3204 from Virginia Tech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1186" y="812362"/>
            <a:ext cx="6453014" cy="1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59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8204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Midterm Thursday 2/17</a:t>
            </a:r>
          </a:p>
          <a:p>
            <a:pPr lvl="1"/>
            <a:r>
              <a:rPr lang="en-US" dirty="0" smtClean="0"/>
              <a:t>No class on day of midterm</a:t>
            </a:r>
          </a:p>
          <a:p>
            <a:pPr lvl="1"/>
            <a:r>
              <a:rPr lang="en-US" dirty="0" smtClean="0"/>
              <a:t>7-9PM </a:t>
            </a:r>
          </a:p>
          <a:p>
            <a:r>
              <a:rPr lang="en-US" dirty="0" smtClean="0"/>
              <a:t>Project 1 Design Document due next Friday 2/11</a:t>
            </a:r>
          </a:p>
          <a:p>
            <a:r>
              <a:rPr lang="en-US" dirty="0" smtClean="0"/>
              <a:t>Project 1 Design reviews upcoming</a:t>
            </a:r>
          </a:p>
          <a:p>
            <a:pPr lvl="1"/>
            <a:r>
              <a:rPr lang="en-US" dirty="0" smtClean="0"/>
              <a:t>High-level discussion of your approach</a:t>
            </a:r>
          </a:p>
          <a:p>
            <a:pPr lvl="2"/>
            <a:r>
              <a:rPr lang="en-US" dirty="0" smtClean="0"/>
              <a:t>What will you modify?</a:t>
            </a:r>
          </a:p>
          <a:p>
            <a:pPr lvl="2"/>
            <a:r>
              <a:rPr lang="en-US" dirty="0" smtClean="0"/>
              <a:t>What algorithm will you use?</a:t>
            </a:r>
          </a:p>
          <a:p>
            <a:pPr lvl="2"/>
            <a:r>
              <a:rPr lang="en-US" dirty="0" smtClean="0"/>
              <a:t>How will things be linked together, etc.</a:t>
            </a:r>
          </a:p>
          <a:p>
            <a:pPr lvl="2"/>
            <a:r>
              <a:rPr lang="en-US" dirty="0" smtClean="0"/>
              <a:t>Do not need final design (complete with all semicolons!)</a:t>
            </a:r>
          </a:p>
          <a:p>
            <a:pPr lvl="1"/>
            <a:r>
              <a:rPr lang="en-US" dirty="0" smtClean="0"/>
              <a:t>You will be asked about testing</a:t>
            </a:r>
          </a:p>
          <a:p>
            <a:pPr lvl="2"/>
            <a:r>
              <a:rPr lang="en-US" dirty="0" smtClean="0"/>
              <a:t>Understand testing framework</a:t>
            </a:r>
          </a:p>
          <a:p>
            <a:pPr lvl="2"/>
            <a:r>
              <a:rPr lang="en-US" dirty="0" smtClean="0"/>
              <a:t>Are there things you are doing that are not tested by tests we give you?</a:t>
            </a:r>
          </a:p>
          <a:p>
            <a:r>
              <a:rPr lang="en-US" dirty="0" smtClean="0"/>
              <a:t>Do your own work!</a:t>
            </a:r>
          </a:p>
          <a:p>
            <a:pPr lvl="1"/>
            <a:r>
              <a:rPr lang="en-US" dirty="0" smtClean="0"/>
              <a:t>Please do not try to find solutions from previous terms</a:t>
            </a:r>
          </a:p>
          <a:p>
            <a:pPr lvl="1"/>
            <a:r>
              <a:rPr lang="en-US" dirty="0" smtClean="0"/>
              <a:t>We will be on the look out for anyone doing this…today</a:t>
            </a:r>
          </a:p>
        </p:txBody>
      </p:sp>
    </p:spTree>
    <p:extLst>
      <p:ext uri="{BB962C8B-B14F-4D97-AF65-F5344CB8AC3E}">
        <p14:creationId xmlns:p14="http://schemas.microsoft.com/office/powerpoint/2010/main" val="246734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Goals for Rest of Today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Challenges and Pitfalls of Concurrency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Operations/Critical Sections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How to build a lock?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Atomic Instructions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413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1"/>
            <a:ext cx="26670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43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788" y="663576"/>
            <a:ext cx="8710612" cy="34131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Some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Multiprocessing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 Multiple CPUs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Multiprogramming  Multiple Jobs or 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Multithreading  Multiple threads per Process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2016126" y="5181600"/>
            <a:ext cx="8042275" cy="12954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2286001" y="3962400"/>
            <a:ext cx="5280025" cy="11430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5"/>
              <a:chOff x="2208" y="2448"/>
              <a:chExt cx="1694" cy="615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207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88" y="4897438"/>
            <a:ext cx="7924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2743200" y="838200"/>
            <a:ext cx="1219200" cy="121920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3200400" y="3276600"/>
            <a:ext cx="1219200" cy="1219200"/>
            <a:chOff x="3456" y="960"/>
            <a:chExt cx="1056" cy="1056"/>
          </a:xfrm>
        </p:grpSpPr>
        <p:sp>
          <p:nvSpPr>
            <p:cNvPr id="14377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9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8763000" y="2286000"/>
            <a:ext cx="1219200" cy="1219200"/>
            <a:chOff x="3456" y="960"/>
            <a:chExt cx="1056" cy="1056"/>
          </a:xfrm>
        </p:grpSpPr>
        <p:sp>
          <p:nvSpPr>
            <p:cNvPr id="1437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6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56388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6096001" y="10668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65532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6096000" y="3962400"/>
            <a:ext cx="1219200" cy="1219200"/>
            <a:chOff x="3456" y="960"/>
            <a:chExt cx="1056" cy="1056"/>
          </a:xfrm>
        </p:grpSpPr>
        <p:sp>
          <p:nvSpPr>
            <p:cNvPr id="1437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Freeform 44"/>
          <p:cNvSpPr>
            <a:spLocks/>
          </p:cNvSpPr>
          <p:nvPr/>
        </p:nvSpPr>
        <p:spPr bwMode="auto">
          <a:xfrm>
            <a:off x="3962400" y="11176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3962400" y="15240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4114800" y="1600200"/>
            <a:ext cx="914400" cy="914400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Freeform 55"/>
          <p:cNvSpPr>
            <a:spLocks/>
          </p:cNvSpPr>
          <p:nvPr/>
        </p:nvSpPr>
        <p:spPr bwMode="auto">
          <a:xfrm rot="1001955">
            <a:off x="7391401" y="2057400"/>
            <a:ext cx="1444625" cy="330200"/>
          </a:xfrm>
          <a:custGeom>
            <a:avLst/>
            <a:gdLst>
              <a:gd name="T0" fmla="*/ 0 w 1008"/>
              <a:gd name="T1" fmla="*/ 177800 h 208"/>
              <a:gd name="T2" fmla="*/ 756708 w 1008"/>
              <a:gd name="T3" fmla="*/ 25400 h 208"/>
              <a:gd name="T4" fmla="*/ 144462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Freeform 58"/>
          <p:cNvSpPr>
            <a:spLocks/>
          </p:cNvSpPr>
          <p:nvPr/>
        </p:nvSpPr>
        <p:spPr bwMode="auto">
          <a:xfrm rot="-9965838">
            <a:off x="7389814" y="2416175"/>
            <a:ext cx="1374775" cy="330200"/>
          </a:xfrm>
          <a:custGeom>
            <a:avLst/>
            <a:gdLst>
              <a:gd name="T0" fmla="*/ 0 w 1008"/>
              <a:gd name="T1" fmla="*/ 177800 h 208"/>
              <a:gd name="T2" fmla="*/ 720120 w 1008"/>
              <a:gd name="T3" fmla="*/ 25400 h 208"/>
              <a:gd name="T4" fmla="*/ 137477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2" name="Group 59"/>
          <p:cNvGrpSpPr>
            <a:grpSpLocks/>
          </p:cNvGrpSpPr>
          <p:nvPr/>
        </p:nvGrpSpPr>
        <p:grpSpPr bwMode="auto">
          <a:xfrm>
            <a:off x="7467600" y="2514600"/>
            <a:ext cx="914400" cy="914400"/>
            <a:chOff x="1584" y="1200"/>
            <a:chExt cx="576" cy="576"/>
          </a:xfrm>
        </p:grpSpPr>
        <p:sp>
          <p:nvSpPr>
            <p:cNvPr id="14365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Freeform 63"/>
          <p:cNvSpPr>
            <a:spLocks/>
          </p:cNvSpPr>
          <p:nvPr/>
        </p:nvSpPr>
        <p:spPr bwMode="auto">
          <a:xfrm rot="5100375">
            <a:off x="6288088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4" name="Freeform 64"/>
          <p:cNvSpPr>
            <a:spLocks/>
          </p:cNvSpPr>
          <p:nvPr/>
        </p:nvSpPr>
        <p:spPr bwMode="auto">
          <a:xfrm rot="-5699625">
            <a:off x="5994400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5" name="Group 65"/>
          <p:cNvGrpSpPr>
            <a:grpSpLocks/>
          </p:cNvGrpSpPr>
          <p:nvPr/>
        </p:nvGrpSpPr>
        <p:grpSpPr bwMode="auto">
          <a:xfrm>
            <a:off x="6019800" y="2895600"/>
            <a:ext cx="914400" cy="914400"/>
            <a:chOff x="1584" y="1200"/>
            <a:chExt cx="576" cy="576"/>
          </a:xfrm>
        </p:grpSpPr>
        <p:sp>
          <p:nvSpPr>
            <p:cNvPr id="14362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Freeform 69"/>
          <p:cNvSpPr>
            <a:spLocks/>
          </p:cNvSpPr>
          <p:nvPr/>
        </p:nvSpPr>
        <p:spPr bwMode="auto">
          <a:xfrm rot="-2311332">
            <a:off x="4114800" y="27432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7" name="Freeform 70"/>
          <p:cNvSpPr>
            <a:spLocks/>
          </p:cNvSpPr>
          <p:nvPr/>
        </p:nvSpPr>
        <p:spPr bwMode="auto">
          <a:xfrm rot="8288181">
            <a:off x="4267200" y="29718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8" name="Group 71"/>
          <p:cNvGrpSpPr>
            <a:grpSpLocks/>
          </p:cNvGrpSpPr>
          <p:nvPr/>
        </p:nvGrpSpPr>
        <p:grpSpPr bwMode="auto">
          <a:xfrm>
            <a:off x="4724400" y="3048000"/>
            <a:ext cx="914400" cy="914400"/>
            <a:chOff x="1584" y="1200"/>
            <a:chExt cx="576" cy="576"/>
          </a:xfrm>
        </p:grpSpPr>
        <p:sp>
          <p:nvSpPr>
            <p:cNvPr id="14359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2415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762000"/>
            <a:ext cx="9982199" cy="5943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ReceiveRequest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(&amp;op, &amp;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&amp;amount);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Event driven (overlap computation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Multiple threads (multi-</a:t>
            </a:r>
            <a:r>
              <a:rPr lang="en-US" altLang="ko-KR" dirty="0" err="1" smtClean="0">
                <a:ea typeface="굴림" panose="020B0600000101010101" pitchFamily="34" charset="-127"/>
              </a:rPr>
              <a:t>proc</a:t>
            </a:r>
            <a:r>
              <a:rPr lang="en-US" altLang="ko-KR" dirty="0" smtClean="0">
                <a:ea typeface="굴림" panose="020B0600000101010101" pitchFamily="34" charset="-127"/>
              </a:rPr>
              <a:t>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741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591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only had one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Still like to overlap I/O with computation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Without threads, we would have to rewrite in event-driven style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event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WaitForNextEvent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ATMRequest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StartOnRequest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AcctAvail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ContinueRequest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AcctStored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FinishRequest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This technique is used for graphical programming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Complication: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missed a blocking I/O step?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have to split code into hundreds of pieces which could be blocking?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994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01687"/>
            <a:ext cx="10210800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 thread per request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Requests proceeds to completion, blocking as required: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	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1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2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259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Possible </a:t>
            </a:r>
            <a:r>
              <a:rPr lang="en-US" dirty="0"/>
              <a:t>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286000" y="1066800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2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Problem is at the Lowest </a:t>
            </a:r>
            <a:r>
              <a:rPr lang="en-US" altLang="ko-KR" dirty="0">
                <a:ea typeface="굴림" panose="020B0600000101010101" pitchFamily="34" charset="-127"/>
              </a:rPr>
              <a:t>L</a:t>
            </a:r>
            <a:r>
              <a:rPr lang="en-US" altLang="ko-KR" dirty="0" smtClean="0">
                <a:ea typeface="굴림" panose="020B0600000101010101" pitchFamily="34" charset="-127"/>
              </a:rPr>
              <a:t>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4214"/>
            <a:ext cx="10209212" cy="602297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	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y+1;	y = y*2;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What are the possible values of x?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Or, what are the possible values of x below?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x = 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X could be 1 or 2 (non-deterministic!)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Could even be 3 for serial processors: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Thread A writes 0001, B writes 0010 → scheduling order ABABABBA yields 3!</a:t>
            </a:r>
          </a:p>
        </p:txBody>
      </p:sp>
    </p:spTree>
    <p:extLst>
      <p:ext uri="{BB962C8B-B14F-4D97-AF65-F5344CB8AC3E}">
        <p14:creationId xmlns:p14="http://schemas.microsoft.com/office/powerpoint/2010/main" val="21961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838200"/>
            <a:ext cx="8229600" cy="5773738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3448052" y="1752601"/>
            <a:ext cx="4330702" cy="1776413"/>
            <a:chOff x="1104" y="576"/>
            <a:chExt cx="2728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4" y="736"/>
              <a:ext cx="2352" cy="959"/>
              <a:chOff x="1289" y="1056"/>
              <a:chExt cx="235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89" y="1152"/>
                <a:ext cx="66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96" y="1273"/>
                <a:ext cx="1053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7515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20970"/>
            <a:ext cx="10895012" cy="59435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To understand a concurrent program, we need to know what the underlying indivisible operations are!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dirty="0" smtClean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It is </a:t>
            </a:r>
            <a:r>
              <a:rPr lang="en-US" altLang="ko-KR" i="1" dirty="0" smtClean="0">
                <a:ea typeface="굴림" panose="020B0600000101010101" pitchFamily="34" charset="-127"/>
              </a:rPr>
              <a:t>indivisible: </a:t>
            </a:r>
            <a:r>
              <a:rPr lang="en-US" altLang="ko-KR" dirty="0" smtClean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Fundamental building block – if no atomic operations, then have no way for threads to work together</a:t>
            </a: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Consequently – weird example that produces “3” on previous slide can’t happen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Many instructions are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>
              <a:lnSpc>
                <a:spcPct val="100000"/>
              </a:lnSpc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565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Another Concurrent Program Example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1976" y="750888"/>
            <a:ext cx="8683625" cy="5878512"/>
          </a:xfrm>
        </p:spPr>
        <p:txBody>
          <a:bodyPr/>
          <a:lstStyle/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Two threads, A and B, compete with each other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 tries to increment a shared counter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 other tries to decrement the counter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&lt; 10)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&gt; -10)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+ 1;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– 1;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(“A wins!”);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(“B wins!”);</a:t>
            </a:r>
            <a:endParaRPr lang="en-US" altLang="ko-KR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Assume that memory loads and stores are atomic, but incrementing and decrementing are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not</a:t>
            </a:r>
            <a:r>
              <a:rPr lang="en-US" altLang="ko-KR" dirty="0" smtClean="0">
                <a:ea typeface="굴림" panose="020B0600000101010101" pitchFamily="34" charset="-127"/>
              </a:rPr>
              <a:t> atomic 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Who wins? Could be either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 it guaranteed that someone wins? Why or why not?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if both threads have their own CPU running at same speed?  Is it guaranteed that it goes on forever?</a:t>
            </a:r>
          </a:p>
        </p:txBody>
      </p:sp>
    </p:spTree>
    <p:extLst>
      <p:ext uri="{BB962C8B-B14F-4D97-AF65-F5344CB8AC3E}">
        <p14:creationId xmlns:p14="http://schemas.microsoft.com/office/powerpoint/2010/main" val="3304476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Hand Simulation Multiprocessor Example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9100" y="815975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Inner loop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r1=0	load	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		r1=0	load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r1=1	add 	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		r1=-1	sub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]=1	store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5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		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]=-1	store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Hand 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And we’re off.  A gets off to an early start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 says “</a:t>
            </a:r>
            <a:r>
              <a:rPr lang="en-US" altLang="ko-KR" dirty="0" err="1" smtClean="0">
                <a:ea typeface="굴림" panose="020B0600000101010101" pitchFamily="34" charset="-127"/>
              </a:rPr>
              <a:t>hmph</a:t>
            </a:r>
            <a:r>
              <a:rPr lang="en-US" altLang="ko-KR" dirty="0" smtClean="0">
                <a:ea typeface="굴림" panose="020B0600000101010101" pitchFamily="34" charset="-127"/>
              </a:rPr>
              <a:t>, better go fast” and tries really hard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goes ahead and writes “1”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 goes and writes “-1”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says “HUH??? I could have sworn I put a 1 there”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Could this happen on a uniprocessor?  With </a:t>
            </a:r>
            <a:r>
              <a:rPr lang="en-US" altLang="ko-KR" dirty="0" err="1" smtClean="0">
                <a:ea typeface="굴림" panose="020B0600000101010101" pitchFamily="34" charset="-127"/>
              </a:rPr>
              <a:t>Hyperthreads</a:t>
            </a:r>
            <a:r>
              <a:rPr lang="en-US" altLang="ko-KR" dirty="0" smtClean="0">
                <a:ea typeface="굴림" panose="020B0600000101010101" pitchFamily="34" charset="-127"/>
              </a:rPr>
              <a:t>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Yes!  Unlikely, but if you are depending on it not happening, it will and your system will break…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88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Definitions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714375"/>
            <a:ext cx="9423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dirty="0" smtClean="0">
                <a:ea typeface="굴림" panose="020B0600000101010101" pitchFamily="34" charset="-127"/>
              </a:rPr>
              <a:t>: using atomic operations to ensure cooperation between threads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For now, only loads and stores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We are going to show that its hard to build anything useful with only reads and writes</a:t>
            </a:r>
          </a:p>
          <a:p>
            <a:pPr lvl="1">
              <a:lnSpc>
                <a:spcPct val="100000"/>
              </a:lnSpc>
            </a:pP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dirty="0" smtClean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One thread </a:t>
            </a:r>
            <a:r>
              <a:rPr lang="en-US" altLang="ko-KR" i="1" dirty="0" smtClean="0">
                <a:ea typeface="굴림" panose="020B0600000101010101" pitchFamily="34" charset="-127"/>
              </a:rPr>
              <a:t>excludes</a:t>
            </a:r>
            <a:r>
              <a:rPr lang="en-US" altLang="ko-KR" dirty="0" smtClean="0">
                <a:ea typeface="굴림" panose="020B0600000101010101" pitchFamily="34" charset="-127"/>
              </a:rPr>
              <a:t> the other while doing its task</a:t>
            </a:r>
          </a:p>
          <a:p>
            <a:pPr lvl="1">
              <a:lnSpc>
                <a:spcPct val="100000"/>
              </a:lnSpc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 smtClean="0">
                <a:ea typeface="굴림" panose="020B0600000101010101" pitchFamily="34" charset="-127"/>
              </a:rPr>
              <a:t>: piece of code that only one thread can execute at once. Only one thread at a time will get into this section of code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Critical section is the result of mutual exclusion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Critical section and mutual exclusion are two ways of describing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3791324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114300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Lock()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before entering critical section and </a:t>
            </a:r>
            <a:r>
              <a:rPr lang="en-US" altLang="ko-KR" dirty="0" smtClean="0">
                <a:ea typeface="굴림" panose="020B0600000101010101" pitchFamily="34" charset="-127"/>
              </a:rPr>
              <a:t>before accessing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shared </a:t>
            </a:r>
            <a:r>
              <a:rPr lang="en-US" altLang="ko-KR" dirty="0">
                <a:ea typeface="굴림" panose="020B0600000101010101" pitchFamily="34" charset="-127"/>
              </a:rPr>
              <a:t>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Unlock()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Wait</a:t>
            </a:r>
            <a:r>
              <a:rPr lang="en-US" altLang="ko-KR" dirty="0">
                <a:ea typeface="굴림" panose="020B0600000101010101" pitchFamily="34" charset="-127"/>
              </a:rPr>
              <a:t>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r>
              <a:rPr lang="en-US" dirty="0" smtClean="0"/>
              <a:t>Locks need to be allocated and initialized: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tructure Lock 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	or	</a:t>
            </a:r>
            <a:r>
              <a:rPr lang="en-US" dirty="0" err="1" smtClean="0">
                <a:latin typeface="Consolas" panose="020B0609020204030204" pitchFamily="49" charset="0"/>
              </a:rPr>
              <a:t>pthread_mutex_t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lock_init</a:t>
            </a:r>
            <a:r>
              <a:rPr lang="en-US" dirty="0" smtClean="0">
                <a:latin typeface="Consolas" panose="020B0609020204030204" pitchFamily="49" charset="0"/>
              </a:rPr>
              <a:t>(&amp;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)  	or 	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 = PTHREAD_MUTEX_INITIALIZER;</a:t>
            </a:r>
          </a:p>
          <a:p>
            <a:r>
              <a:rPr lang="en-US" dirty="0" smtClean="0"/>
              <a:t>Locks </a:t>
            </a:r>
            <a:r>
              <a:rPr lang="en-US" dirty="0"/>
              <a:t>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mylock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mylock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</a:t>
            </a:r>
            <a:r>
              <a:rPr lang="en-US" dirty="0" smtClean="0"/>
              <a:t>lock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372600" y="762000"/>
            <a:ext cx="853735" cy="960452"/>
            <a:chOff x="10119065" y="3459148"/>
            <a:chExt cx="853735" cy="960452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449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C</a:t>
            </a:r>
            <a:endParaRPr lang="en-US" dirty="0">
              <a:latin typeface="Gill Sans Light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685800"/>
            <a:ext cx="11087100" cy="6019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Identify critical sections (atomic instruction sequences) and add locking: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Wait if someone else in critical section!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  <a:endParaRPr lang="en-US" altLang="ko-KR" sz="2000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 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Release someone into critical section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spcBef>
                <a:spcPts val="2400"/>
              </a:spcBef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use SAME lock (</a:t>
            </a:r>
            <a:r>
              <a:rPr lang="en-US" altLang="ko-KR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 smtClean="0">
                <a:ea typeface="굴림" panose="020B0600000101010101" pitchFamily="34" charset="-127"/>
              </a:rPr>
              <a:t>) with all of the methods (Withdraw, etc…)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Shared with all threads!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0696" y="427108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A</a:t>
            </a:r>
            <a:endParaRPr lang="en-US" dirty="0">
              <a:latin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B</a:t>
            </a:r>
            <a:endParaRPr lang="en-US" dirty="0">
              <a:latin typeface="Gill Sans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05711" y="4781836"/>
            <a:ext cx="1610283" cy="918975"/>
            <a:chOff x="3574680" y="5127826"/>
            <a:chExt cx="1610283" cy="873831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5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Fix 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04190" y="313510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4077" y="320627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587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C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88002" y="266700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436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2105711" y="483821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81400" y="4959474"/>
            <a:ext cx="1184940" cy="846871"/>
            <a:chOff x="3885272" y="5275783"/>
            <a:chExt cx="1184940" cy="758057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3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6611" y="1597762"/>
            <a:ext cx="6288206" cy="764438"/>
            <a:chOff x="1366611" y="1717140"/>
            <a:chExt cx="628820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  <a:endParaRPr lang="en-US" sz="2000" b="0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64680" y="3923459"/>
            <a:ext cx="4931520" cy="997927"/>
            <a:chOff x="3221880" y="4224379"/>
            <a:chExt cx="4931520" cy="997927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314636" y="4541647"/>
              <a:ext cx="1986479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931520" cy="997927"/>
              <a:chOff x="3221880" y="4224379"/>
              <a:chExt cx="4931520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acquire(&amp;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294602" y="457843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release(&amp;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330706" y="4549075"/>
                <a:ext cx="2822694" cy="400110"/>
                <a:chOff x="5935053" y="3218652"/>
                <a:chExt cx="2822694" cy="520144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935053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316053" y="3218652"/>
                  <a:ext cx="2441694" cy="520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Critical Section</a:t>
                  </a:r>
                  <a:endParaRPr lang="en-US" sz="2000" b="0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9" name="TextBox 8"/>
          <p:cNvSpPr txBox="1"/>
          <p:nvPr/>
        </p:nvSpPr>
        <p:spPr>
          <a:xfrm>
            <a:off x="7896591" y="372736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 Light"/>
              </a:rPr>
              <a:t>Threads serialized by lock</a:t>
            </a:r>
            <a:br>
              <a:rPr lang="en-US" sz="2400" b="0" dirty="0" smtClean="0">
                <a:latin typeface="Gill Sans Light"/>
              </a:rPr>
            </a:br>
            <a:r>
              <a:rPr lang="en-US" sz="2400" b="0" dirty="0" smtClean="0">
                <a:latin typeface="Gill Sans Light"/>
              </a:rPr>
              <a:t>through critical section.</a:t>
            </a:r>
          </a:p>
          <a:p>
            <a:r>
              <a:rPr lang="en-US" sz="2400" b="0" dirty="0" smtClean="0">
                <a:latin typeface="Gill Sans Light"/>
              </a:rPr>
              <a:t>Only one thread at a time</a:t>
            </a: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127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6771" grpId="0" uiExpand="1" build="p"/>
      <p:bldP spid="22" grpId="0" animBg="1"/>
      <p:bldP spid="22" grpId="1" animBg="1"/>
      <p:bldP spid="33" grpId="0" animBg="1"/>
      <p:bldP spid="33" grpId="1" animBg="1"/>
      <p:bldP spid="34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56" name="Picture 4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4" y="2057400"/>
            <a:ext cx="3989387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2" y="688976"/>
            <a:ext cx="9628188" cy="61325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Threaded programs must work for all </a:t>
            </a:r>
            <a:r>
              <a:rPr lang="en-US" altLang="ko-KR" dirty="0" err="1" smtClean="0">
                <a:ea typeface="굴림" panose="020B0600000101010101" pitchFamily="34" charset="-127"/>
              </a:rPr>
              <a:t>interleavings</a:t>
            </a:r>
            <a:r>
              <a:rPr lang="en-US" altLang="ko-KR" dirty="0" smtClean="0">
                <a:ea typeface="굴림" panose="020B0600000101010101" pitchFamily="34" charset="-127"/>
              </a:rPr>
              <a:t> of thread instruction sequences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Cooperating threads inherently non-deterministic and non-reproducible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Really hard to debug unless carefully designed!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Therac-25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Machine for radiation therapy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Software control of electron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accelerator and electron beam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/</a:t>
            </a:r>
            <a:b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Xray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production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Software control of dosage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Software errors caused the </a:t>
            </a:r>
            <a:b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death of several patients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series of race conditions on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shared variables and poor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software design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“They determined that data entry speed during editing was the key factor in producing the error condition: If the prescription data was edited at a fast pace, the overdose occurred.”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Correctness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88478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3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Motivating Example: “Too Much </a:t>
            </a:r>
            <a:r>
              <a:rPr lang="en-US" altLang="ko-KR" dirty="0">
                <a:ea typeface="굴림" panose="020B0600000101010101" pitchFamily="34" charset="-127"/>
              </a:rPr>
              <a:t>M</a:t>
            </a:r>
            <a:r>
              <a:rPr lang="en-US" altLang="ko-KR" dirty="0" smtClean="0">
                <a:ea typeface="굴림" panose="020B0600000101010101" pitchFamily="34" charset="-127"/>
              </a:rPr>
              <a:t>ilk”</a:t>
            </a:r>
          </a:p>
        </p:txBody>
      </p:sp>
      <p:sp>
        <p:nvSpPr>
          <p:cNvPr id="422976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7315200" cy="5257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Help you understand real life problems better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But, computers are much stupider than people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Example: People need to coordinate: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22984" name="Group 72"/>
          <p:cNvGrpSpPr>
            <a:grpSpLocks/>
          </p:cNvGrpSpPr>
          <p:nvPr/>
        </p:nvGrpSpPr>
        <p:grpSpPr bwMode="auto">
          <a:xfrm>
            <a:off x="1828800" y="5530851"/>
            <a:ext cx="8610600" cy="365125"/>
            <a:chOff x="192" y="3484"/>
            <a:chExt cx="5424" cy="230"/>
          </a:xfrm>
        </p:grpSpPr>
        <p:sp>
          <p:nvSpPr>
            <p:cNvPr id="25647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8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9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3:30</a:t>
              </a:r>
            </a:p>
          </p:txBody>
        </p:sp>
      </p:grpSp>
      <p:grpSp>
        <p:nvGrpSpPr>
          <p:cNvPr id="422983" name="Group 71"/>
          <p:cNvGrpSpPr>
            <a:grpSpLocks/>
          </p:cNvGrpSpPr>
          <p:nvPr/>
        </p:nvGrpSpPr>
        <p:grpSpPr bwMode="auto">
          <a:xfrm>
            <a:off x="1828800" y="5165726"/>
            <a:ext cx="8610600" cy="365125"/>
            <a:chOff x="192" y="3254"/>
            <a:chExt cx="5424" cy="230"/>
          </a:xfrm>
        </p:grpSpPr>
        <p:sp>
          <p:nvSpPr>
            <p:cNvPr id="25644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5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3:25</a:t>
              </a:r>
            </a:p>
          </p:txBody>
        </p:sp>
      </p:grpSp>
      <p:grpSp>
        <p:nvGrpSpPr>
          <p:cNvPr id="422982" name="Group 70"/>
          <p:cNvGrpSpPr>
            <a:grpSpLocks/>
          </p:cNvGrpSpPr>
          <p:nvPr/>
        </p:nvGrpSpPr>
        <p:grpSpPr bwMode="auto">
          <a:xfrm>
            <a:off x="1828800" y="4800601"/>
            <a:ext cx="8610600" cy="365125"/>
            <a:chOff x="192" y="3024"/>
            <a:chExt cx="5424" cy="230"/>
          </a:xfrm>
        </p:grpSpPr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42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3:20</a:t>
              </a:r>
            </a:p>
          </p:txBody>
        </p:sp>
      </p:grpSp>
      <p:grpSp>
        <p:nvGrpSpPr>
          <p:cNvPr id="422981" name="Group 69"/>
          <p:cNvGrpSpPr>
            <a:grpSpLocks/>
          </p:cNvGrpSpPr>
          <p:nvPr/>
        </p:nvGrpSpPr>
        <p:grpSpPr bwMode="auto">
          <a:xfrm>
            <a:off x="1828800" y="4435476"/>
            <a:ext cx="8610600" cy="365125"/>
            <a:chOff x="192" y="2794"/>
            <a:chExt cx="5424" cy="230"/>
          </a:xfrm>
        </p:grpSpPr>
        <p:sp>
          <p:nvSpPr>
            <p:cNvPr id="25638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0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3:15</a:t>
              </a:r>
            </a:p>
          </p:txBody>
        </p:sp>
      </p:grpSp>
      <p:grpSp>
        <p:nvGrpSpPr>
          <p:cNvPr id="422986" name="Group 74"/>
          <p:cNvGrpSpPr>
            <a:grpSpLocks/>
          </p:cNvGrpSpPr>
          <p:nvPr/>
        </p:nvGrpSpPr>
        <p:grpSpPr bwMode="auto">
          <a:xfrm>
            <a:off x="1828800" y="3705226"/>
            <a:ext cx="8610600" cy="365125"/>
            <a:chOff x="192" y="2334"/>
            <a:chExt cx="5424" cy="230"/>
          </a:xfrm>
        </p:grpSpPr>
        <p:sp>
          <p:nvSpPr>
            <p:cNvPr id="25635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6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7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3:05</a:t>
              </a:r>
            </a:p>
          </p:txBody>
        </p:sp>
      </p:grpSp>
      <p:grpSp>
        <p:nvGrpSpPr>
          <p:cNvPr id="422985" name="Group 73"/>
          <p:cNvGrpSpPr>
            <a:grpSpLocks/>
          </p:cNvGrpSpPr>
          <p:nvPr/>
        </p:nvGrpSpPr>
        <p:grpSpPr bwMode="auto">
          <a:xfrm>
            <a:off x="1828800" y="3340101"/>
            <a:ext cx="8610600" cy="365125"/>
            <a:chOff x="192" y="2104"/>
            <a:chExt cx="5424" cy="230"/>
          </a:xfrm>
        </p:grpSpPr>
        <p:sp>
          <p:nvSpPr>
            <p:cNvPr id="25632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3" name="Rectangle 9"/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34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3:00</a:t>
              </a:r>
            </a:p>
          </p:txBody>
        </p:sp>
      </p:grpSp>
      <p:grpSp>
        <p:nvGrpSpPr>
          <p:cNvPr id="422980" name="Group 68"/>
          <p:cNvGrpSpPr>
            <a:grpSpLocks/>
          </p:cNvGrpSpPr>
          <p:nvPr/>
        </p:nvGrpSpPr>
        <p:grpSpPr bwMode="auto">
          <a:xfrm>
            <a:off x="1828800" y="4070351"/>
            <a:ext cx="8610600" cy="365125"/>
            <a:chOff x="192" y="2564"/>
            <a:chExt cx="5424" cy="230"/>
          </a:xfrm>
        </p:grpSpPr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3:10</a:t>
              </a:r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22987" name="Group 75"/>
          <p:cNvGrpSpPr>
            <a:grpSpLocks/>
          </p:cNvGrpSpPr>
          <p:nvPr/>
        </p:nvGrpSpPr>
        <p:grpSpPr bwMode="auto">
          <a:xfrm>
            <a:off x="1828800" y="2974975"/>
            <a:ext cx="8610600" cy="2921000"/>
            <a:chOff x="192" y="1874"/>
            <a:chExt cx="5424" cy="1840"/>
          </a:xfrm>
        </p:grpSpPr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B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A</a:t>
              </a:r>
            </a:p>
          </p:txBody>
        </p:sp>
        <p:sp>
          <p:nvSpPr>
            <p:cNvPr id="25615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5616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0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1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pic>
        <p:nvPicPr>
          <p:cNvPr id="25612" name="Picture 65" descr="MCj025076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1005069"/>
            <a:ext cx="1179512" cy="143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8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7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Solve with a lock?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2870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Recall</a:t>
            </a:r>
            <a:r>
              <a:rPr lang="en-US" altLang="ko-KR" dirty="0" smtClean="0">
                <a:ea typeface="굴림" panose="020B0600000101010101" pitchFamily="34" charset="-127"/>
              </a:rPr>
              <a:t>: Lock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before entering critical section 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Unlock when leaving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Wait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example: fix the milk problem by putting a key on the refrigerator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endParaRPr lang="en-US" altLang="ko-KR" dirty="0" smtClean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Of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Course – We don’t know how to make a lock yet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Let’s see if we can answer this question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!</a:t>
            </a: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</p:txBody>
      </p:sp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3048234" y="3810000"/>
            <a:ext cx="5725879" cy="1981200"/>
            <a:chOff x="925" y="3024"/>
            <a:chExt cx="3827" cy="1264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925" y="3088"/>
              <a:ext cx="1453" cy="1200"/>
              <a:chOff x="3241" y="3040"/>
              <a:chExt cx="1453" cy="1200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6" y="3040"/>
                <a:ext cx="828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282" y="3070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#$@%@#$@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15400" y="868348"/>
            <a:ext cx="853735" cy="960452"/>
            <a:chOff x="10119065" y="3459148"/>
            <a:chExt cx="853735" cy="960452"/>
          </a:xfrm>
        </p:grpSpPr>
        <p:sp>
          <p:nvSpPr>
            <p:cNvPr id="13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536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10160000" cy="5105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Need to be careful about correctness of concurrent programs, since non-deterministic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Impulse is to start coding first, then when it doesn’t work, pull hair out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Instead, think first, then code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Always write down behavior </a:t>
            </a:r>
            <a:r>
              <a:rPr lang="en-US" altLang="ko-KR" dirty="0" smtClean="0">
                <a:ea typeface="굴림" panose="020B0600000101010101" pitchFamily="34" charset="-127"/>
              </a:rPr>
              <a:t>first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Never more than one person buys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Someone buys if needed</a:t>
            </a:r>
          </a:p>
          <a:p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First attempt: Restrict 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263917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3CFDF3-9C4B-1041-B420-7796D64F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965200"/>
            <a:ext cx="4182939" cy="236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4A6403-F55B-F944-A600-7FA604E7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265" y="152400"/>
            <a:ext cx="8131470" cy="533400"/>
          </a:xfrm>
        </p:spPr>
        <p:txBody>
          <a:bodyPr/>
          <a:lstStyle/>
          <a:p>
            <a:r>
              <a:rPr lang="en-US" dirty="0"/>
              <a:t>Hardware context switch </a:t>
            </a:r>
            <a:r>
              <a:rPr lang="en-US" dirty="0" smtClean="0"/>
              <a:t>support in x86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E095-75A1-2C45-83DA-F4D9DB6A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146" y="965200"/>
            <a:ext cx="4182939" cy="5410200"/>
          </a:xfrm>
        </p:spPr>
        <p:txBody>
          <a:bodyPr/>
          <a:lstStyle/>
          <a:p>
            <a:r>
              <a:rPr lang="en-US" sz="2000" dirty="0" err="1"/>
              <a:t>Syscall</a:t>
            </a:r>
            <a:r>
              <a:rPr lang="en-US" sz="2000" dirty="0"/>
              <a:t>/</a:t>
            </a:r>
            <a:r>
              <a:rPr lang="en-US" sz="2000" dirty="0" err="1"/>
              <a:t>Intr</a:t>
            </a:r>
            <a:r>
              <a:rPr lang="en-US" sz="2000" dirty="0"/>
              <a:t> (U </a:t>
            </a:r>
            <a:r>
              <a:rPr lang="en-US" sz="2000" dirty="0">
                <a:sym typeface="Wingdings" pitchFamily="2" charset="2"/>
              </a:rPr>
              <a:t> K)</a:t>
            </a:r>
            <a:endParaRPr lang="en-US" sz="2000" dirty="0"/>
          </a:p>
          <a:p>
            <a:pPr lvl="1"/>
            <a:r>
              <a:rPr lang="en-US" sz="1400" dirty="0"/>
              <a:t>PL 3 </a:t>
            </a:r>
            <a:r>
              <a:rPr lang="en-US" sz="1400" dirty="0">
                <a:sym typeface="Wingdings" pitchFamily="2" charset="2"/>
              </a:rPr>
              <a:t> 0; </a:t>
            </a:r>
          </a:p>
          <a:p>
            <a:pPr lvl="1"/>
            <a:r>
              <a:rPr lang="en-US" sz="1400" dirty="0">
                <a:sym typeface="Wingdings" pitchFamily="2" charset="2"/>
              </a:rPr>
              <a:t>TSS  EFLAGS, CS:EIP; </a:t>
            </a:r>
          </a:p>
          <a:p>
            <a:pPr lvl="1"/>
            <a:r>
              <a:rPr lang="en-US" sz="1400" dirty="0" smtClean="0">
                <a:sym typeface="Wingdings" pitchFamily="2" charset="2"/>
              </a:rPr>
              <a:t>SS:ESP </a:t>
            </a:r>
            <a:r>
              <a:rPr lang="en-US" sz="1400" dirty="0">
                <a:sym typeface="Wingdings" pitchFamily="2" charset="2"/>
              </a:rPr>
              <a:t> k-thread stack (TSS PL 0); </a:t>
            </a:r>
          </a:p>
          <a:p>
            <a:pPr lvl="1"/>
            <a:r>
              <a:rPr lang="en-US" sz="1400" dirty="0">
                <a:sym typeface="Wingdings" pitchFamily="2" charset="2"/>
              </a:rPr>
              <a:t>push (old) SS:ESP onto (new) k-stack</a:t>
            </a:r>
          </a:p>
          <a:p>
            <a:pPr lvl="1"/>
            <a:r>
              <a:rPr lang="en-US" sz="1400" dirty="0">
                <a:sym typeface="Wingdings" pitchFamily="2" charset="2"/>
              </a:rPr>
              <a:t>push (old) </a:t>
            </a:r>
            <a:r>
              <a:rPr lang="en-US" sz="1400" dirty="0" err="1">
                <a:sym typeface="Wingdings" pitchFamily="2" charset="2"/>
              </a:rPr>
              <a:t>eflags</a:t>
            </a:r>
            <a:r>
              <a:rPr lang="en-US" sz="1400" dirty="0">
                <a:sym typeface="Wingdings" pitchFamily="2" charset="2"/>
              </a:rPr>
              <a:t>, </a:t>
            </a:r>
            <a:r>
              <a:rPr lang="en-US" sz="1400" dirty="0" err="1">
                <a:sym typeface="Wingdings" pitchFamily="2" charset="2"/>
              </a:rPr>
              <a:t>cs:eip</a:t>
            </a:r>
            <a:r>
              <a:rPr lang="en-US" sz="1400" dirty="0">
                <a:sym typeface="Wingdings" pitchFamily="2" charset="2"/>
              </a:rPr>
              <a:t>, &lt;err&gt;</a:t>
            </a:r>
          </a:p>
          <a:p>
            <a:pPr lvl="1"/>
            <a:r>
              <a:rPr lang="en-US" sz="1400" dirty="0">
                <a:sym typeface="Wingdings" pitchFamily="2" charset="2"/>
              </a:rPr>
              <a:t>CS:EIP  &lt;k target handler&gt;</a:t>
            </a:r>
          </a:p>
          <a:p>
            <a:r>
              <a:rPr lang="en-US" sz="2000" dirty="0">
                <a:sym typeface="Wingdings" pitchFamily="2" charset="2"/>
              </a:rPr>
              <a:t>Then</a:t>
            </a:r>
          </a:p>
          <a:p>
            <a:pPr lvl="1"/>
            <a:r>
              <a:rPr lang="en-US" sz="1400" i="1" dirty="0">
                <a:sym typeface="Wingdings" pitchFamily="2" charset="2"/>
              </a:rPr>
              <a:t>Handler </a:t>
            </a:r>
            <a:r>
              <a:rPr lang="en-US" sz="1400" i="1" dirty="0" smtClean="0">
                <a:sym typeface="Wingdings" pitchFamily="2" charset="2"/>
              </a:rPr>
              <a:t>saves </a:t>
            </a:r>
            <a:r>
              <a:rPr lang="en-US" sz="1400" i="1" dirty="0">
                <a:sym typeface="Wingdings" pitchFamily="2" charset="2"/>
              </a:rPr>
              <a:t>other regs, </a:t>
            </a:r>
            <a:r>
              <a:rPr lang="en-US" sz="1400" i="1" dirty="0" err="1">
                <a:sym typeface="Wingdings" pitchFamily="2" charset="2"/>
              </a:rPr>
              <a:t>etc</a:t>
            </a:r>
            <a:endParaRPr lang="en-US" sz="1400" i="1" dirty="0">
              <a:sym typeface="Wingdings" pitchFamily="2" charset="2"/>
            </a:endParaRPr>
          </a:p>
          <a:p>
            <a:pPr lvl="1"/>
            <a:r>
              <a:rPr lang="en-US" sz="1400" i="1" dirty="0">
                <a:sym typeface="Wingdings" pitchFamily="2" charset="2"/>
              </a:rPr>
              <a:t>Does all its works, possibly choosing other threads, changing PTBR (CR3)</a:t>
            </a:r>
          </a:p>
          <a:p>
            <a:pPr lvl="1"/>
            <a:endParaRPr lang="en-US" sz="1400" i="1" dirty="0">
              <a:sym typeface="Wingdings" pitchFamily="2" charset="2"/>
            </a:endParaRPr>
          </a:p>
          <a:p>
            <a:pPr lvl="1"/>
            <a:r>
              <a:rPr lang="en-US" sz="1400" dirty="0">
                <a:sym typeface="Wingdings" pitchFamily="2" charset="2"/>
              </a:rPr>
              <a:t>kernel thread has set up user GPRs</a:t>
            </a:r>
            <a:endParaRPr lang="en-US" sz="1400" i="1" dirty="0">
              <a:sym typeface="Wingdings" pitchFamily="2" charset="2"/>
            </a:endParaRPr>
          </a:p>
          <a:p>
            <a:r>
              <a:rPr lang="en-US" sz="2000" dirty="0" err="1"/>
              <a:t>iret</a:t>
            </a:r>
            <a:r>
              <a:rPr lang="en-US" sz="2000" dirty="0"/>
              <a:t>  (K </a:t>
            </a:r>
            <a:r>
              <a:rPr lang="en-US" sz="2000" dirty="0">
                <a:sym typeface="Wingdings" pitchFamily="2" charset="2"/>
              </a:rPr>
              <a:t> U)</a:t>
            </a:r>
            <a:endParaRPr lang="en-US" sz="1400" dirty="0"/>
          </a:p>
          <a:p>
            <a:pPr lvl="1"/>
            <a:r>
              <a:rPr lang="en-US" sz="1400" dirty="0"/>
              <a:t>PL 0 </a:t>
            </a:r>
            <a:r>
              <a:rPr lang="en-US" sz="1400" dirty="0">
                <a:sym typeface="Wingdings" pitchFamily="2" charset="2"/>
              </a:rPr>
              <a:t> 3; </a:t>
            </a:r>
          </a:p>
          <a:p>
            <a:pPr lvl="1"/>
            <a:r>
              <a:rPr lang="en-US" sz="1400" dirty="0" err="1">
                <a:sym typeface="Wingdings" pitchFamily="2" charset="2"/>
              </a:rPr>
              <a:t>Eflags</a:t>
            </a:r>
            <a:r>
              <a:rPr lang="en-US" sz="1400" dirty="0">
                <a:sym typeface="Wingdings" pitchFamily="2" charset="2"/>
              </a:rPr>
              <a:t>, CS:EIP  popped off k-stack</a:t>
            </a:r>
          </a:p>
          <a:p>
            <a:pPr lvl="1"/>
            <a:r>
              <a:rPr lang="en-US" sz="1400" dirty="0" smtClean="0">
                <a:sym typeface="Wingdings" pitchFamily="2" charset="2"/>
              </a:rPr>
              <a:t>SS:ESP </a:t>
            </a:r>
            <a:r>
              <a:rPr lang="en-US" sz="1400" dirty="0">
                <a:sym typeface="Wingdings" pitchFamily="2" charset="2"/>
              </a:rPr>
              <a:t> </a:t>
            </a:r>
            <a:r>
              <a:rPr lang="en-US" sz="1400" dirty="0" smtClean="0">
                <a:sym typeface="Wingdings" pitchFamily="2" charset="2"/>
              </a:rPr>
              <a:t>popped off k-stack</a:t>
            </a:r>
            <a:endParaRPr lang="en-US" sz="1400" dirty="0">
              <a:sym typeface="Wingdings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7F542-7A70-D446-ABF4-CF0AFBC33876}"/>
              </a:ext>
            </a:extLst>
          </p:cNvPr>
          <p:cNvSpPr txBox="1"/>
          <p:nvPr/>
        </p:nvSpPr>
        <p:spPr>
          <a:xfrm>
            <a:off x="2286000" y="601980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pg</a:t>
            </a:r>
            <a:r>
              <a:rPr lang="en-US" sz="1100" dirty="0"/>
              <a:t> 2,942 of 4,922 of x86 reference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680FF-7977-DE42-9BC2-E609BBA10B6E}"/>
              </a:ext>
            </a:extLst>
          </p:cNvPr>
          <p:cNvSpPr txBox="1"/>
          <p:nvPr/>
        </p:nvSpPr>
        <p:spPr>
          <a:xfrm>
            <a:off x="7437913" y="5891810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Pintos: </a:t>
            </a:r>
            <a:r>
              <a:rPr lang="en-US" dirty="0" err="1">
                <a:highlight>
                  <a:srgbClr val="FFFF00"/>
                </a:highlight>
              </a:rPr>
              <a:t>tss.c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intr-stubs.S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8425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363200" cy="5922964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5638800" y="2438400"/>
            <a:ext cx="2438400" cy="2133600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</p:spTree>
    <p:extLst>
      <p:ext uri="{BB962C8B-B14F-4D97-AF65-F5344CB8AC3E}">
        <p14:creationId xmlns:p14="http://schemas.microsoft.com/office/powerpoint/2010/main" val="2851785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46125"/>
            <a:ext cx="10160000" cy="603567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 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	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remove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					 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	      	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                               remove Note;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   		   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1550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797341"/>
            <a:ext cx="10896600" cy="60356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lnSpc>
                <a:spcPct val="5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Result? 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Still too much milk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but only occasionally!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can get context switched after checking milk and note but before buying milk!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Makes it really hard to debug…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endParaRPr lang="ko-KR" altLang="en-US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Solution #1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5715000" y="2438400"/>
            <a:ext cx="2362200" cy="1981200"/>
            <a:chOff x="3504" y="1584"/>
            <a:chExt cx="1056" cy="947"/>
          </a:xfrm>
        </p:grpSpPr>
        <p:pic>
          <p:nvPicPr>
            <p:cNvPr id="8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9575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9906000" cy="59594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Clearly the Note is not quite blocking enough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Another try at previous solution: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	remove Note;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computer: no one ever buys milk</a:t>
            </a:r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62200"/>
            <a:ext cx="2227263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19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199"/>
            <a:ext cx="9982200" cy="57705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 we can leave note before checking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B) {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noNoteA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 buy Milk;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}	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	remove note B;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Possible for neither thread to buy milk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Context switches at exactly the wrong times can lead each to think that the other is going to buy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Really insidious: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Extremely unlikely</a:t>
            </a:r>
            <a:r>
              <a:rPr lang="en-US" altLang="ko-KR" dirty="0" smtClean="0">
                <a:ea typeface="굴림" panose="020B0600000101010101" pitchFamily="34" charset="-127"/>
              </a:rPr>
              <a:t> this would happen, but will at worse possible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2687952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5029200"/>
            <a:ext cx="7010400" cy="1295400"/>
          </a:xfrm>
        </p:spPr>
        <p:txBody>
          <a:bodyPr/>
          <a:lstStyle/>
          <a:p>
            <a:r>
              <a:rPr lang="en-US" altLang="ko-KR" i="1" smtClean="0">
                <a:ea typeface="굴림" panose="020B0600000101010101" pitchFamily="34" charset="-127"/>
              </a:rPr>
              <a:t>I’m</a:t>
            </a:r>
            <a:r>
              <a:rPr lang="en-US" altLang="ko-KR" smtClean="0">
                <a:ea typeface="굴림" panose="020B0600000101010101" pitchFamily="34" charset="-127"/>
              </a:rPr>
              <a:t> not getting milk, </a:t>
            </a:r>
            <a:r>
              <a:rPr lang="en-US" altLang="ko-KR" i="1" smtClean="0">
                <a:ea typeface="굴림" panose="020B0600000101010101" pitchFamily="34" charset="-127"/>
              </a:rPr>
              <a:t>You’re</a:t>
            </a:r>
            <a:r>
              <a:rPr lang="en-US" altLang="ko-KR" smtClean="0">
                <a:ea typeface="굴림" panose="020B0600000101010101" pitchFamily="34" charset="-127"/>
              </a:rPr>
              <a:t> getting milk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6934200" y="1295400"/>
            <a:ext cx="2667000" cy="2819400"/>
            <a:chOff x="3504" y="1584"/>
            <a:chExt cx="1056" cy="947"/>
          </a:xfrm>
        </p:grpSpPr>
        <p:pic>
          <p:nvPicPr>
            <p:cNvPr id="32774" name="Picture 5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77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914401"/>
            <a:ext cx="32099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34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 smtClean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</a:t>
            </a:r>
            <a:r>
              <a:rPr lang="en-US" altLang="ko-KR" dirty="0" smtClean="0">
                <a:ea typeface="굴림" panose="020B0600000101010101" pitchFamily="34" charset="-127"/>
              </a:rPr>
              <a:t>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2531031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2438400" y="1565872"/>
            <a:ext cx="2743200" cy="3391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41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66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886200"/>
            <a:ext cx="2743200" cy="1447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81800" y="3429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733800" y="2971800"/>
            <a:ext cx="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733800" y="29790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 bwMode="auto">
          <a:xfrm flipH="1">
            <a:off x="5181600" y="3581400"/>
            <a:ext cx="16002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66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>
            <a:extLst>
              <a:ext uri="{FF2B5EF4-FFF2-40B4-BE49-F238E27FC236}">
                <a16:creationId xmlns:a16="http://schemas.microsoft.com/office/drawing/2014/main" id="{85A649A4-EFD6-854D-81BB-1F6B3E9FE1C3}"/>
              </a:ext>
            </a:extLst>
          </p:cNvPr>
          <p:cNvSpPr/>
          <p:nvPr/>
        </p:nvSpPr>
        <p:spPr bwMode="auto">
          <a:xfrm>
            <a:off x="1664044" y="2924433"/>
            <a:ext cx="8583827" cy="2718487"/>
          </a:xfrm>
          <a:custGeom>
            <a:avLst/>
            <a:gdLst>
              <a:gd name="connsiteX0" fmla="*/ 7364627 w 8583827"/>
              <a:gd name="connsiteY0" fmla="*/ 790833 h 2718487"/>
              <a:gd name="connsiteX1" fmla="*/ 7771027 w 8583827"/>
              <a:gd name="connsiteY1" fmla="*/ 790833 h 2718487"/>
              <a:gd name="connsiteX2" fmla="*/ 8201811 w 8583827"/>
              <a:gd name="connsiteY2" fmla="*/ 790833 h 2718487"/>
              <a:gd name="connsiteX3" fmla="*/ 8583827 w 8583827"/>
              <a:gd name="connsiteY3" fmla="*/ 790833 h 2718487"/>
              <a:gd name="connsiteX4" fmla="*/ 8583827 w 8583827"/>
              <a:gd name="connsiteY4" fmla="*/ 1422456 h 2718487"/>
              <a:gd name="connsiteX5" fmla="*/ 8583827 w 8583827"/>
              <a:gd name="connsiteY5" fmla="*/ 2036202 h 2718487"/>
              <a:gd name="connsiteX6" fmla="*/ 8583827 w 8583827"/>
              <a:gd name="connsiteY6" fmla="*/ 2578444 h 2718487"/>
              <a:gd name="connsiteX7" fmla="*/ 7839895 w 8583827"/>
              <a:gd name="connsiteY7" fmla="*/ 2578444 h 2718487"/>
              <a:gd name="connsiteX8" fmla="*/ 7267640 w 8583827"/>
              <a:gd name="connsiteY8" fmla="*/ 2578444 h 2718487"/>
              <a:gd name="connsiteX9" fmla="*/ 6952900 w 8583827"/>
              <a:gd name="connsiteY9" fmla="*/ 2578444 h 2718487"/>
              <a:gd name="connsiteX10" fmla="*/ 6294806 w 8583827"/>
              <a:gd name="connsiteY10" fmla="*/ 2578444 h 2718487"/>
              <a:gd name="connsiteX11" fmla="*/ 5980066 w 8583827"/>
              <a:gd name="connsiteY11" fmla="*/ 2578444 h 2718487"/>
              <a:gd name="connsiteX12" fmla="*/ 5407811 w 8583827"/>
              <a:gd name="connsiteY12" fmla="*/ 2578444 h 2718487"/>
              <a:gd name="connsiteX13" fmla="*/ 4663879 w 8583827"/>
              <a:gd name="connsiteY13" fmla="*/ 2578444 h 2718487"/>
              <a:gd name="connsiteX14" fmla="*/ 3919948 w 8583827"/>
              <a:gd name="connsiteY14" fmla="*/ 2578444 h 2718487"/>
              <a:gd name="connsiteX15" fmla="*/ 3261854 w 8583827"/>
              <a:gd name="connsiteY15" fmla="*/ 2578444 h 2718487"/>
              <a:gd name="connsiteX16" fmla="*/ 2775437 w 8583827"/>
              <a:gd name="connsiteY16" fmla="*/ 2578444 h 2718487"/>
              <a:gd name="connsiteX17" fmla="*/ 2460697 w 8583827"/>
              <a:gd name="connsiteY17" fmla="*/ 2578444 h 2718487"/>
              <a:gd name="connsiteX18" fmla="*/ 1974280 w 8583827"/>
              <a:gd name="connsiteY18" fmla="*/ 2578444 h 2718487"/>
              <a:gd name="connsiteX19" fmla="*/ 1316187 w 8583827"/>
              <a:gd name="connsiteY19" fmla="*/ 2578444 h 2718487"/>
              <a:gd name="connsiteX20" fmla="*/ 572255 w 8583827"/>
              <a:gd name="connsiteY20" fmla="*/ 2578444 h 2718487"/>
              <a:gd name="connsiteX21" fmla="*/ 0 w 8583827"/>
              <a:gd name="connsiteY21" fmla="*/ 2578444 h 2718487"/>
              <a:gd name="connsiteX22" fmla="*/ 0 w 8583827"/>
              <a:gd name="connsiteY22" fmla="*/ 2718487 h 2718487"/>
              <a:gd name="connsiteX23" fmla="*/ 0 w 8583827"/>
              <a:gd name="connsiteY23" fmla="*/ 2211366 h 2718487"/>
              <a:gd name="connsiteX24" fmla="*/ 0 w 8583827"/>
              <a:gd name="connsiteY24" fmla="*/ 1723027 h 2718487"/>
              <a:gd name="connsiteX25" fmla="*/ 0 w 8583827"/>
              <a:gd name="connsiteY25" fmla="*/ 1309817 h 2718487"/>
              <a:gd name="connsiteX26" fmla="*/ 0 w 8583827"/>
              <a:gd name="connsiteY26" fmla="*/ 840260 h 2718487"/>
              <a:gd name="connsiteX27" fmla="*/ 156519 w 8583827"/>
              <a:gd name="connsiteY27" fmla="*/ 840260 h 2718487"/>
              <a:gd name="connsiteX28" fmla="*/ 668583 w 8583827"/>
              <a:gd name="connsiteY28" fmla="*/ 840260 h 2718487"/>
              <a:gd name="connsiteX29" fmla="*/ 1201983 w 8583827"/>
              <a:gd name="connsiteY29" fmla="*/ 840260 h 2718487"/>
              <a:gd name="connsiteX30" fmla="*/ 1714047 w 8583827"/>
              <a:gd name="connsiteY30" fmla="*/ 840260 h 2718487"/>
              <a:gd name="connsiteX31" fmla="*/ 2290119 w 8583827"/>
              <a:gd name="connsiteY31" fmla="*/ 840260 h 2718487"/>
              <a:gd name="connsiteX32" fmla="*/ 2290119 w 8583827"/>
              <a:gd name="connsiteY32" fmla="*/ 505227 h 2718487"/>
              <a:gd name="connsiteX33" fmla="*/ 2290119 w 8583827"/>
              <a:gd name="connsiteY33" fmla="*/ 156519 h 2718487"/>
              <a:gd name="connsiteX34" fmla="*/ 2800709 w 8583827"/>
              <a:gd name="connsiteY34" fmla="*/ 156519 h 2718487"/>
              <a:gd name="connsiteX35" fmla="*/ 3210304 w 8583827"/>
              <a:gd name="connsiteY35" fmla="*/ 156519 h 2718487"/>
              <a:gd name="connsiteX36" fmla="*/ 3821890 w 8583827"/>
              <a:gd name="connsiteY36" fmla="*/ 156519 h 2718487"/>
              <a:gd name="connsiteX37" fmla="*/ 4382978 w 8583827"/>
              <a:gd name="connsiteY37" fmla="*/ 156519 h 2718487"/>
              <a:gd name="connsiteX38" fmla="*/ 4994565 w 8583827"/>
              <a:gd name="connsiteY38" fmla="*/ 156519 h 2718487"/>
              <a:gd name="connsiteX39" fmla="*/ 5555653 w 8583827"/>
              <a:gd name="connsiteY39" fmla="*/ 156519 h 2718487"/>
              <a:gd name="connsiteX40" fmla="*/ 6167239 w 8583827"/>
              <a:gd name="connsiteY40" fmla="*/ 156519 h 2718487"/>
              <a:gd name="connsiteX41" fmla="*/ 6778826 w 8583827"/>
              <a:gd name="connsiteY41" fmla="*/ 156519 h 2718487"/>
              <a:gd name="connsiteX42" fmla="*/ 7339914 w 8583827"/>
              <a:gd name="connsiteY42" fmla="*/ 156519 h 2718487"/>
              <a:gd name="connsiteX43" fmla="*/ 7339914 w 8583827"/>
              <a:gd name="connsiteY43" fmla="*/ 0 h 2718487"/>
              <a:gd name="connsiteX44" fmla="*/ 7352271 w 8583827"/>
              <a:gd name="connsiteY44" fmla="*/ 395417 h 2718487"/>
              <a:gd name="connsiteX45" fmla="*/ 7364627 w 8583827"/>
              <a:gd name="connsiteY45" fmla="*/ 790833 h 27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83827" h="2718487" fill="none" extrusionOk="0">
                <a:moveTo>
                  <a:pt x="7364627" y="790833"/>
                </a:moveTo>
                <a:cubicBezTo>
                  <a:pt x="7454116" y="751545"/>
                  <a:pt x="7664465" y="804350"/>
                  <a:pt x="7771027" y="790833"/>
                </a:cubicBezTo>
                <a:cubicBezTo>
                  <a:pt x="7877589" y="777316"/>
                  <a:pt x="8001504" y="813290"/>
                  <a:pt x="8201811" y="790833"/>
                </a:cubicBezTo>
                <a:cubicBezTo>
                  <a:pt x="8402118" y="768376"/>
                  <a:pt x="8494468" y="796573"/>
                  <a:pt x="8583827" y="790833"/>
                </a:cubicBezTo>
                <a:cubicBezTo>
                  <a:pt x="8641930" y="980021"/>
                  <a:pt x="8572030" y="1266852"/>
                  <a:pt x="8583827" y="1422456"/>
                </a:cubicBezTo>
                <a:cubicBezTo>
                  <a:pt x="8595624" y="1578060"/>
                  <a:pt x="8555095" y="1837274"/>
                  <a:pt x="8583827" y="2036202"/>
                </a:cubicBezTo>
                <a:cubicBezTo>
                  <a:pt x="8612559" y="2235130"/>
                  <a:pt x="8541771" y="2369891"/>
                  <a:pt x="8583827" y="2578444"/>
                </a:cubicBezTo>
                <a:cubicBezTo>
                  <a:pt x="8288181" y="2628546"/>
                  <a:pt x="8069741" y="2524868"/>
                  <a:pt x="7839895" y="2578444"/>
                </a:cubicBezTo>
                <a:cubicBezTo>
                  <a:pt x="7610049" y="2632020"/>
                  <a:pt x="7487335" y="2533227"/>
                  <a:pt x="7267640" y="2578444"/>
                </a:cubicBezTo>
                <a:cubicBezTo>
                  <a:pt x="7047945" y="2623661"/>
                  <a:pt x="7087281" y="2574354"/>
                  <a:pt x="6952900" y="2578444"/>
                </a:cubicBezTo>
                <a:cubicBezTo>
                  <a:pt x="6818519" y="2582534"/>
                  <a:pt x="6433429" y="2500178"/>
                  <a:pt x="6294806" y="2578444"/>
                </a:cubicBezTo>
                <a:cubicBezTo>
                  <a:pt x="6156183" y="2656710"/>
                  <a:pt x="6115902" y="2564438"/>
                  <a:pt x="5980066" y="2578444"/>
                </a:cubicBezTo>
                <a:cubicBezTo>
                  <a:pt x="5844230" y="2592450"/>
                  <a:pt x="5600534" y="2534854"/>
                  <a:pt x="5407811" y="2578444"/>
                </a:cubicBezTo>
                <a:cubicBezTo>
                  <a:pt x="5215089" y="2622034"/>
                  <a:pt x="4879569" y="2532558"/>
                  <a:pt x="4663879" y="2578444"/>
                </a:cubicBezTo>
                <a:cubicBezTo>
                  <a:pt x="4448189" y="2624330"/>
                  <a:pt x="4177159" y="2554223"/>
                  <a:pt x="3919948" y="2578444"/>
                </a:cubicBezTo>
                <a:cubicBezTo>
                  <a:pt x="3662737" y="2602665"/>
                  <a:pt x="3436196" y="2552800"/>
                  <a:pt x="3261854" y="2578444"/>
                </a:cubicBezTo>
                <a:cubicBezTo>
                  <a:pt x="3087512" y="2604088"/>
                  <a:pt x="2976891" y="2553972"/>
                  <a:pt x="2775437" y="2578444"/>
                </a:cubicBezTo>
                <a:cubicBezTo>
                  <a:pt x="2573983" y="2602916"/>
                  <a:pt x="2567998" y="2547010"/>
                  <a:pt x="2460697" y="2578444"/>
                </a:cubicBezTo>
                <a:cubicBezTo>
                  <a:pt x="2353396" y="2609878"/>
                  <a:pt x="2135111" y="2530590"/>
                  <a:pt x="1974280" y="2578444"/>
                </a:cubicBezTo>
                <a:cubicBezTo>
                  <a:pt x="1813449" y="2626298"/>
                  <a:pt x="1521994" y="2507487"/>
                  <a:pt x="1316187" y="2578444"/>
                </a:cubicBezTo>
                <a:cubicBezTo>
                  <a:pt x="1110380" y="2649401"/>
                  <a:pt x="915720" y="2500872"/>
                  <a:pt x="572255" y="2578444"/>
                </a:cubicBezTo>
                <a:cubicBezTo>
                  <a:pt x="228790" y="2656016"/>
                  <a:pt x="276958" y="2567890"/>
                  <a:pt x="0" y="2578444"/>
                </a:cubicBezTo>
                <a:cubicBezTo>
                  <a:pt x="14861" y="2640600"/>
                  <a:pt x="-5980" y="2659060"/>
                  <a:pt x="0" y="2718487"/>
                </a:cubicBezTo>
                <a:cubicBezTo>
                  <a:pt x="-25441" y="2591595"/>
                  <a:pt x="54796" y="2320331"/>
                  <a:pt x="0" y="2211366"/>
                </a:cubicBezTo>
                <a:cubicBezTo>
                  <a:pt x="-54796" y="2102401"/>
                  <a:pt x="25934" y="1959090"/>
                  <a:pt x="0" y="1723027"/>
                </a:cubicBezTo>
                <a:cubicBezTo>
                  <a:pt x="-25934" y="1486964"/>
                  <a:pt x="37098" y="1456633"/>
                  <a:pt x="0" y="1309817"/>
                </a:cubicBezTo>
                <a:cubicBezTo>
                  <a:pt x="-37098" y="1163001"/>
                  <a:pt x="41136" y="1012201"/>
                  <a:pt x="0" y="840260"/>
                </a:cubicBezTo>
                <a:cubicBezTo>
                  <a:pt x="46629" y="840096"/>
                  <a:pt x="123872" y="857921"/>
                  <a:pt x="156519" y="840260"/>
                </a:cubicBezTo>
                <a:cubicBezTo>
                  <a:pt x="340142" y="803783"/>
                  <a:pt x="465825" y="865453"/>
                  <a:pt x="668583" y="840260"/>
                </a:cubicBezTo>
                <a:cubicBezTo>
                  <a:pt x="871341" y="815067"/>
                  <a:pt x="996505" y="861796"/>
                  <a:pt x="1201983" y="840260"/>
                </a:cubicBezTo>
                <a:cubicBezTo>
                  <a:pt x="1407461" y="818724"/>
                  <a:pt x="1520139" y="848477"/>
                  <a:pt x="1714047" y="840260"/>
                </a:cubicBezTo>
                <a:cubicBezTo>
                  <a:pt x="1907955" y="832043"/>
                  <a:pt x="2073742" y="900040"/>
                  <a:pt x="2290119" y="840260"/>
                </a:cubicBezTo>
                <a:cubicBezTo>
                  <a:pt x="2264000" y="732151"/>
                  <a:pt x="2321381" y="611008"/>
                  <a:pt x="2290119" y="505227"/>
                </a:cubicBezTo>
                <a:cubicBezTo>
                  <a:pt x="2258857" y="399446"/>
                  <a:pt x="2293882" y="288384"/>
                  <a:pt x="2290119" y="156519"/>
                </a:cubicBezTo>
                <a:cubicBezTo>
                  <a:pt x="2508382" y="130194"/>
                  <a:pt x="2666759" y="166684"/>
                  <a:pt x="2800709" y="156519"/>
                </a:cubicBezTo>
                <a:cubicBezTo>
                  <a:pt x="2934659" y="146354"/>
                  <a:pt x="3093536" y="167699"/>
                  <a:pt x="3210304" y="156519"/>
                </a:cubicBezTo>
                <a:cubicBezTo>
                  <a:pt x="3327072" y="145339"/>
                  <a:pt x="3584223" y="195563"/>
                  <a:pt x="3821890" y="156519"/>
                </a:cubicBezTo>
                <a:cubicBezTo>
                  <a:pt x="4059557" y="117475"/>
                  <a:pt x="4174410" y="159828"/>
                  <a:pt x="4382978" y="156519"/>
                </a:cubicBezTo>
                <a:cubicBezTo>
                  <a:pt x="4591546" y="153210"/>
                  <a:pt x="4757775" y="202296"/>
                  <a:pt x="4994565" y="156519"/>
                </a:cubicBezTo>
                <a:cubicBezTo>
                  <a:pt x="5231355" y="110742"/>
                  <a:pt x="5310222" y="161103"/>
                  <a:pt x="5555653" y="156519"/>
                </a:cubicBezTo>
                <a:cubicBezTo>
                  <a:pt x="5801084" y="151935"/>
                  <a:pt x="5947111" y="160907"/>
                  <a:pt x="6167239" y="156519"/>
                </a:cubicBezTo>
                <a:cubicBezTo>
                  <a:pt x="6387367" y="152131"/>
                  <a:pt x="6524023" y="215296"/>
                  <a:pt x="6778826" y="156519"/>
                </a:cubicBezTo>
                <a:cubicBezTo>
                  <a:pt x="7033629" y="97742"/>
                  <a:pt x="7142942" y="203163"/>
                  <a:pt x="7339914" y="156519"/>
                </a:cubicBezTo>
                <a:cubicBezTo>
                  <a:pt x="7328736" y="101210"/>
                  <a:pt x="7350606" y="67433"/>
                  <a:pt x="7339914" y="0"/>
                </a:cubicBezTo>
                <a:cubicBezTo>
                  <a:pt x="7380085" y="170547"/>
                  <a:pt x="7332098" y="203590"/>
                  <a:pt x="7352271" y="395417"/>
                </a:cubicBezTo>
                <a:cubicBezTo>
                  <a:pt x="7372443" y="587244"/>
                  <a:pt x="7343299" y="601148"/>
                  <a:pt x="7364627" y="790833"/>
                </a:cubicBezTo>
                <a:close/>
              </a:path>
              <a:path w="8583827" h="2718487" stroke="0" extrusionOk="0">
                <a:moveTo>
                  <a:pt x="7364627" y="790833"/>
                </a:moveTo>
                <a:cubicBezTo>
                  <a:pt x="7513244" y="765056"/>
                  <a:pt x="7591377" y="799915"/>
                  <a:pt x="7758835" y="790833"/>
                </a:cubicBezTo>
                <a:cubicBezTo>
                  <a:pt x="7926293" y="781751"/>
                  <a:pt x="7951720" y="793683"/>
                  <a:pt x="8128659" y="790833"/>
                </a:cubicBezTo>
                <a:cubicBezTo>
                  <a:pt x="8305598" y="787983"/>
                  <a:pt x="8467000" y="835209"/>
                  <a:pt x="8583827" y="790833"/>
                </a:cubicBezTo>
                <a:cubicBezTo>
                  <a:pt x="8644702" y="1017456"/>
                  <a:pt x="8521705" y="1171014"/>
                  <a:pt x="8583827" y="1368827"/>
                </a:cubicBezTo>
                <a:cubicBezTo>
                  <a:pt x="8645949" y="1566640"/>
                  <a:pt x="8578832" y="1663807"/>
                  <a:pt x="8583827" y="1928945"/>
                </a:cubicBezTo>
                <a:cubicBezTo>
                  <a:pt x="8588822" y="2194083"/>
                  <a:pt x="8535619" y="2364028"/>
                  <a:pt x="8583827" y="2578444"/>
                </a:cubicBezTo>
                <a:cubicBezTo>
                  <a:pt x="8358085" y="2581890"/>
                  <a:pt x="8273486" y="2527546"/>
                  <a:pt x="8011572" y="2578444"/>
                </a:cubicBezTo>
                <a:cubicBezTo>
                  <a:pt x="7749658" y="2629342"/>
                  <a:pt x="7634626" y="2542451"/>
                  <a:pt x="7267640" y="2578444"/>
                </a:cubicBezTo>
                <a:cubicBezTo>
                  <a:pt x="6900654" y="2614437"/>
                  <a:pt x="7031278" y="2574924"/>
                  <a:pt x="6952900" y="2578444"/>
                </a:cubicBezTo>
                <a:cubicBezTo>
                  <a:pt x="6874522" y="2581964"/>
                  <a:pt x="6655294" y="2545431"/>
                  <a:pt x="6380645" y="2578444"/>
                </a:cubicBezTo>
                <a:cubicBezTo>
                  <a:pt x="6105997" y="2611457"/>
                  <a:pt x="6030796" y="2546122"/>
                  <a:pt x="5808390" y="2578444"/>
                </a:cubicBezTo>
                <a:cubicBezTo>
                  <a:pt x="5585984" y="2610766"/>
                  <a:pt x="5432784" y="2572805"/>
                  <a:pt x="5321973" y="2578444"/>
                </a:cubicBezTo>
                <a:cubicBezTo>
                  <a:pt x="5211162" y="2584083"/>
                  <a:pt x="4809562" y="2512752"/>
                  <a:pt x="4578041" y="2578444"/>
                </a:cubicBezTo>
                <a:cubicBezTo>
                  <a:pt x="4346520" y="2644136"/>
                  <a:pt x="4104351" y="2525652"/>
                  <a:pt x="3834109" y="2578444"/>
                </a:cubicBezTo>
                <a:cubicBezTo>
                  <a:pt x="3563867" y="2631236"/>
                  <a:pt x="3517079" y="2547740"/>
                  <a:pt x="3433531" y="2578444"/>
                </a:cubicBezTo>
                <a:cubicBezTo>
                  <a:pt x="3349983" y="2609148"/>
                  <a:pt x="3119371" y="2520073"/>
                  <a:pt x="2861276" y="2578444"/>
                </a:cubicBezTo>
                <a:cubicBezTo>
                  <a:pt x="2603181" y="2636815"/>
                  <a:pt x="2446356" y="2496424"/>
                  <a:pt x="2117344" y="2578444"/>
                </a:cubicBezTo>
                <a:cubicBezTo>
                  <a:pt x="1788332" y="2660464"/>
                  <a:pt x="1755770" y="2519402"/>
                  <a:pt x="1545089" y="2578444"/>
                </a:cubicBezTo>
                <a:cubicBezTo>
                  <a:pt x="1334409" y="2637486"/>
                  <a:pt x="1309055" y="2574667"/>
                  <a:pt x="1230349" y="2578444"/>
                </a:cubicBezTo>
                <a:cubicBezTo>
                  <a:pt x="1151643" y="2582221"/>
                  <a:pt x="935042" y="2534727"/>
                  <a:pt x="829770" y="2578444"/>
                </a:cubicBezTo>
                <a:cubicBezTo>
                  <a:pt x="724498" y="2622161"/>
                  <a:pt x="400095" y="2492409"/>
                  <a:pt x="0" y="2578444"/>
                </a:cubicBezTo>
                <a:cubicBezTo>
                  <a:pt x="5030" y="2613387"/>
                  <a:pt x="-11606" y="2669068"/>
                  <a:pt x="0" y="2718487"/>
                </a:cubicBezTo>
                <a:cubicBezTo>
                  <a:pt x="-24643" y="2602806"/>
                  <a:pt x="20196" y="2413975"/>
                  <a:pt x="0" y="2248930"/>
                </a:cubicBezTo>
                <a:cubicBezTo>
                  <a:pt x="-20196" y="2083885"/>
                  <a:pt x="12709" y="1915117"/>
                  <a:pt x="0" y="1779374"/>
                </a:cubicBezTo>
                <a:cubicBezTo>
                  <a:pt x="-12709" y="1643631"/>
                  <a:pt x="49797" y="1417368"/>
                  <a:pt x="0" y="1309817"/>
                </a:cubicBezTo>
                <a:cubicBezTo>
                  <a:pt x="-49797" y="1202266"/>
                  <a:pt x="4145" y="981881"/>
                  <a:pt x="0" y="840260"/>
                </a:cubicBezTo>
                <a:cubicBezTo>
                  <a:pt x="56960" y="822798"/>
                  <a:pt x="80831" y="844371"/>
                  <a:pt x="156519" y="840260"/>
                </a:cubicBezTo>
                <a:cubicBezTo>
                  <a:pt x="291765" y="801310"/>
                  <a:pt x="527183" y="878799"/>
                  <a:pt x="647247" y="840260"/>
                </a:cubicBezTo>
                <a:cubicBezTo>
                  <a:pt x="767311" y="801721"/>
                  <a:pt x="920036" y="855823"/>
                  <a:pt x="1116639" y="840260"/>
                </a:cubicBezTo>
                <a:cubicBezTo>
                  <a:pt x="1313242" y="824697"/>
                  <a:pt x="1551483" y="883176"/>
                  <a:pt x="1671375" y="840260"/>
                </a:cubicBezTo>
                <a:cubicBezTo>
                  <a:pt x="1791267" y="797344"/>
                  <a:pt x="2088826" y="903505"/>
                  <a:pt x="2290119" y="840260"/>
                </a:cubicBezTo>
                <a:cubicBezTo>
                  <a:pt x="2280887" y="718077"/>
                  <a:pt x="2324055" y="630366"/>
                  <a:pt x="2290119" y="491552"/>
                </a:cubicBezTo>
                <a:cubicBezTo>
                  <a:pt x="2256183" y="352738"/>
                  <a:pt x="2314422" y="306704"/>
                  <a:pt x="2290119" y="156519"/>
                </a:cubicBezTo>
                <a:cubicBezTo>
                  <a:pt x="2449853" y="102237"/>
                  <a:pt x="2550554" y="200437"/>
                  <a:pt x="2750211" y="156519"/>
                </a:cubicBezTo>
                <a:cubicBezTo>
                  <a:pt x="2949868" y="112601"/>
                  <a:pt x="3053490" y="197305"/>
                  <a:pt x="3159806" y="156519"/>
                </a:cubicBezTo>
                <a:cubicBezTo>
                  <a:pt x="3266123" y="115733"/>
                  <a:pt x="3467498" y="203197"/>
                  <a:pt x="3619898" y="156519"/>
                </a:cubicBezTo>
                <a:cubicBezTo>
                  <a:pt x="3772298" y="109841"/>
                  <a:pt x="4003150" y="197345"/>
                  <a:pt x="4130489" y="156519"/>
                </a:cubicBezTo>
                <a:cubicBezTo>
                  <a:pt x="4257828" y="115693"/>
                  <a:pt x="4520338" y="180821"/>
                  <a:pt x="4691577" y="156519"/>
                </a:cubicBezTo>
                <a:cubicBezTo>
                  <a:pt x="4862816" y="132217"/>
                  <a:pt x="4947938" y="211654"/>
                  <a:pt x="5151670" y="156519"/>
                </a:cubicBezTo>
                <a:cubicBezTo>
                  <a:pt x="5355402" y="101384"/>
                  <a:pt x="5571128" y="178754"/>
                  <a:pt x="5813754" y="156519"/>
                </a:cubicBezTo>
                <a:cubicBezTo>
                  <a:pt x="6056380" y="134284"/>
                  <a:pt x="6100881" y="211021"/>
                  <a:pt x="6374842" y="156519"/>
                </a:cubicBezTo>
                <a:cubicBezTo>
                  <a:pt x="6648803" y="102017"/>
                  <a:pt x="7093082" y="185012"/>
                  <a:pt x="7339914" y="156519"/>
                </a:cubicBezTo>
                <a:cubicBezTo>
                  <a:pt x="7324031" y="98978"/>
                  <a:pt x="7342698" y="60721"/>
                  <a:pt x="7339914" y="0"/>
                </a:cubicBezTo>
                <a:cubicBezTo>
                  <a:pt x="7383508" y="150291"/>
                  <a:pt x="7318348" y="310059"/>
                  <a:pt x="7352271" y="395417"/>
                </a:cubicBezTo>
                <a:cubicBezTo>
                  <a:pt x="7386194" y="480775"/>
                  <a:pt x="7324439" y="604922"/>
                  <a:pt x="7364627" y="790833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7364627 w 8583827"/>
                      <a:gd name="connsiteY0" fmla="*/ 790833 h 2718487"/>
                      <a:gd name="connsiteX1" fmla="*/ 8583827 w 8583827"/>
                      <a:gd name="connsiteY1" fmla="*/ 790833 h 2718487"/>
                      <a:gd name="connsiteX2" fmla="*/ 8583827 w 8583827"/>
                      <a:gd name="connsiteY2" fmla="*/ 2578444 h 2718487"/>
                      <a:gd name="connsiteX3" fmla="*/ 0 w 8583827"/>
                      <a:gd name="connsiteY3" fmla="*/ 2578444 h 2718487"/>
                      <a:gd name="connsiteX4" fmla="*/ 0 w 8583827"/>
                      <a:gd name="connsiteY4" fmla="*/ 2718487 h 2718487"/>
                      <a:gd name="connsiteX5" fmla="*/ 0 w 8583827"/>
                      <a:gd name="connsiteY5" fmla="*/ 840260 h 2718487"/>
                      <a:gd name="connsiteX6" fmla="*/ 156519 w 8583827"/>
                      <a:gd name="connsiteY6" fmla="*/ 840260 h 2718487"/>
                      <a:gd name="connsiteX7" fmla="*/ 2290119 w 8583827"/>
                      <a:gd name="connsiteY7" fmla="*/ 840260 h 2718487"/>
                      <a:gd name="connsiteX8" fmla="*/ 2290119 w 8583827"/>
                      <a:gd name="connsiteY8" fmla="*/ 156519 h 2718487"/>
                      <a:gd name="connsiteX9" fmla="*/ 7339914 w 8583827"/>
                      <a:gd name="connsiteY9" fmla="*/ 156519 h 2718487"/>
                      <a:gd name="connsiteX10" fmla="*/ 7339914 w 8583827"/>
                      <a:gd name="connsiteY10" fmla="*/ 0 h 2718487"/>
                      <a:gd name="connsiteX11" fmla="*/ 7364627 w 8583827"/>
                      <a:gd name="connsiteY11" fmla="*/ 790833 h 2718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83827" h="2718487">
                        <a:moveTo>
                          <a:pt x="7364627" y="790833"/>
                        </a:moveTo>
                        <a:lnTo>
                          <a:pt x="8583827" y="790833"/>
                        </a:lnTo>
                        <a:lnTo>
                          <a:pt x="8583827" y="2578444"/>
                        </a:lnTo>
                        <a:lnTo>
                          <a:pt x="0" y="2578444"/>
                        </a:lnTo>
                        <a:lnTo>
                          <a:pt x="0" y="2718487"/>
                        </a:lnTo>
                        <a:lnTo>
                          <a:pt x="0" y="840260"/>
                        </a:lnTo>
                        <a:lnTo>
                          <a:pt x="156519" y="840260"/>
                        </a:lnTo>
                        <a:lnTo>
                          <a:pt x="2290119" y="840260"/>
                        </a:lnTo>
                        <a:lnTo>
                          <a:pt x="2290119" y="156519"/>
                        </a:lnTo>
                        <a:lnTo>
                          <a:pt x="7339914" y="156519"/>
                        </a:lnTo>
                        <a:lnTo>
                          <a:pt x="7339914" y="0"/>
                        </a:lnTo>
                        <a:lnTo>
                          <a:pt x="7364627" y="790833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3D51-8715-824C-B29E-DA8984E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 smtClean="0"/>
              <a:t>Pintos: Kernel Crossing on </a:t>
            </a:r>
            <a:r>
              <a:rPr lang="en-US" dirty="0" err="1" smtClean="0"/>
              <a:t>Syscall</a:t>
            </a:r>
            <a:r>
              <a:rPr lang="en-US" dirty="0" smtClean="0"/>
              <a:t> or Interrupt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B4CF-8B5E-DC4D-BFF9-970F3C7B9EF9}"/>
              </a:ext>
            </a:extLst>
          </p:cNvPr>
          <p:cNvSpPr txBox="1"/>
          <p:nvPr/>
        </p:nvSpPr>
        <p:spPr>
          <a:xfrm>
            <a:off x="1884140" y="1405613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8DFA5-E545-1141-AC87-DD2396098B10}"/>
              </a:ext>
            </a:extLst>
          </p:cNvPr>
          <p:cNvSpPr/>
          <p:nvPr/>
        </p:nvSpPr>
        <p:spPr bwMode="auto">
          <a:xfrm>
            <a:off x="1826742" y="2052883"/>
            <a:ext cx="799601" cy="87493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B4544-CB9C-8448-9B97-03F93542672C}"/>
              </a:ext>
            </a:extLst>
          </p:cNvPr>
          <p:cNvSpPr/>
          <p:nvPr/>
        </p:nvSpPr>
        <p:spPr bwMode="auto">
          <a:xfrm>
            <a:off x="2869279" y="1677471"/>
            <a:ext cx="799601" cy="1250343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CF60-1D4B-4C4D-8E55-717E89E71D78}"/>
              </a:ext>
            </a:extLst>
          </p:cNvPr>
          <p:cNvSpPr txBox="1"/>
          <p:nvPr/>
        </p:nvSpPr>
        <p:spPr>
          <a:xfrm>
            <a:off x="2907442" y="1074392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EEDC-5B12-5345-99CF-4D5F20CDE45B}"/>
              </a:ext>
            </a:extLst>
          </p:cNvPr>
          <p:cNvSpPr/>
          <p:nvPr/>
        </p:nvSpPr>
        <p:spPr bwMode="auto">
          <a:xfrm>
            <a:off x="2743200" y="4112542"/>
            <a:ext cx="987552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F4C19-E64A-D54E-92B3-EE814985DA1B}"/>
              </a:ext>
            </a:extLst>
          </p:cNvPr>
          <p:cNvSpPr/>
          <p:nvPr/>
        </p:nvSpPr>
        <p:spPr bwMode="auto">
          <a:xfrm>
            <a:off x="1828801" y="4100186"/>
            <a:ext cx="799601" cy="490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35298-022E-6E41-94DB-6ACB4D7C09AF}"/>
              </a:ext>
            </a:extLst>
          </p:cNvPr>
          <p:cNvSpPr/>
          <p:nvPr/>
        </p:nvSpPr>
        <p:spPr bwMode="auto">
          <a:xfrm>
            <a:off x="2869375" y="3824487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6B48F-EA3C-0243-81D6-E6CD8159128C}"/>
              </a:ext>
            </a:extLst>
          </p:cNvPr>
          <p:cNvSpPr txBox="1"/>
          <p:nvPr/>
        </p:nvSpPr>
        <p:spPr>
          <a:xfrm>
            <a:off x="2987591" y="376677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9FF2-596F-604C-9D4E-989A62C9F9D0}"/>
              </a:ext>
            </a:extLst>
          </p:cNvPr>
          <p:cNvSpPr/>
          <p:nvPr/>
        </p:nvSpPr>
        <p:spPr bwMode="auto">
          <a:xfrm>
            <a:off x="2743298" y="4962554"/>
            <a:ext cx="987552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144A2-0BDC-3042-87ED-21097EBA3F1F}"/>
              </a:ext>
            </a:extLst>
          </p:cNvPr>
          <p:cNvSpPr txBox="1"/>
          <p:nvPr/>
        </p:nvSpPr>
        <p:spPr>
          <a:xfrm>
            <a:off x="3022857" y="51801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5E74B-24DA-B54B-B6BC-072155358B0B}"/>
              </a:ext>
            </a:extLst>
          </p:cNvPr>
          <p:cNvSpPr txBox="1"/>
          <p:nvPr/>
        </p:nvSpPr>
        <p:spPr>
          <a:xfrm>
            <a:off x="1861485" y="4639389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6C4E4-657B-2D4B-A44E-372E5E3183FF}"/>
              </a:ext>
            </a:extLst>
          </p:cNvPr>
          <p:cNvSpPr txBox="1"/>
          <p:nvPr/>
        </p:nvSpPr>
        <p:spPr>
          <a:xfrm>
            <a:off x="2843320" y="5477470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CFB84-E8D6-8A49-A6AA-F535A6BBA4AE}"/>
              </a:ext>
            </a:extLst>
          </p:cNvPr>
          <p:cNvSpPr/>
          <p:nvPr/>
        </p:nvSpPr>
        <p:spPr bwMode="auto">
          <a:xfrm>
            <a:off x="4267297" y="3834072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6250-90AC-604D-9352-8D05481B7AE8}"/>
              </a:ext>
            </a:extLst>
          </p:cNvPr>
          <p:cNvSpPr txBox="1"/>
          <p:nvPr/>
        </p:nvSpPr>
        <p:spPr>
          <a:xfrm>
            <a:off x="4385513" y="3776358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A700F90-AC80-2248-9D0A-DDBFE819F2D3}"/>
              </a:ext>
            </a:extLst>
          </p:cNvPr>
          <p:cNvSpPr/>
          <p:nvPr/>
        </p:nvSpPr>
        <p:spPr bwMode="auto">
          <a:xfrm>
            <a:off x="2496065" y="2784390"/>
            <a:ext cx="494270" cy="378941"/>
          </a:xfrm>
          <a:custGeom>
            <a:avLst/>
            <a:gdLst>
              <a:gd name="connsiteX0" fmla="*/ 494270 w 494270"/>
              <a:gd name="connsiteY0" fmla="*/ 378941 h 378941"/>
              <a:gd name="connsiteX1" fmla="*/ 74140 w 494270"/>
              <a:gd name="connsiteY1" fmla="*/ 304800 h 378941"/>
              <a:gd name="connsiteX2" fmla="*/ 172994 w 494270"/>
              <a:gd name="connsiteY2" fmla="*/ 189470 h 378941"/>
              <a:gd name="connsiteX3" fmla="*/ 0 w 494270"/>
              <a:gd name="connsiteY3" fmla="*/ 0 h 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70" h="378941">
                <a:moveTo>
                  <a:pt x="494270" y="378941"/>
                </a:moveTo>
                <a:cubicBezTo>
                  <a:pt x="310978" y="357659"/>
                  <a:pt x="127686" y="336378"/>
                  <a:pt x="74140" y="304800"/>
                </a:cubicBezTo>
                <a:cubicBezTo>
                  <a:pt x="20594" y="273222"/>
                  <a:pt x="185351" y="240270"/>
                  <a:pt x="172994" y="189470"/>
                </a:cubicBezTo>
                <a:cubicBezTo>
                  <a:pt x="160637" y="138670"/>
                  <a:pt x="80318" y="69335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C160B6-CD1E-844F-A3CC-3C95B3FADEF9}"/>
              </a:ext>
            </a:extLst>
          </p:cNvPr>
          <p:cNvSpPr/>
          <p:nvPr/>
        </p:nvSpPr>
        <p:spPr bwMode="auto">
          <a:xfrm>
            <a:off x="3509319" y="2315267"/>
            <a:ext cx="374066" cy="1056728"/>
          </a:xfrm>
          <a:custGeom>
            <a:avLst/>
            <a:gdLst>
              <a:gd name="connsiteX0" fmla="*/ 82378 w 374066"/>
              <a:gd name="connsiteY0" fmla="*/ 1021057 h 1056728"/>
              <a:gd name="connsiteX1" fmla="*/ 247135 w 374066"/>
              <a:gd name="connsiteY1" fmla="*/ 1021057 h 1056728"/>
              <a:gd name="connsiteX2" fmla="*/ 362465 w 374066"/>
              <a:gd name="connsiteY2" fmla="*/ 650355 h 1056728"/>
              <a:gd name="connsiteX3" fmla="*/ 354227 w 374066"/>
              <a:gd name="connsiteY3" fmla="*/ 246701 h 1056728"/>
              <a:gd name="connsiteX4" fmla="*/ 222422 w 374066"/>
              <a:gd name="connsiteY4" fmla="*/ 24279 h 1056728"/>
              <a:gd name="connsiteX5" fmla="*/ 0 w 374066"/>
              <a:gd name="connsiteY5" fmla="*/ 16041 h 105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66" h="1056728">
                <a:moveTo>
                  <a:pt x="82378" y="1021057"/>
                </a:moveTo>
                <a:cubicBezTo>
                  <a:pt x="141416" y="1051949"/>
                  <a:pt x="200454" y="1082841"/>
                  <a:pt x="247135" y="1021057"/>
                </a:cubicBezTo>
                <a:cubicBezTo>
                  <a:pt x="293816" y="959273"/>
                  <a:pt x="344616" y="779414"/>
                  <a:pt x="362465" y="650355"/>
                </a:cubicBezTo>
                <a:cubicBezTo>
                  <a:pt x="380314" y="521296"/>
                  <a:pt x="377567" y="351047"/>
                  <a:pt x="354227" y="246701"/>
                </a:cubicBezTo>
                <a:cubicBezTo>
                  <a:pt x="330887" y="142355"/>
                  <a:pt x="281460" y="62722"/>
                  <a:pt x="222422" y="24279"/>
                </a:cubicBezTo>
                <a:cubicBezTo>
                  <a:pt x="163384" y="-14164"/>
                  <a:pt x="81692" y="938"/>
                  <a:pt x="0" y="160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A7F2C-004F-6D44-AAB5-E88CA8F6D440}"/>
              </a:ext>
            </a:extLst>
          </p:cNvPr>
          <p:cNvGrpSpPr/>
          <p:nvPr/>
        </p:nvGrpSpPr>
        <p:grpSpPr>
          <a:xfrm>
            <a:off x="2553730" y="3048000"/>
            <a:ext cx="2854974" cy="1480014"/>
            <a:chOff x="1029730" y="3047999"/>
            <a:chExt cx="2854974" cy="14800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B3661D-05E6-5D47-B8AA-3826887EB674}"/>
                </a:ext>
              </a:extLst>
            </p:cNvPr>
            <p:cNvGrpSpPr/>
            <p:nvPr/>
          </p:nvGrpSpPr>
          <p:grpSpPr>
            <a:xfrm>
              <a:off x="2743297" y="3047999"/>
              <a:ext cx="799406" cy="633673"/>
              <a:chOff x="1295399" y="2947727"/>
              <a:chExt cx="799406" cy="63367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C924B1-FC96-AA42-B3E3-4E54FCFE9C08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F3B5FB-8010-C643-BEDE-5D3FA36CC276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977BB-36DB-9749-ADF1-D1F632E7FCFC}"/>
                  </a:ext>
                </a:extLst>
              </p:cNvPr>
              <p:cNvSpPr txBox="1"/>
              <p:nvPr/>
            </p:nvSpPr>
            <p:spPr>
              <a:xfrm>
                <a:off x="1347892" y="2947727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3E762-A039-8E47-A49A-A08F0A581F89}"/>
                  </a:ext>
                </a:extLst>
              </p:cNvPr>
              <p:cNvSpPr txBox="1"/>
              <p:nvPr/>
            </p:nvSpPr>
            <p:spPr>
              <a:xfrm>
                <a:off x="1347892" y="3100127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BF37D6-223F-4A42-B00A-5175FC0F4938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623F6E-BD88-874A-87BE-053EFA7D8BE5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A6DE78B-6D97-2C4B-A162-9E3A5DB6578F}"/>
                </a:ext>
              </a:extLst>
            </p:cNvPr>
            <p:cNvSpPr/>
            <p:nvPr/>
          </p:nvSpPr>
          <p:spPr bwMode="auto">
            <a:xfrm>
              <a:off x="3476368" y="331790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12C31F-E40E-8246-B828-D9EE0F9C59E9}"/>
                </a:ext>
              </a:extLst>
            </p:cNvPr>
            <p:cNvSpPr/>
            <p:nvPr/>
          </p:nvSpPr>
          <p:spPr bwMode="auto">
            <a:xfrm>
              <a:off x="1029730" y="3208172"/>
              <a:ext cx="1779373" cy="1166120"/>
            </a:xfrm>
            <a:custGeom>
              <a:avLst/>
              <a:gdLst>
                <a:gd name="connsiteX0" fmla="*/ 1779373 w 1779373"/>
                <a:gd name="connsiteY0" fmla="*/ 4585 h 1166120"/>
                <a:gd name="connsiteX1" fmla="*/ 1458097 w 1779373"/>
                <a:gd name="connsiteY1" fmla="*/ 144628 h 1166120"/>
                <a:gd name="connsiteX2" fmla="*/ 1408670 w 1779373"/>
                <a:gd name="connsiteY2" fmla="*/ 960174 h 1166120"/>
                <a:gd name="connsiteX3" fmla="*/ 0 w 1779373"/>
                <a:gd name="connsiteY3" fmla="*/ 1166120 h 11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373" h="1166120">
                  <a:moveTo>
                    <a:pt x="1779373" y="4585"/>
                  </a:moveTo>
                  <a:cubicBezTo>
                    <a:pt x="1649627" y="-5026"/>
                    <a:pt x="1519881" y="-14637"/>
                    <a:pt x="1458097" y="144628"/>
                  </a:cubicBezTo>
                  <a:cubicBezTo>
                    <a:pt x="1396313" y="303893"/>
                    <a:pt x="1651686" y="789925"/>
                    <a:pt x="1408670" y="960174"/>
                  </a:cubicBezTo>
                  <a:cubicBezTo>
                    <a:pt x="1165654" y="1130423"/>
                    <a:pt x="582827" y="1148271"/>
                    <a:pt x="0" y="116612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22DAFA-12D0-4841-995E-1F6E252E931F}"/>
              </a:ext>
            </a:extLst>
          </p:cNvPr>
          <p:cNvCxnSpPr>
            <a:cxnSpLocks/>
          </p:cNvCxnSpPr>
          <p:nvPr/>
        </p:nvCxnSpPr>
        <p:spPr bwMode="auto">
          <a:xfrm>
            <a:off x="2869279" y="2209800"/>
            <a:ext cx="7996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3A1AB-DD59-C24E-A73B-E39E3A07DF54}"/>
              </a:ext>
            </a:extLst>
          </p:cNvPr>
          <p:cNvGrpSpPr/>
          <p:nvPr/>
        </p:nvGrpSpPr>
        <p:grpSpPr>
          <a:xfrm>
            <a:off x="4267201" y="4114800"/>
            <a:ext cx="799601" cy="414010"/>
            <a:chOff x="2743200" y="4114799"/>
            <a:chExt cx="799601" cy="4140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AFEF38-3B99-BD40-8D4A-9DE97C961B25}"/>
                </a:ext>
              </a:extLst>
            </p:cNvPr>
            <p:cNvSpPr/>
            <p:nvPr/>
          </p:nvSpPr>
          <p:spPr bwMode="auto">
            <a:xfrm>
              <a:off x="2743297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9B6E3B-BCB1-A040-8D50-A78006A1DC83}"/>
                </a:ext>
              </a:extLst>
            </p:cNvPr>
            <p:cNvSpPr txBox="1"/>
            <p:nvPr/>
          </p:nvSpPr>
          <p:spPr>
            <a:xfrm>
              <a:off x="2795790" y="4114799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41C988-4A49-1E48-A63B-E6112A67614F}"/>
                </a:ext>
              </a:extLst>
            </p:cNvPr>
            <p:cNvSpPr txBox="1"/>
            <p:nvPr/>
          </p:nvSpPr>
          <p:spPr>
            <a:xfrm>
              <a:off x="2795790" y="4267199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5F4072-2C5A-024F-997D-34076D131E13}"/>
                </a:ext>
              </a:extLst>
            </p:cNvPr>
            <p:cNvSpPr/>
            <p:nvPr/>
          </p:nvSpPr>
          <p:spPr bwMode="auto">
            <a:xfrm>
              <a:off x="2743297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B0FA4-F278-3747-B6AA-33E0C7FFC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4495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4191000" y="1687055"/>
            <a:ext cx="990600" cy="3779676"/>
            <a:chOff x="2667000" y="1687055"/>
            <a:chExt cx="990600" cy="37796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D8F49B-A9E8-AC43-93BB-DEA9586DF472}"/>
                </a:ext>
              </a:extLst>
            </p:cNvPr>
            <p:cNvSpPr/>
            <p:nvPr/>
          </p:nvSpPr>
          <p:spPr bwMode="auto">
            <a:xfrm>
              <a:off x="2667000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04A5B7-206D-8F45-B65C-8E8BC9D83577}"/>
                </a:ext>
              </a:extLst>
            </p:cNvPr>
            <p:cNvSpPr/>
            <p:nvPr/>
          </p:nvSpPr>
          <p:spPr bwMode="auto">
            <a:xfrm>
              <a:off x="2667000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1827D3-2218-424E-B7D2-02EC44DC2439}"/>
                </a:ext>
              </a:extLst>
            </p:cNvPr>
            <p:cNvSpPr txBox="1"/>
            <p:nvPr/>
          </p:nvSpPr>
          <p:spPr>
            <a:xfrm>
              <a:off x="2896778" y="518973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TCB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87064E-0275-8A49-BA70-1BBE33CC1D92}"/>
                </a:ext>
              </a:extLst>
            </p:cNvPr>
            <p:cNvGrpSpPr/>
            <p:nvPr/>
          </p:nvGrpSpPr>
          <p:grpSpPr>
            <a:xfrm>
              <a:off x="2743200" y="1687055"/>
              <a:ext cx="799601" cy="1250343"/>
              <a:chOff x="2743200" y="1687055"/>
              <a:chExt cx="799601" cy="125034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2709D0-4716-DA42-AC89-667333D9DF7F}"/>
                  </a:ext>
                </a:extLst>
              </p:cNvPr>
              <p:cNvSpPr/>
              <p:nvPr/>
            </p:nvSpPr>
            <p:spPr bwMode="auto">
              <a:xfrm>
                <a:off x="2743200" y="1687055"/>
                <a:ext cx="799601" cy="125034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Arial" charset="0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D7B63BC-1361-7249-8E98-8F0B9608E6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3200" y="2209800"/>
                <a:ext cx="79960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3CBBAF-78A6-E949-A8C4-1799FF00DB7D}"/>
              </a:ext>
            </a:extLst>
          </p:cNvPr>
          <p:cNvSpPr txBox="1"/>
          <p:nvPr/>
        </p:nvSpPr>
        <p:spPr>
          <a:xfrm rot="16200000">
            <a:off x="2828953" y="505188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syscall</a:t>
            </a:r>
            <a:r>
              <a:rPr lang="en-US" i="1" dirty="0">
                <a:solidFill>
                  <a:srgbClr val="FF0000"/>
                </a:solidFill>
              </a:rPr>
              <a:t> / interrupt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1EDBBA-C6F8-E646-A373-31C8571E23B6}"/>
              </a:ext>
            </a:extLst>
          </p:cNvPr>
          <p:cNvGrpSpPr/>
          <p:nvPr/>
        </p:nvGrpSpPr>
        <p:grpSpPr>
          <a:xfrm>
            <a:off x="5259758" y="1687055"/>
            <a:ext cx="1687929" cy="3779676"/>
            <a:chOff x="3735757" y="1687055"/>
            <a:chExt cx="1687929" cy="37796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053E64-A4D6-FC4B-99E4-3E6029FF00E9}"/>
                </a:ext>
              </a:extLst>
            </p:cNvPr>
            <p:cNvSpPr/>
            <p:nvPr/>
          </p:nvSpPr>
          <p:spPr bwMode="auto">
            <a:xfrm>
              <a:off x="4282182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087BECC-8ABF-AE42-9DA3-D405B58BB8BB}"/>
                </a:ext>
              </a:extLst>
            </p:cNvPr>
            <p:cNvGrpSpPr/>
            <p:nvPr/>
          </p:nvGrpSpPr>
          <p:grpSpPr>
            <a:xfrm>
              <a:off x="4282279" y="3048000"/>
              <a:ext cx="799406" cy="633672"/>
              <a:chOff x="1295399" y="2947728"/>
              <a:chExt cx="799406" cy="63367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2EF460-71E9-1A42-B537-E820E285C937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7705C8-24E3-8748-8261-1C5CFEA0469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FF9B9B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D0C8A7-54CC-F345-887D-12A07B2FA7A2}"/>
                  </a:ext>
                </a:extLst>
              </p:cNvPr>
              <p:cNvSpPr txBox="1"/>
              <p:nvPr/>
            </p:nvSpPr>
            <p:spPr>
              <a:xfrm>
                <a:off x="1347892" y="294772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F52A51-358D-574A-BC31-4A1C82B2D1FF}"/>
                  </a:ext>
                </a:extLst>
              </p:cNvPr>
              <p:cNvSpPr txBox="1"/>
              <p:nvPr/>
            </p:nvSpPr>
            <p:spPr>
              <a:xfrm>
                <a:off x="1347892" y="310012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177E2FF-4CD6-5B4C-A12A-67CE15FDE8D6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DD596F0-2CC8-8A4C-B3AE-B8B320F83BB2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A8C4ED-FA78-6241-92B1-AE3FC9DE1253}"/>
                </a:ext>
              </a:extLst>
            </p:cNvPr>
            <p:cNvSpPr/>
            <p:nvPr/>
          </p:nvSpPr>
          <p:spPr bwMode="auto">
            <a:xfrm>
              <a:off x="4205982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2906B5-2A05-6D4A-8436-F1D5EB7D5543}"/>
                </a:ext>
              </a:extLst>
            </p:cNvPr>
            <p:cNvSpPr/>
            <p:nvPr/>
          </p:nvSpPr>
          <p:spPr bwMode="auto">
            <a:xfrm>
              <a:off x="4282279" y="38340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0DCF28-842F-2B46-B722-E61242116795}"/>
                </a:ext>
              </a:extLst>
            </p:cNvPr>
            <p:cNvSpPr txBox="1"/>
            <p:nvPr/>
          </p:nvSpPr>
          <p:spPr>
            <a:xfrm>
              <a:off x="4400495" y="3776358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3F611-7359-994E-B074-62304F83BA1A}"/>
                </a:ext>
              </a:extLst>
            </p:cNvPr>
            <p:cNvSpPr/>
            <p:nvPr/>
          </p:nvSpPr>
          <p:spPr bwMode="auto">
            <a:xfrm>
              <a:off x="4205982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AC136-A3D8-7447-8615-86BE295D61C2}"/>
                </a:ext>
              </a:extLst>
            </p:cNvPr>
            <p:cNvSpPr txBox="1"/>
            <p:nvPr/>
          </p:nvSpPr>
          <p:spPr>
            <a:xfrm>
              <a:off x="4435760" y="518973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TCB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B59A9-EDDC-2C4E-98A9-F938C23FAE6B}"/>
                </a:ext>
              </a:extLst>
            </p:cNvPr>
            <p:cNvSpPr/>
            <p:nvPr/>
          </p:nvSpPr>
          <p:spPr bwMode="auto">
            <a:xfrm>
              <a:off x="4282279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B3474B-36CD-8348-9069-80228BDF1B0C}"/>
                </a:ext>
              </a:extLst>
            </p:cNvPr>
            <p:cNvSpPr txBox="1"/>
            <p:nvPr/>
          </p:nvSpPr>
          <p:spPr>
            <a:xfrm>
              <a:off x="4334772" y="411480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7AA72C-C1FA-AB40-A341-6710820C7CA1}"/>
                </a:ext>
              </a:extLst>
            </p:cNvPr>
            <p:cNvSpPr txBox="1"/>
            <p:nvPr/>
          </p:nvSpPr>
          <p:spPr>
            <a:xfrm>
              <a:off x="4334772" y="426720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6FF603-ED63-2D4E-B389-D05FBFBA1126}"/>
                </a:ext>
              </a:extLst>
            </p:cNvPr>
            <p:cNvSpPr/>
            <p:nvPr/>
          </p:nvSpPr>
          <p:spPr bwMode="auto">
            <a:xfrm>
              <a:off x="4282279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85FC88-8CB2-7D4D-9CFB-D83583DAD497}"/>
                </a:ext>
              </a:extLst>
            </p:cNvPr>
            <p:cNvSpPr/>
            <p:nvPr/>
          </p:nvSpPr>
          <p:spPr bwMode="auto">
            <a:xfrm>
              <a:off x="5015350" y="3317904"/>
              <a:ext cx="408336" cy="1531815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0C9CDE-DD85-954C-882A-2030D0A1F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48006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FBAAD4-8D80-E746-88BC-256CC899B0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83DDF8-30B7-3644-93E3-635610E8EB09}"/>
                </a:ext>
              </a:extLst>
            </p:cNvPr>
            <p:cNvSpPr/>
            <p:nvPr/>
          </p:nvSpPr>
          <p:spPr bwMode="auto">
            <a:xfrm>
              <a:off x="4282279" y="4619134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76A0F5-1120-F346-B1F5-0B5D885830BB}"/>
                </a:ext>
              </a:extLst>
            </p:cNvPr>
            <p:cNvSpPr/>
            <p:nvPr/>
          </p:nvSpPr>
          <p:spPr bwMode="auto">
            <a:xfrm>
              <a:off x="4282279" y="4478412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F54D91-B45D-0D47-ABE1-72ECBA6D38DB}"/>
                </a:ext>
              </a:extLst>
            </p:cNvPr>
            <p:cNvSpPr txBox="1"/>
            <p:nvPr/>
          </p:nvSpPr>
          <p:spPr>
            <a:xfrm rot="16200000">
              <a:off x="3544999" y="4929045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saves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E3355A-8CAB-7E49-B5AC-A8E0C0CD8E25}"/>
              </a:ext>
            </a:extLst>
          </p:cNvPr>
          <p:cNvGrpSpPr/>
          <p:nvPr/>
        </p:nvGrpSpPr>
        <p:grpSpPr>
          <a:xfrm>
            <a:off x="7678825" y="1661017"/>
            <a:ext cx="1280515" cy="3779676"/>
            <a:chOff x="6154824" y="1661017"/>
            <a:chExt cx="1280515" cy="377967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953B2F4-B7BD-F242-A833-338CE31BB906}"/>
                </a:ext>
              </a:extLst>
            </p:cNvPr>
            <p:cNvSpPr/>
            <p:nvPr/>
          </p:nvSpPr>
          <p:spPr bwMode="auto">
            <a:xfrm>
              <a:off x="6231024" y="1661017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3CA2A8-4DE9-FE4D-9655-9A93535CB310}"/>
                </a:ext>
              </a:extLst>
            </p:cNvPr>
            <p:cNvSpPr/>
            <p:nvPr/>
          </p:nvSpPr>
          <p:spPr bwMode="auto">
            <a:xfrm>
              <a:off x="6154824" y="4096089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2CC0F5F-6438-5043-8458-1C60F7E02BB5}"/>
                </a:ext>
              </a:extLst>
            </p:cNvPr>
            <p:cNvSpPr/>
            <p:nvPr/>
          </p:nvSpPr>
          <p:spPr bwMode="auto">
            <a:xfrm>
              <a:off x="6231121" y="380803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CB7B2F-44FA-8649-A1DC-3C02767BDAC7}"/>
                </a:ext>
              </a:extLst>
            </p:cNvPr>
            <p:cNvSpPr txBox="1"/>
            <p:nvPr/>
          </p:nvSpPr>
          <p:spPr>
            <a:xfrm>
              <a:off x="6349337" y="3750320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B5292D-CCE6-8E4C-BAED-02371C55C940}"/>
                </a:ext>
              </a:extLst>
            </p:cNvPr>
            <p:cNvSpPr/>
            <p:nvPr/>
          </p:nvSpPr>
          <p:spPr bwMode="auto">
            <a:xfrm>
              <a:off x="6154824" y="4946101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9E81-0FD7-6A4B-A0E8-E8CC65C4E164}"/>
                </a:ext>
              </a:extLst>
            </p:cNvPr>
            <p:cNvSpPr txBox="1"/>
            <p:nvPr/>
          </p:nvSpPr>
          <p:spPr>
            <a:xfrm>
              <a:off x="6384602" y="51636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TCB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E35F6D-8359-0342-AF7E-0EAFB873D604}"/>
                </a:ext>
              </a:extLst>
            </p:cNvPr>
            <p:cNvSpPr/>
            <p:nvPr/>
          </p:nvSpPr>
          <p:spPr bwMode="auto">
            <a:xfrm>
              <a:off x="6231121" y="4294966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FAE287-49EB-8545-95D6-0E53102FC09A}"/>
                </a:ext>
              </a:extLst>
            </p:cNvPr>
            <p:cNvSpPr txBox="1"/>
            <p:nvPr/>
          </p:nvSpPr>
          <p:spPr>
            <a:xfrm>
              <a:off x="6283614" y="411480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35ABA-6879-A44E-92E1-3A8464C4610D}"/>
                </a:ext>
              </a:extLst>
            </p:cNvPr>
            <p:cNvSpPr txBox="1"/>
            <p:nvPr/>
          </p:nvSpPr>
          <p:spPr>
            <a:xfrm>
              <a:off x="6283614" y="426720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BA5D41-BF4E-DA43-BF0E-B72A419183D4}"/>
                </a:ext>
              </a:extLst>
            </p:cNvPr>
            <p:cNvSpPr/>
            <p:nvPr/>
          </p:nvSpPr>
          <p:spPr bwMode="auto">
            <a:xfrm>
              <a:off x="6231121" y="41792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856BC-7F4F-B148-B49F-7C821E6B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6504" y="449108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644164-0F71-CC4F-B72D-B31D316D52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1024" y="2183762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18B9AD-022F-A24F-93F9-C444A608FDDF}"/>
                </a:ext>
              </a:extLst>
            </p:cNvPr>
            <p:cNvGrpSpPr/>
            <p:nvPr/>
          </p:nvGrpSpPr>
          <p:grpSpPr>
            <a:xfrm>
              <a:off x="6230999" y="3048000"/>
              <a:ext cx="799406" cy="632051"/>
              <a:chOff x="1295399" y="2949349"/>
              <a:chExt cx="799406" cy="63205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452364-44F9-534F-A503-05BC9DA63E51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51B0B3-82A3-D748-BC2F-9952967E36F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E1BC08-64F6-D146-A56D-F0D1D41B022C}"/>
                  </a:ext>
                </a:extLst>
              </p:cNvPr>
              <p:cNvSpPr txBox="1"/>
              <p:nvPr/>
            </p:nvSpPr>
            <p:spPr>
              <a:xfrm>
                <a:off x="1347892" y="2949349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040AFDD-3C4C-7945-9249-DD0136B6D7AD}"/>
                  </a:ext>
                </a:extLst>
              </p:cNvPr>
              <p:cNvSpPr txBox="1"/>
              <p:nvPr/>
            </p:nvSpPr>
            <p:spPr>
              <a:xfrm>
                <a:off x="1347892" y="3101749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AE38C4-63C2-9C4B-AF54-6CC7F5ED7FD1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8ADF4B-6BB3-A843-BED2-24E16BAA2648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3BB106-A14C-C347-B010-6E9F50804708}"/>
                </a:ext>
              </a:extLst>
            </p:cNvPr>
            <p:cNvSpPr/>
            <p:nvPr/>
          </p:nvSpPr>
          <p:spPr bwMode="auto">
            <a:xfrm>
              <a:off x="7027003" y="332919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90DEF45-90E3-F849-9DFD-A1905BC90801}"/>
              </a:ext>
            </a:extLst>
          </p:cNvPr>
          <p:cNvSpPr txBox="1"/>
          <p:nvPr/>
        </p:nvSpPr>
        <p:spPr>
          <a:xfrm rot="16200000" flipH="1">
            <a:off x="8278585" y="4932887"/>
            <a:ext cx="129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iret</a:t>
            </a:r>
            <a:endParaRPr lang="en-US" i="1" dirty="0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03B0F-DC66-2D46-9C93-02C0F4C8F787}"/>
              </a:ext>
            </a:extLst>
          </p:cNvPr>
          <p:cNvGrpSpPr/>
          <p:nvPr/>
        </p:nvGrpSpPr>
        <p:grpSpPr>
          <a:xfrm>
            <a:off x="9067801" y="1633188"/>
            <a:ext cx="1121541" cy="3779676"/>
            <a:chOff x="7543800" y="1633188"/>
            <a:chExt cx="1121541" cy="377967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DF9196-9ED4-FA4C-96BF-BB14EDA8DD1A}"/>
                </a:ext>
              </a:extLst>
            </p:cNvPr>
            <p:cNvSpPr/>
            <p:nvPr/>
          </p:nvSpPr>
          <p:spPr bwMode="auto">
            <a:xfrm>
              <a:off x="7651234" y="1633188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F7AEA7-4591-3D44-A095-3D54815C3F1C}"/>
                </a:ext>
              </a:extLst>
            </p:cNvPr>
            <p:cNvGrpSpPr/>
            <p:nvPr/>
          </p:nvGrpSpPr>
          <p:grpSpPr>
            <a:xfrm>
              <a:off x="7651331" y="3026497"/>
              <a:ext cx="799406" cy="601308"/>
              <a:chOff x="1295399" y="2980092"/>
              <a:chExt cx="799406" cy="60130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F8B8EE2-40A3-E74A-BB47-5ED949AC830F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96F594-A7C2-8241-ABF3-61538BD2C759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DCCFA-3FA8-554C-B49A-A13545A3950F}"/>
                  </a:ext>
                </a:extLst>
              </p:cNvPr>
              <p:cNvSpPr txBox="1"/>
              <p:nvPr/>
            </p:nvSpPr>
            <p:spPr>
              <a:xfrm>
                <a:off x="1347892" y="2980092"/>
                <a:ext cx="69442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5">
                        <a:lumMod val="50000"/>
                      </a:schemeClr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18647A6-E8E2-F248-88CE-5099589E5AF1}"/>
                  </a:ext>
                </a:extLst>
              </p:cNvPr>
              <p:cNvSpPr txBox="1"/>
              <p:nvPr/>
            </p:nvSpPr>
            <p:spPr>
              <a:xfrm>
                <a:off x="1347892" y="3120985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5">
                        <a:lumMod val="50000"/>
                      </a:schemeClr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B527C41-9D51-E042-B6FA-9A13F663D127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solidFill>
                    <a:schemeClr val="accent5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9E296EB-9596-3E46-8F0E-2DDA06A65C70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E306BA-ED7F-504D-9157-7C1A19D76D1D}"/>
                </a:ext>
              </a:extLst>
            </p:cNvPr>
            <p:cNvSpPr/>
            <p:nvPr/>
          </p:nvSpPr>
          <p:spPr bwMode="auto">
            <a:xfrm>
              <a:off x="7543800" y="4068260"/>
              <a:ext cx="987552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D7910A-0DE4-CD44-9F92-73105DF9CE8F}"/>
                </a:ext>
              </a:extLst>
            </p:cNvPr>
            <p:cNvSpPr/>
            <p:nvPr/>
          </p:nvSpPr>
          <p:spPr bwMode="auto">
            <a:xfrm>
              <a:off x="7651331" y="3780205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FB7EB3-F7C6-8E44-86FB-66BD3079A5F1}"/>
                </a:ext>
              </a:extLst>
            </p:cNvPr>
            <p:cNvSpPr txBox="1"/>
            <p:nvPr/>
          </p:nvSpPr>
          <p:spPr>
            <a:xfrm>
              <a:off x="7769547" y="3722491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E23EFA-BAF1-B04D-95E0-DAD235812B8F}"/>
                </a:ext>
              </a:extLst>
            </p:cNvPr>
            <p:cNvSpPr/>
            <p:nvPr/>
          </p:nvSpPr>
          <p:spPr bwMode="auto">
            <a:xfrm>
              <a:off x="7543898" y="4918272"/>
              <a:ext cx="987552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AC5EAD-1998-3049-89C9-2E4AF0A6C2E6}"/>
                </a:ext>
              </a:extLst>
            </p:cNvPr>
            <p:cNvSpPr txBox="1"/>
            <p:nvPr/>
          </p:nvSpPr>
          <p:spPr>
            <a:xfrm>
              <a:off x="7804812" y="513586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TCB</a:t>
              </a: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2B7AC1-12A2-F14A-A83A-97060C44AF0B}"/>
                </a:ext>
              </a:extLst>
            </p:cNvPr>
            <p:cNvSpPr/>
            <p:nvPr/>
          </p:nvSpPr>
          <p:spPr bwMode="auto">
            <a:xfrm>
              <a:off x="8291275" y="2270985"/>
              <a:ext cx="374066" cy="1056728"/>
            </a:xfrm>
            <a:custGeom>
              <a:avLst/>
              <a:gdLst>
                <a:gd name="connsiteX0" fmla="*/ 82378 w 374066"/>
                <a:gd name="connsiteY0" fmla="*/ 1021057 h 1056728"/>
                <a:gd name="connsiteX1" fmla="*/ 247135 w 374066"/>
                <a:gd name="connsiteY1" fmla="*/ 1021057 h 1056728"/>
                <a:gd name="connsiteX2" fmla="*/ 362465 w 374066"/>
                <a:gd name="connsiteY2" fmla="*/ 650355 h 1056728"/>
                <a:gd name="connsiteX3" fmla="*/ 354227 w 374066"/>
                <a:gd name="connsiteY3" fmla="*/ 246701 h 1056728"/>
                <a:gd name="connsiteX4" fmla="*/ 222422 w 374066"/>
                <a:gd name="connsiteY4" fmla="*/ 24279 h 1056728"/>
                <a:gd name="connsiteX5" fmla="*/ 0 w 374066"/>
                <a:gd name="connsiteY5" fmla="*/ 16041 h 105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066" h="1056728">
                  <a:moveTo>
                    <a:pt x="82378" y="1021057"/>
                  </a:moveTo>
                  <a:cubicBezTo>
                    <a:pt x="141416" y="1051949"/>
                    <a:pt x="200454" y="1082841"/>
                    <a:pt x="247135" y="1021057"/>
                  </a:cubicBezTo>
                  <a:cubicBezTo>
                    <a:pt x="293816" y="959273"/>
                    <a:pt x="344616" y="779414"/>
                    <a:pt x="362465" y="650355"/>
                  </a:cubicBezTo>
                  <a:cubicBezTo>
                    <a:pt x="380314" y="521296"/>
                    <a:pt x="377567" y="351047"/>
                    <a:pt x="354227" y="246701"/>
                  </a:cubicBezTo>
                  <a:cubicBezTo>
                    <a:pt x="330887" y="142355"/>
                    <a:pt x="281460" y="62722"/>
                    <a:pt x="222422" y="24279"/>
                  </a:cubicBezTo>
                  <a:cubicBezTo>
                    <a:pt x="163384" y="-14164"/>
                    <a:pt x="81692" y="938"/>
                    <a:pt x="0" y="160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086631-4E4F-3F44-9AF1-DA752BD886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234" y="216551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9B417-0659-D647-B9BA-BB3D12191A6C}"/>
              </a:ext>
            </a:extLst>
          </p:cNvPr>
          <p:cNvGrpSpPr/>
          <p:nvPr/>
        </p:nvGrpSpPr>
        <p:grpSpPr>
          <a:xfrm>
            <a:off x="6831481" y="3695975"/>
            <a:ext cx="835124" cy="1826141"/>
            <a:chOff x="5307481" y="3695974"/>
            <a:chExt cx="835124" cy="182614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0E854C-7496-0741-A556-46EE1E290EA5}"/>
                </a:ext>
              </a:extLst>
            </p:cNvPr>
            <p:cNvSpPr txBox="1"/>
            <p:nvPr/>
          </p:nvSpPr>
          <p:spPr>
            <a:xfrm rot="16200000">
              <a:off x="4879479" y="4699397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processing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B7C3B7-6F70-A448-8C40-1CEE0212BE78}"/>
                </a:ext>
              </a:extLst>
            </p:cNvPr>
            <p:cNvSpPr txBox="1"/>
            <p:nvPr/>
          </p:nvSpPr>
          <p:spPr>
            <a:xfrm rot="16200000">
              <a:off x="5060257" y="443976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ready to resume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6165F6-2EB8-394A-BA39-DE02573F8A69}"/>
                </a:ext>
              </a:extLst>
            </p:cNvPr>
            <p:cNvSpPr txBox="1"/>
            <p:nvPr/>
          </p:nvSpPr>
          <p:spPr>
            <a:xfrm>
              <a:off x="5488891" y="48319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0780B40-E646-F34C-8107-EB7F074C8441}"/>
              </a:ext>
            </a:extLst>
          </p:cNvPr>
          <p:cNvGrpSpPr/>
          <p:nvPr/>
        </p:nvGrpSpPr>
        <p:grpSpPr>
          <a:xfrm>
            <a:off x="2869375" y="3048000"/>
            <a:ext cx="799406" cy="624087"/>
            <a:chOff x="1295399" y="2957313"/>
            <a:chExt cx="799406" cy="62408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6EB6B20-B811-9947-A8E9-DBFC02592824}"/>
                </a:ext>
              </a:extLst>
            </p:cNvPr>
            <p:cNvSpPr/>
            <p:nvPr/>
          </p:nvSpPr>
          <p:spPr bwMode="auto">
            <a:xfrm>
              <a:off x="1295399" y="316369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3AA28DD-1A95-BD41-AA37-14956BA4B60C}"/>
                </a:ext>
              </a:extLst>
            </p:cNvPr>
            <p:cNvSpPr/>
            <p:nvPr/>
          </p:nvSpPr>
          <p:spPr bwMode="auto">
            <a:xfrm>
              <a:off x="1295399" y="3450766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1644A7A-4D3A-B84C-8598-F71483347401}"/>
                </a:ext>
              </a:extLst>
            </p:cNvPr>
            <p:cNvSpPr txBox="1"/>
            <p:nvPr/>
          </p:nvSpPr>
          <p:spPr>
            <a:xfrm>
              <a:off x="1347892" y="2957313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2FA5290-6245-7B4A-9435-C06D9C300B74}"/>
                </a:ext>
              </a:extLst>
            </p:cNvPr>
            <p:cNvSpPr txBox="1"/>
            <p:nvPr/>
          </p:nvSpPr>
          <p:spPr>
            <a:xfrm>
              <a:off x="1347892" y="3109713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DA6690-C561-364C-9C32-4C2E4D0930FB}"/>
                </a:ext>
              </a:extLst>
            </p:cNvPr>
            <p:cNvSpPr/>
            <p:nvPr/>
          </p:nvSpPr>
          <p:spPr bwMode="auto">
            <a:xfrm>
              <a:off x="1295399" y="3310044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6B4292E-F474-774C-AB73-68C468ABD445}"/>
                </a:ext>
              </a:extLst>
            </p:cNvPr>
            <p:cNvSpPr/>
            <p:nvPr/>
          </p:nvSpPr>
          <p:spPr bwMode="auto">
            <a:xfrm>
              <a:off x="1295399" y="304800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9" name="Right Arrow 148"/>
          <p:cNvSpPr/>
          <p:nvPr/>
        </p:nvSpPr>
        <p:spPr bwMode="auto">
          <a:xfrm>
            <a:off x="4083306" y="746554"/>
            <a:ext cx="2738449" cy="457200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83387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91" grpId="0"/>
      <p:bldP spid="1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23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140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2672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52578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810000" y="3609314"/>
            <a:ext cx="0" cy="609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10000" y="357834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181600" y="3581400"/>
            <a:ext cx="1524000" cy="685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9989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This Generalizes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Threads…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B072-D74D-43AF-9C32-F12610D0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Leslie </a:t>
            </a:r>
            <a:r>
              <a:rPr lang="en-US" dirty="0" err="1"/>
              <a:t>Lamport’s</a:t>
            </a:r>
            <a:r>
              <a:rPr lang="en-US" dirty="0"/>
              <a:t> “Bakery Algorithm” (1974)</a:t>
            </a:r>
          </a:p>
          <a:p>
            <a:endParaRPr lang="en-US" dirty="0"/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279D2F-603E-4548-8F44-B114CE1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90688"/>
            <a:ext cx="483481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35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Solution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#3 discussion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36600"/>
            <a:ext cx="102870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noMilk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 {	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   		   buy milk;	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Solution #3 works, but it’s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굴림" charset="0"/>
                <a:cs typeface="Gill Sans Light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There’s got to be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 better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way!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Have hardware provide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higher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-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level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primitives than atomic load &amp;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store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Build even higher-level programming abstractions on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this hardware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531929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Solution #4?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 our target lock interface: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cquire(&amp;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elease(&amp;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a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cquire(&amp;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elease(&amp;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1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4038600"/>
            <a:ext cx="9220200" cy="21336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1160442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Back to: How to Implement Locks?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68311"/>
            <a:ext cx="10058400" cy="57927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z="2800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Wait if locked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Should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sleep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if waiting for a long time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Atomic Load/Store: get solution like Milk #3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Pretty complex and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Hardware Lock instruction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Is this a good idea?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about putting a task to sleep?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is the interface between the hardware and scheduler?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Complexity?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Done in the Intel 432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feature makes HW more complex and slow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91600" y="1066800"/>
            <a:ext cx="853735" cy="960452"/>
            <a:chOff x="10119065" y="3459148"/>
            <a:chExt cx="853735" cy="960452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639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7049"/>
            <a:ext cx="10058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can we build multi-instruction atomic operations?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Recall: dispatcher gets control in two ways.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Internal: Thread does something to relinquish the CPU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External: Interrupts cause dispatcher to take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 a uniprocessor, can avoid context-switching by: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Avoiding internal events (although virtual memory tricky)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Preventing external events by disabling interrupts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Consequently, naïve Implementation of locks: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disable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 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{ enable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 }</a:t>
            </a:r>
            <a:endParaRPr lang="en-US" altLang="ko-KR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Problems with this approach: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Can’t let user do this!</a:t>
            </a:r>
            <a:r>
              <a:rPr lang="en-US" altLang="ko-KR" dirty="0" smtClean="0">
                <a:ea typeface="굴림" panose="020B0600000101010101" pitchFamily="34" charset="-127"/>
              </a:rPr>
              <a:t> Consider following: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While(TRUE) {;}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Real-Time system—no guarantees on timing!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Critical Sections might be arbitrarily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with I/O or other important events?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“Reactor about to meltdown. Help?”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Naïve use of Interrupt Enable/Disable</a:t>
            </a:r>
          </a:p>
        </p:txBody>
      </p:sp>
      <p:pic>
        <p:nvPicPr>
          <p:cNvPr id="2" name="Picture 1" descr="IN FOCUS: Loud and Nuclear - Energy Source &amp; Distributio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581400"/>
            <a:ext cx="384110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01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900" dirty="0">
                <a:ea typeface="굴림" panose="020B0600000101010101" pitchFamily="34" charset="-127"/>
              </a:rPr>
              <a:t>Better Implementation of Locks by Disabling Interrupts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981200"/>
            <a:ext cx="4581525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value = FREE;</a:t>
            </a:r>
          </a:p>
          <a:p>
            <a:pPr algn="l"/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2057400"/>
            <a:ext cx="4648200" cy="38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(anyone on wait queue)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4419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305800" cy="82629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63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/>
      <p:bldP spid="445446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>
            <a:extLst>
              <a:ext uri="{FF2B5EF4-FFF2-40B4-BE49-F238E27FC236}">
                <a16:creationId xmlns:a16="http://schemas.microsoft.com/office/drawing/2014/main" id="{85A649A4-EFD6-854D-81BB-1F6B3E9FE1C3}"/>
              </a:ext>
            </a:extLst>
          </p:cNvPr>
          <p:cNvSpPr/>
          <p:nvPr/>
        </p:nvSpPr>
        <p:spPr bwMode="auto">
          <a:xfrm>
            <a:off x="1664044" y="2924433"/>
            <a:ext cx="8583827" cy="2718487"/>
          </a:xfrm>
          <a:custGeom>
            <a:avLst/>
            <a:gdLst>
              <a:gd name="connsiteX0" fmla="*/ 7364627 w 8583827"/>
              <a:gd name="connsiteY0" fmla="*/ 790833 h 2718487"/>
              <a:gd name="connsiteX1" fmla="*/ 7771027 w 8583827"/>
              <a:gd name="connsiteY1" fmla="*/ 790833 h 2718487"/>
              <a:gd name="connsiteX2" fmla="*/ 8201811 w 8583827"/>
              <a:gd name="connsiteY2" fmla="*/ 790833 h 2718487"/>
              <a:gd name="connsiteX3" fmla="*/ 8583827 w 8583827"/>
              <a:gd name="connsiteY3" fmla="*/ 790833 h 2718487"/>
              <a:gd name="connsiteX4" fmla="*/ 8583827 w 8583827"/>
              <a:gd name="connsiteY4" fmla="*/ 1422456 h 2718487"/>
              <a:gd name="connsiteX5" fmla="*/ 8583827 w 8583827"/>
              <a:gd name="connsiteY5" fmla="*/ 2036202 h 2718487"/>
              <a:gd name="connsiteX6" fmla="*/ 8583827 w 8583827"/>
              <a:gd name="connsiteY6" fmla="*/ 2578444 h 2718487"/>
              <a:gd name="connsiteX7" fmla="*/ 7839895 w 8583827"/>
              <a:gd name="connsiteY7" fmla="*/ 2578444 h 2718487"/>
              <a:gd name="connsiteX8" fmla="*/ 7267640 w 8583827"/>
              <a:gd name="connsiteY8" fmla="*/ 2578444 h 2718487"/>
              <a:gd name="connsiteX9" fmla="*/ 6952900 w 8583827"/>
              <a:gd name="connsiteY9" fmla="*/ 2578444 h 2718487"/>
              <a:gd name="connsiteX10" fmla="*/ 6294806 w 8583827"/>
              <a:gd name="connsiteY10" fmla="*/ 2578444 h 2718487"/>
              <a:gd name="connsiteX11" fmla="*/ 5980066 w 8583827"/>
              <a:gd name="connsiteY11" fmla="*/ 2578444 h 2718487"/>
              <a:gd name="connsiteX12" fmla="*/ 5407811 w 8583827"/>
              <a:gd name="connsiteY12" fmla="*/ 2578444 h 2718487"/>
              <a:gd name="connsiteX13" fmla="*/ 4663879 w 8583827"/>
              <a:gd name="connsiteY13" fmla="*/ 2578444 h 2718487"/>
              <a:gd name="connsiteX14" fmla="*/ 3919948 w 8583827"/>
              <a:gd name="connsiteY14" fmla="*/ 2578444 h 2718487"/>
              <a:gd name="connsiteX15" fmla="*/ 3261854 w 8583827"/>
              <a:gd name="connsiteY15" fmla="*/ 2578444 h 2718487"/>
              <a:gd name="connsiteX16" fmla="*/ 2775437 w 8583827"/>
              <a:gd name="connsiteY16" fmla="*/ 2578444 h 2718487"/>
              <a:gd name="connsiteX17" fmla="*/ 2460697 w 8583827"/>
              <a:gd name="connsiteY17" fmla="*/ 2578444 h 2718487"/>
              <a:gd name="connsiteX18" fmla="*/ 1974280 w 8583827"/>
              <a:gd name="connsiteY18" fmla="*/ 2578444 h 2718487"/>
              <a:gd name="connsiteX19" fmla="*/ 1316187 w 8583827"/>
              <a:gd name="connsiteY19" fmla="*/ 2578444 h 2718487"/>
              <a:gd name="connsiteX20" fmla="*/ 572255 w 8583827"/>
              <a:gd name="connsiteY20" fmla="*/ 2578444 h 2718487"/>
              <a:gd name="connsiteX21" fmla="*/ 0 w 8583827"/>
              <a:gd name="connsiteY21" fmla="*/ 2578444 h 2718487"/>
              <a:gd name="connsiteX22" fmla="*/ 0 w 8583827"/>
              <a:gd name="connsiteY22" fmla="*/ 2718487 h 2718487"/>
              <a:gd name="connsiteX23" fmla="*/ 0 w 8583827"/>
              <a:gd name="connsiteY23" fmla="*/ 2211366 h 2718487"/>
              <a:gd name="connsiteX24" fmla="*/ 0 w 8583827"/>
              <a:gd name="connsiteY24" fmla="*/ 1723027 h 2718487"/>
              <a:gd name="connsiteX25" fmla="*/ 0 w 8583827"/>
              <a:gd name="connsiteY25" fmla="*/ 1309817 h 2718487"/>
              <a:gd name="connsiteX26" fmla="*/ 0 w 8583827"/>
              <a:gd name="connsiteY26" fmla="*/ 840260 h 2718487"/>
              <a:gd name="connsiteX27" fmla="*/ 156519 w 8583827"/>
              <a:gd name="connsiteY27" fmla="*/ 840260 h 2718487"/>
              <a:gd name="connsiteX28" fmla="*/ 668583 w 8583827"/>
              <a:gd name="connsiteY28" fmla="*/ 840260 h 2718487"/>
              <a:gd name="connsiteX29" fmla="*/ 1201983 w 8583827"/>
              <a:gd name="connsiteY29" fmla="*/ 840260 h 2718487"/>
              <a:gd name="connsiteX30" fmla="*/ 1714047 w 8583827"/>
              <a:gd name="connsiteY30" fmla="*/ 840260 h 2718487"/>
              <a:gd name="connsiteX31" fmla="*/ 2290119 w 8583827"/>
              <a:gd name="connsiteY31" fmla="*/ 840260 h 2718487"/>
              <a:gd name="connsiteX32" fmla="*/ 2290119 w 8583827"/>
              <a:gd name="connsiteY32" fmla="*/ 505227 h 2718487"/>
              <a:gd name="connsiteX33" fmla="*/ 2290119 w 8583827"/>
              <a:gd name="connsiteY33" fmla="*/ 156519 h 2718487"/>
              <a:gd name="connsiteX34" fmla="*/ 2800709 w 8583827"/>
              <a:gd name="connsiteY34" fmla="*/ 156519 h 2718487"/>
              <a:gd name="connsiteX35" fmla="*/ 3210304 w 8583827"/>
              <a:gd name="connsiteY35" fmla="*/ 156519 h 2718487"/>
              <a:gd name="connsiteX36" fmla="*/ 3821890 w 8583827"/>
              <a:gd name="connsiteY36" fmla="*/ 156519 h 2718487"/>
              <a:gd name="connsiteX37" fmla="*/ 4382978 w 8583827"/>
              <a:gd name="connsiteY37" fmla="*/ 156519 h 2718487"/>
              <a:gd name="connsiteX38" fmla="*/ 4994565 w 8583827"/>
              <a:gd name="connsiteY38" fmla="*/ 156519 h 2718487"/>
              <a:gd name="connsiteX39" fmla="*/ 5555653 w 8583827"/>
              <a:gd name="connsiteY39" fmla="*/ 156519 h 2718487"/>
              <a:gd name="connsiteX40" fmla="*/ 6167239 w 8583827"/>
              <a:gd name="connsiteY40" fmla="*/ 156519 h 2718487"/>
              <a:gd name="connsiteX41" fmla="*/ 6778826 w 8583827"/>
              <a:gd name="connsiteY41" fmla="*/ 156519 h 2718487"/>
              <a:gd name="connsiteX42" fmla="*/ 7339914 w 8583827"/>
              <a:gd name="connsiteY42" fmla="*/ 156519 h 2718487"/>
              <a:gd name="connsiteX43" fmla="*/ 7339914 w 8583827"/>
              <a:gd name="connsiteY43" fmla="*/ 0 h 2718487"/>
              <a:gd name="connsiteX44" fmla="*/ 7352271 w 8583827"/>
              <a:gd name="connsiteY44" fmla="*/ 395417 h 2718487"/>
              <a:gd name="connsiteX45" fmla="*/ 7364627 w 8583827"/>
              <a:gd name="connsiteY45" fmla="*/ 790833 h 27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83827" h="2718487" fill="none" extrusionOk="0">
                <a:moveTo>
                  <a:pt x="7364627" y="790833"/>
                </a:moveTo>
                <a:cubicBezTo>
                  <a:pt x="7454116" y="751545"/>
                  <a:pt x="7664465" y="804350"/>
                  <a:pt x="7771027" y="790833"/>
                </a:cubicBezTo>
                <a:cubicBezTo>
                  <a:pt x="7877589" y="777316"/>
                  <a:pt x="8001504" y="813290"/>
                  <a:pt x="8201811" y="790833"/>
                </a:cubicBezTo>
                <a:cubicBezTo>
                  <a:pt x="8402118" y="768376"/>
                  <a:pt x="8494468" y="796573"/>
                  <a:pt x="8583827" y="790833"/>
                </a:cubicBezTo>
                <a:cubicBezTo>
                  <a:pt x="8641930" y="980021"/>
                  <a:pt x="8572030" y="1266852"/>
                  <a:pt x="8583827" y="1422456"/>
                </a:cubicBezTo>
                <a:cubicBezTo>
                  <a:pt x="8595624" y="1578060"/>
                  <a:pt x="8555095" y="1837274"/>
                  <a:pt x="8583827" y="2036202"/>
                </a:cubicBezTo>
                <a:cubicBezTo>
                  <a:pt x="8612559" y="2235130"/>
                  <a:pt x="8541771" y="2369891"/>
                  <a:pt x="8583827" y="2578444"/>
                </a:cubicBezTo>
                <a:cubicBezTo>
                  <a:pt x="8288181" y="2628546"/>
                  <a:pt x="8069741" y="2524868"/>
                  <a:pt x="7839895" y="2578444"/>
                </a:cubicBezTo>
                <a:cubicBezTo>
                  <a:pt x="7610049" y="2632020"/>
                  <a:pt x="7487335" y="2533227"/>
                  <a:pt x="7267640" y="2578444"/>
                </a:cubicBezTo>
                <a:cubicBezTo>
                  <a:pt x="7047945" y="2623661"/>
                  <a:pt x="7087281" y="2574354"/>
                  <a:pt x="6952900" y="2578444"/>
                </a:cubicBezTo>
                <a:cubicBezTo>
                  <a:pt x="6818519" y="2582534"/>
                  <a:pt x="6433429" y="2500178"/>
                  <a:pt x="6294806" y="2578444"/>
                </a:cubicBezTo>
                <a:cubicBezTo>
                  <a:pt x="6156183" y="2656710"/>
                  <a:pt x="6115902" y="2564438"/>
                  <a:pt x="5980066" y="2578444"/>
                </a:cubicBezTo>
                <a:cubicBezTo>
                  <a:pt x="5844230" y="2592450"/>
                  <a:pt x="5600534" y="2534854"/>
                  <a:pt x="5407811" y="2578444"/>
                </a:cubicBezTo>
                <a:cubicBezTo>
                  <a:pt x="5215089" y="2622034"/>
                  <a:pt x="4879569" y="2532558"/>
                  <a:pt x="4663879" y="2578444"/>
                </a:cubicBezTo>
                <a:cubicBezTo>
                  <a:pt x="4448189" y="2624330"/>
                  <a:pt x="4177159" y="2554223"/>
                  <a:pt x="3919948" y="2578444"/>
                </a:cubicBezTo>
                <a:cubicBezTo>
                  <a:pt x="3662737" y="2602665"/>
                  <a:pt x="3436196" y="2552800"/>
                  <a:pt x="3261854" y="2578444"/>
                </a:cubicBezTo>
                <a:cubicBezTo>
                  <a:pt x="3087512" y="2604088"/>
                  <a:pt x="2976891" y="2553972"/>
                  <a:pt x="2775437" y="2578444"/>
                </a:cubicBezTo>
                <a:cubicBezTo>
                  <a:pt x="2573983" y="2602916"/>
                  <a:pt x="2567998" y="2547010"/>
                  <a:pt x="2460697" y="2578444"/>
                </a:cubicBezTo>
                <a:cubicBezTo>
                  <a:pt x="2353396" y="2609878"/>
                  <a:pt x="2135111" y="2530590"/>
                  <a:pt x="1974280" y="2578444"/>
                </a:cubicBezTo>
                <a:cubicBezTo>
                  <a:pt x="1813449" y="2626298"/>
                  <a:pt x="1521994" y="2507487"/>
                  <a:pt x="1316187" y="2578444"/>
                </a:cubicBezTo>
                <a:cubicBezTo>
                  <a:pt x="1110380" y="2649401"/>
                  <a:pt x="915720" y="2500872"/>
                  <a:pt x="572255" y="2578444"/>
                </a:cubicBezTo>
                <a:cubicBezTo>
                  <a:pt x="228790" y="2656016"/>
                  <a:pt x="276958" y="2567890"/>
                  <a:pt x="0" y="2578444"/>
                </a:cubicBezTo>
                <a:cubicBezTo>
                  <a:pt x="14861" y="2640600"/>
                  <a:pt x="-5980" y="2659060"/>
                  <a:pt x="0" y="2718487"/>
                </a:cubicBezTo>
                <a:cubicBezTo>
                  <a:pt x="-25441" y="2591595"/>
                  <a:pt x="54796" y="2320331"/>
                  <a:pt x="0" y="2211366"/>
                </a:cubicBezTo>
                <a:cubicBezTo>
                  <a:pt x="-54796" y="2102401"/>
                  <a:pt x="25934" y="1959090"/>
                  <a:pt x="0" y="1723027"/>
                </a:cubicBezTo>
                <a:cubicBezTo>
                  <a:pt x="-25934" y="1486964"/>
                  <a:pt x="37098" y="1456633"/>
                  <a:pt x="0" y="1309817"/>
                </a:cubicBezTo>
                <a:cubicBezTo>
                  <a:pt x="-37098" y="1163001"/>
                  <a:pt x="41136" y="1012201"/>
                  <a:pt x="0" y="840260"/>
                </a:cubicBezTo>
                <a:cubicBezTo>
                  <a:pt x="46629" y="840096"/>
                  <a:pt x="123872" y="857921"/>
                  <a:pt x="156519" y="840260"/>
                </a:cubicBezTo>
                <a:cubicBezTo>
                  <a:pt x="340142" y="803783"/>
                  <a:pt x="465825" y="865453"/>
                  <a:pt x="668583" y="840260"/>
                </a:cubicBezTo>
                <a:cubicBezTo>
                  <a:pt x="871341" y="815067"/>
                  <a:pt x="996505" y="861796"/>
                  <a:pt x="1201983" y="840260"/>
                </a:cubicBezTo>
                <a:cubicBezTo>
                  <a:pt x="1407461" y="818724"/>
                  <a:pt x="1520139" y="848477"/>
                  <a:pt x="1714047" y="840260"/>
                </a:cubicBezTo>
                <a:cubicBezTo>
                  <a:pt x="1907955" y="832043"/>
                  <a:pt x="2073742" y="900040"/>
                  <a:pt x="2290119" y="840260"/>
                </a:cubicBezTo>
                <a:cubicBezTo>
                  <a:pt x="2264000" y="732151"/>
                  <a:pt x="2321381" y="611008"/>
                  <a:pt x="2290119" y="505227"/>
                </a:cubicBezTo>
                <a:cubicBezTo>
                  <a:pt x="2258857" y="399446"/>
                  <a:pt x="2293882" y="288384"/>
                  <a:pt x="2290119" y="156519"/>
                </a:cubicBezTo>
                <a:cubicBezTo>
                  <a:pt x="2508382" y="130194"/>
                  <a:pt x="2666759" y="166684"/>
                  <a:pt x="2800709" y="156519"/>
                </a:cubicBezTo>
                <a:cubicBezTo>
                  <a:pt x="2934659" y="146354"/>
                  <a:pt x="3093536" y="167699"/>
                  <a:pt x="3210304" y="156519"/>
                </a:cubicBezTo>
                <a:cubicBezTo>
                  <a:pt x="3327072" y="145339"/>
                  <a:pt x="3584223" y="195563"/>
                  <a:pt x="3821890" y="156519"/>
                </a:cubicBezTo>
                <a:cubicBezTo>
                  <a:pt x="4059557" y="117475"/>
                  <a:pt x="4174410" y="159828"/>
                  <a:pt x="4382978" y="156519"/>
                </a:cubicBezTo>
                <a:cubicBezTo>
                  <a:pt x="4591546" y="153210"/>
                  <a:pt x="4757775" y="202296"/>
                  <a:pt x="4994565" y="156519"/>
                </a:cubicBezTo>
                <a:cubicBezTo>
                  <a:pt x="5231355" y="110742"/>
                  <a:pt x="5310222" y="161103"/>
                  <a:pt x="5555653" y="156519"/>
                </a:cubicBezTo>
                <a:cubicBezTo>
                  <a:pt x="5801084" y="151935"/>
                  <a:pt x="5947111" y="160907"/>
                  <a:pt x="6167239" y="156519"/>
                </a:cubicBezTo>
                <a:cubicBezTo>
                  <a:pt x="6387367" y="152131"/>
                  <a:pt x="6524023" y="215296"/>
                  <a:pt x="6778826" y="156519"/>
                </a:cubicBezTo>
                <a:cubicBezTo>
                  <a:pt x="7033629" y="97742"/>
                  <a:pt x="7142942" y="203163"/>
                  <a:pt x="7339914" y="156519"/>
                </a:cubicBezTo>
                <a:cubicBezTo>
                  <a:pt x="7328736" y="101210"/>
                  <a:pt x="7350606" y="67433"/>
                  <a:pt x="7339914" y="0"/>
                </a:cubicBezTo>
                <a:cubicBezTo>
                  <a:pt x="7380085" y="170547"/>
                  <a:pt x="7332098" y="203590"/>
                  <a:pt x="7352271" y="395417"/>
                </a:cubicBezTo>
                <a:cubicBezTo>
                  <a:pt x="7372443" y="587244"/>
                  <a:pt x="7343299" y="601148"/>
                  <a:pt x="7364627" y="790833"/>
                </a:cubicBezTo>
                <a:close/>
              </a:path>
              <a:path w="8583827" h="2718487" stroke="0" extrusionOk="0">
                <a:moveTo>
                  <a:pt x="7364627" y="790833"/>
                </a:moveTo>
                <a:cubicBezTo>
                  <a:pt x="7513244" y="765056"/>
                  <a:pt x="7591377" y="799915"/>
                  <a:pt x="7758835" y="790833"/>
                </a:cubicBezTo>
                <a:cubicBezTo>
                  <a:pt x="7926293" y="781751"/>
                  <a:pt x="7951720" y="793683"/>
                  <a:pt x="8128659" y="790833"/>
                </a:cubicBezTo>
                <a:cubicBezTo>
                  <a:pt x="8305598" y="787983"/>
                  <a:pt x="8467000" y="835209"/>
                  <a:pt x="8583827" y="790833"/>
                </a:cubicBezTo>
                <a:cubicBezTo>
                  <a:pt x="8644702" y="1017456"/>
                  <a:pt x="8521705" y="1171014"/>
                  <a:pt x="8583827" y="1368827"/>
                </a:cubicBezTo>
                <a:cubicBezTo>
                  <a:pt x="8645949" y="1566640"/>
                  <a:pt x="8578832" y="1663807"/>
                  <a:pt x="8583827" y="1928945"/>
                </a:cubicBezTo>
                <a:cubicBezTo>
                  <a:pt x="8588822" y="2194083"/>
                  <a:pt x="8535619" y="2364028"/>
                  <a:pt x="8583827" y="2578444"/>
                </a:cubicBezTo>
                <a:cubicBezTo>
                  <a:pt x="8358085" y="2581890"/>
                  <a:pt x="8273486" y="2527546"/>
                  <a:pt x="8011572" y="2578444"/>
                </a:cubicBezTo>
                <a:cubicBezTo>
                  <a:pt x="7749658" y="2629342"/>
                  <a:pt x="7634626" y="2542451"/>
                  <a:pt x="7267640" y="2578444"/>
                </a:cubicBezTo>
                <a:cubicBezTo>
                  <a:pt x="6900654" y="2614437"/>
                  <a:pt x="7031278" y="2574924"/>
                  <a:pt x="6952900" y="2578444"/>
                </a:cubicBezTo>
                <a:cubicBezTo>
                  <a:pt x="6874522" y="2581964"/>
                  <a:pt x="6655294" y="2545431"/>
                  <a:pt x="6380645" y="2578444"/>
                </a:cubicBezTo>
                <a:cubicBezTo>
                  <a:pt x="6105997" y="2611457"/>
                  <a:pt x="6030796" y="2546122"/>
                  <a:pt x="5808390" y="2578444"/>
                </a:cubicBezTo>
                <a:cubicBezTo>
                  <a:pt x="5585984" y="2610766"/>
                  <a:pt x="5432784" y="2572805"/>
                  <a:pt x="5321973" y="2578444"/>
                </a:cubicBezTo>
                <a:cubicBezTo>
                  <a:pt x="5211162" y="2584083"/>
                  <a:pt x="4809562" y="2512752"/>
                  <a:pt x="4578041" y="2578444"/>
                </a:cubicBezTo>
                <a:cubicBezTo>
                  <a:pt x="4346520" y="2644136"/>
                  <a:pt x="4104351" y="2525652"/>
                  <a:pt x="3834109" y="2578444"/>
                </a:cubicBezTo>
                <a:cubicBezTo>
                  <a:pt x="3563867" y="2631236"/>
                  <a:pt x="3517079" y="2547740"/>
                  <a:pt x="3433531" y="2578444"/>
                </a:cubicBezTo>
                <a:cubicBezTo>
                  <a:pt x="3349983" y="2609148"/>
                  <a:pt x="3119371" y="2520073"/>
                  <a:pt x="2861276" y="2578444"/>
                </a:cubicBezTo>
                <a:cubicBezTo>
                  <a:pt x="2603181" y="2636815"/>
                  <a:pt x="2446356" y="2496424"/>
                  <a:pt x="2117344" y="2578444"/>
                </a:cubicBezTo>
                <a:cubicBezTo>
                  <a:pt x="1788332" y="2660464"/>
                  <a:pt x="1755770" y="2519402"/>
                  <a:pt x="1545089" y="2578444"/>
                </a:cubicBezTo>
                <a:cubicBezTo>
                  <a:pt x="1334409" y="2637486"/>
                  <a:pt x="1309055" y="2574667"/>
                  <a:pt x="1230349" y="2578444"/>
                </a:cubicBezTo>
                <a:cubicBezTo>
                  <a:pt x="1151643" y="2582221"/>
                  <a:pt x="935042" y="2534727"/>
                  <a:pt x="829770" y="2578444"/>
                </a:cubicBezTo>
                <a:cubicBezTo>
                  <a:pt x="724498" y="2622161"/>
                  <a:pt x="400095" y="2492409"/>
                  <a:pt x="0" y="2578444"/>
                </a:cubicBezTo>
                <a:cubicBezTo>
                  <a:pt x="5030" y="2613387"/>
                  <a:pt x="-11606" y="2669068"/>
                  <a:pt x="0" y="2718487"/>
                </a:cubicBezTo>
                <a:cubicBezTo>
                  <a:pt x="-24643" y="2602806"/>
                  <a:pt x="20196" y="2413975"/>
                  <a:pt x="0" y="2248930"/>
                </a:cubicBezTo>
                <a:cubicBezTo>
                  <a:pt x="-20196" y="2083885"/>
                  <a:pt x="12709" y="1915117"/>
                  <a:pt x="0" y="1779374"/>
                </a:cubicBezTo>
                <a:cubicBezTo>
                  <a:pt x="-12709" y="1643631"/>
                  <a:pt x="49797" y="1417368"/>
                  <a:pt x="0" y="1309817"/>
                </a:cubicBezTo>
                <a:cubicBezTo>
                  <a:pt x="-49797" y="1202266"/>
                  <a:pt x="4145" y="981881"/>
                  <a:pt x="0" y="840260"/>
                </a:cubicBezTo>
                <a:cubicBezTo>
                  <a:pt x="56960" y="822798"/>
                  <a:pt x="80831" y="844371"/>
                  <a:pt x="156519" y="840260"/>
                </a:cubicBezTo>
                <a:cubicBezTo>
                  <a:pt x="291765" y="801310"/>
                  <a:pt x="527183" y="878799"/>
                  <a:pt x="647247" y="840260"/>
                </a:cubicBezTo>
                <a:cubicBezTo>
                  <a:pt x="767311" y="801721"/>
                  <a:pt x="920036" y="855823"/>
                  <a:pt x="1116639" y="840260"/>
                </a:cubicBezTo>
                <a:cubicBezTo>
                  <a:pt x="1313242" y="824697"/>
                  <a:pt x="1551483" y="883176"/>
                  <a:pt x="1671375" y="840260"/>
                </a:cubicBezTo>
                <a:cubicBezTo>
                  <a:pt x="1791267" y="797344"/>
                  <a:pt x="2088826" y="903505"/>
                  <a:pt x="2290119" y="840260"/>
                </a:cubicBezTo>
                <a:cubicBezTo>
                  <a:pt x="2280887" y="718077"/>
                  <a:pt x="2324055" y="630366"/>
                  <a:pt x="2290119" y="491552"/>
                </a:cubicBezTo>
                <a:cubicBezTo>
                  <a:pt x="2256183" y="352738"/>
                  <a:pt x="2314422" y="306704"/>
                  <a:pt x="2290119" y="156519"/>
                </a:cubicBezTo>
                <a:cubicBezTo>
                  <a:pt x="2449853" y="102237"/>
                  <a:pt x="2550554" y="200437"/>
                  <a:pt x="2750211" y="156519"/>
                </a:cubicBezTo>
                <a:cubicBezTo>
                  <a:pt x="2949868" y="112601"/>
                  <a:pt x="3053490" y="197305"/>
                  <a:pt x="3159806" y="156519"/>
                </a:cubicBezTo>
                <a:cubicBezTo>
                  <a:pt x="3266123" y="115733"/>
                  <a:pt x="3467498" y="203197"/>
                  <a:pt x="3619898" y="156519"/>
                </a:cubicBezTo>
                <a:cubicBezTo>
                  <a:pt x="3772298" y="109841"/>
                  <a:pt x="4003150" y="197345"/>
                  <a:pt x="4130489" y="156519"/>
                </a:cubicBezTo>
                <a:cubicBezTo>
                  <a:pt x="4257828" y="115693"/>
                  <a:pt x="4520338" y="180821"/>
                  <a:pt x="4691577" y="156519"/>
                </a:cubicBezTo>
                <a:cubicBezTo>
                  <a:pt x="4862816" y="132217"/>
                  <a:pt x="4947938" y="211654"/>
                  <a:pt x="5151670" y="156519"/>
                </a:cubicBezTo>
                <a:cubicBezTo>
                  <a:pt x="5355402" y="101384"/>
                  <a:pt x="5571128" y="178754"/>
                  <a:pt x="5813754" y="156519"/>
                </a:cubicBezTo>
                <a:cubicBezTo>
                  <a:pt x="6056380" y="134284"/>
                  <a:pt x="6100881" y="211021"/>
                  <a:pt x="6374842" y="156519"/>
                </a:cubicBezTo>
                <a:cubicBezTo>
                  <a:pt x="6648803" y="102017"/>
                  <a:pt x="7093082" y="185012"/>
                  <a:pt x="7339914" y="156519"/>
                </a:cubicBezTo>
                <a:cubicBezTo>
                  <a:pt x="7324031" y="98978"/>
                  <a:pt x="7342698" y="60721"/>
                  <a:pt x="7339914" y="0"/>
                </a:cubicBezTo>
                <a:cubicBezTo>
                  <a:pt x="7383508" y="150291"/>
                  <a:pt x="7318348" y="310059"/>
                  <a:pt x="7352271" y="395417"/>
                </a:cubicBezTo>
                <a:cubicBezTo>
                  <a:pt x="7386194" y="480775"/>
                  <a:pt x="7324439" y="604922"/>
                  <a:pt x="7364627" y="790833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7364627 w 8583827"/>
                      <a:gd name="connsiteY0" fmla="*/ 790833 h 2718487"/>
                      <a:gd name="connsiteX1" fmla="*/ 8583827 w 8583827"/>
                      <a:gd name="connsiteY1" fmla="*/ 790833 h 2718487"/>
                      <a:gd name="connsiteX2" fmla="*/ 8583827 w 8583827"/>
                      <a:gd name="connsiteY2" fmla="*/ 2578444 h 2718487"/>
                      <a:gd name="connsiteX3" fmla="*/ 0 w 8583827"/>
                      <a:gd name="connsiteY3" fmla="*/ 2578444 h 2718487"/>
                      <a:gd name="connsiteX4" fmla="*/ 0 w 8583827"/>
                      <a:gd name="connsiteY4" fmla="*/ 2718487 h 2718487"/>
                      <a:gd name="connsiteX5" fmla="*/ 0 w 8583827"/>
                      <a:gd name="connsiteY5" fmla="*/ 840260 h 2718487"/>
                      <a:gd name="connsiteX6" fmla="*/ 156519 w 8583827"/>
                      <a:gd name="connsiteY6" fmla="*/ 840260 h 2718487"/>
                      <a:gd name="connsiteX7" fmla="*/ 2290119 w 8583827"/>
                      <a:gd name="connsiteY7" fmla="*/ 840260 h 2718487"/>
                      <a:gd name="connsiteX8" fmla="*/ 2290119 w 8583827"/>
                      <a:gd name="connsiteY8" fmla="*/ 156519 h 2718487"/>
                      <a:gd name="connsiteX9" fmla="*/ 7339914 w 8583827"/>
                      <a:gd name="connsiteY9" fmla="*/ 156519 h 2718487"/>
                      <a:gd name="connsiteX10" fmla="*/ 7339914 w 8583827"/>
                      <a:gd name="connsiteY10" fmla="*/ 0 h 2718487"/>
                      <a:gd name="connsiteX11" fmla="*/ 7364627 w 8583827"/>
                      <a:gd name="connsiteY11" fmla="*/ 790833 h 2718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83827" h="2718487">
                        <a:moveTo>
                          <a:pt x="7364627" y="790833"/>
                        </a:moveTo>
                        <a:lnTo>
                          <a:pt x="8583827" y="790833"/>
                        </a:lnTo>
                        <a:lnTo>
                          <a:pt x="8583827" y="2578444"/>
                        </a:lnTo>
                        <a:lnTo>
                          <a:pt x="0" y="2578444"/>
                        </a:lnTo>
                        <a:lnTo>
                          <a:pt x="0" y="2718487"/>
                        </a:lnTo>
                        <a:lnTo>
                          <a:pt x="0" y="840260"/>
                        </a:lnTo>
                        <a:lnTo>
                          <a:pt x="156519" y="840260"/>
                        </a:lnTo>
                        <a:lnTo>
                          <a:pt x="2290119" y="840260"/>
                        </a:lnTo>
                        <a:lnTo>
                          <a:pt x="2290119" y="156519"/>
                        </a:lnTo>
                        <a:lnTo>
                          <a:pt x="7339914" y="156519"/>
                        </a:lnTo>
                        <a:lnTo>
                          <a:pt x="7339914" y="0"/>
                        </a:lnTo>
                        <a:lnTo>
                          <a:pt x="7364627" y="790833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3D51-8715-824C-B29E-DA8984E0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Pintos: Context </a:t>
            </a:r>
            <a:r>
              <a:rPr lang="en-US" dirty="0"/>
              <a:t>Switch – 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B4CF-8B5E-DC4D-BFF9-970F3C7B9EF9}"/>
              </a:ext>
            </a:extLst>
          </p:cNvPr>
          <p:cNvSpPr txBox="1"/>
          <p:nvPr/>
        </p:nvSpPr>
        <p:spPr>
          <a:xfrm>
            <a:off x="1884140" y="1405613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8DFA5-E545-1141-AC87-DD2396098B10}"/>
              </a:ext>
            </a:extLst>
          </p:cNvPr>
          <p:cNvSpPr/>
          <p:nvPr/>
        </p:nvSpPr>
        <p:spPr bwMode="auto">
          <a:xfrm>
            <a:off x="1826742" y="2052883"/>
            <a:ext cx="799601" cy="87493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B4544-CB9C-8448-9B97-03F93542672C}"/>
              </a:ext>
            </a:extLst>
          </p:cNvPr>
          <p:cNvSpPr/>
          <p:nvPr/>
        </p:nvSpPr>
        <p:spPr bwMode="auto">
          <a:xfrm>
            <a:off x="2869279" y="1677471"/>
            <a:ext cx="799601" cy="1250343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CF60-1D4B-4C4D-8E55-717E89E71D78}"/>
              </a:ext>
            </a:extLst>
          </p:cNvPr>
          <p:cNvSpPr txBox="1"/>
          <p:nvPr/>
        </p:nvSpPr>
        <p:spPr>
          <a:xfrm>
            <a:off x="2907442" y="1074392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780B40-E646-F34C-8107-EB7F074C8441}"/>
              </a:ext>
            </a:extLst>
          </p:cNvPr>
          <p:cNvGrpSpPr/>
          <p:nvPr/>
        </p:nvGrpSpPr>
        <p:grpSpPr>
          <a:xfrm>
            <a:off x="2869375" y="3048000"/>
            <a:ext cx="799406" cy="624088"/>
            <a:chOff x="1295399" y="2957312"/>
            <a:chExt cx="799406" cy="6240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EB6B20-B811-9947-A8E9-DBFC02592824}"/>
                </a:ext>
              </a:extLst>
            </p:cNvPr>
            <p:cNvSpPr/>
            <p:nvPr/>
          </p:nvSpPr>
          <p:spPr bwMode="auto">
            <a:xfrm>
              <a:off x="1295399" y="316369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AA28DD-1A95-BD41-AA37-14956BA4B60C}"/>
                </a:ext>
              </a:extLst>
            </p:cNvPr>
            <p:cNvSpPr/>
            <p:nvPr/>
          </p:nvSpPr>
          <p:spPr bwMode="auto">
            <a:xfrm>
              <a:off x="1295399" y="3450766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44A7A-4D3A-B84C-8598-F71483347401}"/>
                </a:ext>
              </a:extLst>
            </p:cNvPr>
            <p:cNvSpPr txBox="1"/>
            <p:nvPr/>
          </p:nvSpPr>
          <p:spPr>
            <a:xfrm>
              <a:off x="1347892" y="2957312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FA5290-6245-7B4A-9435-C06D9C300B74}"/>
                </a:ext>
              </a:extLst>
            </p:cNvPr>
            <p:cNvSpPr txBox="1"/>
            <p:nvPr/>
          </p:nvSpPr>
          <p:spPr>
            <a:xfrm>
              <a:off x="1347892" y="3109712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DA6690-C561-364C-9C32-4C2E4D0930FB}"/>
                </a:ext>
              </a:extLst>
            </p:cNvPr>
            <p:cNvSpPr/>
            <p:nvPr/>
          </p:nvSpPr>
          <p:spPr bwMode="auto">
            <a:xfrm>
              <a:off x="1295399" y="3310044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B4292E-F474-774C-AB73-68C468ABD445}"/>
                </a:ext>
              </a:extLst>
            </p:cNvPr>
            <p:cNvSpPr/>
            <p:nvPr/>
          </p:nvSpPr>
          <p:spPr bwMode="auto">
            <a:xfrm>
              <a:off x="1295399" y="304800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EEDC-5B12-5345-99CF-4D5F20CDE45B}"/>
              </a:ext>
            </a:extLst>
          </p:cNvPr>
          <p:cNvSpPr/>
          <p:nvPr/>
        </p:nvSpPr>
        <p:spPr bwMode="auto">
          <a:xfrm>
            <a:off x="2743200" y="4112542"/>
            <a:ext cx="987552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F4C19-E64A-D54E-92B3-EE814985DA1B}"/>
              </a:ext>
            </a:extLst>
          </p:cNvPr>
          <p:cNvSpPr/>
          <p:nvPr/>
        </p:nvSpPr>
        <p:spPr bwMode="auto">
          <a:xfrm>
            <a:off x="1828801" y="4100186"/>
            <a:ext cx="799601" cy="490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35298-022E-6E41-94DB-6ACB4D7C09AF}"/>
              </a:ext>
            </a:extLst>
          </p:cNvPr>
          <p:cNvSpPr/>
          <p:nvPr/>
        </p:nvSpPr>
        <p:spPr bwMode="auto">
          <a:xfrm>
            <a:off x="2869375" y="3824487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6B48F-EA3C-0243-81D6-E6CD8159128C}"/>
              </a:ext>
            </a:extLst>
          </p:cNvPr>
          <p:cNvSpPr txBox="1"/>
          <p:nvPr/>
        </p:nvSpPr>
        <p:spPr>
          <a:xfrm>
            <a:off x="2987591" y="376677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9FF2-596F-604C-9D4E-989A62C9F9D0}"/>
              </a:ext>
            </a:extLst>
          </p:cNvPr>
          <p:cNvSpPr/>
          <p:nvPr/>
        </p:nvSpPr>
        <p:spPr bwMode="auto">
          <a:xfrm>
            <a:off x="2743298" y="4962554"/>
            <a:ext cx="987552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144A2-0BDC-3042-87ED-21097EBA3F1F}"/>
              </a:ext>
            </a:extLst>
          </p:cNvPr>
          <p:cNvSpPr txBox="1"/>
          <p:nvPr/>
        </p:nvSpPr>
        <p:spPr>
          <a:xfrm>
            <a:off x="3022857" y="51801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5E74B-24DA-B54B-B6BC-072155358B0B}"/>
              </a:ext>
            </a:extLst>
          </p:cNvPr>
          <p:cNvSpPr txBox="1"/>
          <p:nvPr/>
        </p:nvSpPr>
        <p:spPr>
          <a:xfrm>
            <a:off x="1861485" y="4639389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6C4E4-657B-2D4B-A44E-372E5E3183FF}"/>
              </a:ext>
            </a:extLst>
          </p:cNvPr>
          <p:cNvSpPr txBox="1"/>
          <p:nvPr/>
        </p:nvSpPr>
        <p:spPr>
          <a:xfrm>
            <a:off x="2843320" y="5477470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D8F49B-A9E8-AC43-93BB-DEA9586DF472}"/>
              </a:ext>
            </a:extLst>
          </p:cNvPr>
          <p:cNvSpPr/>
          <p:nvPr/>
        </p:nvSpPr>
        <p:spPr bwMode="auto">
          <a:xfrm>
            <a:off x="4191000" y="4122127"/>
            <a:ext cx="990600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CFB84-E8D6-8A49-A6AA-F535A6BBA4AE}"/>
              </a:ext>
            </a:extLst>
          </p:cNvPr>
          <p:cNvSpPr/>
          <p:nvPr/>
        </p:nvSpPr>
        <p:spPr bwMode="auto">
          <a:xfrm>
            <a:off x="4267297" y="3834072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6250-90AC-604D-9352-8D05481B7AE8}"/>
              </a:ext>
            </a:extLst>
          </p:cNvPr>
          <p:cNvSpPr txBox="1"/>
          <p:nvPr/>
        </p:nvSpPr>
        <p:spPr>
          <a:xfrm>
            <a:off x="4385513" y="3776358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04A5B7-206D-8F45-B65C-8E8BC9D83577}"/>
              </a:ext>
            </a:extLst>
          </p:cNvPr>
          <p:cNvSpPr/>
          <p:nvPr/>
        </p:nvSpPr>
        <p:spPr bwMode="auto">
          <a:xfrm>
            <a:off x="4191000" y="4972139"/>
            <a:ext cx="990600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1827D3-2218-424E-B7D2-02EC44DC2439}"/>
              </a:ext>
            </a:extLst>
          </p:cNvPr>
          <p:cNvSpPr txBox="1"/>
          <p:nvPr/>
        </p:nvSpPr>
        <p:spPr>
          <a:xfrm>
            <a:off x="4420779" y="51897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TCB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A700F90-AC80-2248-9D0A-DDBFE819F2D3}"/>
              </a:ext>
            </a:extLst>
          </p:cNvPr>
          <p:cNvSpPr/>
          <p:nvPr/>
        </p:nvSpPr>
        <p:spPr bwMode="auto">
          <a:xfrm>
            <a:off x="2496065" y="2784390"/>
            <a:ext cx="494270" cy="378941"/>
          </a:xfrm>
          <a:custGeom>
            <a:avLst/>
            <a:gdLst>
              <a:gd name="connsiteX0" fmla="*/ 494270 w 494270"/>
              <a:gd name="connsiteY0" fmla="*/ 378941 h 378941"/>
              <a:gd name="connsiteX1" fmla="*/ 74140 w 494270"/>
              <a:gd name="connsiteY1" fmla="*/ 304800 h 378941"/>
              <a:gd name="connsiteX2" fmla="*/ 172994 w 494270"/>
              <a:gd name="connsiteY2" fmla="*/ 189470 h 378941"/>
              <a:gd name="connsiteX3" fmla="*/ 0 w 494270"/>
              <a:gd name="connsiteY3" fmla="*/ 0 h 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70" h="378941">
                <a:moveTo>
                  <a:pt x="494270" y="378941"/>
                </a:moveTo>
                <a:cubicBezTo>
                  <a:pt x="310978" y="357659"/>
                  <a:pt x="127686" y="336378"/>
                  <a:pt x="74140" y="304800"/>
                </a:cubicBezTo>
                <a:cubicBezTo>
                  <a:pt x="20594" y="273222"/>
                  <a:pt x="185351" y="240270"/>
                  <a:pt x="172994" y="189470"/>
                </a:cubicBezTo>
                <a:cubicBezTo>
                  <a:pt x="160637" y="138670"/>
                  <a:pt x="80318" y="69335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C160B6-CD1E-844F-A3CC-3C95B3FADEF9}"/>
              </a:ext>
            </a:extLst>
          </p:cNvPr>
          <p:cNvSpPr/>
          <p:nvPr/>
        </p:nvSpPr>
        <p:spPr bwMode="auto">
          <a:xfrm>
            <a:off x="3509319" y="2315267"/>
            <a:ext cx="374066" cy="1056728"/>
          </a:xfrm>
          <a:custGeom>
            <a:avLst/>
            <a:gdLst>
              <a:gd name="connsiteX0" fmla="*/ 82378 w 374066"/>
              <a:gd name="connsiteY0" fmla="*/ 1021057 h 1056728"/>
              <a:gd name="connsiteX1" fmla="*/ 247135 w 374066"/>
              <a:gd name="connsiteY1" fmla="*/ 1021057 h 1056728"/>
              <a:gd name="connsiteX2" fmla="*/ 362465 w 374066"/>
              <a:gd name="connsiteY2" fmla="*/ 650355 h 1056728"/>
              <a:gd name="connsiteX3" fmla="*/ 354227 w 374066"/>
              <a:gd name="connsiteY3" fmla="*/ 246701 h 1056728"/>
              <a:gd name="connsiteX4" fmla="*/ 222422 w 374066"/>
              <a:gd name="connsiteY4" fmla="*/ 24279 h 1056728"/>
              <a:gd name="connsiteX5" fmla="*/ 0 w 374066"/>
              <a:gd name="connsiteY5" fmla="*/ 16041 h 105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66" h="1056728">
                <a:moveTo>
                  <a:pt x="82378" y="1021057"/>
                </a:moveTo>
                <a:cubicBezTo>
                  <a:pt x="141416" y="1051949"/>
                  <a:pt x="200454" y="1082841"/>
                  <a:pt x="247135" y="1021057"/>
                </a:cubicBezTo>
                <a:cubicBezTo>
                  <a:pt x="293816" y="959273"/>
                  <a:pt x="344616" y="779414"/>
                  <a:pt x="362465" y="650355"/>
                </a:cubicBezTo>
                <a:cubicBezTo>
                  <a:pt x="380314" y="521296"/>
                  <a:pt x="377567" y="351047"/>
                  <a:pt x="354227" y="246701"/>
                </a:cubicBezTo>
                <a:cubicBezTo>
                  <a:pt x="330887" y="142355"/>
                  <a:pt x="281460" y="62722"/>
                  <a:pt x="222422" y="24279"/>
                </a:cubicBezTo>
                <a:cubicBezTo>
                  <a:pt x="163384" y="-14164"/>
                  <a:pt x="81692" y="938"/>
                  <a:pt x="0" y="160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A7F2C-004F-6D44-AAB5-E88CA8F6D440}"/>
              </a:ext>
            </a:extLst>
          </p:cNvPr>
          <p:cNvGrpSpPr/>
          <p:nvPr/>
        </p:nvGrpSpPr>
        <p:grpSpPr>
          <a:xfrm>
            <a:off x="2553730" y="3048000"/>
            <a:ext cx="2854974" cy="1480014"/>
            <a:chOff x="1029730" y="3047999"/>
            <a:chExt cx="2854974" cy="14800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B3661D-05E6-5D47-B8AA-3826887EB674}"/>
                </a:ext>
              </a:extLst>
            </p:cNvPr>
            <p:cNvGrpSpPr/>
            <p:nvPr/>
          </p:nvGrpSpPr>
          <p:grpSpPr>
            <a:xfrm>
              <a:off x="2743297" y="3047999"/>
              <a:ext cx="799406" cy="633673"/>
              <a:chOff x="1295399" y="2947727"/>
              <a:chExt cx="799406" cy="63367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C924B1-FC96-AA42-B3E3-4E54FCFE9C08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F3B5FB-8010-C643-BEDE-5D3FA36CC276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977BB-36DB-9749-ADF1-D1F632E7FCFC}"/>
                  </a:ext>
                </a:extLst>
              </p:cNvPr>
              <p:cNvSpPr txBox="1"/>
              <p:nvPr/>
            </p:nvSpPr>
            <p:spPr>
              <a:xfrm>
                <a:off x="1347892" y="2947727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3E762-A039-8E47-A49A-A08F0A581F89}"/>
                  </a:ext>
                </a:extLst>
              </p:cNvPr>
              <p:cNvSpPr txBox="1"/>
              <p:nvPr/>
            </p:nvSpPr>
            <p:spPr>
              <a:xfrm>
                <a:off x="1347892" y="3100127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BF37D6-223F-4A42-B00A-5175FC0F4938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623F6E-BD88-874A-87BE-053EFA7D8BE5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A6DE78B-6D97-2C4B-A162-9E3A5DB6578F}"/>
                </a:ext>
              </a:extLst>
            </p:cNvPr>
            <p:cNvSpPr/>
            <p:nvPr/>
          </p:nvSpPr>
          <p:spPr bwMode="auto">
            <a:xfrm>
              <a:off x="3476368" y="331790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12C31F-E40E-8246-B828-D9EE0F9C59E9}"/>
                </a:ext>
              </a:extLst>
            </p:cNvPr>
            <p:cNvSpPr/>
            <p:nvPr/>
          </p:nvSpPr>
          <p:spPr bwMode="auto">
            <a:xfrm>
              <a:off x="1029730" y="3208172"/>
              <a:ext cx="1779373" cy="1166120"/>
            </a:xfrm>
            <a:custGeom>
              <a:avLst/>
              <a:gdLst>
                <a:gd name="connsiteX0" fmla="*/ 1779373 w 1779373"/>
                <a:gd name="connsiteY0" fmla="*/ 4585 h 1166120"/>
                <a:gd name="connsiteX1" fmla="*/ 1458097 w 1779373"/>
                <a:gd name="connsiteY1" fmla="*/ 144628 h 1166120"/>
                <a:gd name="connsiteX2" fmla="*/ 1408670 w 1779373"/>
                <a:gd name="connsiteY2" fmla="*/ 960174 h 1166120"/>
                <a:gd name="connsiteX3" fmla="*/ 0 w 1779373"/>
                <a:gd name="connsiteY3" fmla="*/ 1166120 h 11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373" h="1166120">
                  <a:moveTo>
                    <a:pt x="1779373" y="4585"/>
                  </a:moveTo>
                  <a:cubicBezTo>
                    <a:pt x="1649627" y="-5026"/>
                    <a:pt x="1519881" y="-14637"/>
                    <a:pt x="1458097" y="144628"/>
                  </a:cubicBezTo>
                  <a:cubicBezTo>
                    <a:pt x="1396313" y="303893"/>
                    <a:pt x="1651686" y="789925"/>
                    <a:pt x="1408670" y="960174"/>
                  </a:cubicBezTo>
                  <a:cubicBezTo>
                    <a:pt x="1165654" y="1130423"/>
                    <a:pt x="582827" y="1148271"/>
                    <a:pt x="0" y="116612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22DAFA-12D0-4841-995E-1F6E252E931F}"/>
              </a:ext>
            </a:extLst>
          </p:cNvPr>
          <p:cNvCxnSpPr>
            <a:cxnSpLocks/>
          </p:cNvCxnSpPr>
          <p:nvPr/>
        </p:nvCxnSpPr>
        <p:spPr bwMode="auto">
          <a:xfrm>
            <a:off x="2869279" y="2209800"/>
            <a:ext cx="7996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3A1AB-DD59-C24E-A73B-E39E3A07DF54}"/>
              </a:ext>
            </a:extLst>
          </p:cNvPr>
          <p:cNvGrpSpPr/>
          <p:nvPr/>
        </p:nvGrpSpPr>
        <p:grpSpPr>
          <a:xfrm>
            <a:off x="4267201" y="4114800"/>
            <a:ext cx="799601" cy="414010"/>
            <a:chOff x="2743200" y="4114800"/>
            <a:chExt cx="799601" cy="4140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AFEF38-3B99-BD40-8D4A-9DE97C961B25}"/>
                </a:ext>
              </a:extLst>
            </p:cNvPr>
            <p:cNvSpPr/>
            <p:nvPr/>
          </p:nvSpPr>
          <p:spPr bwMode="auto">
            <a:xfrm>
              <a:off x="2743297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9B6E3B-BCB1-A040-8D50-A78006A1DC83}"/>
                </a:ext>
              </a:extLst>
            </p:cNvPr>
            <p:cNvSpPr txBox="1"/>
            <p:nvPr/>
          </p:nvSpPr>
          <p:spPr>
            <a:xfrm>
              <a:off x="2795790" y="411480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41C988-4A49-1E48-A63B-E6112A67614F}"/>
                </a:ext>
              </a:extLst>
            </p:cNvPr>
            <p:cNvSpPr txBox="1"/>
            <p:nvPr/>
          </p:nvSpPr>
          <p:spPr>
            <a:xfrm>
              <a:off x="2795790" y="426720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5F4072-2C5A-024F-997D-34076D131E13}"/>
                </a:ext>
              </a:extLst>
            </p:cNvPr>
            <p:cNvSpPr/>
            <p:nvPr/>
          </p:nvSpPr>
          <p:spPr bwMode="auto">
            <a:xfrm>
              <a:off x="2743297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B0FA4-F278-3747-B6AA-33E0C7FFC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4495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87064E-0275-8A49-BA70-1BBE33CC1D92}"/>
              </a:ext>
            </a:extLst>
          </p:cNvPr>
          <p:cNvGrpSpPr/>
          <p:nvPr/>
        </p:nvGrpSpPr>
        <p:grpSpPr>
          <a:xfrm>
            <a:off x="4267201" y="1687056"/>
            <a:ext cx="799601" cy="1250343"/>
            <a:chOff x="2743200" y="1687055"/>
            <a:chExt cx="799601" cy="12503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2709D0-4716-DA42-AC89-667333D9DF7F}"/>
                </a:ext>
              </a:extLst>
            </p:cNvPr>
            <p:cNvSpPr/>
            <p:nvPr/>
          </p:nvSpPr>
          <p:spPr bwMode="auto">
            <a:xfrm>
              <a:off x="2743200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7B63BC-1361-7249-8E98-8F0B9608E6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3CBBAF-78A6-E949-A8C4-1799FF00DB7D}"/>
              </a:ext>
            </a:extLst>
          </p:cNvPr>
          <p:cNvSpPr txBox="1"/>
          <p:nvPr/>
        </p:nvSpPr>
        <p:spPr>
          <a:xfrm rot="16200000">
            <a:off x="2828953" y="505188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syscall</a:t>
            </a:r>
            <a:r>
              <a:rPr lang="en-US" i="1" dirty="0">
                <a:solidFill>
                  <a:srgbClr val="FF0000"/>
                </a:solidFill>
              </a:rPr>
              <a:t> / interrupt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1EDBBA-C6F8-E646-A373-31C8571E23B6}"/>
              </a:ext>
            </a:extLst>
          </p:cNvPr>
          <p:cNvGrpSpPr/>
          <p:nvPr/>
        </p:nvGrpSpPr>
        <p:grpSpPr>
          <a:xfrm>
            <a:off x="5259758" y="1687055"/>
            <a:ext cx="1687929" cy="3779676"/>
            <a:chOff x="3735757" y="1687055"/>
            <a:chExt cx="1687929" cy="37796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053E64-A4D6-FC4B-99E4-3E6029FF00E9}"/>
                </a:ext>
              </a:extLst>
            </p:cNvPr>
            <p:cNvSpPr/>
            <p:nvPr/>
          </p:nvSpPr>
          <p:spPr bwMode="auto">
            <a:xfrm>
              <a:off x="4282182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087BECC-8ABF-AE42-9DA3-D405B58BB8BB}"/>
                </a:ext>
              </a:extLst>
            </p:cNvPr>
            <p:cNvGrpSpPr/>
            <p:nvPr/>
          </p:nvGrpSpPr>
          <p:grpSpPr>
            <a:xfrm>
              <a:off x="4282279" y="3048000"/>
              <a:ext cx="799406" cy="633672"/>
              <a:chOff x="1295399" y="2947728"/>
              <a:chExt cx="799406" cy="63367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2EF460-71E9-1A42-B537-E820E285C937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7705C8-24E3-8748-8261-1C5CFEA0469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FF9B9B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D0C8A7-54CC-F345-887D-12A07B2FA7A2}"/>
                  </a:ext>
                </a:extLst>
              </p:cNvPr>
              <p:cNvSpPr txBox="1"/>
              <p:nvPr/>
            </p:nvSpPr>
            <p:spPr>
              <a:xfrm>
                <a:off x="1347892" y="294772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F52A51-358D-574A-BC31-4A1C82B2D1FF}"/>
                  </a:ext>
                </a:extLst>
              </p:cNvPr>
              <p:cNvSpPr txBox="1"/>
              <p:nvPr/>
            </p:nvSpPr>
            <p:spPr>
              <a:xfrm>
                <a:off x="1347892" y="310012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177E2FF-4CD6-5B4C-A12A-67CE15FDE8D6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DD596F0-2CC8-8A4C-B3AE-B8B320F83BB2}"/>
                  </a:ext>
                </a:extLst>
              </p:cNvPr>
              <p:cNvSpPr/>
              <p:nvPr/>
            </p:nvSpPr>
            <p:spPr bwMode="auto">
              <a:xfrm>
                <a:off x="1295399" y="3045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A8C4ED-FA78-6241-92B1-AE3FC9DE1253}"/>
                </a:ext>
              </a:extLst>
            </p:cNvPr>
            <p:cNvSpPr/>
            <p:nvPr/>
          </p:nvSpPr>
          <p:spPr bwMode="auto">
            <a:xfrm>
              <a:off x="4205982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2906B5-2A05-6D4A-8436-F1D5EB7D5543}"/>
                </a:ext>
              </a:extLst>
            </p:cNvPr>
            <p:cNvSpPr/>
            <p:nvPr/>
          </p:nvSpPr>
          <p:spPr bwMode="auto">
            <a:xfrm>
              <a:off x="4282279" y="38340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0DCF28-842F-2B46-B722-E61242116795}"/>
                </a:ext>
              </a:extLst>
            </p:cNvPr>
            <p:cNvSpPr txBox="1"/>
            <p:nvPr/>
          </p:nvSpPr>
          <p:spPr>
            <a:xfrm>
              <a:off x="4400495" y="3776358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3F611-7359-994E-B074-62304F83BA1A}"/>
                </a:ext>
              </a:extLst>
            </p:cNvPr>
            <p:cNvSpPr/>
            <p:nvPr/>
          </p:nvSpPr>
          <p:spPr bwMode="auto">
            <a:xfrm>
              <a:off x="4205982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AC136-A3D8-7447-8615-86BE295D61C2}"/>
                </a:ext>
              </a:extLst>
            </p:cNvPr>
            <p:cNvSpPr txBox="1"/>
            <p:nvPr/>
          </p:nvSpPr>
          <p:spPr>
            <a:xfrm>
              <a:off x="4435760" y="518973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TCB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B59A9-EDDC-2C4E-98A9-F938C23FAE6B}"/>
                </a:ext>
              </a:extLst>
            </p:cNvPr>
            <p:cNvSpPr/>
            <p:nvPr/>
          </p:nvSpPr>
          <p:spPr bwMode="auto">
            <a:xfrm>
              <a:off x="4282279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B3474B-36CD-8348-9069-80228BDF1B0C}"/>
                </a:ext>
              </a:extLst>
            </p:cNvPr>
            <p:cNvSpPr txBox="1"/>
            <p:nvPr/>
          </p:nvSpPr>
          <p:spPr>
            <a:xfrm>
              <a:off x="4334772" y="411480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7AA72C-C1FA-AB40-A341-6710820C7CA1}"/>
                </a:ext>
              </a:extLst>
            </p:cNvPr>
            <p:cNvSpPr txBox="1"/>
            <p:nvPr/>
          </p:nvSpPr>
          <p:spPr>
            <a:xfrm>
              <a:off x="4334772" y="426720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6FF603-ED63-2D4E-B389-D05FBFBA1126}"/>
                </a:ext>
              </a:extLst>
            </p:cNvPr>
            <p:cNvSpPr/>
            <p:nvPr/>
          </p:nvSpPr>
          <p:spPr bwMode="auto">
            <a:xfrm>
              <a:off x="4282279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85FC88-8CB2-7D4D-9CFB-D83583DAD497}"/>
                </a:ext>
              </a:extLst>
            </p:cNvPr>
            <p:cNvSpPr/>
            <p:nvPr/>
          </p:nvSpPr>
          <p:spPr bwMode="auto">
            <a:xfrm>
              <a:off x="5015350" y="3317904"/>
              <a:ext cx="408336" cy="1531815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0C9CDE-DD85-954C-882A-2030D0A1F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48006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FBAAD4-8D80-E746-88BC-256CC899B0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83DDF8-30B7-3644-93E3-635610E8EB09}"/>
                </a:ext>
              </a:extLst>
            </p:cNvPr>
            <p:cNvSpPr/>
            <p:nvPr/>
          </p:nvSpPr>
          <p:spPr bwMode="auto">
            <a:xfrm>
              <a:off x="4282279" y="4619134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76A0F5-1120-F346-B1F5-0B5D885830BB}"/>
                </a:ext>
              </a:extLst>
            </p:cNvPr>
            <p:cNvSpPr/>
            <p:nvPr/>
          </p:nvSpPr>
          <p:spPr bwMode="auto">
            <a:xfrm>
              <a:off x="4282279" y="4478412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F54D91-B45D-0D47-ABE1-72ECBA6D38DB}"/>
                </a:ext>
              </a:extLst>
            </p:cNvPr>
            <p:cNvSpPr txBox="1"/>
            <p:nvPr/>
          </p:nvSpPr>
          <p:spPr>
            <a:xfrm rot="16200000">
              <a:off x="3544999" y="4929045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saves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90DEF45-90E3-F849-9DFD-A1905BC90801}"/>
              </a:ext>
            </a:extLst>
          </p:cNvPr>
          <p:cNvSpPr txBox="1"/>
          <p:nvPr/>
        </p:nvSpPr>
        <p:spPr>
          <a:xfrm rot="16200000" flipH="1">
            <a:off x="8278585" y="4932887"/>
            <a:ext cx="129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iret</a:t>
            </a:r>
            <a:endParaRPr lang="en-US" i="1" dirty="0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03B0F-DC66-2D46-9C93-02C0F4C8F787}"/>
              </a:ext>
            </a:extLst>
          </p:cNvPr>
          <p:cNvGrpSpPr/>
          <p:nvPr/>
        </p:nvGrpSpPr>
        <p:grpSpPr>
          <a:xfrm>
            <a:off x="9067801" y="1633188"/>
            <a:ext cx="1121541" cy="3779676"/>
            <a:chOff x="7543800" y="1633188"/>
            <a:chExt cx="1121541" cy="377967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DF9196-9ED4-FA4C-96BF-BB14EDA8DD1A}"/>
                </a:ext>
              </a:extLst>
            </p:cNvPr>
            <p:cNvSpPr/>
            <p:nvPr/>
          </p:nvSpPr>
          <p:spPr bwMode="auto">
            <a:xfrm>
              <a:off x="7651234" y="1633188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F7AEA7-4591-3D44-A095-3D54815C3F1C}"/>
                </a:ext>
              </a:extLst>
            </p:cNvPr>
            <p:cNvGrpSpPr/>
            <p:nvPr/>
          </p:nvGrpSpPr>
          <p:grpSpPr>
            <a:xfrm>
              <a:off x="7651331" y="3026497"/>
              <a:ext cx="831874" cy="601308"/>
              <a:chOff x="1295399" y="2980092"/>
              <a:chExt cx="831874" cy="60130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F8B8EE2-40A3-E74A-BB47-5ED949AC830F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96F594-A7C2-8241-ABF3-61538BD2C759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75FF7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DCCFA-3FA8-554C-B49A-A13545A3950F}"/>
                  </a:ext>
                </a:extLst>
              </p:cNvPr>
              <p:cNvSpPr txBox="1"/>
              <p:nvPr/>
            </p:nvSpPr>
            <p:spPr>
              <a:xfrm>
                <a:off x="1347892" y="2980092"/>
                <a:ext cx="77938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2"/>
                    </a:solidFill>
                    <a:latin typeface="Courier" pitchFamily="2" charset="0"/>
                  </a:rPr>
                  <a:t>cs:eip</a:t>
                </a:r>
                <a:r>
                  <a:rPr lang="en-US" sz="1100" dirty="0" smtClean="0">
                    <a:solidFill>
                      <a:schemeClr val="accent2"/>
                    </a:solidFill>
                    <a:latin typeface="Courier" pitchFamily="2" charset="0"/>
                  </a:rPr>
                  <a:t>’</a:t>
                </a:r>
                <a:endParaRPr lang="en-US" sz="1100" dirty="0">
                  <a:solidFill>
                    <a:schemeClr val="accent2"/>
                  </a:solidFill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18647A6-E8E2-F248-88CE-5099589E5AF1}"/>
                  </a:ext>
                </a:extLst>
              </p:cNvPr>
              <p:cNvSpPr txBox="1"/>
              <p:nvPr/>
            </p:nvSpPr>
            <p:spPr>
              <a:xfrm>
                <a:off x="1347892" y="3120985"/>
                <a:ext cx="7793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2"/>
                    </a:solidFill>
                    <a:latin typeface="Courier" pitchFamily="2" charset="0"/>
                  </a:rPr>
                  <a:t>ss:esp</a:t>
                </a:r>
                <a:r>
                  <a:rPr lang="en-US" sz="1100" dirty="0" smtClean="0">
                    <a:solidFill>
                      <a:schemeClr val="accent2"/>
                    </a:solidFill>
                    <a:latin typeface="Courier" pitchFamily="2" charset="0"/>
                  </a:rPr>
                  <a:t>’</a:t>
                </a:r>
                <a:endParaRPr lang="en-US" sz="1100" dirty="0">
                  <a:solidFill>
                    <a:schemeClr val="accent2"/>
                  </a:solidFill>
                  <a:latin typeface="Courier" pitchFamily="2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B527C41-9D51-E042-B6FA-9A13F663D127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solidFill>
                    <a:schemeClr val="accent5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9E296EB-9596-3E46-8F0E-2DDA06A65C70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E306BA-ED7F-504D-9157-7C1A19D76D1D}"/>
                </a:ext>
              </a:extLst>
            </p:cNvPr>
            <p:cNvSpPr/>
            <p:nvPr/>
          </p:nvSpPr>
          <p:spPr bwMode="auto">
            <a:xfrm>
              <a:off x="7543800" y="4068260"/>
              <a:ext cx="987552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D7910A-0DE4-CD44-9F92-73105DF9CE8F}"/>
                </a:ext>
              </a:extLst>
            </p:cNvPr>
            <p:cNvSpPr/>
            <p:nvPr/>
          </p:nvSpPr>
          <p:spPr bwMode="auto">
            <a:xfrm>
              <a:off x="7651331" y="3780205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FB7EB3-F7C6-8E44-86FB-66BD3079A5F1}"/>
                </a:ext>
              </a:extLst>
            </p:cNvPr>
            <p:cNvSpPr txBox="1"/>
            <p:nvPr/>
          </p:nvSpPr>
          <p:spPr>
            <a:xfrm>
              <a:off x="7769547" y="3722491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PTBR’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E23EFA-BAF1-B04D-95E0-DAD235812B8F}"/>
                </a:ext>
              </a:extLst>
            </p:cNvPr>
            <p:cNvSpPr/>
            <p:nvPr/>
          </p:nvSpPr>
          <p:spPr bwMode="auto">
            <a:xfrm>
              <a:off x="7543898" y="4918272"/>
              <a:ext cx="987552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AC5EAD-1998-3049-89C9-2E4AF0A6C2E6}"/>
                </a:ext>
              </a:extLst>
            </p:cNvPr>
            <p:cNvSpPr txBox="1"/>
            <p:nvPr/>
          </p:nvSpPr>
          <p:spPr>
            <a:xfrm>
              <a:off x="7804812" y="513586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TCB</a:t>
              </a: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2B7AC1-12A2-F14A-A83A-97060C44AF0B}"/>
                </a:ext>
              </a:extLst>
            </p:cNvPr>
            <p:cNvSpPr/>
            <p:nvPr/>
          </p:nvSpPr>
          <p:spPr bwMode="auto">
            <a:xfrm>
              <a:off x="8291275" y="2270985"/>
              <a:ext cx="374066" cy="1056728"/>
            </a:xfrm>
            <a:custGeom>
              <a:avLst/>
              <a:gdLst>
                <a:gd name="connsiteX0" fmla="*/ 82378 w 374066"/>
                <a:gd name="connsiteY0" fmla="*/ 1021057 h 1056728"/>
                <a:gd name="connsiteX1" fmla="*/ 247135 w 374066"/>
                <a:gd name="connsiteY1" fmla="*/ 1021057 h 1056728"/>
                <a:gd name="connsiteX2" fmla="*/ 362465 w 374066"/>
                <a:gd name="connsiteY2" fmla="*/ 650355 h 1056728"/>
                <a:gd name="connsiteX3" fmla="*/ 354227 w 374066"/>
                <a:gd name="connsiteY3" fmla="*/ 246701 h 1056728"/>
                <a:gd name="connsiteX4" fmla="*/ 222422 w 374066"/>
                <a:gd name="connsiteY4" fmla="*/ 24279 h 1056728"/>
                <a:gd name="connsiteX5" fmla="*/ 0 w 374066"/>
                <a:gd name="connsiteY5" fmla="*/ 16041 h 105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066" h="1056728">
                  <a:moveTo>
                    <a:pt x="82378" y="1021057"/>
                  </a:moveTo>
                  <a:cubicBezTo>
                    <a:pt x="141416" y="1051949"/>
                    <a:pt x="200454" y="1082841"/>
                    <a:pt x="247135" y="1021057"/>
                  </a:cubicBezTo>
                  <a:cubicBezTo>
                    <a:pt x="293816" y="959273"/>
                    <a:pt x="344616" y="779414"/>
                    <a:pt x="362465" y="650355"/>
                  </a:cubicBezTo>
                  <a:cubicBezTo>
                    <a:pt x="380314" y="521296"/>
                    <a:pt x="377567" y="351047"/>
                    <a:pt x="354227" y="246701"/>
                  </a:cubicBezTo>
                  <a:cubicBezTo>
                    <a:pt x="330887" y="142355"/>
                    <a:pt x="281460" y="62722"/>
                    <a:pt x="222422" y="24279"/>
                  </a:cubicBezTo>
                  <a:cubicBezTo>
                    <a:pt x="163384" y="-14164"/>
                    <a:pt x="81692" y="938"/>
                    <a:pt x="0" y="160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086631-4E4F-3F44-9AF1-DA752BD886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234" y="216551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9B417-0659-D647-B9BA-BB3D12191A6C}"/>
              </a:ext>
            </a:extLst>
          </p:cNvPr>
          <p:cNvGrpSpPr/>
          <p:nvPr/>
        </p:nvGrpSpPr>
        <p:grpSpPr>
          <a:xfrm>
            <a:off x="6831481" y="3695975"/>
            <a:ext cx="835124" cy="1826141"/>
            <a:chOff x="5307481" y="3695974"/>
            <a:chExt cx="835124" cy="182614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0E854C-7496-0741-A556-46EE1E290EA5}"/>
                </a:ext>
              </a:extLst>
            </p:cNvPr>
            <p:cNvSpPr txBox="1"/>
            <p:nvPr/>
          </p:nvSpPr>
          <p:spPr>
            <a:xfrm rot="16200000">
              <a:off x="4879479" y="4699397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processing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B7C3B7-6F70-A448-8C40-1CEE0212BE78}"/>
                </a:ext>
              </a:extLst>
            </p:cNvPr>
            <p:cNvSpPr txBox="1"/>
            <p:nvPr/>
          </p:nvSpPr>
          <p:spPr>
            <a:xfrm rot="16200000">
              <a:off x="5060257" y="443976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ready to resume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6165F6-2EB8-394A-BA39-DE02573F8A69}"/>
                </a:ext>
              </a:extLst>
            </p:cNvPr>
            <p:cNvSpPr txBox="1"/>
            <p:nvPr/>
          </p:nvSpPr>
          <p:spPr>
            <a:xfrm>
              <a:off x="5488891" y="48319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A76BDAB-A8A1-8A49-B7B7-A15C28D40EC6}"/>
              </a:ext>
            </a:extLst>
          </p:cNvPr>
          <p:cNvSpPr txBox="1"/>
          <p:nvPr/>
        </p:nvSpPr>
        <p:spPr>
          <a:xfrm rot="16200000">
            <a:off x="6652758" y="29461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C3333"/>
                </a:solidFill>
              </a:rPr>
              <a:t>Schedule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60605" y="5484675"/>
            <a:ext cx="2616422" cy="717437"/>
            <a:chOff x="4636605" y="5484674"/>
            <a:chExt cx="2616422" cy="717437"/>
          </a:xfrm>
        </p:grpSpPr>
        <p:sp>
          <p:nvSpPr>
            <p:cNvPr id="46" name="Curved Up Arrow 45">
              <a:extLst>
                <a:ext uri="{FF2B5EF4-FFF2-40B4-BE49-F238E27FC236}">
                  <a16:creationId xmlns:a16="http://schemas.microsoft.com/office/drawing/2014/main" id="{A29BA8FA-B27E-2740-AA06-534AA29871AF}"/>
                </a:ext>
              </a:extLst>
            </p:cNvPr>
            <p:cNvSpPr/>
            <p:nvPr/>
          </p:nvSpPr>
          <p:spPr bwMode="auto">
            <a:xfrm>
              <a:off x="5161317" y="5484674"/>
              <a:ext cx="1188020" cy="376881"/>
            </a:xfrm>
            <a:prstGeom prst="curved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204082-66FF-6244-A6E3-DCC6BACA406E}"/>
                </a:ext>
              </a:extLst>
            </p:cNvPr>
            <p:cNvSpPr txBox="1"/>
            <p:nvPr/>
          </p:nvSpPr>
          <p:spPr>
            <a:xfrm>
              <a:off x="4636605" y="5832779"/>
              <a:ext cx="2616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 kernel threads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78825" y="1041855"/>
            <a:ext cx="1280515" cy="4398838"/>
            <a:chOff x="6154824" y="1041855"/>
            <a:chExt cx="1280515" cy="439883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953B2F4-B7BD-F242-A833-338CE31BB906}"/>
                </a:ext>
              </a:extLst>
            </p:cNvPr>
            <p:cNvSpPr/>
            <p:nvPr/>
          </p:nvSpPr>
          <p:spPr bwMode="auto">
            <a:xfrm>
              <a:off x="6231024" y="1661017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3CA2A8-4DE9-FE4D-9655-9A93535CB310}"/>
                </a:ext>
              </a:extLst>
            </p:cNvPr>
            <p:cNvSpPr/>
            <p:nvPr/>
          </p:nvSpPr>
          <p:spPr bwMode="auto">
            <a:xfrm>
              <a:off x="6154824" y="4096089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2CC0F5F-6438-5043-8458-1C60F7E02BB5}"/>
                </a:ext>
              </a:extLst>
            </p:cNvPr>
            <p:cNvSpPr/>
            <p:nvPr/>
          </p:nvSpPr>
          <p:spPr bwMode="auto">
            <a:xfrm>
              <a:off x="6231121" y="380803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CB7B2F-44FA-8649-A1DC-3C02767BDAC7}"/>
                </a:ext>
              </a:extLst>
            </p:cNvPr>
            <p:cNvSpPr txBox="1"/>
            <p:nvPr/>
          </p:nvSpPr>
          <p:spPr>
            <a:xfrm>
              <a:off x="6349337" y="3750320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PTBR’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B5292D-CCE6-8E4C-BAED-02371C55C940}"/>
                </a:ext>
              </a:extLst>
            </p:cNvPr>
            <p:cNvSpPr/>
            <p:nvPr/>
          </p:nvSpPr>
          <p:spPr bwMode="auto">
            <a:xfrm>
              <a:off x="6154824" y="4946101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9E81-0FD7-6A4B-A0E8-E8CC65C4E164}"/>
                </a:ext>
              </a:extLst>
            </p:cNvPr>
            <p:cNvSpPr txBox="1"/>
            <p:nvPr/>
          </p:nvSpPr>
          <p:spPr>
            <a:xfrm>
              <a:off x="6384602" y="51636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TCB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E35F6D-8359-0342-AF7E-0EAFB873D604}"/>
                </a:ext>
              </a:extLst>
            </p:cNvPr>
            <p:cNvSpPr/>
            <p:nvPr/>
          </p:nvSpPr>
          <p:spPr bwMode="auto">
            <a:xfrm>
              <a:off x="6231121" y="4294966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FAE287-49EB-8545-95D6-0E53102FC09A}"/>
                </a:ext>
              </a:extLst>
            </p:cNvPr>
            <p:cNvSpPr txBox="1"/>
            <p:nvPr/>
          </p:nvSpPr>
          <p:spPr>
            <a:xfrm>
              <a:off x="6283614" y="4114800"/>
              <a:ext cx="7793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2"/>
                  </a:solidFill>
                  <a:latin typeface="Courier" pitchFamily="2" charset="0"/>
                </a:rPr>
                <a:t>cs:eip</a:t>
              </a:r>
              <a:r>
                <a:rPr lang="en-US" sz="1100" dirty="0">
                  <a:solidFill>
                    <a:schemeClr val="accent2"/>
                  </a:solidFill>
                  <a:latin typeface="Courier" pitchFamily="2" charset="0"/>
                </a:rPr>
                <a:t>’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35ABA-6879-A44E-92E1-3A8464C4610D}"/>
                </a:ext>
              </a:extLst>
            </p:cNvPr>
            <p:cNvSpPr txBox="1"/>
            <p:nvPr/>
          </p:nvSpPr>
          <p:spPr>
            <a:xfrm>
              <a:off x="6283614" y="4234190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2"/>
                  </a:solidFill>
                  <a:latin typeface="Courier" pitchFamily="2" charset="0"/>
                </a:rPr>
                <a:t>ss:esp</a:t>
              </a:r>
              <a:r>
                <a:rPr lang="en-US" sz="1100" dirty="0">
                  <a:solidFill>
                    <a:schemeClr val="accent2"/>
                  </a:solidFill>
                  <a:latin typeface="Courier" pitchFamily="2" charset="0"/>
                </a:rPr>
                <a:t>’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BA5D41-BF4E-DA43-BF0E-B72A419183D4}"/>
                </a:ext>
              </a:extLst>
            </p:cNvPr>
            <p:cNvSpPr/>
            <p:nvPr/>
          </p:nvSpPr>
          <p:spPr bwMode="auto">
            <a:xfrm>
              <a:off x="6231121" y="41792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856BC-7F4F-B148-B49F-7C821E6B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6504" y="449108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644164-0F71-CC4F-B72D-B31D316D52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1024" y="2183762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18B9AD-022F-A24F-93F9-C444A608FDDF}"/>
                </a:ext>
              </a:extLst>
            </p:cNvPr>
            <p:cNvGrpSpPr/>
            <p:nvPr/>
          </p:nvGrpSpPr>
          <p:grpSpPr>
            <a:xfrm>
              <a:off x="6230999" y="3048000"/>
              <a:ext cx="831874" cy="632051"/>
              <a:chOff x="1295399" y="2949349"/>
              <a:chExt cx="831874" cy="63205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452364-44F9-534F-A503-05BC9DA63E51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51B0B3-82A3-D748-BC2F-9952967E36F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E1BC08-64F6-D146-A56D-F0D1D41B022C}"/>
                  </a:ext>
                </a:extLst>
              </p:cNvPr>
              <p:cNvSpPr txBox="1"/>
              <p:nvPr/>
            </p:nvSpPr>
            <p:spPr>
              <a:xfrm>
                <a:off x="1347892" y="2949349"/>
                <a:ext cx="7793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r>
                  <a:rPr lang="en-US" sz="1100" dirty="0" smtClean="0">
                    <a:solidFill>
                      <a:srgbClr val="FF0000"/>
                    </a:solidFill>
                    <a:latin typeface="Courier" pitchFamily="2" charset="0"/>
                  </a:rPr>
                  <a:t>’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040AFDD-3C4C-7945-9249-DD0136B6D7AD}"/>
                  </a:ext>
                </a:extLst>
              </p:cNvPr>
              <p:cNvSpPr txBox="1"/>
              <p:nvPr/>
            </p:nvSpPr>
            <p:spPr>
              <a:xfrm>
                <a:off x="1347892" y="3101749"/>
                <a:ext cx="7793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r>
                  <a:rPr lang="en-US" sz="1100" dirty="0" smtClean="0">
                    <a:solidFill>
                      <a:srgbClr val="FF0000"/>
                    </a:solidFill>
                    <a:latin typeface="Courier" pitchFamily="2" charset="0"/>
                  </a:rPr>
                  <a:t>’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AE38C4-63C2-9C4B-AF54-6CC7F5ED7FD1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8ADF4B-6BB3-A843-BED2-24E16BAA2648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3BB106-A14C-C347-B010-6E9F50804708}"/>
                </a:ext>
              </a:extLst>
            </p:cNvPr>
            <p:cNvSpPr/>
            <p:nvPr/>
          </p:nvSpPr>
          <p:spPr bwMode="auto">
            <a:xfrm>
              <a:off x="7027003" y="332919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707B5FF-DFFF-6049-9336-B5CCD5AF5880}"/>
                </a:ext>
              </a:extLst>
            </p:cNvPr>
            <p:cNvSpPr txBox="1"/>
            <p:nvPr/>
          </p:nvSpPr>
          <p:spPr>
            <a:xfrm>
              <a:off x="6311544" y="1041855"/>
              <a:ext cx="7777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user’</a:t>
              </a:r>
            </a:p>
            <a:p>
              <a:r>
                <a:rPr lang="en-US" dirty="0"/>
                <a:t>stack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BD64D2-C9FD-D844-8A4A-0DCE4FCD4244}"/>
              </a:ext>
            </a:extLst>
          </p:cNvPr>
          <p:cNvSpPr txBox="1"/>
          <p:nvPr/>
        </p:nvSpPr>
        <p:spPr>
          <a:xfrm>
            <a:off x="8234195" y="6280541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Pintos: </a:t>
            </a:r>
            <a:r>
              <a:rPr lang="en-US" dirty="0" err="1">
                <a:highlight>
                  <a:srgbClr val="FFFF00"/>
                </a:highlight>
              </a:rPr>
              <a:t>switch.S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2" name="Right Arrow 141"/>
          <p:cNvSpPr/>
          <p:nvPr/>
        </p:nvSpPr>
        <p:spPr bwMode="auto">
          <a:xfrm>
            <a:off x="4083306" y="746554"/>
            <a:ext cx="2738449" cy="457200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18150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10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Avoid interruption between checking and setting lock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Otherwise two threads could think that they both have 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Note: unlike previous solution, the critical section (inside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Acquire()</a:t>
            </a:r>
            <a:r>
              <a:rPr lang="en-US" altLang="ko-KR" dirty="0" smtClean="0">
                <a:ea typeface="굴림" panose="020B0600000101010101" pitchFamily="34" charset="-127"/>
              </a:rPr>
              <a:t>)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Critical interrupts taken in time!</a:t>
            </a: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3276601" y="1676400"/>
            <a:ext cx="6475415" cy="3308350"/>
            <a:chOff x="1104" y="1056"/>
            <a:chExt cx="4079" cy="2084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1104" y="1056"/>
              <a:ext cx="2886" cy="2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interrupts;</a:t>
              </a:r>
              <a:b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if (value == BUSY)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Go to sleep();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// Enable interrupts?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value = BUSY;</a:t>
              </a: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enable interrupts;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3792" y="1488"/>
              <a:ext cx="1391" cy="1200"/>
              <a:chOff x="3811" y="2112"/>
              <a:chExt cx="1391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393"/>
                <a:ext cx="978" cy="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Critical</a:t>
                </a:r>
              </a:p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014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36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5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</a:t>
            </a:r>
            <a:r>
              <a:rPr lang="en-US" altLang="ko-KR" dirty="0" smtClean="0">
                <a:ea typeface="굴림" panose="020B0600000101010101" pitchFamily="34" charset="-127"/>
              </a:rPr>
              <a:t>queue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96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(deadlock!)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46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Want to put it after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sleep()</a:t>
            </a:r>
            <a:r>
              <a:rPr lang="en-US" altLang="ko-KR" dirty="0" smtClean="0">
                <a:ea typeface="굴림" panose="020B0600000101010101" pitchFamily="34" charset="-127"/>
              </a:rPr>
              <a:t>. But – how?</a:t>
            </a:r>
          </a:p>
          <a:p>
            <a:pPr lvl="1"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2952481" y="2371725"/>
            <a:ext cx="3335604" cy="460800"/>
            <a:chOff x="1021" y="1344"/>
            <a:chExt cx="1859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8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the sleeping thread wakes up, returns to acquire and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4953001" y="3257557"/>
            <a:ext cx="1449388" cy="830264"/>
            <a:chOff x="2160" y="2068"/>
            <a:chExt cx="913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32" y="2068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5257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06" y="3154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424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Lock: Simulation</a:t>
            </a:r>
            <a:endParaRPr lang="en-US" dirty="0"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Value: 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19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2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39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775755" y="5869809"/>
            <a:ext cx="9220200" cy="79391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Each user process/thread associated with a kernel thread, described by a 4KB </a:t>
            </a:r>
            <a:r>
              <a:rPr lang="en-US" dirty="0"/>
              <a:t>p</a:t>
            </a:r>
            <a:r>
              <a:rPr lang="en-US" dirty="0" smtClean="0"/>
              <a:t>age object containing TCB and kernel stack for the kernel thread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162263" y="3970094"/>
            <a:ext cx="2046821" cy="1858591"/>
            <a:chOff x="6771285" y="4126879"/>
            <a:chExt cx="2046821" cy="1858591"/>
          </a:xfrm>
        </p:grpSpPr>
        <p:sp>
          <p:nvSpPr>
            <p:cNvPr id="56" name="Rectangle 55"/>
            <p:cNvSpPr/>
            <p:nvPr/>
          </p:nvSpPr>
          <p:spPr>
            <a:xfrm>
              <a:off x="6771285" y="4126879"/>
              <a:ext cx="1295359" cy="910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8576" y="553075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Proc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Regs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81841" y="5343934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71285" y="412687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81841" y="510580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16212" y="500559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25737" y="525324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K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SP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81841" y="485927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66644" y="476326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35519" y="5585360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PL: #</a:t>
              </a:r>
            </a:p>
          </p:txBody>
        </p:sp>
      </p:grpSp>
      <p:sp>
        <p:nvSpPr>
          <p:cNvPr id="4" name="Rounded Rectangular Callout 3"/>
          <p:cNvSpPr/>
          <p:nvPr/>
        </p:nvSpPr>
        <p:spPr bwMode="auto">
          <a:xfrm>
            <a:off x="9821824" y="4260052"/>
            <a:ext cx="693777" cy="376031"/>
          </a:xfrm>
          <a:prstGeom prst="wedgeRoundRectCallout">
            <a:avLst>
              <a:gd name="adj1" fmla="val -52943"/>
              <a:gd name="adj2" fmla="val 70771"/>
              <a:gd name="adj3" fmla="val 16667"/>
            </a:avLst>
          </a:prstGeom>
          <a:solidFill>
            <a:schemeClr val="bg1"/>
          </a:solidFill>
          <a:ln w="57150" cap="flat" cmpd="sng" algn="ctr">
            <a:solidFill>
              <a:srgbClr val="233AE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340952" y="1701745"/>
            <a:ext cx="974248" cy="1090597"/>
            <a:chOff x="6691805" y="1037134"/>
            <a:chExt cx="1724459" cy="2611993"/>
          </a:xfrm>
        </p:grpSpPr>
        <p:sp>
          <p:nvSpPr>
            <p:cNvPr id="104" name="Rectangle 103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>
          <a:xfrm>
            <a:off x="22902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75415" y="9672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82555" y="137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2903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215806" y="880349"/>
            <a:ext cx="1722463" cy="2544266"/>
            <a:chOff x="6691805" y="1037135"/>
            <a:chExt cx="1722463" cy="2544266"/>
          </a:xfrm>
        </p:grpSpPr>
        <p:sp>
          <p:nvSpPr>
            <p:cNvPr id="121" name="Rectangle 120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19040" y="309286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53814" y="2913459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8790" y="273405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88464" y="2554643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006710" y="237523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71285" y="2195827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641335" y="1435066"/>
              <a:ext cx="425309" cy="1478394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691805" y="1037135"/>
              <a:ext cx="1162185" cy="254426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7391400" y="2534339"/>
              <a:ext cx="1022868" cy="89466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70" y="1740932"/>
            <a:ext cx="1178729" cy="1110059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497" y="1713504"/>
            <a:ext cx="1178729" cy="1110059"/>
          </a:xfrm>
          <a:prstGeom prst="rect">
            <a:avLst/>
          </a:prstGeom>
        </p:spPr>
      </p:pic>
      <p:cxnSp>
        <p:nvCxnSpPr>
          <p:cNvPr id="135" name="Straight Connector 134"/>
          <p:cNvCxnSpPr/>
          <p:nvPr/>
        </p:nvCxnSpPr>
        <p:spPr>
          <a:xfrm flipV="1">
            <a:off x="6952375" y="880349"/>
            <a:ext cx="1257179" cy="833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952375" y="2756674"/>
            <a:ext cx="1257179" cy="66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70" y="1719410"/>
            <a:ext cx="1178729" cy="1110059"/>
          </a:xfrm>
          <a:prstGeom prst="rect">
            <a:avLst/>
          </a:prstGeom>
        </p:spPr>
      </p:pic>
      <p:sp>
        <p:nvSpPr>
          <p:cNvPr id="138" name="Freeform 137"/>
          <p:cNvSpPr/>
          <p:nvPr/>
        </p:nvSpPr>
        <p:spPr>
          <a:xfrm>
            <a:off x="22701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Freeform 138"/>
          <p:cNvSpPr/>
          <p:nvPr/>
        </p:nvSpPr>
        <p:spPr>
          <a:xfrm>
            <a:off x="32573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43161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984140" y="2972382"/>
            <a:ext cx="1242161" cy="2767859"/>
            <a:chOff x="1805838" y="3328140"/>
            <a:chExt cx="1242161" cy="2767859"/>
          </a:xfrm>
        </p:grpSpPr>
        <p:sp>
          <p:nvSpPr>
            <p:cNvPr id="142" name="Rectangle 141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267201" y="2972382"/>
            <a:ext cx="1242161" cy="2767859"/>
            <a:chOff x="1805838" y="3328140"/>
            <a:chExt cx="1242161" cy="2767859"/>
          </a:xfrm>
        </p:grpSpPr>
        <p:sp>
          <p:nvSpPr>
            <p:cNvPr id="153" name="Rectangle 152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55180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7083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4" name="Up-Down Arrow 163"/>
          <p:cNvSpPr/>
          <p:nvPr/>
        </p:nvSpPr>
        <p:spPr bwMode="auto">
          <a:xfrm>
            <a:off x="64827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19200" y="1888270"/>
            <a:ext cx="926857" cy="1945700"/>
            <a:chOff x="-89875" y="2045056"/>
            <a:chExt cx="926857" cy="1945700"/>
          </a:xfrm>
        </p:grpSpPr>
        <p:sp>
          <p:nvSpPr>
            <p:cNvPr id="101" name="TextBox 100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36" name="Down Arrow 35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5" name="Down Arrow 164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 Kernel </a:t>
            </a:r>
            <a:r>
              <a:rPr lang="en-US" dirty="0">
                <a:solidFill>
                  <a:srgbClr val="FF0000"/>
                </a:solidFill>
              </a:rPr>
              <a:t>1T Process </a:t>
            </a:r>
            <a:r>
              <a:rPr lang="en-US" dirty="0"/>
              <a:t>ala Pintos/x86</a:t>
            </a:r>
          </a:p>
        </p:txBody>
      </p:sp>
    </p:spTree>
    <p:extLst>
      <p:ext uri="{BB962C8B-B14F-4D97-AF65-F5344CB8AC3E}">
        <p14:creationId xmlns:p14="http://schemas.microsoft.com/office/powerpoint/2010/main" val="74652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72204" y="2984555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7391399" y="2133601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71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9" grpId="0" animBg="1"/>
      <p:bldP spid="40" grpId="0"/>
      <p:bldP spid="44" grpId="0" animBg="1"/>
      <p:bldP spid="45" grpId="0"/>
      <p:bldP spid="32" grpId="0"/>
      <p:bldP spid="3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11662" y="2370649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 flipV="1">
            <a:off x="3200400" y="31842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Waiting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09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7" grpId="0" animBg="1"/>
      <p:bldP spid="6" grpId="0" animBg="1"/>
      <p:bldP spid="6" grpId="1" animBg="1"/>
      <p:bldP spid="33" grpId="0" animBg="1"/>
      <p:bldP spid="35" grpId="0"/>
      <p:bldP spid="40" grpId="0" animBg="1"/>
      <p:bldP spid="45" grpId="0" animBg="1"/>
      <p:bldP spid="50" grpId="0"/>
      <p:bldP spid="47" grpId="0"/>
      <p:bldP spid="4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56" name="Oval 55"/>
          <p:cNvSpPr/>
          <p:nvPr/>
        </p:nvSpPr>
        <p:spPr>
          <a:xfrm>
            <a:off x="4078061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952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solidFill>
              <a:srgbClr val="83A6FA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70041" y="4495801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78062" y="5875794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Waiting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7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5" grpId="0" animBg="1"/>
      <p:bldP spid="40" grpId="0" animBg="1"/>
      <p:bldP spid="44" grpId="0" animBg="1"/>
      <p:bldP spid="46" grpId="0" animBg="1"/>
      <p:bldP spid="47" grpId="0" animBg="1"/>
      <p:bldP spid="49" grpId="0" animBg="1"/>
      <p:bldP spid="51" grpId="0" animBg="1"/>
      <p:bldP spid="66" grpId="0"/>
      <p:bldP spid="6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477001" y="2799929"/>
            <a:ext cx="1502239" cy="1010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61364" y="3852065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78062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6953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14319" y="3009057"/>
            <a:ext cx="3297343" cy="151084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27877" y="4187336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962421" y="2896448"/>
            <a:ext cx="8409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250926" y="37912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 flipV="1">
            <a:off x="6248400" y="37938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912554" y="13710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69455" y="3102961"/>
            <a:ext cx="40433" cy="64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24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0" grpId="0"/>
      <p:bldP spid="47" grpId="0" animBg="1"/>
      <p:bldP spid="59" grpId="0" animBg="1"/>
      <p:bldP spid="59" grpId="1" animBg="1"/>
      <p:bldP spid="63" grpId="0" animBg="1"/>
      <p:bldP spid="75" grpId="0" animBg="1"/>
      <p:bldP spid="62" grpId="0" animBg="1"/>
      <p:bldP spid="62" grpId="1" animBg="1"/>
      <p:bldP spid="77" grpId="0"/>
      <p:bldP spid="7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11277600" cy="5105400"/>
          </a:xfrm>
        </p:spPr>
        <p:txBody>
          <a:bodyPr/>
          <a:lstStyle/>
          <a:p>
            <a:r>
              <a:rPr lang="en-US" altLang="ko-KR" dirty="0"/>
              <a:t>Concurrent threads introduce problems when accessing shared data</a:t>
            </a:r>
          </a:p>
          <a:p>
            <a:pPr lvl="1"/>
            <a:r>
              <a:rPr lang="en-US" altLang="ko-KR" dirty="0"/>
              <a:t>Programs must be insensitive to arbitrary </a:t>
            </a:r>
            <a:r>
              <a:rPr lang="en-US" altLang="ko-KR" dirty="0" err="1"/>
              <a:t>interleavings</a:t>
            </a:r>
            <a:endParaRPr lang="en-US" altLang="ko-KR" dirty="0"/>
          </a:p>
          <a:p>
            <a:pPr lvl="1"/>
            <a:r>
              <a:rPr lang="en-US" altLang="ko-KR" dirty="0"/>
              <a:t>Without careful design, shared variables can become completely inconsistent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Important concept: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An </a:t>
            </a:r>
            <a:r>
              <a:rPr lang="en-US" altLang="ko-KR" dirty="0">
                <a:ea typeface="굴림" panose="020B0600000101010101" pitchFamily="34" charset="-127"/>
              </a:rPr>
              <a:t>operation that runs to completion or not at all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, swap, </a:t>
            </a:r>
            <a:r>
              <a:rPr lang="en-US" altLang="ko-KR" dirty="0" err="1">
                <a:ea typeface="굴림" panose="020B0600000101010101" pitchFamily="34" charset="-127"/>
              </a:rPr>
              <a:t>compare&amp;swap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load-locked &amp; store-conditional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Showed several constructions of Locks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2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6340952" y="1701745"/>
            <a:ext cx="974248" cy="1090597"/>
            <a:chOff x="6691805" y="1037134"/>
            <a:chExt cx="1724459" cy="2611993"/>
          </a:xfrm>
        </p:grpSpPr>
        <p:sp>
          <p:nvSpPr>
            <p:cNvPr id="98" name="Rectangle 97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177" y="152400"/>
            <a:ext cx="7451646" cy="533400"/>
          </a:xfrm>
        </p:spPr>
        <p:txBody>
          <a:bodyPr/>
          <a:lstStyle/>
          <a:p>
            <a:r>
              <a:rPr lang="en-US" dirty="0" smtClean="0"/>
              <a:t>In User thread, w/ Kernel thread waiting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461669" y="5917671"/>
            <a:ext cx="10042106" cy="7090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</a:t>
            </a:r>
            <a:r>
              <a:rPr lang="en-US" dirty="0" smtClean="0"/>
              <a:t>86 CPU holds interrupt SP in register</a:t>
            </a:r>
          </a:p>
          <a:p>
            <a:r>
              <a:rPr lang="en-US" dirty="0" smtClean="0"/>
              <a:t>During user thread execution, associated kernel thread is “standing by”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2382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2382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672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215806" y="880349"/>
            <a:ext cx="1722463" cy="2544266"/>
            <a:chOff x="6691805" y="1037135"/>
            <a:chExt cx="1722463" cy="2544266"/>
          </a:xfrm>
        </p:grpSpPr>
        <p:sp>
          <p:nvSpPr>
            <p:cNvPr id="64" name="Rectangle 63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19040" y="309286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3814" y="2913459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98790" y="273405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88464" y="2554643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06710" y="237523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71285" y="2195827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641335" y="1435066"/>
              <a:ext cx="425309" cy="1478394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91805" y="1037135"/>
              <a:ext cx="1162185" cy="254426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7391400" y="2534339"/>
              <a:ext cx="1022868" cy="89466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0932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3504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6952375" y="880349"/>
            <a:ext cx="1257179" cy="833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52375" y="2756674"/>
            <a:ext cx="1257179" cy="66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19410"/>
            <a:ext cx="1178729" cy="1110059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7079446" y="4956757"/>
            <a:ext cx="1245396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9" idx="5"/>
          </p:cNvCxnSpPr>
          <p:nvPr/>
        </p:nvCxnSpPr>
        <p:spPr>
          <a:xfrm flipH="1" flipV="1">
            <a:off x="6965496" y="1867895"/>
            <a:ext cx="1924666" cy="3442579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22701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908870" y="3309929"/>
            <a:ext cx="1402816" cy="1467996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162263" y="3970094"/>
            <a:ext cx="2046821" cy="1858591"/>
            <a:chOff x="6771285" y="4126879"/>
            <a:chExt cx="2046821" cy="1858591"/>
          </a:xfrm>
        </p:grpSpPr>
        <p:sp>
          <p:nvSpPr>
            <p:cNvPr id="5" name="Rectangle 4"/>
            <p:cNvSpPr/>
            <p:nvPr/>
          </p:nvSpPr>
          <p:spPr>
            <a:xfrm>
              <a:off x="6771285" y="4126879"/>
              <a:ext cx="1295359" cy="910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18576" y="553075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Proc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Regs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1841" y="5343934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71285" y="412687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81841" y="510580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16212" y="500559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5737" y="525324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K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SP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781841" y="485927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66644" y="476326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35519" y="5585360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PL: 3</a:t>
              </a:r>
            </a:p>
          </p:txBody>
        </p:sp>
      </p:grpSp>
      <p:sp>
        <p:nvSpPr>
          <p:cNvPr id="105" name="Up-Down Arrow 104"/>
          <p:cNvSpPr/>
          <p:nvPr/>
        </p:nvSpPr>
        <p:spPr bwMode="auto">
          <a:xfrm>
            <a:off x="47083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6" name="Up-Down Arrow 105"/>
          <p:cNvSpPr/>
          <p:nvPr/>
        </p:nvSpPr>
        <p:spPr bwMode="auto">
          <a:xfrm>
            <a:off x="64827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219200" y="1888270"/>
            <a:ext cx="926857" cy="1945700"/>
            <a:chOff x="-89875" y="2045056"/>
            <a:chExt cx="926857" cy="1945700"/>
          </a:xfrm>
        </p:grpSpPr>
        <p:sp>
          <p:nvSpPr>
            <p:cNvPr id="108" name="TextBox 107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10" name="Down Arrow 109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Down Arrow 110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367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Kernel Thread: No User Component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05000" y="5897316"/>
            <a:ext cx="8247995" cy="7089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Kernel threads execute with small stack in thread structure</a:t>
            </a:r>
          </a:p>
          <a:p>
            <a:r>
              <a:rPr lang="en-US" dirty="0" smtClean="0"/>
              <a:t>Pure kernel threads have no corresponding user-mode thread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2701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521092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6" y="1709341"/>
            <a:ext cx="1178729" cy="1110059"/>
          </a:xfrm>
          <a:prstGeom prst="rect">
            <a:avLst/>
          </a:prstGeom>
        </p:spPr>
      </p:pic>
      <p:grpSp>
        <p:nvGrpSpPr>
          <p:cNvPr id="138" name="Group 137"/>
          <p:cNvGrpSpPr/>
          <p:nvPr/>
        </p:nvGrpSpPr>
        <p:grpSpPr>
          <a:xfrm>
            <a:off x="8101188" y="838200"/>
            <a:ext cx="2033412" cy="2534822"/>
            <a:chOff x="6102441" y="1037135"/>
            <a:chExt cx="2033412" cy="2534822"/>
          </a:xfrm>
        </p:grpSpPr>
        <p:sp>
          <p:nvSpPr>
            <p:cNvPr id="139" name="Rectangle 138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44" name="Straight Arrow Connector 143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V="1">
            <a:off x="69523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9523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Freeform 155"/>
          <p:cNvSpPr/>
          <p:nvPr/>
        </p:nvSpPr>
        <p:spPr>
          <a:xfrm>
            <a:off x="5996798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4038600" y="1117599"/>
            <a:ext cx="4491286" cy="3664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Up-Down Arrow 75"/>
          <p:cNvSpPr/>
          <p:nvPr/>
        </p:nvSpPr>
        <p:spPr bwMode="auto">
          <a:xfrm>
            <a:off x="47083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Up-Down Arrow 77"/>
          <p:cNvSpPr/>
          <p:nvPr/>
        </p:nvSpPr>
        <p:spPr bwMode="auto">
          <a:xfrm>
            <a:off x="64827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886200" y="2057400"/>
            <a:ext cx="4656842" cy="30434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206743" y="1892655"/>
            <a:ext cx="926857" cy="1945700"/>
            <a:chOff x="-89875" y="2045056"/>
            <a:chExt cx="926857" cy="1945700"/>
          </a:xfrm>
        </p:grpSpPr>
        <p:sp>
          <p:nvSpPr>
            <p:cNvPr id="83" name="TextBox 82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86" name="Down Arrow 85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0" name="Down Arrow 89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69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67880</TotalTime>
  <Pages>60</Pages>
  <Words>7685</Words>
  <Application>Microsoft Office PowerPoint</Application>
  <PresentationFormat>Widescreen</PresentationFormat>
  <Paragraphs>1353</Paragraphs>
  <Slides>74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90" baseType="lpstr">
      <vt:lpstr>MS PGothic</vt:lpstr>
      <vt:lpstr>MS PGothic</vt:lpstr>
      <vt:lpstr>Arial</vt:lpstr>
      <vt:lpstr>Cambria Math</vt:lpstr>
      <vt:lpstr>Comic Sans MS</vt:lpstr>
      <vt:lpstr>Consolas</vt:lpstr>
      <vt:lpstr>Courier</vt:lpstr>
      <vt:lpstr>Courier New</vt:lpstr>
      <vt:lpstr>Gill Sans</vt:lpstr>
      <vt:lpstr>Gill Sans Light</vt:lpstr>
      <vt:lpstr>Gulim</vt:lpstr>
      <vt:lpstr>Gulim</vt:lpstr>
      <vt:lpstr>Helvetica</vt:lpstr>
      <vt:lpstr>Symbol</vt:lpstr>
      <vt:lpstr>Wingdings</vt:lpstr>
      <vt:lpstr>Office</vt:lpstr>
      <vt:lpstr>CS162 Operating Systems and Systems Programming Lecture 7  Synchronization 2: Concurrency (Con’t), Lock Implementation, Atomic Instructions</vt:lpstr>
      <vt:lpstr>Recall: Multithreaded Stack Example</vt:lpstr>
      <vt:lpstr>Recall: Use of Timer Interrupt to Return Control</vt:lpstr>
      <vt:lpstr>Hardware context switch support in x86</vt:lpstr>
      <vt:lpstr>Pintos: Kernel Crossing on Syscall or Interrupt</vt:lpstr>
      <vt:lpstr>Pintos: Context Switch – Scheduling</vt:lpstr>
      <vt:lpstr>MT Kernel 1T Process ala Pintos/x86</vt:lpstr>
      <vt:lpstr>In User thread, w/ Kernel thread waiting</vt:lpstr>
      <vt:lpstr>In Kernel Thread: No User Component</vt:lpstr>
      <vt:lpstr>User → Kernel (exceptions, syscalls)</vt:lpstr>
      <vt:lpstr>Kernel → User</vt:lpstr>
      <vt:lpstr>Pintos Interrupt Processing</vt:lpstr>
      <vt:lpstr>User → Kernel via interrupt vector</vt:lpstr>
      <vt:lpstr>Switch to Kernel Thread for Process</vt:lpstr>
      <vt:lpstr>Pintos Interrupt Processing</vt:lpstr>
      <vt:lpstr>Timer may trigger thread switch</vt:lpstr>
      <vt:lpstr>Thread Switch (switch.S)</vt:lpstr>
      <vt:lpstr>Pintos Return from Processing</vt:lpstr>
      <vt:lpstr>Kernel →  Different User Thread</vt:lpstr>
      <vt:lpstr>Famous Quote WRT Scheduling: Dennis Richie</vt:lpstr>
      <vt:lpstr>Administrivia</vt:lpstr>
      <vt:lpstr>Goals for Rest of Today</vt:lpstr>
      <vt:lpstr>Recall: Multiprocessing vs Multiprogramming</vt:lpstr>
      <vt:lpstr>ATM Bank Server</vt:lpstr>
      <vt:lpstr>ATM bank server example</vt:lpstr>
      <vt:lpstr>Event Driven Version of ATM server</vt:lpstr>
      <vt:lpstr>Can Threads Make This Easier?</vt:lpstr>
      <vt:lpstr>Recall: Possible Executions</vt:lpstr>
      <vt:lpstr>Problem is at the Lowest Level</vt:lpstr>
      <vt:lpstr>Atomic Operations</vt:lpstr>
      <vt:lpstr>Another Concurrent Program Example</vt:lpstr>
      <vt:lpstr>Hand Simulation Multiprocessor Example</vt:lpstr>
      <vt:lpstr>Definitions</vt:lpstr>
      <vt:lpstr>Locks</vt:lpstr>
      <vt:lpstr>Fix banking problem with Locks!</vt:lpstr>
      <vt:lpstr>Correctness Requirements</vt:lpstr>
      <vt:lpstr>Motivating Example: “Too Much Milk”</vt:lpstr>
      <vt:lpstr>Solve with a lock?</vt:lpstr>
      <vt:lpstr>Too Much Milk: Correctness Properties</vt:lpstr>
      <vt:lpstr>Too Much Milk: Solution #1</vt:lpstr>
      <vt:lpstr>Too Much Milk: Solution #1</vt:lpstr>
      <vt:lpstr>Too Much Milk: Solution #1</vt:lpstr>
      <vt:lpstr>Too Much Milk: Solution #1½ </vt:lpstr>
      <vt:lpstr>Too Much Milk Solution #2</vt:lpstr>
      <vt:lpstr>Too Much Milk Solution #2: problem!</vt:lpstr>
      <vt:lpstr>Too Much Milk Solution #3</vt:lpstr>
      <vt:lpstr>Case 1</vt:lpstr>
      <vt:lpstr>Case 1</vt:lpstr>
      <vt:lpstr>Case 1</vt:lpstr>
      <vt:lpstr>Case 2</vt:lpstr>
      <vt:lpstr>Case 2</vt:lpstr>
      <vt:lpstr>Case 2</vt:lpstr>
      <vt:lpstr>This Generalizes to n Threads…</vt:lpstr>
      <vt:lpstr>Solution #3 discussion</vt:lpstr>
      <vt:lpstr>Too Much Milk: Solution #4?</vt:lpstr>
      <vt:lpstr>Where are we going with synchronization?</vt:lpstr>
      <vt:lpstr>Back to: How to Implement Locks?</vt:lpstr>
      <vt:lpstr>Naïve use of Interrupt Enable/Disable</vt:lpstr>
      <vt:lpstr>Better Implementation of Locks by Disabling Interrupts</vt:lpstr>
      <vt:lpstr>New Lock Implementation: Discussion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How to Re-enable After Sleep()?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827</cp:revision>
  <cp:lastPrinted>2022-02-08T07:32:27Z</cp:lastPrinted>
  <dcterms:created xsi:type="dcterms:W3CDTF">1995-08-12T11:37:26Z</dcterms:created>
  <dcterms:modified xsi:type="dcterms:W3CDTF">2022-02-10T17:19:09Z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