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1086" r:id="rId3"/>
    <p:sldId id="1094" r:id="rId4"/>
    <p:sldId id="1385" r:id="rId5"/>
    <p:sldId id="1384" r:id="rId6"/>
    <p:sldId id="1369" r:id="rId7"/>
    <p:sldId id="1370" r:id="rId8"/>
    <p:sldId id="1371" r:id="rId9"/>
    <p:sldId id="1372" r:id="rId10"/>
    <p:sldId id="1373" r:id="rId11"/>
    <p:sldId id="1374" r:id="rId12"/>
    <p:sldId id="1375" r:id="rId13"/>
    <p:sldId id="1376" r:id="rId14"/>
    <p:sldId id="1377" r:id="rId15"/>
    <p:sldId id="1378" r:id="rId16"/>
    <p:sldId id="1379" r:id="rId17"/>
    <p:sldId id="1380" r:id="rId18"/>
    <p:sldId id="1381" r:id="rId19"/>
    <p:sldId id="1382" r:id="rId20"/>
    <p:sldId id="1277" r:id="rId21"/>
    <p:sldId id="1278" r:id="rId22"/>
    <p:sldId id="1279" r:id="rId23"/>
    <p:sldId id="1383" r:id="rId24"/>
    <p:sldId id="1280" r:id="rId25"/>
    <p:sldId id="1281" r:id="rId26"/>
    <p:sldId id="1282" r:id="rId27"/>
    <p:sldId id="1283" r:id="rId28"/>
    <p:sldId id="1285" r:id="rId29"/>
    <p:sldId id="1286" r:id="rId30"/>
    <p:sldId id="1287" r:id="rId31"/>
    <p:sldId id="1292" r:id="rId32"/>
    <p:sldId id="1289" r:id="rId33"/>
    <p:sldId id="1291" r:id="rId34"/>
    <p:sldId id="1293" r:id="rId35"/>
    <p:sldId id="1368" r:id="rId36"/>
    <p:sldId id="1357" r:id="rId37"/>
    <p:sldId id="1358" r:id="rId38"/>
    <p:sldId id="1359" r:id="rId39"/>
    <p:sldId id="1360" r:id="rId40"/>
    <p:sldId id="1361" r:id="rId41"/>
    <p:sldId id="1295" r:id="rId42"/>
    <p:sldId id="1363" r:id="rId43"/>
    <p:sldId id="1364" r:id="rId44"/>
    <p:sldId id="1365" r:id="rId45"/>
    <p:sldId id="1366" r:id="rId46"/>
    <p:sldId id="1367" r:id="rId47"/>
    <p:sldId id="1296" r:id="rId48"/>
    <p:sldId id="1297" r:id="rId49"/>
    <p:sldId id="1188" r:id="rId50"/>
    <p:sldId id="1298" r:id="rId51"/>
    <p:sldId id="1299" r:id="rId52"/>
    <p:sldId id="1300" r:id="rId53"/>
    <p:sldId id="1301" r:id="rId54"/>
    <p:sldId id="1302" r:id="rId55"/>
    <p:sldId id="1303" r:id="rId56"/>
    <p:sldId id="1355" r:id="rId57"/>
    <p:sldId id="1356" r:id="rId58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BCFFBC"/>
    <a:srgbClr val="2A40E2"/>
    <a:srgbClr val="F430AB"/>
    <a:srgbClr val="A18623"/>
    <a:srgbClr val="9E7800"/>
    <a:srgbClr val="C49500"/>
    <a:srgbClr val="E6E703"/>
    <a:srgbClr val="72AAAE"/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5005" autoAdjust="0"/>
  </p:normalViewPr>
  <p:slideViewPr>
    <p:cSldViewPr>
      <p:cViewPr varScale="1">
        <p:scale>
          <a:sx n="118" d="100"/>
          <a:sy n="118" d="100"/>
        </p:scale>
        <p:origin x="132" y="4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07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6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75" tIns="46978" rIns="92275" bIns="46978">
            <a:spAutoFit/>
          </a:bodyPr>
          <a:lstStyle/>
          <a:p>
            <a:pPr algn="ctr" defTabSz="917177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77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3" y="6956426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75" tIns="46978" rIns="92275" bIns="46978">
            <a:spAutoFit/>
          </a:bodyPr>
          <a:lstStyle/>
          <a:p>
            <a:pPr algn="ctr" defTabSz="917177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77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2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9" tIns="46978" rIns="95629" bIns="469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86407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76214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91022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39750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75025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909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9499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829728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7887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94642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832887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44662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733735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19287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264508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01" tIns="45701" rIns="91401" bIns="45701"/>
          <a:lstStyle/>
          <a:p>
            <a:fld id="{BB7440CD-BA39-A148-AE3A-F33EF3E7FD3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362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01" tIns="45701" rIns="91401" bIns="45701"/>
          <a:lstStyle/>
          <a:p>
            <a:fld id="{BB7440CD-BA39-A148-AE3A-F33EF3E7FD3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84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01" tIns="45701" rIns="91401" bIns="45701"/>
          <a:lstStyle/>
          <a:p>
            <a:fld id="{BB7440CD-BA39-A148-AE3A-F33EF3E7FD3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718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290673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426023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78323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606124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5418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018736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5764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211379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895400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8912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42605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01254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857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594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976765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359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14" tIns="45708" rIns="91414" bIns="45708"/>
          <a:lstStyle/>
          <a:p>
            <a:fld id="{BB7440CD-BA39-A148-AE3A-F33EF3E7FD3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176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984330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331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00756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41974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21864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93034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70386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227755" y="6551613"/>
            <a:ext cx="888045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8.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979733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2/10/2022</a:t>
            </a:r>
            <a:endParaRPr lang="en-US" sz="1400" b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004418" y="6550025"/>
            <a:ext cx="416329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Joseph</a:t>
            </a:r>
            <a:r>
              <a:rPr lang="en-US" sz="1400" b="0" baseline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 &amp; </a:t>
            </a:r>
            <a:r>
              <a:rPr lang="en-US" sz="1400" b="0" dirty="0" err="1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Kubiatowicz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CS162 © UCB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Spring</a:t>
            </a:r>
            <a:r>
              <a:rPr lang="en-US" sz="1400" b="0" baseline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 2022</a:t>
            </a:r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ept-info.labri.fr/~denis/Enseignement/2008-IR/Articles/01-futex.p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8</a:t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200" dirty="0" smtClean="0"/>
              <a:t>Synchronization 3: </a:t>
            </a:r>
            <a:br>
              <a:rPr lang="en-US" sz="3200" dirty="0" smtClean="0"/>
            </a:br>
            <a:r>
              <a:rPr lang="en-US" sz="3200" dirty="0" smtClean="0"/>
              <a:t>Locks, Semaphores, Monitors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 smtClean="0">
                <a:ea typeface="Gill Sans" charset="0"/>
              </a:rPr>
              <a:t>February 10</a:t>
            </a:r>
            <a:r>
              <a:rPr lang="en-US" altLang="en-US" baseline="30000" dirty="0" smtClean="0">
                <a:ea typeface="Gill Sans" charset="0"/>
              </a:rPr>
              <a:t>th</a:t>
            </a:r>
            <a:r>
              <a:rPr lang="en-US" altLang="en-US" dirty="0" smtClean="0">
                <a:ea typeface="Gill Sans" charset="0"/>
              </a:rPr>
              <a:t>, 2022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Prof. </a:t>
            </a:r>
            <a:r>
              <a:rPr lang="en-US" altLang="en-US" dirty="0" smtClean="0">
                <a:ea typeface="Gill Sans" charset="0"/>
              </a:rPr>
              <a:t>Anthony Joseph and John </a:t>
            </a:r>
            <a:r>
              <a:rPr lang="en-US" altLang="en-US" dirty="0" err="1" smtClean="0">
                <a:ea typeface="Gill Sans" charset="0"/>
              </a:rPr>
              <a:t>Kubiatowicz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Interrupt Re-enable in Going to </a:t>
            </a:r>
            <a:r>
              <a:rPr lang="en-US" altLang="ko-KR" dirty="0">
                <a:ea typeface="굴림" panose="020B0600000101010101" pitchFamily="34" charset="-127"/>
              </a:rPr>
              <a:t>S</a:t>
            </a:r>
            <a:r>
              <a:rPr lang="en-US" altLang="ko-KR" dirty="0" smtClean="0">
                <a:ea typeface="굴림" panose="020B0600000101010101" pitchFamily="34" charset="-127"/>
              </a:rPr>
              <a:t>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 smtClean="0">
                <a:ea typeface="굴림" panose="020B0600000101010101" pitchFamily="34" charset="-127"/>
              </a:rPr>
              <a:t>ints</a:t>
            </a:r>
            <a:r>
              <a:rPr lang="en-US" altLang="ko-KR" dirty="0" smtClean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Before Putting thread on the wait queue?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Release can check the queue and not wake up thread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After putting the thread on the wait </a:t>
            </a:r>
            <a:r>
              <a:rPr lang="en-US" altLang="ko-KR" dirty="0" smtClean="0">
                <a:ea typeface="굴림" panose="020B0600000101010101" pitchFamily="34" charset="-127"/>
              </a:rPr>
              <a:t>queue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5105401" y="11430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disable interrupts;</a:t>
            </a: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enable interrupts;</a:t>
            </a: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449545" name="Group 9"/>
          <p:cNvGrpSpPr>
            <a:grpSpLocks/>
          </p:cNvGrpSpPr>
          <p:nvPr/>
        </p:nvGrpSpPr>
        <p:grpSpPr bwMode="auto">
          <a:xfrm>
            <a:off x="2952481" y="2092325"/>
            <a:ext cx="3335604" cy="460800"/>
            <a:chOff x="1021" y="1344"/>
            <a:chExt cx="1859" cy="256"/>
          </a:xfrm>
        </p:grpSpPr>
        <p:sp>
          <p:nvSpPr>
            <p:cNvPr id="14347" name="Text Box 10"/>
            <p:cNvSpPr txBox="1">
              <a:spLocks noChangeArrowheads="1"/>
            </p:cNvSpPr>
            <p:nvPr/>
          </p:nvSpPr>
          <p:spPr bwMode="auto">
            <a:xfrm>
              <a:off x="1021" y="1344"/>
              <a:ext cx="129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Enable Position</a:t>
              </a:r>
            </a:p>
          </p:txBody>
        </p:sp>
        <p:sp>
          <p:nvSpPr>
            <p:cNvPr id="14348" name="Line 11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453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13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Interrupt Re-enable in Going to </a:t>
            </a:r>
            <a:r>
              <a:rPr lang="en-US" altLang="ko-KR" dirty="0">
                <a:ea typeface="굴림" panose="020B0600000101010101" pitchFamily="34" charset="-127"/>
              </a:rPr>
              <a:t>S</a:t>
            </a:r>
            <a:r>
              <a:rPr lang="en-US" altLang="ko-KR" dirty="0" smtClean="0">
                <a:ea typeface="굴림" panose="020B0600000101010101" pitchFamily="34" charset="-127"/>
              </a:rPr>
              <a:t>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 smtClean="0">
                <a:ea typeface="굴림" panose="020B0600000101010101" pitchFamily="34" charset="-127"/>
              </a:rPr>
              <a:t>ints</a:t>
            </a:r>
            <a:r>
              <a:rPr lang="en-US" altLang="ko-KR" dirty="0" smtClean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Before Putting thread on the wait queue?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Release can check the queue and not wake up thread</a:t>
            </a: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After putting the thread on the wait queue?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Release puts the thread on the ready queue, but the thread still thinks it needs to go to sleep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Misses wakeup and still holds lock (deadlock!)</a:t>
            </a: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5105401" y="11430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disable interrupts;</a:t>
            </a: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enable interrupts;</a:t>
            </a: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449545" name="Group 9"/>
          <p:cNvGrpSpPr>
            <a:grpSpLocks/>
          </p:cNvGrpSpPr>
          <p:nvPr/>
        </p:nvGrpSpPr>
        <p:grpSpPr bwMode="auto">
          <a:xfrm>
            <a:off x="2952481" y="2092325"/>
            <a:ext cx="3335604" cy="460800"/>
            <a:chOff x="1021" y="1344"/>
            <a:chExt cx="1859" cy="256"/>
          </a:xfrm>
        </p:grpSpPr>
        <p:sp>
          <p:nvSpPr>
            <p:cNvPr id="14347" name="Text Box 10"/>
            <p:cNvSpPr txBox="1">
              <a:spLocks noChangeArrowheads="1"/>
            </p:cNvSpPr>
            <p:nvPr/>
          </p:nvSpPr>
          <p:spPr bwMode="auto">
            <a:xfrm>
              <a:off x="1021" y="1344"/>
              <a:ext cx="129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Enable Position</a:t>
              </a:r>
            </a:p>
          </p:txBody>
        </p:sp>
        <p:sp>
          <p:nvSpPr>
            <p:cNvPr id="14348" name="Line 11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453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5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Interrupt Re-enable in Going to </a:t>
            </a:r>
            <a:r>
              <a:rPr lang="en-US" altLang="ko-KR" dirty="0">
                <a:ea typeface="굴림" panose="020B0600000101010101" pitchFamily="34" charset="-127"/>
              </a:rPr>
              <a:t>S</a:t>
            </a:r>
            <a:r>
              <a:rPr lang="en-US" altLang="ko-KR" dirty="0" smtClean="0">
                <a:ea typeface="굴림" panose="020B0600000101010101" pitchFamily="34" charset="-127"/>
              </a:rPr>
              <a:t>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 smtClean="0">
                <a:ea typeface="굴림" panose="020B0600000101010101" pitchFamily="34" charset="-127"/>
              </a:rPr>
              <a:t>ints</a:t>
            </a:r>
            <a:r>
              <a:rPr lang="en-US" altLang="ko-KR" dirty="0" smtClean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Before Putting thread on the wait queue?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Release can check the queue and not wake up thread</a:t>
            </a: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After putting the thread on the wait queue?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Release puts the thread on the ready queue, but the thread still thinks it needs to go to sleep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Misses wakeup and still holds lock (deadlock!)</a:t>
            </a: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Want to put it after 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sleep()</a:t>
            </a:r>
            <a:r>
              <a:rPr lang="en-US" altLang="ko-KR" dirty="0" smtClean="0">
                <a:ea typeface="굴림" panose="020B0600000101010101" pitchFamily="34" charset="-127"/>
              </a:rPr>
              <a:t>. But – how?</a:t>
            </a:r>
          </a:p>
          <a:p>
            <a:pPr lvl="1">
              <a:spcBef>
                <a:spcPct val="20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5105401" y="11430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disable interrupts;</a:t>
            </a: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enable interrupts;</a:t>
            </a: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449548" name="Group 12"/>
          <p:cNvGrpSpPr>
            <a:grpSpLocks/>
          </p:cNvGrpSpPr>
          <p:nvPr/>
        </p:nvGrpSpPr>
        <p:grpSpPr bwMode="auto">
          <a:xfrm>
            <a:off x="2952481" y="2371725"/>
            <a:ext cx="3335604" cy="460800"/>
            <a:chOff x="1021" y="1344"/>
            <a:chExt cx="1859" cy="256"/>
          </a:xfrm>
        </p:grpSpPr>
        <p:sp>
          <p:nvSpPr>
            <p:cNvPr id="14345" name="Text Box 13"/>
            <p:cNvSpPr txBox="1">
              <a:spLocks noChangeArrowheads="1"/>
            </p:cNvSpPr>
            <p:nvPr/>
          </p:nvSpPr>
          <p:spPr bwMode="auto">
            <a:xfrm>
              <a:off x="1021" y="1344"/>
              <a:ext cx="129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Enable Position</a:t>
              </a:r>
            </a:p>
          </p:txBody>
        </p:sp>
        <p:sp>
          <p:nvSpPr>
            <p:cNvPr id="14346" name="Line 14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453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18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How to Re-enable After Sleep()?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685800"/>
            <a:ext cx="8686800" cy="60833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2517775" algn="ctr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In scheduler, since interrupts are disabled when you call sleep: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2517775" algn="ctr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Responsibility of the next thread to re-enable </a:t>
            </a:r>
            <a:r>
              <a:rPr lang="en-US" altLang="ko-KR" dirty="0" err="1" smtClean="0">
                <a:ea typeface="굴림" panose="020B0600000101010101" pitchFamily="34" charset="-127"/>
              </a:rPr>
              <a:t>ints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2517775" algn="ctr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When the sleeping thread wakes up, returns to acquire and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re-enables interrupts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u="sng" dirty="0" smtClean="0">
                <a:ea typeface="굴림" panose="020B0600000101010101" pitchFamily="34" charset="-127"/>
              </a:rPr>
              <a:t>Thread A</a:t>
            </a: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u="sng" dirty="0" smtClean="0">
                <a:ea typeface="굴림" panose="020B0600000101010101" pitchFamily="34" charset="-127"/>
              </a:rPr>
              <a:t>Thread B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.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.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disable </a:t>
            </a:r>
            <a:r>
              <a:rPr lang="en-US" altLang="ko-KR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ints</a:t>
            </a:r>
            <a:r>
              <a:rPr lang="en-US" altLang="ko-KR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ko-KR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sleep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	sleep return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enable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ints</a:t>
            </a: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	.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.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	disable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sleep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sleep return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enable </a:t>
            </a:r>
            <a:r>
              <a:rPr lang="en-US" altLang="ko-KR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ints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.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.</a:t>
            </a:r>
          </a:p>
        </p:txBody>
      </p:sp>
      <p:grpSp>
        <p:nvGrpSpPr>
          <p:cNvPr id="450569" name="Group 9"/>
          <p:cNvGrpSpPr>
            <a:grpSpLocks/>
          </p:cNvGrpSpPr>
          <p:nvPr/>
        </p:nvGrpSpPr>
        <p:grpSpPr bwMode="auto">
          <a:xfrm>
            <a:off x="4953001" y="3257557"/>
            <a:ext cx="1449388" cy="830264"/>
            <a:chOff x="2160" y="2068"/>
            <a:chExt cx="913" cy="523"/>
          </a:xfrm>
        </p:grpSpPr>
        <p:sp>
          <p:nvSpPr>
            <p:cNvPr id="16392" name="Line 5"/>
            <p:cNvSpPr>
              <a:spLocks noChangeShapeType="1"/>
            </p:cNvSpPr>
            <p:nvPr/>
          </p:nvSpPr>
          <p:spPr bwMode="auto">
            <a:xfrm>
              <a:off x="2160" y="2256"/>
              <a:ext cx="91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400">
                <a:latin typeface="Gill Sans Light"/>
                <a:cs typeface="Gill Sans Light"/>
              </a:endParaRPr>
            </a:p>
          </p:txBody>
        </p:sp>
        <p:sp>
          <p:nvSpPr>
            <p:cNvPr id="16393" name="Text Box 7"/>
            <p:cNvSpPr txBox="1">
              <a:spLocks noChangeArrowheads="1"/>
            </p:cNvSpPr>
            <p:nvPr/>
          </p:nvSpPr>
          <p:spPr bwMode="auto">
            <a:xfrm rot="537817">
              <a:off x="2332" y="2068"/>
              <a:ext cx="74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context</a:t>
              </a:r>
              <a:b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switch</a:t>
              </a:r>
            </a:p>
          </p:txBody>
        </p:sp>
      </p:grpSp>
      <p:grpSp>
        <p:nvGrpSpPr>
          <p:cNvPr id="450570" name="Group 10"/>
          <p:cNvGrpSpPr>
            <a:grpSpLocks/>
          </p:cNvGrpSpPr>
          <p:nvPr/>
        </p:nvGrpSpPr>
        <p:grpSpPr bwMode="auto">
          <a:xfrm>
            <a:off x="5257800" y="5086359"/>
            <a:ext cx="1447800" cy="830264"/>
            <a:chOff x="2400" y="3154"/>
            <a:chExt cx="912" cy="523"/>
          </a:xfrm>
        </p:grpSpPr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 flipH="1">
              <a:off x="2400" y="3360"/>
              <a:ext cx="91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400">
                <a:latin typeface="Gill Sans Light"/>
                <a:cs typeface="Gill Sans Light"/>
              </a:endParaRPr>
            </a:p>
          </p:txBody>
        </p:sp>
        <p:sp>
          <p:nvSpPr>
            <p:cNvPr id="16391" name="Text Box 8"/>
            <p:cNvSpPr txBox="1">
              <a:spLocks noChangeArrowheads="1"/>
            </p:cNvSpPr>
            <p:nvPr/>
          </p:nvSpPr>
          <p:spPr bwMode="auto">
            <a:xfrm rot="21085516">
              <a:off x="2406" y="3154"/>
              <a:ext cx="74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context</a:t>
              </a:r>
              <a:b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switch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78911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5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4032776" y="1589937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value = 0;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  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" name="Oval 21"/>
          <p:cNvSpPr/>
          <p:nvPr/>
        </p:nvSpPr>
        <p:spPr>
          <a:xfrm>
            <a:off x="4063517" y="2422988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In-Kernel Lock: Simulation</a:t>
            </a:r>
            <a:endParaRPr lang="en-US" dirty="0">
              <a:ea typeface="MS PGothic" charset="0"/>
            </a:endParaRP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032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3" name="Rectangle 3"/>
          <p:cNvSpPr txBox="1">
            <a:spLocks noChangeArrowheads="1"/>
          </p:cNvSpPr>
          <p:nvPr/>
        </p:nvSpPr>
        <p:spPr bwMode="auto">
          <a:xfrm>
            <a:off x="1640466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962420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33800" y="994233"/>
            <a:ext cx="119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Value: 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33801" y="972774"/>
            <a:ext cx="1194714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010924" y="972774"/>
            <a:ext cx="99738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waiters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83024" y="972774"/>
            <a:ext cx="82586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3100165" y="2107730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665419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139426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 B</a:t>
            </a:r>
            <a:endParaRPr lang="en-US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1905001" y="138010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38595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sp>
        <p:nvSpPr>
          <p:cNvPr id="38" name="Freeform 37"/>
          <p:cNvSpPr/>
          <p:nvPr/>
        </p:nvSpPr>
        <p:spPr>
          <a:xfrm>
            <a:off x="7842776" y="1359934"/>
            <a:ext cx="379614" cy="459881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964802" y="2666188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305801" y="138326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Ready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172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4032776" y="1589937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value = 0;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  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In-Kernel </a:t>
            </a:r>
            <a:r>
              <a:rPr lang="en-US" dirty="0">
                <a:ea typeface="MS PGothic" charset="0"/>
              </a:rPr>
              <a:t>Lock: Simulation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032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3" name="Rectangle 3"/>
          <p:cNvSpPr txBox="1">
            <a:spLocks noChangeArrowheads="1"/>
          </p:cNvSpPr>
          <p:nvPr/>
        </p:nvSpPr>
        <p:spPr bwMode="auto">
          <a:xfrm>
            <a:off x="1640466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962420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5" name="Freeform 4"/>
          <p:cNvSpPr/>
          <p:nvPr/>
        </p:nvSpPr>
        <p:spPr>
          <a:xfrm>
            <a:off x="3100165" y="2107730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63517" y="2422988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63517" y="3715060"/>
            <a:ext cx="189139" cy="17114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100166" y="2833223"/>
            <a:ext cx="907657" cy="88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2417120" y="1242152"/>
            <a:ext cx="4242313" cy="502443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665419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139426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 B</a:t>
            </a:r>
            <a:endParaRPr lang="en-US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7538595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7842776" y="1359934"/>
            <a:ext cx="379614" cy="459881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905001" y="138010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33800" y="994233"/>
            <a:ext cx="119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Value: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33801" y="972774"/>
            <a:ext cx="1194714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010924" y="972774"/>
            <a:ext cx="99738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waiters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983024" y="972774"/>
            <a:ext cx="82586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3964802" y="2666188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305801" y="138326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Ready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8084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4032776" y="1589937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value = 0;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  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5" name="Freeform 24"/>
          <p:cNvSpPr/>
          <p:nvPr/>
        </p:nvSpPr>
        <p:spPr>
          <a:xfrm>
            <a:off x="2417120" y="1242152"/>
            <a:ext cx="4242313" cy="502443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032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3" name="Rectangle 3"/>
          <p:cNvSpPr txBox="1">
            <a:spLocks noChangeArrowheads="1"/>
          </p:cNvSpPr>
          <p:nvPr/>
        </p:nvSpPr>
        <p:spPr bwMode="auto">
          <a:xfrm>
            <a:off x="1640466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962420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5" name="Freeform 4"/>
          <p:cNvSpPr/>
          <p:nvPr/>
        </p:nvSpPr>
        <p:spPr>
          <a:xfrm>
            <a:off x="3100165" y="2107730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63517" y="2422988"/>
            <a:ext cx="189139" cy="17114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964802" y="2666188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63517" y="37150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961363" y="2833222"/>
            <a:ext cx="0" cy="41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961364" y="2107730"/>
            <a:ext cx="5048101" cy="1144194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672204" y="2984555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flipH="1" flipV="1">
            <a:off x="7391399" y="2133601"/>
            <a:ext cx="194188" cy="16855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665419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139426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 B</a:t>
            </a:r>
            <a:endParaRPr lang="en-US" i="1" dirty="0"/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In-Kernel </a:t>
            </a:r>
            <a:r>
              <a:rPr lang="en-US" dirty="0">
                <a:ea typeface="MS PGothic" charset="0"/>
              </a:rPr>
              <a:t>Lock: Simulation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38595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sp>
        <p:nvSpPr>
          <p:cNvPr id="39" name="Freeform 38"/>
          <p:cNvSpPr/>
          <p:nvPr/>
        </p:nvSpPr>
        <p:spPr>
          <a:xfrm>
            <a:off x="7842776" y="1359934"/>
            <a:ext cx="379614" cy="459881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05001" y="138010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Freeform 43"/>
          <p:cNvSpPr/>
          <p:nvPr/>
        </p:nvSpPr>
        <p:spPr>
          <a:xfrm flipH="1">
            <a:off x="2982671" y="1288233"/>
            <a:ext cx="5355168" cy="571470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  <a:gd name="connsiteX0" fmla="*/ 40460 w 2598357"/>
              <a:gd name="connsiteY0" fmla="*/ 0 h 463417"/>
              <a:gd name="connsiteX1" fmla="*/ 184146 w 2598357"/>
              <a:gd name="connsiteY1" fmla="*/ 379677 h 463417"/>
              <a:gd name="connsiteX2" fmla="*/ 1230769 w 2598357"/>
              <a:gd name="connsiteY2" fmla="*/ 421547 h 463417"/>
              <a:gd name="connsiteX3" fmla="*/ 2598357 w 2598357"/>
              <a:gd name="connsiteY3" fmla="*/ 463417 h 463417"/>
              <a:gd name="connsiteX0" fmla="*/ 18664 w 2576561"/>
              <a:gd name="connsiteY0" fmla="*/ 0 h 463417"/>
              <a:gd name="connsiteX1" fmla="*/ 307071 w 2576561"/>
              <a:gd name="connsiteY1" fmla="*/ 330894 h 463417"/>
              <a:gd name="connsiteX2" fmla="*/ 1208973 w 2576561"/>
              <a:gd name="connsiteY2" fmla="*/ 421547 h 463417"/>
              <a:gd name="connsiteX3" fmla="*/ 2576561 w 2576561"/>
              <a:gd name="connsiteY3" fmla="*/ 463417 h 46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6561" h="463417">
                <a:moveTo>
                  <a:pt x="18664" y="0"/>
                </a:moveTo>
                <a:cubicBezTo>
                  <a:pt x="-56926" y="170970"/>
                  <a:pt x="108686" y="260636"/>
                  <a:pt x="307071" y="330894"/>
                </a:cubicBezTo>
                <a:cubicBezTo>
                  <a:pt x="505456" y="401152"/>
                  <a:pt x="1208973" y="421547"/>
                  <a:pt x="1208973" y="421547"/>
                </a:cubicBezTo>
                <a:lnTo>
                  <a:pt x="2576561" y="463417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305801" y="138326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3100166" y="2833223"/>
            <a:ext cx="907657" cy="88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33800" y="994233"/>
            <a:ext cx="119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Value: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733801" y="972774"/>
            <a:ext cx="1194714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010924" y="972774"/>
            <a:ext cx="99738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waiters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83024" y="972774"/>
            <a:ext cx="82586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305801" y="138326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Ready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05001" y="137160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Ready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873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9" grpId="0" animBg="1"/>
      <p:bldP spid="40" grpId="0"/>
      <p:bldP spid="44" grpId="0" animBg="1"/>
      <p:bldP spid="45" grpId="0"/>
      <p:bldP spid="32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4032776" y="1589937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value = 0;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  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961364" y="2107730"/>
            <a:ext cx="5048101" cy="1144194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211662" y="2362201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6309888" y="1982363"/>
            <a:ext cx="1661313" cy="793739"/>
          </a:xfrm>
          <a:custGeom>
            <a:avLst/>
            <a:gdLst>
              <a:gd name="connsiteX0" fmla="*/ 2104169 w 2104169"/>
              <a:gd name="connsiteY0" fmla="*/ 712960 h 781452"/>
              <a:gd name="connsiteX1" fmla="*/ 1685520 w 2104169"/>
              <a:gd name="connsiteY1" fmla="*/ 712960 h 781452"/>
              <a:gd name="connsiteX2" fmla="*/ 513302 w 2104169"/>
              <a:gd name="connsiteY2" fmla="*/ 1166 h 781452"/>
              <a:gd name="connsiteX3" fmla="*/ 24877 w 2104169"/>
              <a:gd name="connsiteY3" fmla="*/ 545479 h 781452"/>
              <a:gd name="connsiteX4" fmla="*/ 66742 w 2104169"/>
              <a:gd name="connsiteY4" fmla="*/ 545479 h 781452"/>
              <a:gd name="connsiteX0" fmla="*/ 2105845 w 2105845"/>
              <a:gd name="connsiteY0" fmla="*/ 712960 h 781452"/>
              <a:gd name="connsiteX1" fmla="*/ 1687196 w 2105845"/>
              <a:gd name="connsiteY1" fmla="*/ 712960 h 781452"/>
              <a:gd name="connsiteX2" fmla="*/ 514978 w 2105845"/>
              <a:gd name="connsiteY2" fmla="*/ 1166 h 781452"/>
              <a:gd name="connsiteX3" fmla="*/ 26553 w 2105845"/>
              <a:gd name="connsiteY3" fmla="*/ 545479 h 781452"/>
              <a:gd name="connsiteX4" fmla="*/ 57786 w 2105845"/>
              <a:gd name="connsiteY4" fmla="*/ 396623 h 781452"/>
              <a:gd name="connsiteX0" fmla="*/ 2048059 w 2048059"/>
              <a:gd name="connsiteY0" fmla="*/ 725247 h 793739"/>
              <a:gd name="connsiteX1" fmla="*/ 1629410 w 2048059"/>
              <a:gd name="connsiteY1" fmla="*/ 725247 h 793739"/>
              <a:gd name="connsiteX2" fmla="*/ 457192 w 2048059"/>
              <a:gd name="connsiteY2" fmla="*/ 13453 h 793739"/>
              <a:gd name="connsiteX3" fmla="*/ 117623 w 2048059"/>
              <a:gd name="connsiteY3" fmla="*/ 281319 h 793739"/>
              <a:gd name="connsiteX4" fmla="*/ 0 w 2048059"/>
              <a:gd name="connsiteY4" fmla="*/ 408910 h 79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8059" h="793739">
                <a:moveTo>
                  <a:pt x="2048059" y="725247"/>
                </a:moveTo>
                <a:cubicBezTo>
                  <a:pt x="1971306" y="784563"/>
                  <a:pt x="1894554" y="843879"/>
                  <a:pt x="1629410" y="725247"/>
                </a:cubicBezTo>
                <a:cubicBezTo>
                  <a:pt x="1364266" y="606615"/>
                  <a:pt x="709157" y="87441"/>
                  <a:pt x="457192" y="13453"/>
                </a:cubicBezTo>
                <a:cubicBezTo>
                  <a:pt x="205228" y="-60535"/>
                  <a:pt x="192050" y="190600"/>
                  <a:pt x="117623" y="281319"/>
                </a:cubicBezTo>
                <a:cubicBezTo>
                  <a:pt x="43196" y="372038"/>
                  <a:pt x="0" y="408910"/>
                  <a:pt x="0" y="40891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211662" y="2370649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057101" y="24196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640466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032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962420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5" name="Freeform 4"/>
          <p:cNvSpPr/>
          <p:nvPr/>
        </p:nvSpPr>
        <p:spPr>
          <a:xfrm>
            <a:off x="3100165" y="2107730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964802" y="2666188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57101" y="37150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417120" y="1242152"/>
            <a:ext cx="4242313" cy="502443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665419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139426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 B</a:t>
            </a:r>
            <a:endParaRPr lang="en-US" i="1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In-Kernel </a:t>
            </a:r>
            <a:r>
              <a:rPr lang="en-US" dirty="0">
                <a:ea typeface="MS PGothic" charset="0"/>
              </a:rPr>
              <a:t>Lock: Simulation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33" name="Freeform 32"/>
          <p:cNvSpPr/>
          <p:nvPr/>
        </p:nvSpPr>
        <p:spPr>
          <a:xfrm flipH="1">
            <a:off x="2982671" y="1288233"/>
            <a:ext cx="5355168" cy="571470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  <a:gd name="connsiteX0" fmla="*/ 40460 w 2598357"/>
              <a:gd name="connsiteY0" fmla="*/ 0 h 463417"/>
              <a:gd name="connsiteX1" fmla="*/ 184146 w 2598357"/>
              <a:gd name="connsiteY1" fmla="*/ 379677 h 463417"/>
              <a:gd name="connsiteX2" fmla="*/ 1230769 w 2598357"/>
              <a:gd name="connsiteY2" fmla="*/ 421547 h 463417"/>
              <a:gd name="connsiteX3" fmla="*/ 2598357 w 2598357"/>
              <a:gd name="connsiteY3" fmla="*/ 463417 h 463417"/>
              <a:gd name="connsiteX0" fmla="*/ 18664 w 2576561"/>
              <a:gd name="connsiteY0" fmla="*/ 0 h 463417"/>
              <a:gd name="connsiteX1" fmla="*/ 307071 w 2576561"/>
              <a:gd name="connsiteY1" fmla="*/ 330894 h 463417"/>
              <a:gd name="connsiteX2" fmla="*/ 1208973 w 2576561"/>
              <a:gd name="connsiteY2" fmla="*/ 421547 h 463417"/>
              <a:gd name="connsiteX3" fmla="*/ 2576561 w 2576561"/>
              <a:gd name="connsiteY3" fmla="*/ 463417 h 46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6561" h="463417">
                <a:moveTo>
                  <a:pt x="18664" y="0"/>
                </a:moveTo>
                <a:cubicBezTo>
                  <a:pt x="-56926" y="170970"/>
                  <a:pt x="108686" y="260636"/>
                  <a:pt x="307071" y="330894"/>
                </a:cubicBezTo>
                <a:cubicBezTo>
                  <a:pt x="505456" y="401152"/>
                  <a:pt x="1208973" y="421547"/>
                  <a:pt x="1208973" y="421547"/>
                </a:cubicBezTo>
                <a:lnTo>
                  <a:pt x="2576561" y="463417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538595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305801" y="138326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962419" y="2107729"/>
            <a:ext cx="0" cy="558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6248400" y="2590800"/>
            <a:ext cx="21054" cy="418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5726847" y="1327833"/>
            <a:ext cx="2458468" cy="502443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  <a:gd name="connsiteX0" fmla="*/ 16347 w 2458468"/>
              <a:gd name="connsiteY0" fmla="*/ 0 h 502443"/>
              <a:gd name="connsiteX1" fmla="*/ 320984 w 2458468"/>
              <a:gd name="connsiteY1" fmla="*/ 310419 h 502443"/>
              <a:gd name="connsiteX2" fmla="*/ 1090880 w 2458468"/>
              <a:gd name="connsiteY2" fmla="*/ 460573 h 502443"/>
              <a:gd name="connsiteX3" fmla="*/ 2458468 w 2458468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8468" h="502443">
                <a:moveTo>
                  <a:pt x="16347" y="0"/>
                </a:moveTo>
                <a:cubicBezTo>
                  <a:pt x="-59243" y="170970"/>
                  <a:pt x="141895" y="233657"/>
                  <a:pt x="320984" y="310419"/>
                </a:cubicBezTo>
                <a:cubicBezTo>
                  <a:pt x="500073" y="387181"/>
                  <a:pt x="1090880" y="460573"/>
                  <a:pt x="1090880" y="460573"/>
                </a:cubicBezTo>
                <a:lnTo>
                  <a:pt x="2458468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2961363" y="3009056"/>
            <a:ext cx="3250298" cy="290080"/>
          </a:xfrm>
          <a:prstGeom prst="straightConnector1">
            <a:avLst/>
          </a:prstGeom>
          <a:ln w="28575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 flipH="1" flipV="1">
            <a:off x="3200400" y="3184246"/>
            <a:ext cx="194188" cy="16855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967614" y="3254048"/>
            <a:ext cx="4186" cy="251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905001" y="138010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3100166" y="2833223"/>
            <a:ext cx="907657" cy="88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961363" y="2833222"/>
            <a:ext cx="0" cy="41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33800" y="994233"/>
            <a:ext cx="119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Value: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733801" y="972774"/>
            <a:ext cx="1194714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010924" y="972774"/>
            <a:ext cx="99738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waiters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983024" y="972774"/>
            <a:ext cx="82586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305801" y="138326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Waiting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05001" y="137160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Ready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7235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37" grpId="0" animBg="1"/>
      <p:bldP spid="6" grpId="0" animBg="1"/>
      <p:bldP spid="6" grpId="1" animBg="1"/>
      <p:bldP spid="33" grpId="0" animBg="1"/>
      <p:bldP spid="35" grpId="0"/>
      <p:bldP spid="40" grpId="0" animBg="1"/>
      <p:bldP spid="45" grpId="0" animBg="1"/>
      <p:bldP spid="50" grpId="0"/>
      <p:bldP spid="47" grpId="0"/>
      <p:bldP spid="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4032776" y="1589937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value = 0;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  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56" name="Oval 55"/>
          <p:cNvSpPr/>
          <p:nvPr/>
        </p:nvSpPr>
        <p:spPr>
          <a:xfrm>
            <a:off x="4078061" y="5866918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066952" y="4486925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057101" y="24196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640466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032776" y="4267200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962420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5" name="Freeform 4"/>
          <p:cNvSpPr/>
          <p:nvPr/>
        </p:nvSpPr>
        <p:spPr>
          <a:xfrm>
            <a:off x="3100165" y="2107730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solidFill>
              <a:srgbClr val="83A6FA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964802" y="2666188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57101" y="37150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961364" y="2107730"/>
            <a:ext cx="5048101" cy="1144194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2417120" y="1242152"/>
            <a:ext cx="4242313" cy="502443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665419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139426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 B</a:t>
            </a:r>
            <a:endParaRPr lang="en-US" i="1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In-Kernel </a:t>
            </a:r>
            <a:r>
              <a:rPr lang="en-US" dirty="0">
                <a:ea typeface="MS PGothic" charset="0"/>
              </a:rPr>
              <a:t>Lock: Simulation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38595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962419" y="2107729"/>
            <a:ext cx="0" cy="558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5726847" y="1327833"/>
            <a:ext cx="2458468" cy="502443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  <a:gd name="connsiteX0" fmla="*/ 16347 w 2458468"/>
              <a:gd name="connsiteY0" fmla="*/ 0 h 502443"/>
              <a:gd name="connsiteX1" fmla="*/ 320984 w 2458468"/>
              <a:gd name="connsiteY1" fmla="*/ 310419 h 502443"/>
              <a:gd name="connsiteX2" fmla="*/ 1090880 w 2458468"/>
              <a:gd name="connsiteY2" fmla="*/ 460573 h 502443"/>
              <a:gd name="connsiteX3" fmla="*/ 2458468 w 2458468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8468" h="502443">
                <a:moveTo>
                  <a:pt x="16347" y="0"/>
                </a:moveTo>
                <a:cubicBezTo>
                  <a:pt x="-59243" y="170970"/>
                  <a:pt x="141895" y="233657"/>
                  <a:pt x="320984" y="310419"/>
                </a:cubicBezTo>
                <a:cubicBezTo>
                  <a:pt x="500073" y="387181"/>
                  <a:pt x="1090880" y="460573"/>
                  <a:pt x="1090880" y="460573"/>
                </a:cubicBezTo>
                <a:lnTo>
                  <a:pt x="2458468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982672" y="3557918"/>
            <a:ext cx="1071251" cy="944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070041" y="4495801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967614" y="3254048"/>
            <a:ext cx="4186" cy="251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905001" y="138010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280032" y="4756302"/>
            <a:ext cx="0" cy="435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 flipH="1">
            <a:off x="6659432" y="1242152"/>
            <a:ext cx="2013855" cy="516227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386577 w 4372942"/>
              <a:gd name="connsiteY3" fmla="*/ 209351 h 745790"/>
              <a:gd name="connsiteX4" fmla="*/ 577188 w 4372942"/>
              <a:gd name="connsiteY4" fmla="*/ 27914 h 745790"/>
              <a:gd name="connsiteX5" fmla="*/ 0 w 4372942"/>
              <a:gd name="connsiteY5" fmla="*/ 745790 h 745790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386577 w 4372942"/>
              <a:gd name="connsiteY3" fmla="*/ 209351 h 745790"/>
              <a:gd name="connsiteX4" fmla="*/ 603314 w 4372942"/>
              <a:gd name="connsiteY4" fmla="*/ 410318 h 745790"/>
              <a:gd name="connsiteX5" fmla="*/ 0 w 4372942"/>
              <a:gd name="connsiteY5" fmla="*/ 745790 h 745790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804587 w 4372942"/>
              <a:gd name="connsiteY3" fmla="*/ 417934 h 745790"/>
              <a:gd name="connsiteX4" fmla="*/ 603314 w 4372942"/>
              <a:gd name="connsiteY4" fmla="*/ 410318 h 745790"/>
              <a:gd name="connsiteX5" fmla="*/ 0 w 4372942"/>
              <a:gd name="connsiteY5" fmla="*/ 745790 h 74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2942" h="745790">
                <a:moveTo>
                  <a:pt x="4372942" y="0"/>
                </a:moveTo>
                <a:cubicBezTo>
                  <a:pt x="4302004" y="137241"/>
                  <a:pt x="4231067" y="274483"/>
                  <a:pt x="4024068" y="348919"/>
                </a:cubicBezTo>
                <a:cubicBezTo>
                  <a:pt x="3817069" y="423355"/>
                  <a:pt x="3500862" y="435114"/>
                  <a:pt x="3130949" y="446616"/>
                </a:cubicBezTo>
                <a:lnTo>
                  <a:pt x="1804587" y="417934"/>
                </a:lnTo>
                <a:cubicBezTo>
                  <a:pt x="1383315" y="411884"/>
                  <a:pt x="812639" y="361469"/>
                  <a:pt x="603314" y="410318"/>
                </a:cubicBezTo>
                <a:cubicBezTo>
                  <a:pt x="393989" y="459167"/>
                  <a:pt x="0" y="745790"/>
                  <a:pt x="0" y="74579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7842776" y="1359934"/>
            <a:ext cx="379614" cy="459881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4133581" y="5275653"/>
            <a:ext cx="139550" cy="600140"/>
          </a:xfrm>
          <a:custGeom>
            <a:avLst/>
            <a:gdLst>
              <a:gd name="connsiteX0" fmla="*/ 139550 w 139550"/>
              <a:gd name="connsiteY0" fmla="*/ 0 h 600140"/>
              <a:gd name="connsiteX1" fmla="*/ 0 w 139550"/>
              <a:gd name="connsiteY1" fmla="*/ 97697 h 600140"/>
              <a:gd name="connsiteX2" fmla="*/ 13955 w 139550"/>
              <a:gd name="connsiteY2" fmla="*/ 390789 h 600140"/>
              <a:gd name="connsiteX3" fmla="*/ 125595 w 139550"/>
              <a:gd name="connsiteY3" fmla="*/ 600140 h 60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550" h="600140">
                <a:moveTo>
                  <a:pt x="139550" y="0"/>
                </a:moveTo>
                <a:lnTo>
                  <a:pt x="0" y="97697"/>
                </a:lnTo>
                <a:lnTo>
                  <a:pt x="13955" y="390789"/>
                </a:lnTo>
                <a:lnTo>
                  <a:pt x="125595" y="600140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078062" y="5875794"/>
            <a:ext cx="189139" cy="17114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2961364" y="3747622"/>
            <a:ext cx="1003439" cy="1988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3100166" y="2833223"/>
            <a:ext cx="907657" cy="88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961363" y="2833222"/>
            <a:ext cx="0" cy="41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211662" y="2362201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6248400" y="2590800"/>
            <a:ext cx="21054" cy="418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2961363" y="3009056"/>
            <a:ext cx="3250298" cy="290080"/>
          </a:xfrm>
          <a:prstGeom prst="straightConnector1">
            <a:avLst/>
          </a:prstGeom>
          <a:ln w="28575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33800" y="994233"/>
            <a:ext cx="119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Value: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33801" y="972774"/>
            <a:ext cx="1194714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010924" y="972774"/>
            <a:ext cx="99738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waiters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983024" y="972774"/>
            <a:ext cx="82586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8305801" y="138326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Waiting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289280" y="1397553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Ready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6309888" y="1982363"/>
            <a:ext cx="1661313" cy="793739"/>
          </a:xfrm>
          <a:custGeom>
            <a:avLst/>
            <a:gdLst>
              <a:gd name="connsiteX0" fmla="*/ 2104169 w 2104169"/>
              <a:gd name="connsiteY0" fmla="*/ 712960 h 781452"/>
              <a:gd name="connsiteX1" fmla="*/ 1685520 w 2104169"/>
              <a:gd name="connsiteY1" fmla="*/ 712960 h 781452"/>
              <a:gd name="connsiteX2" fmla="*/ 513302 w 2104169"/>
              <a:gd name="connsiteY2" fmla="*/ 1166 h 781452"/>
              <a:gd name="connsiteX3" fmla="*/ 24877 w 2104169"/>
              <a:gd name="connsiteY3" fmla="*/ 545479 h 781452"/>
              <a:gd name="connsiteX4" fmla="*/ 66742 w 2104169"/>
              <a:gd name="connsiteY4" fmla="*/ 545479 h 781452"/>
              <a:gd name="connsiteX0" fmla="*/ 2105845 w 2105845"/>
              <a:gd name="connsiteY0" fmla="*/ 712960 h 781452"/>
              <a:gd name="connsiteX1" fmla="*/ 1687196 w 2105845"/>
              <a:gd name="connsiteY1" fmla="*/ 712960 h 781452"/>
              <a:gd name="connsiteX2" fmla="*/ 514978 w 2105845"/>
              <a:gd name="connsiteY2" fmla="*/ 1166 h 781452"/>
              <a:gd name="connsiteX3" fmla="*/ 26553 w 2105845"/>
              <a:gd name="connsiteY3" fmla="*/ 545479 h 781452"/>
              <a:gd name="connsiteX4" fmla="*/ 57786 w 2105845"/>
              <a:gd name="connsiteY4" fmla="*/ 396623 h 781452"/>
              <a:gd name="connsiteX0" fmla="*/ 2048059 w 2048059"/>
              <a:gd name="connsiteY0" fmla="*/ 725247 h 793739"/>
              <a:gd name="connsiteX1" fmla="*/ 1629410 w 2048059"/>
              <a:gd name="connsiteY1" fmla="*/ 725247 h 793739"/>
              <a:gd name="connsiteX2" fmla="*/ 457192 w 2048059"/>
              <a:gd name="connsiteY2" fmla="*/ 13453 h 793739"/>
              <a:gd name="connsiteX3" fmla="*/ 117623 w 2048059"/>
              <a:gd name="connsiteY3" fmla="*/ 281319 h 793739"/>
              <a:gd name="connsiteX4" fmla="*/ 0 w 2048059"/>
              <a:gd name="connsiteY4" fmla="*/ 408910 h 79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8059" h="793739">
                <a:moveTo>
                  <a:pt x="2048059" y="725247"/>
                </a:moveTo>
                <a:cubicBezTo>
                  <a:pt x="1971306" y="784563"/>
                  <a:pt x="1894554" y="843879"/>
                  <a:pt x="1629410" y="725247"/>
                </a:cubicBezTo>
                <a:cubicBezTo>
                  <a:pt x="1364266" y="606615"/>
                  <a:pt x="709157" y="87441"/>
                  <a:pt x="457192" y="13453"/>
                </a:cubicBezTo>
                <a:cubicBezTo>
                  <a:pt x="205228" y="-60535"/>
                  <a:pt x="192050" y="190600"/>
                  <a:pt x="117623" y="281319"/>
                </a:cubicBezTo>
                <a:cubicBezTo>
                  <a:pt x="43196" y="372038"/>
                  <a:pt x="0" y="408910"/>
                  <a:pt x="0" y="40891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503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5" grpId="0" animBg="1"/>
      <p:bldP spid="25" grpId="0" animBg="1"/>
      <p:bldP spid="40" grpId="0" animBg="1"/>
      <p:bldP spid="44" grpId="0" animBg="1"/>
      <p:bldP spid="46" grpId="0" animBg="1"/>
      <p:bldP spid="47" grpId="0" animBg="1"/>
      <p:bldP spid="49" grpId="0" animBg="1"/>
      <p:bldP spid="51" grpId="0" animBg="1"/>
      <p:bldP spid="66" grpId="0"/>
      <p:bldP spid="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4032776" y="1589937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value = 0;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  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46" name="Freeform 45"/>
          <p:cNvSpPr/>
          <p:nvPr/>
        </p:nvSpPr>
        <p:spPr>
          <a:xfrm flipH="1">
            <a:off x="6659432" y="1242152"/>
            <a:ext cx="2013855" cy="516227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386577 w 4372942"/>
              <a:gd name="connsiteY3" fmla="*/ 209351 h 745790"/>
              <a:gd name="connsiteX4" fmla="*/ 577188 w 4372942"/>
              <a:gd name="connsiteY4" fmla="*/ 27914 h 745790"/>
              <a:gd name="connsiteX5" fmla="*/ 0 w 4372942"/>
              <a:gd name="connsiteY5" fmla="*/ 745790 h 745790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386577 w 4372942"/>
              <a:gd name="connsiteY3" fmla="*/ 209351 h 745790"/>
              <a:gd name="connsiteX4" fmla="*/ 603314 w 4372942"/>
              <a:gd name="connsiteY4" fmla="*/ 410318 h 745790"/>
              <a:gd name="connsiteX5" fmla="*/ 0 w 4372942"/>
              <a:gd name="connsiteY5" fmla="*/ 745790 h 745790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804587 w 4372942"/>
              <a:gd name="connsiteY3" fmla="*/ 417934 h 745790"/>
              <a:gd name="connsiteX4" fmla="*/ 603314 w 4372942"/>
              <a:gd name="connsiteY4" fmla="*/ 410318 h 745790"/>
              <a:gd name="connsiteX5" fmla="*/ 0 w 4372942"/>
              <a:gd name="connsiteY5" fmla="*/ 745790 h 74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2942" h="745790">
                <a:moveTo>
                  <a:pt x="4372942" y="0"/>
                </a:moveTo>
                <a:cubicBezTo>
                  <a:pt x="4302004" y="137241"/>
                  <a:pt x="4231067" y="274483"/>
                  <a:pt x="4024068" y="348919"/>
                </a:cubicBezTo>
                <a:cubicBezTo>
                  <a:pt x="3817069" y="423355"/>
                  <a:pt x="3500862" y="435114"/>
                  <a:pt x="3130949" y="446616"/>
                </a:cubicBezTo>
                <a:lnTo>
                  <a:pt x="1804587" y="417934"/>
                </a:lnTo>
                <a:cubicBezTo>
                  <a:pt x="1383315" y="411884"/>
                  <a:pt x="812639" y="361469"/>
                  <a:pt x="603314" y="410318"/>
                </a:cubicBezTo>
                <a:cubicBezTo>
                  <a:pt x="393989" y="459167"/>
                  <a:pt x="0" y="745790"/>
                  <a:pt x="0" y="74579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8305801" y="138326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6477001" y="2799929"/>
            <a:ext cx="1502239" cy="10109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032776" y="4267200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640466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962420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5" name="Freeform 4"/>
          <p:cNvSpPr/>
          <p:nvPr/>
        </p:nvSpPr>
        <p:spPr>
          <a:xfrm>
            <a:off x="3100165" y="2107730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964802" y="2666188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961364" y="2107730"/>
            <a:ext cx="5048101" cy="1144194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65419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139426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 B</a:t>
            </a:r>
            <a:endParaRPr lang="en-US" i="1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In-Kernel </a:t>
            </a:r>
            <a:r>
              <a:rPr lang="en-US" dirty="0">
                <a:ea typeface="MS PGothic" charset="0"/>
              </a:rPr>
              <a:t>Lock: Simulation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38595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962419" y="2107729"/>
            <a:ext cx="0" cy="558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982672" y="3557918"/>
            <a:ext cx="1071251" cy="944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967614" y="3254048"/>
            <a:ext cx="4186" cy="251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905001" y="138010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280032" y="4756302"/>
            <a:ext cx="0" cy="435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reeform 46"/>
          <p:cNvSpPr/>
          <p:nvPr/>
        </p:nvSpPr>
        <p:spPr>
          <a:xfrm>
            <a:off x="7842776" y="1359934"/>
            <a:ext cx="379614" cy="459881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4133581" y="5275653"/>
            <a:ext cx="139550" cy="600140"/>
          </a:xfrm>
          <a:custGeom>
            <a:avLst/>
            <a:gdLst>
              <a:gd name="connsiteX0" fmla="*/ 139550 w 139550"/>
              <a:gd name="connsiteY0" fmla="*/ 0 h 600140"/>
              <a:gd name="connsiteX1" fmla="*/ 0 w 139550"/>
              <a:gd name="connsiteY1" fmla="*/ 97697 h 600140"/>
              <a:gd name="connsiteX2" fmla="*/ 13955 w 139550"/>
              <a:gd name="connsiteY2" fmla="*/ 390789 h 600140"/>
              <a:gd name="connsiteX3" fmla="*/ 125595 w 139550"/>
              <a:gd name="connsiteY3" fmla="*/ 600140 h 60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550" h="600140">
                <a:moveTo>
                  <a:pt x="139550" y="0"/>
                </a:moveTo>
                <a:lnTo>
                  <a:pt x="0" y="97697"/>
                </a:lnTo>
                <a:lnTo>
                  <a:pt x="13955" y="390789"/>
                </a:lnTo>
                <a:lnTo>
                  <a:pt x="125595" y="600140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2961364" y="3747622"/>
            <a:ext cx="1003439" cy="1988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961364" y="3852065"/>
            <a:ext cx="1" cy="600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057101" y="24196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057101" y="37150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078062" y="5866918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066953" y="4486925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2914319" y="3009057"/>
            <a:ext cx="3297343" cy="1510845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327877" y="4187336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7962421" y="2896448"/>
            <a:ext cx="8409" cy="410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reeform 62"/>
          <p:cNvSpPr/>
          <p:nvPr/>
        </p:nvSpPr>
        <p:spPr>
          <a:xfrm flipH="1">
            <a:off x="2982671" y="1288233"/>
            <a:ext cx="5355168" cy="571470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  <a:gd name="connsiteX0" fmla="*/ 40460 w 2598357"/>
              <a:gd name="connsiteY0" fmla="*/ 0 h 463417"/>
              <a:gd name="connsiteX1" fmla="*/ 184146 w 2598357"/>
              <a:gd name="connsiteY1" fmla="*/ 379677 h 463417"/>
              <a:gd name="connsiteX2" fmla="*/ 1230769 w 2598357"/>
              <a:gd name="connsiteY2" fmla="*/ 421547 h 463417"/>
              <a:gd name="connsiteX3" fmla="*/ 2598357 w 2598357"/>
              <a:gd name="connsiteY3" fmla="*/ 463417 h 463417"/>
              <a:gd name="connsiteX0" fmla="*/ 18664 w 2576561"/>
              <a:gd name="connsiteY0" fmla="*/ 0 h 463417"/>
              <a:gd name="connsiteX1" fmla="*/ 307071 w 2576561"/>
              <a:gd name="connsiteY1" fmla="*/ 330894 h 463417"/>
              <a:gd name="connsiteX2" fmla="*/ 1208973 w 2576561"/>
              <a:gd name="connsiteY2" fmla="*/ 421547 h 463417"/>
              <a:gd name="connsiteX3" fmla="*/ 2576561 w 2576561"/>
              <a:gd name="connsiteY3" fmla="*/ 463417 h 46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6561" h="463417">
                <a:moveTo>
                  <a:pt x="18664" y="0"/>
                </a:moveTo>
                <a:cubicBezTo>
                  <a:pt x="-56926" y="170970"/>
                  <a:pt x="108686" y="260636"/>
                  <a:pt x="307071" y="330894"/>
                </a:cubicBezTo>
                <a:cubicBezTo>
                  <a:pt x="505456" y="401152"/>
                  <a:pt x="1208973" y="421547"/>
                  <a:pt x="1208973" y="421547"/>
                </a:cubicBezTo>
                <a:lnTo>
                  <a:pt x="2576561" y="463417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3100166" y="2833223"/>
            <a:ext cx="907657" cy="88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961363" y="2833222"/>
            <a:ext cx="0" cy="41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reeform 67"/>
          <p:cNvSpPr/>
          <p:nvPr/>
        </p:nvSpPr>
        <p:spPr>
          <a:xfrm>
            <a:off x="6309888" y="1982363"/>
            <a:ext cx="1661313" cy="793739"/>
          </a:xfrm>
          <a:custGeom>
            <a:avLst/>
            <a:gdLst>
              <a:gd name="connsiteX0" fmla="*/ 2104169 w 2104169"/>
              <a:gd name="connsiteY0" fmla="*/ 712960 h 781452"/>
              <a:gd name="connsiteX1" fmla="*/ 1685520 w 2104169"/>
              <a:gd name="connsiteY1" fmla="*/ 712960 h 781452"/>
              <a:gd name="connsiteX2" fmla="*/ 513302 w 2104169"/>
              <a:gd name="connsiteY2" fmla="*/ 1166 h 781452"/>
              <a:gd name="connsiteX3" fmla="*/ 24877 w 2104169"/>
              <a:gd name="connsiteY3" fmla="*/ 545479 h 781452"/>
              <a:gd name="connsiteX4" fmla="*/ 66742 w 2104169"/>
              <a:gd name="connsiteY4" fmla="*/ 545479 h 781452"/>
              <a:gd name="connsiteX0" fmla="*/ 2105845 w 2105845"/>
              <a:gd name="connsiteY0" fmla="*/ 712960 h 781452"/>
              <a:gd name="connsiteX1" fmla="*/ 1687196 w 2105845"/>
              <a:gd name="connsiteY1" fmla="*/ 712960 h 781452"/>
              <a:gd name="connsiteX2" fmla="*/ 514978 w 2105845"/>
              <a:gd name="connsiteY2" fmla="*/ 1166 h 781452"/>
              <a:gd name="connsiteX3" fmla="*/ 26553 w 2105845"/>
              <a:gd name="connsiteY3" fmla="*/ 545479 h 781452"/>
              <a:gd name="connsiteX4" fmla="*/ 57786 w 2105845"/>
              <a:gd name="connsiteY4" fmla="*/ 396623 h 781452"/>
              <a:gd name="connsiteX0" fmla="*/ 2048059 w 2048059"/>
              <a:gd name="connsiteY0" fmla="*/ 725247 h 793739"/>
              <a:gd name="connsiteX1" fmla="*/ 1629410 w 2048059"/>
              <a:gd name="connsiteY1" fmla="*/ 725247 h 793739"/>
              <a:gd name="connsiteX2" fmla="*/ 457192 w 2048059"/>
              <a:gd name="connsiteY2" fmla="*/ 13453 h 793739"/>
              <a:gd name="connsiteX3" fmla="*/ 117623 w 2048059"/>
              <a:gd name="connsiteY3" fmla="*/ 281319 h 793739"/>
              <a:gd name="connsiteX4" fmla="*/ 0 w 2048059"/>
              <a:gd name="connsiteY4" fmla="*/ 408910 h 79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8059" h="793739">
                <a:moveTo>
                  <a:pt x="2048059" y="725247"/>
                </a:moveTo>
                <a:cubicBezTo>
                  <a:pt x="1971306" y="784563"/>
                  <a:pt x="1894554" y="843879"/>
                  <a:pt x="1629410" y="725247"/>
                </a:cubicBezTo>
                <a:cubicBezTo>
                  <a:pt x="1364266" y="606615"/>
                  <a:pt x="709157" y="87441"/>
                  <a:pt x="457192" y="13453"/>
                </a:cubicBezTo>
                <a:cubicBezTo>
                  <a:pt x="205228" y="-60535"/>
                  <a:pt x="192050" y="190600"/>
                  <a:pt x="117623" y="281319"/>
                </a:cubicBezTo>
                <a:cubicBezTo>
                  <a:pt x="43196" y="372038"/>
                  <a:pt x="0" y="408910"/>
                  <a:pt x="0" y="40891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211662" y="2362201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6248400" y="2590800"/>
            <a:ext cx="21054" cy="418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2961363" y="3009056"/>
            <a:ext cx="3250298" cy="290080"/>
          </a:xfrm>
          <a:prstGeom prst="straightConnector1">
            <a:avLst/>
          </a:prstGeom>
          <a:ln w="28575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733800" y="994233"/>
            <a:ext cx="119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Value: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733801" y="972774"/>
            <a:ext cx="1194714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010924" y="972774"/>
            <a:ext cx="99738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waiters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983024" y="972774"/>
            <a:ext cx="82586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6250926" y="37912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 flipH="1" flipV="1">
            <a:off x="6248400" y="3793846"/>
            <a:ext cx="194188" cy="16855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1912554" y="137107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Ready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289280" y="1397553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Ready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269455" y="3102961"/>
            <a:ext cx="40433" cy="644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321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50" grpId="0"/>
      <p:bldP spid="47" grpId="0" animBg="1"/>
      <p:bldP spid="59" grpId="0" animBg="1"/>
      <p:bldP spid="59" grpId="1" animBg="1"/>
      <p:bldP spid="63" grpId="0" animBg="1"/>
      <p:bldP spid="75" grpId="0" animBg="1"/>
      <p:bldP spid="62" grpId="0" animBg="1"/>
      <p:bldP spid="62" grpId="1" animBg="1"/>
      <p:bldP spid="77" grpId="0"/>
      <p:bldP spid="7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Too Much Milk Solution #3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5300" y="668338"/>
            <a:ext cx="8686800" cy="61896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Here is a possible two-note solution: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A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leave note A;	leave note B;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while (note B) {\\X 	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do nothing;	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		      buy milk;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		remove note B;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remove note A;</a:t>
            </a:r>
            <a:endParaRPr lang="en-US" altLang="ko-KR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Does this work? 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Yes</a:t>
            </a:r>
            <a:r>
              <a:rPr lang="en-US" altLang="ko-KR" dirty="0" smtClean="0">
                <a:ea typeface="굴림" panose="020B0600000101010101" pitchFamily="34" charset="-127"/>
              </a:rPr>
              <a:t>. Both can guarantee that: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It is safe to buy, or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Other will buy, ok to quit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At 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altLang="ko-KR" dirty="0" smtClean="0">
                <a:ea typeface="굴림" panose="020B0600000101010101" pitchFamily="34" charset="-127"/>
              </a:rPr>
              <a:t>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I</a:t>
            </a:r>
            <a:r>
              <a:rPr lang="en-US" altLang="ko-KR" dirty="0" smtClean="0">
                <a:ea typeface="굴림" panose="020B0600000101010101" pitchFamily="34" charset="-127"/>
              </a:rPr>
              <a:t>f no note B, safe for A to buy,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O</a:t>
            </a:r>
            <a:r>
              <a:rPr lang="en-US" altLang="ko-KR" dirty="0" smtClean="0">
                <a:ea typeface="굴림" panose="020B0600000101010101" pitchFamily="34" charset="-127"/>
              </a:rPr>
              <a:t>therwise wait to find out what will happen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At 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altLang="ko-KR" dirty="0" smtClean="0">
                <a:ea typeface="굴림" panose="020B0600000101010101" pitchFamily="34" charset="-127"/>
              </a:rPr>
              <a:t>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I</a:t>
            </a:r>
            <a:r>
              <a:rPr lang="en-US" altLang="ko-KR" dirty="0" smtClean="0">
                <a:ea typeface="굴림" panose="020B0600000101010101" pitchFamily="34" charset="-127"/>
              </a:rPr>
              <a:t>f no note A, safe for B to buy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Otherwise, A is either buying or waiting for B to quit</a:t>
            </a:r>
          </a:p>
        </p:txBody>
      </p:sp>
    </p:spTree>
    <p:extLst>
      <p:ext uri="{BB962C8B-B14F-4D97-AF65-F5344CB8AC3E}">
        <p14:creationId xmlns:p14="http://schemas.microsoft.com/office/powerpoint/2010/main" val="2531031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Atomic Read-Modify-Write Instructions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762000"/>
            <a:ext cx="9677400" cy="5486400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Problems with previous solution: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Can’t give lock implementation to users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Doesn’t work well on multiprocessor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</a:rPr>
              <a:t>Disabling interrupts on all processors requires messages and would be very time consuming</a:t>
            </a:r>
          </a:p>
          <a:p>
            <a:pPr lvl="2"/>
            <a:endParaRPr lang="en-US" altLang="ko-KR" sz="800" dirty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Alternative: </a:t>
            </a:r>
            <a:r>
              <a:rPr lang="en-US" altLang="ko-KR" dirty="0" smtClean="0">
                <a:solidFill>
                  <a:srgbClr val="2A40E2"/>
                </a:solidFill>
                <a:ea typeface="굴림" panose="020B0600000101010101" pitchFamily="34" charset="-127"/>
              </a:rPr>
              <a:t>atomic instruction sequences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These instructions read a value and write a new value atomically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  <a:ea typeface="굴림" panose="020B0600000101010101" pitchFamily="34" charset="-127"/>
              </a:rPr>
              <a:t>Hardware</a:t>
            </a:r>
            <a:r>
              <a:rPr lang="en-US" altLang="ko-KR" sz="2000" dirty="0">
                <a:ea typeface="굴림" panose="020B0600000101010101" pitchFamily="34" charset="-127"/>
              </a:rPr>
              <a:t> is responsible for implementing this correctly 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</a:rPr>
              <a:t>on both uniprocessors (not too hard) 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</a:rPr>
              <a:t>and multiprocessors (requires help from cache coherence protocol)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Unlike disabling interrupts, can be used on both uniprocessors and multiprocessors</a:t>
            </a:r>
          </a:p>
        </p:txBody>
      </p:sp>
    </p:spTree>
    <p:extLst>
      <p:ext uri="{BB962C8B-B14F-4D97-AF65-F5344CB8AC3E}">
        <p14:creationId xmlns:p14="http://schemas.microsoft.com/office/powerpoint/2010/main" val="26551714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Examples of Read-Modify-Write 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2317" y="716485"/>
            <a:ext cx="8915400" cy="5791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500" b="1" dirty="0" err="1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test&amp;set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(&amp;address) {           /* most architectures */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result = M[address];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return result from “address” and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/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M[address] = 1;     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set value at “address” to 1 </a:t>
            </a:r>
            <a:r>
              <a:rPr lang="en-US" altLang="ko-KR" sz="1500" b="1" dirty="0">
                <a:solidFill>
                  <a:srgbClr val="0082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/>
            </a:r>
            <a:br>
              <a:rPr lang="en-US" altLang="ko-KR" sz="1500" b="1" dirty="0">
                <a:solidFill>
                  <a:srgbClr val="0082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solidFill>
                  <a:srgbClr val="0082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return result;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swap (&amp;address, register) {     /* x86 */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temp = M[address];  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swap register’s value to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/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M[address] = register;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value at “address” </a:t>
            </a:r>
            <a:r>
              <a:rPr lang="en-US" altLang="ko-KR" sz="1500" b="1" dirty="0">
                <a:solidFill>
                  <a:srgbClr val="0082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/>
            </a:r>
            <a:br>
              <a:rPr lang="en-US" altLang="ko-KR" sz="1500" b="1" dirty="0">
                <a:solidFill>
                  <a:srgbClr val="0082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register = temp;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500" b="1" dirty="0" err="1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compare&amp;swap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(&amp;address, reg1, reg2) { /* </a:t>
            </a:r>
            <a:r>
              <a:rPr lang="en-US" altLang="ko-KR" sz="1500" b="1" dirty="0" smtClean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x86 (returns old value), 68000 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*/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if (reg1 == M[address]) {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If memory still == reg1,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/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    M[address] = reg2;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then  put reg2 =&gt; memory</a:t>
            </a:r>
            <a:b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    return success;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} else {            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Otherwise do not change memory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/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    return failure;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}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500" b="1" dirty="0" err="1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load-linked&amp;store-conditional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(&amp;address) { /* R4000, alpha */</a:t>
            </a:r>
            <a:b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   loop:</a:t>
            </a:r>
            <a:b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</a:t>
            </a:r>
            <a:r>
              <a:rPr lang="en-US" altLang="ko-KR" sz="1500" b="1" dirty="0" err="1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ll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r1, M[address];</a:t>
            </a:r>
            <a:b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</a:t>
            </a:r>
            <a:r>
              <a:rPr lang="en-US" altLang="ko-KR" sz="1500" b="1" dirty="0" err="1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movi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r2, 1;	  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// Can do arbitrary computation</a:t>
            </a:r>
            <a:b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</a:t>
            </a:r>
            <a:r>
              <a:rPr lang="en-US" altLang="ko-KR" sz="1500" b="1" dirty="0" err="1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sc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r2, M[address];</a:t>
            </a:r>
            <a:b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</a:t>
            </a:r>
            <a:r>
              <a:rPr lang="en-US" altLang="ko-KR" sz="1500" b="1" dirty="0" err="1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beqz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r2, loop;</a:t>
            </a:r>
            <a:b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53337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41488" y="666750"/>
            <a:ext cx="8458200" cy="612775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801688" algn="l"/>
                <a:tab pos="1252538" algn="l"/>
                <a:tab pos="1603375" algn="l"/>
                <a:tab pos="3944938" algn="l"/>
              </a:tabLst>
            </a:pP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compare&amp;swap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(&amp;address, reg1, reg2) { /* 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x86, 68000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*/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if (reg1 == M[address])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M[address] = reg2;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return success;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 else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return failure;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801688" algn="l"/>
                <a:tab pos="1252538" algn="l"/>
                <a:tab pos="1603375" algn="l"/>
                <a:tab pos="3944938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Here is an atomic add to </a:t>
            </a:r>
            <a:r>
              <a:rPr lang="en-US" altLang="ko-KR" dirty="0" err="1" smtClean="0">
                <a:solidFill>
                  <a:schemeClr val="hlink"/>
                </a:solidFill>
                <a:ea typeface="굴림" panose="020B0600000101010101" pitchFamily="34" charset="-127"/>
              </a:rPr>
              <a:t>linkedlist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function:</a:t>
            </a:r>
            <a:endParaRPr lang="en-US" altLang="ko-KR" sz="2000" dirty="0">
              <a:solidFill>
                <a:schemeClr val="hlink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801688" algn="l"/>
                <a:tab pos="1252538" algn="l"/>
                <a:tab pos="1603375" algn="l"/>
                <a:tab pos="3944938" algn="l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addToQueue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(&amp;object)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do {		// repeat until no conflict	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ld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r1, M[root]	// Get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ptr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to current head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st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r1, M[object]  // Save link in new object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 until 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compare&amp;swap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(&amp;root,r1,object));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Using of Compare&amp;Swap for queues </a:t>
            </a:r>
          </a:p>
        </p:txBody>
      </p:sp>
      <p:grpSp>
        <p:nvGrpSpPr>
          <p:cNvPr id="479236" name="Group 4"/>
          <p:cNvGrpSpPr>
            <a:grpSpLocks/>
          </p:cNvGrpSpPr>
          <p:nvPr/>
        </p:nvGrpSpPr>
        <p:grpSpPr bwMode="auto">
          <a:xfrm>
            <a:off x="2895600" y="4724400"/>
            <a:ext cx="5029200" cy="1066800"/>
            <a:chOff x="1680" y="1632"/>
            <a:chExt cx="3168" cy="672"/>
          </a:xfrm>
        </p:grpSpPr>
        <p:sp>
          <p:nvSpPr>
            <p:cNvPr id="33805" name="Rectangle 5"/>
            <p:cNvSpPr>
              <a:spLocks noChangeArrowheads="1"/>
            </p:cNvSpPr>
            <p:nvPr/>
          </p:nvSpPr>
          <p:spPr bwMode="auto">
            <a:xfrm>
              <a:off x="1680" y="1632"/>
              <a:ext cx="672" cy="19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굴림" panose="020B0600000101010101" pitchFamily="34" charset="-127"/>
                </a:rPr>
                <a:t>root</a:t>
              </a:r>
            </a:p>
          </p:txBody>
        </p:sp>
        <p:grpSp>
          <p:nvGrpSpPr>
            <p:cNvPr id="33806" name="Group 6"/>
            <p:cNvGrpSpPr>
              <a:grpSpLocks/>
            </p:cNvGrpSpPr>
            <p:nvPr/>
          </p:nvGrpSpPr>
          <p:grpSpPr bwMode="auto">
            <a:xfrm>
              <a:off x="3312" y="1632"/>
              <a:ext cx="624" cy="672"/>
              <a:chOff x="3312" y="1728"/>
              <a:chExt cx="624" cy="672"/>
            </a:xfrm>
          </p:grpSpPr>
          <p:sp>
            <p:nvSpPr>
              <p:cNvPr id="33812" name="Rectangle 7"/>
              <p:cNvSpPr>
                <a:spLocks noChangeArrowheads="1"/>
              </p:cNvSpPr>
              <p:nvPr/>
            </p:nvSpPr>
            <p:spPr bwMode="auto">
              <a:xfrm>
                <a:off x="3312" y="1728"/>
                <a:ext cx="624" cy="672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13" name="Rectangle 8"/>
              <p:cNvSpPr>
                <a:spLocks noChangeArrowheads="1"/>
              </p:cNvSpPr>
              <p:nvPr/>
            </p:nvSpPr>
            <p:spPr bwMode="auto">
              <a:xfrm>
                <a:off x="3312" y="1728"/>
                <a:ext cx="624" cy="240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next</a:t>
                </a:r>
              </a:p>
            </p:txBody>
          </p:sp>
        </p:grpSp>
        <p:grpSp>
          <p:nvGrpSpPr>
            <p:cNvPr id="33807" name="Group 9"/>
            <p:cNvGrpSpPr>
              <a:grpSpLocks/>
            </p:cNvGrpSpPr>
            <p:nvPr/>
          </p:nvGrpSpPr>
          <p:grpSpPr bwMode="auto">
            <a:xfrm>
              <a:off x="4224" y="1632"/>
              <a:ext cx="624" cy="672"/>
              <a:chOff x="4128" y="1728"/>
              <a:chExt cx="624" cy="672"/>
            </a:xfrm>
          </p:grpSpPr>
          <p:sp>
            <p:nvSpPr>
              <p:cNvPr id="33810" name="Rectangle 10"/>
              <p:cNvSpPr>
                <a:spLocks noChangeArrowheads="1"/>
              </p:cNvSpPr>
              <p:nvPr/>
            </p:nvSpPr>
            <p:spPr bwMode="auto">
              <a:xfrm>
                <a:off x="4128" y="1728"/>
                <a:ext cx="624" cy="672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11" name="Rectangle 11"/>
              <p:cNvSpPr>
                <a:spLocks noChangeArrowheads="1"/>
              </p:cNvSpPr>
              <p:nvPr/>
            </p:nvSpPr>
            <p:spPr bwMode="auto">
              <a:xfrm>
                <a:off x="4128" y="1728"/>
                <a:ext cx="624" cy="240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next</a:t>
                </a:r>
              </a:p>
            </p:txBody>
          </p:sp>
        </p:grpSp>
        <p:sp>
          <p:nvSpPr>
            <p:cNvPr id="33808" name="Line 12"/>
            <p:cNvSpPr>
              <a:spLocks noChangeShapeType="1"/>
            </p:cNvSpPr>
            <p:nvPr/>
          </p:nvSpPr>
          <p:spPr bwMode="auto">
            <a:xfrm>
              <a:off x="3936" y="172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3809" name="Line 13"/>
            <p:cNvSpPr>
              <a:spLocks noChangeShapeType="1"/>
            </p:cNvSpPr>
            <p:nvPr/>
          </p:nvSpPr>
          <p:spPr bwMode="auto">
            <a:xfrm>
              <a:off x="2352" y="1728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479246" name="Group 14"/>
          <p:cNvGrpSpPr>
            <a:grpSpLocks/>
          </p:cNvGrpSpPr>
          <p:nvPr/>
        </p:nvGrpSpPr>
        <p:grpSpPr bwMode="auto">
          <a:xfrm>
            <a:off x="3962400" y="4953000"/>
            <a:ext cx="1524000" cy="1676400"/>
            <a:chOff x="2352" y="1776"/>
            <a:chExt cx="960" cy="1056"/>
          </a:xfrm>
        </p:grpSpPr>
        <p:sp>
          <p:nvSpPr>
            <p:cNvPr id="33798" name="Line 15"/>
            <p:cNvSpPr>
              <a:spLocks noChangeShapeType="1"/>
            </p:cNvSpPr>
            <p:nvPr/>
          </p:nvSpPr>
          <p:spPr bwMode="auto">
            <a:xfrm flipV="1">
              <a:off x="3024" y="1776"/>
              <a:ext cx="28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3799" name="Line 16"/>
            <p:cNvSpPr>
              <a:spLocks noChangeShapeType="1"/>
            </p:cNvSpPr>
            <p:nvPr/>
          </p:nvSpPr>
          <p:spPr bwMode="auto">
            <a:xfrm>
              <a:off x="2352" y="1824"/>
              <a:ext cx="9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grpSp>
          <p:nvGrpSpPr>
            <p:cNvPr id="33800" name="Group 17"/>
            <p:cNvGrpSpPr>
              <a:grpSpLocks/>
            </p:cNvGrpSpPr>
            <p:nvPr/>
          </p:nvGrpSpPr>
          <p:grpSpPr bwMode="auto">
            <a:xfrm>
              <a:off x="2448" y="2160"/>
              <a:ext cx="624" cy="672"/>
              <a:chOff x="2448" y="2160"/>
              <a:chExt cx="624" cy="672"/>
            </a:xfrm>
          </p:grpSpPr>
          <p:grpSp>
            <p:nvGrpSpPr>
              <p:cNvPr id="33801" name="Group 18"/>
              <p:cNvGrpSpPr>
                <a:grpSpLocks/>
              </p:cNvGrpSpPr>
              <p:nvPr/>
            </p:nvGrpSpPr>
            <p:grpSpPr bwMode="auto">
              <a:xfrm>
                <a:off x="2448" y="2160"/>
                <a:ext cx="624" cy="672"/>
                <a:chOff x="2400" y="1728"/>
                <a:chExt cx="624" cy="672"/>
              </a:xfrm>
            </p:grpSpPr>
            <p:sp>
              <p:nvSpPr>
                <p:cNvPr id="33803" name="Rectangle 19"/>
                <p:cNvSpPr>
                  <a:spLocks noChangeArrowheads="1"/>
                </p:cNvSpPr>
                <p:nvPr/>
              </p:nvSpPr>
              <p:spPr bwMode="auto">
                <a:xfrm>
                  <a:off x="2400" y="1728"/>
                  <a:ext cx="624" cy="672"/>
                </a:xfrm>
                <a:prstGeom prst="rect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ko-KR" altLang="en-US">
                    <a:ea typeface="굴림" panose="020B0600000101010101" pitchFamily="34" charset="-127"/>
                  </a:endParaRPr>
                </a:p>
              </p:txBody>
            </p:sp>
            <p:sp>
              <p:nvSpPr>
                <p:cNvPr id="33804" name="Rectangle 20"/>
                <p:cNvSpPr>
                  <a:spLocks noChangeArrowheads="1"/>
                </p:cNvSpPr>
                <p:nvPr/>
              </p:nvSpPr>
              <p:spPr bwMode="auto">
                <a:xfrm>
                  <a:off x="2400" y="1728"/>
                  <a:ext cx="624" cy="240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>
                      <a:ea typeface="굴림" panose="020B0600000101010101" pitchFamily="34" charset="-127"/>
                    </a:rPr>
                    <a:t>next</a:t>
                  </a:r>
                </a:p>
              </p:txBody>
            </p:sp>
          </p:grpSp>
          <p:sp>
            <p:nvSpPr>
              <p:cNvPr id="33802" name="Text Box 21"/>
              <p:cNvSpPr txBox="1">
                <a:spLocks noChangeArrowheads="1"/>
              </p:cNvSpPr>
              <p:nvPr/>
            </p:nvSpPr>
            <p:spPr bwMode="auto">
              <a:xfrm>
                <a:off x="2448" y="2400"/>
                <a:ext cx="597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New</a:t>
                </a:r>
              </a:p>
              <a:p>
                <a:r>
                  <a:rPr lang="en-US" altLang="ko-KR">
                    <a:ea typeface="굴림" panose="020B0600000101010101" pitchFamily="34" charset="-127"/>
                  </a:rPr>
                  <a:t>Object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4551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2000"/>
            <a:ext cx="10820400" cy="586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Midterm Next Thursday (February 17)!</a:t>
            </a:r>
          </a:p>
          <a:p>
            <a:pPr lvl="1"/>
            <a:r>
              <a:rPr lang="en-US" dirty="0" smtClean="0"/>
              <a:t>No class on day of midterm</a:t>
            </a:r>
          </a:p>
          <a:p>
            <a:pPr lvl="1"/>
            <a:r>
              <a:rPr lang="en-US" dirty="0" smtClean="0"/>
              <a:t>7-9PM </a:t>
            </a:r>
          </a:p>
          <a:p>
            <a:r>
              <a:rPr lang="en-US" dirty="0" smtClean="0"/>
              <a:t>Project 1 Design Document due next Friday 2/11</a:t>
            </a:r>
          </a:p>
          <a:p>
            <a:r>
              <a:rPr lang="en-US" dirty="0" smtClean="0"/>
              <a:t>Project 1 Design reviews upcoming</a:t>
            </a:r>
          </a:p>
          <a:p>
            <a:pPr lvl="1"/>
            <a:r>
              <a:rPr lang="en-US" dirty="0" smtClean="0"/>
              <a:t>High-level discussion of your approach</a:t>
            </a:r>
          </a:p>
          <a:p>
            <a:pPr lvl="2"/>
            <a:r>
              <a:rPr lang="en-US" dirty="0" smtClean="0"/>
              <a:t>What will you modify?</a:t>
            </a:r>
          </a:p>
          <a:p>
            <a:pPr lvl="2"/>
            <a:r>
              <a:rPr lang="en-US" dirty="0" smtClean="0"/>
              <a:t>What algorithm will you use?</a:t>
            </a:r>
          </a:p>
          <a:p>
            <a:pPr lvl="2"/>
            <a:r>
              <a:rPr lang="en-US" dirty="0" smtClean="0"/>
              <a:t>How will things be linked together, etc.</a:t>
            </a:r>
          </a:p>
          <a:p>
            <a:pPr lvl="2"/>
            <a:r>
              <a:rPr lang="en-US" dirty="0" smtClean="0"/>
              <a:t>Do not need final design (complete with all semicolons!)</a:t>
            </a:r>
          </a:p>
          <a:p>
            <a:pPr lvl="1"/>
            <a:r>
              <a:rPr lang="en-US" dirty="0" smtClean="0"/>
              <a:t>You will be asked about testing</a:t>
            </a:r>
          </a:p>
          <a:p>
            <a:pPr lvl="2"/>
            <a:r>
              <a:rPr lang="en-US" dirty="0" smtClean="0"/>
              <a:t>Understand testing framework</a:t>
            </a:r>
          </a:p>
          <a:p>
            <a:pPr lvl="2"/>
            <a:r>
              <a:rPr lang="en-US" dirty="0" smtClean="0"/>
              <a:t>Are there things you are doing that are not tested by tests we give you?</a:t>
            </a:r>
          </a:p>
          <a:p>
            <a:r>
              <a:rPr lang="en-US" dirty="0" smtClean="0"/>
              <a:t>Do your own work!</a:t>
            </a:r>
          </a:p>
          <a:p>
            <a:pPr lvl="1"/>
            <a:r>
              <a:rPr lang="en-US" dirty="0" smtClean="0"/>
              <a:t>Please do not try to find solutions from previous terms</a:t>
            </a:r>
          </a:p>
          <a:p>
            <a:pPr lvl="1"/>
            <a:r>
              <a:rPr lang="en-US" dirty="0" smtClean="0"/>
              <a:t>We will be on the look out for anyone doing this…today</a:t>
            </a:r>
          </a:p>
        </p:txBody>
      </p:sp>
    </p:spTree>
    <p:extLst>
      <p:ext uri="{BB962C8B-B14F-4D97-AF65-F5344CB8AC3E}">
        <p14:creationId xmlns:p14="http://schemas.microsoft.com/office/powerpoint/2010/main" val="4305258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Implementing Locks with test&amp;set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10896600" cy="6096000"/>
          </a:xfrm>
        </p:spPr>
        <p:txBody>
          <a:bodyPr>
            <a:normAutofit/>
          </a:bodyPr>
          <a:lstStyle/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200" dirty="0">
                <a:ea typeface="굴림" panose="020B0600000101010101" pitchFamily="34" charset="-127"/>
              </a:rPr>
              <a:t>S</a:t>
            </a:r>
            <a:r>
              <a:rPr lang="en-US" altLang="ko-KR" sz="2200" dirty="0" smtClean="0">
                <a:ea typeface="굴림" panose="020B0600000101010101" pitchFamily="34" charset="-127"/>
              </a:rPr>
              <a:t>imple lock that doesn’t require entry into the kernel: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// </a:t>
            </a:r>
            <a: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(Free) Can access this memory location from user space!</a:t>
            </a:r>
            <a:b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solidFill>
                  <a:srgbClr val="233AE1"/>
                </a:solidFill>
                <a:latin typeface="Consolas" charset="0"/>
                <a:ea typeface="굴림" panose="020B0600000101010101" pitchFamily="34" charset="-127"/>
              </a:rPr>
              <a:t>	</a:t>
            </a:r>
            <a:r>
              <a:rPr lang="en-US" altLang="ko-KR" sz="1800" dirty="0" err="1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ko-KR" sz="180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 dirty="0" err="1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ko-KR" sz="180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 0; </a:t>
            </a:r>
            <a:r>
              <a:rPr lang="en-US" altLang="en-US" sz="180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Interface: acquire</a:t>
            </a:r>
            <a:r>
              <a:rPr lang="en-US" altLang="en-US" sz="18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(&amp;</a:t>
            </a:r>
            <a:r>
              <a:rPr lang="en-US" altLang="en-US" sz="180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sz="180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altLang="en-US" sz="180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                //            release</a:t>
            </a:r>
            <a:r>
              <a:rPr lang="en-US" altLang="en-US" sz="18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(&amp;</a:t>
            </a:r>
            <a:r>
              <a:rPr lang="en-US" altLang="en-US" sz="180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sz="180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1800" dirty="0" smtClean="0">
                <a:latin typeface="Consolas" charset="0"/>
                <a:ea typeface="Consolas" charset="0"/>
                <a:cs typeface="Consolas" charset="0"/>
              </a:rPr>
              <a:t>acquire(</a:t>
            </a:r>
            <a:r>
              <a:rPr lang="en-US" altLang="ko-KR" sz="18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ko-KR" sz="1800" dirty="0" smtClean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altLang="ko-KR" sz="1800" dirty="0" err="1" smtClean="0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ko-KR" sz="1800" dirty="0" smtClean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while (</a:t>
            </a:r>
            <a:r>
              <a:rPr lang="en-US" altLang="ko-KR" sz="18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test&amp;set</a:t>
            </a:r>
            <a:r>
              <a:rPr lang="en-US" altLang="ko-KR" sz="1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18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ko-KR" sz="1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ko-KR" sz="1800" dirty="0" smtClean="0"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altLang="ko-KR" sz="1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Atomic operation!</a:t>
            </a:r>
            <a: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1800" dirty="0" smtClean="0">
                <a:latin typeface="Consolas" charset="0"/>
                <a:ea typeface="Consolas" charset="0"/>
                <a:cs typeface="Consolas" charset="0"/>
              </a:rPr>
              <a:t>release(</a:t>
            </a:r>
            <a:r>
              <a:rPr lang="en-US" altLang="ko-KR" sz="18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ko-KR" sz="1800" dirty="0" smtClean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altLang="ko-KR" sz="1800" dirty="0" err="1" smtClean="0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ko-KR" sz="1800" dirty="0" smtClean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1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altLang="ko-KR" sz="18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ko-KR" sz="1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= 0</a:t>
            </a:r>
            <a:r>
              <a:rPr lang="en-US" altLang="ko-KR" sz="1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;		  // Atomic operation!</a:t>
            </a:r>
            <a: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200" dirty="0" smtClean="0">
                <a:ea typeface="굴림" panose="020B0600000101010101" pitchFamily="34" charset="-127"/>
              </a:rPr>
              <a:t>Simple explanation: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 smtClean="0">
                <a:ea typeface="굴림" panose="020B0600000101010101" pitchFamily="34" charset="-127"/>
              </a:rPr>
              <a:t>If lock is free,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test&amp;set</a:t>
            </a:r>
            <a:r>
              <a:rPr lang="en-US" altLang="ko-KR" sz="2000" dirty="0" smtClean="0">
                <a:ea typeface="굴림" panose="020B0600000101010101" pitchFamily="34" charset="-127"/>
              </a:rPr>
              <a:t> reads 0 and sets lock=1, so lock is now busy. </a:t>
            </a:r>
            <a:br>
              <a:rPr lang="en-US" altLang="ko-KR" sz="2000" dirty="0" smtClean="0">
                <a:ea typeface="굴림" panose="020B0600000101010101" pitchFamily="34" charset="-127"/>
              </a:rPr>
            </a:br>
            <a:r>
              <a:rPr lang="en-US" altLang="ko-KR" sz="2000" dirty="0" smtClean="0">
                <a:ea typeface="굴림" panose="020B0600000101010101" pitchFamily="34" charset="-127"/>
              </a:rPr>
              <a:t>It returns 0 so while exits.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 smtClean="0">
                <a:ea typeface="굴림" panose="020B0600000101010101" pitchFamily="34" charset="-127"/>
              </a:rPr>
              <a:t>If lock is busy,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test&amp;set</a:t>
            </a:r>
            <a:r>
              <a:rPr lang="en-US" altLang="ko-KR" sz="2000" dirty="0" smtClean="0">
                <a:ea typeface="굴림" panose="020B0600000101010101" pitchFamily="34" charset="-127"/>
              </a:rPr>
              <a:t> reads 1 and sets lock=1 (no change)</a:t>
            </a:r>
            <a:r>
              <a:rPr lang="en-US" altLang="ko-KR" sz="2000" dirty="0">
                <a:ea typeface="굴림" panose="020B0600000101010101" pitchFamily="34" charset="-127"/>
              </a:rPr>
              <a:t/>
            </a:r>
            <a:br>
              <a:rPr lang="en-US" altLang="ko-KR" sz="2000" dirty="0">
                <a:ea typeface="굴림" panose="020B0600000101010101" pitchFamily="34" charset="-127"/>
              </a:rPr>
            </a:br>
            <a:r>
              <a:rPr lang="en-US" altLang="ko-KR" sz="2000" dirty="0" smtClean="0">
                <a:ea typeface="굴림" panose="020B0600000101010101" pitchFamily="34" charset="-127"/>
              </a:rPr>
              <a:t>It returns 1, so while loop continues.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 smtClean="0">
                <a:ea typeface="굴림" panose="020B0600000101010101" pitchFamily="34" charset="-127"/>
              </a:rPr>
              <a:t>When we set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thelock</a:t>
            </a:r>
            <a:r>
              <a:rPr lang="en-US" altLang="ko-KR" sz="2000" dirty="0" smtClean="0">
                <a:ea typeface="굴림" panose="020B0600000101010101" pitchFamily="34" charset="-127"/>
              </a:rPr>
              <a:t> = 0, someone else can get lock.</a:t>
            </a:r>
            <a:endParaRPr lang="en-US" altLang="ko-KR" sz="2000" dirty="0">
              <a:ea typeface="굴림" panose="020B0600000101010101" pitchFamily="34" charset="-127"/>
            </a:endParaRP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2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Busy-Waiting</a:t>
            </a:r>
            <a:r>
              <a:rPr lang="en-US" altLang="ko-KR" sz="2200" dirty="0" smtClean="0">
                <a:ea typeface="굴림" panose="020B0600000101010101" pitchFamily="34" charset="-127"/>
              </a:rPr>
              <a:t>: thread consumes cycles while waiting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 smtClean="0">
                <a:ea typeface="굴림" panose="020B0600000101010101" pitchFamily="34" charset="-127"/>
              </a:rPr>
              <a:t>For multiprocessors: every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test&amp;set</a:t>
            </a:r>
            <a:r>
              <a:rPr lang="en-US" altLang="ko-KR" sz="2000" dirty="0" smtClean="0">
                <a:ea typeface="굴림" panose="020B0600000101010101" pitchFamily="34" charset="-127"/>
              </a:rPr>
              <a:t>() is a write, which makes value ping-pong around in cache (using lots of network BW)</a:t>
            </a:r>
          </a:p>
        </p:txBody>
      </p:sp>
    </p:spTree>
    <p:extLst>
      <p:ext uri="{BB962C8B-B14F-4D97-AF65-F5344CB8AC3E}">
        <p14:creationId xmlns:p14="http://schemas.microsoft.com/office/powerpoint/2010/main" val="35515384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Problem: Busy-Waiting for Lock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26831"/>
            <a:ext cx="11277600" cy="60960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Positives for this solution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Machine can receive interrupts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User code can use this lock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Works on a multiprocessor</a:t>
            </a: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Negatives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This is very inefficient as thread will consume cycles waiting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Waiting thread may take cycles away from thread holding lock (no one wins!)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Priority Inversion</a:t>
            </a:r>
            <a:r>
              <a:rPr lang="en-US" altLang="ko-KR" dirty="0" smtClean="0">
                <a:ea typeface="굴림" panose="020B0600000101010101" pitchFamily="34" charset="-127"/>
              </a:rPr>
              <a:t>: If busy-waiting thread has higher priority than thread holding lock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 no progress!</a:t>
            </a: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Priority Inversion problem with original Martian rover </a:t>
            </a: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For higher-level synchronization primitives (e.g. semaphores or monitors), waiting thread may wait for an arbitrary long time!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Thus even if busy-waiting was OK for locks, definitely not ok for other primitives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Homework/exam solutions should avoid busy-waiting!</a:t>
            </a:r>
          </a:p>
        </p:txBody>
      </p:sp>
      <p:pic>
        <p:nvPicPr>
          <p:cNvPr id="21508" name="Picture 9" descr="MCj0285432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152400"/>
            <a:ext cx="1851025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87878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Multiprocessor Spin Locks: </a:t>
            </a:r>
            <a:r>
              <a:rPr lang="en-US" altLang="ko-KR" dirty="0" err="1" smtClean="0">
                <a:ea typeface="굴림" panose="020B0600000101010101" pitchFamily="34" charset="-127"/>
              </a:rPr>
              <a:t>test&amp;test&amp;set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10972800" cy="6019800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 better solution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ea typeface="굴림" panose="020B0600000101010101" pitchFamily="34" charset="-127"/>
              </a:rPr>
              <a:t>for multiprocessors: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1900" dirty="0" smtClean="0">
                <a:solidFill>
                  <a:srgbClr val="233AE1"/>
                </a:solidFill>
                <a:ea typeface="굴림" panose="020B0600000101010101" pitchFamily="34" charset="-127"/>
              </a:rPr>
              <a:t>		</a:t>
            </a:r>
            <a:r>
              <a:rPr lang="en-US" altLang="ko-KR" sz="19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altLang="ko-KR" sz="19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(Free) Can access this memory location from user space!</a:t>
            </a:r>
            <a:br>
              <a:rPr lang="en-US" altLang="ko-KR" sz="19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900" dirty="0" smtClean="0">
                <a:solidFill>
                  <a:srgbClr val="233AE1"/>
                </a:solidFill>
                <a:ea typeface="굴림" panose="020B0600000101010101" pitchFamily="34" charset="-127"/>
              </a:rPr>
              <a:t>	</a:t>
            </a:r>
            <a:r>
              <a:rPr lang="en-US" altLang="ko-KR" sz="1900" dirty="0" err="1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ko-KR" sz="190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90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ko-KR" sz="19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altLang="en-US" sz="190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altLang="en-US" sz="19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Interface: acquire(&amp;</a:t>
            </a:r>
            <a:r>
              <a:rPr lang="en-US" altLang="en-US" sz="190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sz="19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altLang="en-US" sz="19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    //            </a:t>
            </a:r>
            <a:r>
              <a:rPr lang="en-US" altLang="en-US" sz="19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release(&amp;</a:t>
            </a:r>
            <a:r>
              <a:rPr lang="en-US" altLang="en-US" sz="190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sz="190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19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acquire(</a:t>
            </a:r>
            <a:r>
              <a:rPr lang="en-US" altLang="ko-KR" sz="19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int</a:t>
            </a:r>
            <a:r>
              <a:rPr lang="en-US" altLang="ko-KR" sz="19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 *</a:t>
            </a:r>
            <a:r>
              <a:rPr lang="en-US" altLang="ko-KR" sz="19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19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 </a:t>
            </a: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{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			do {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				</a:t>
            </a:r>
            <a:r>
              <a:rPr lang="en-US" altLang="ko-KR" sz="19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while(*</a:t>
            </a:r>
            <a:r>
              <a:rPr lang="en-US" altLang="ko-KR" sz="19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);   </a:t>
            </a:r>
            <a:r>
              <a:rPr lang="en-US" altLang="ko-KR" sz="19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      // </a:t>
            </a: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Wait until might be </a:t>
            </a:r>
            <a:r>
              <a:rPr lang="en-US" altLang="ko-KR" sz="19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free (quick check/test!)</a:t>
            </a: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		} </a:t>
            </a:r>
            <a:r>
              <a:rPr lang="en-US" altLang="ko-KR" sz="19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while(</a:t>
            </a:r>
            <a:r>
              <a:rPr lang="en-US" altLang="ko-KR" sz="1900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test&amp;set</a:t>
            </a:r>
            <a:r>
              <a:rPr lang="en-US" altLang="ko-KR" sz="1900" dirty="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1900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)</a:t>
            </a: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); // </a:t>
            </a:r>
            <a:r>
              <a:rPr lang="en-US" altLang="ko-KR" sz="19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Atomic grab of lock (exit if succeeded)</a:t>
            </a:r>
            <a:endParaRPr lang="en-US" altLang="ko-KR" sz="1900" dirty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		}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		r</a:t>
            </a:r>
            <a:r>
              <a:rPr lang="en-US" altLang="ko-KR" sz="19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elease(</a:t>
            </a:r>
            <a:r>
              <a:rPr lang="en-US" altLang="ko-KR" sz="19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int</a:t>
            </a:r>
            <a:r>
              <a:rPr lang="en-US" altLang="ko-KR" sz="19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 *</a:t>
            </a:r>
            <a:r>
              <a:rPr lang="en-US" altLang="ko-KR" sz="19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19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 </a:t>
            </a: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{</a:t>
            </a:r>
            <a:b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1900" dirty="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*</a:t>
            </a:r>
            <a:r>
              <a:rPr lang="en-US" altLang="ko-KR" sz="1900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1900" dirty="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= 0</a:t>
            </a:r>
            <a:r>
              <a:rPr lang="en-US" altLang="ko-KR" sz="1900" dirty="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;		 // Atomic release of lock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	}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Simple explanation: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Wait until lock might be free (only reading – stays in cache)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Then, try to grab lock with </a:t>
            </a:r>
            <a:r>
              <a:rPr lang="en-US" altLang="ko-KR" dirty="0" err="1" smtClean="0">
                <a:ea typeface="굴림" panose="020B0600000101010101" pitchFamily="34" charset="-127"/>
              </a:rPr>
              <a:t>test&amp;set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Repeat if fail to actually get lock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Issues with this solution: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Busy-Waiting</a:t>
            </a:r>
            <a:r>
              <a:rPr lang="en-US" altLang="ko-KR" dirty="0" smtClean="0">
                <a:ea typeface="굴림" panose="020B0600000101010101" pitchFamily="34" charset="-127"/>
              </a:rPr>
              <a:t>: thread still consumes cycles while waiting</a:t>
            </a:r>
          </a:p>
          <a:p>
            <a:pPr lvl="2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However, it does not impact other processors!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938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9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Better Locks using </a:t>
            </a:r>
            <a:r>
              <a:rPr lang="en-US" altLang="ko-KR" dirty="0" err="1" smtClean="0">
                <a:ea typeface="굴림" panose="020B0600000101010101" pitchFamily="34" charset="-127"/>
              </a:rPr>
              <a:t>test&amp;set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685800"/>
            <a:ext cx="9118600" cy="6172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200" dirty="0" smtClean="0">
                <a:ea typeface="굴림" panose="020B0600000101010101" pitchFamily="34" charset="-127"/>
              </a:rPr>
              <a:t>Can we build </a:t>
            </a:r>
            <a:r>
              <a:rPr lang="en-US" altLang="ko-KR" sz="2200" dirty="0" err="1" smtClean="0">
                <a:ea typeface="굴림" panose="020B0600000101010101" pitchFamily="34" charset="-127"/>
              </a:rPr>
              <a:t>test&amp;set</a:t>
            </a:r>
            <a:r>
              <a:rPr lang="en-US" altLang="ko-KR" sz="2200" dirty="0" smtClean="0">
                <a:ea typeface="굴림" panose="020B0600000101010101" pitchFamily="34" charset="-127"/>
              </a:rPr>
              <a:t> locks without busy-waiting?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Mostly.  Idea: only busy-wait to atomically check lock value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ea typeface="굴림" panose="020B0600000101010101" pitchFamily="34" charset="-127"/>
              </a:rPr>
            </a:b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32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 marL="0" indent="0">
              <a:lnSpc>
                <a:spcPct val="85000"/>
              </a:lnSpc>
              <a:spcBef>
                <a:spcPct val="20000"/>
              </a:spcBef>
              <a:buNone/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200" dirty="0" smtClean="0">
                <a:ea typeface="굴림" panose="020B0600000101010101" pitchFamily="34" charset="-127"/>
              </a:rPr>
              <a:t>Note: sleep has to be sure to reset the guard variable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Why can’t we do it just before or just after the sleep?</a:t>
            </a:r>
          </a:p>
        </p:txBody>
      </p:sp>
      <p:sp>
        <p:nvSpPr>
          <p:cNvPr id="456709" name="Text Box 5"/>
          <p:cNvSpPr txBox="1">
            <a:spLocks noChangeArrowheads="1"/>
          </p:cNvSpPr>
          <p:nvPr/>
        </p:nvSpPr>
        <p:spPr bwMode="auto">
          <a:xfrm>
            <a:off x="6462713" y="1619137"/>
            <a:ext cx="4662487" cy="371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release(</a:t>
            </a:r>
            <a:r>
              <a:rPr lang="en-US" altLang="en-US" b="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altLang="en-US" b="0" dirty="0" err="1" smtClean="0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// Short busy-wait time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while (</a:t>
            </a:r>
            <a:r>
              <a:rPr lang="en-US" altLang="en-US" b="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test&amp;set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(guard));</a:t>
            </a:r>
            <a:b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if anyone on wait queue {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take thread off wait queue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Place on ready queue;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 smtClean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altLang="en-US" b="0" dirty="0" err="1" smtClean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 smtClean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= FREE;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guard = 0;</a:t>
            </a:r>
            <a:b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altLang="en-US" b="0" dirty="0">
              <a:solidFill>
                <a:schemeClr val="hlin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1600200" y="1371600"/>
            <a:ext cx="8229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b="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 guard = 0</a:t>
            </a:r>
            <a:r>
              <a:rPr lang="en-US" altLang="en-US" b="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; // Global Variable!</a:t>
            </a:r>
            <a:endParaRPr lang="en-US" altLang="en-US" b="0" dirty="0">
              <a:solidFill>
                <a:schemeClr val="hlink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en-US" b="0" dirty="0" err="1" smtClean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 smtClean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b="0" dirty="0" err="1" smtClean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 smtClean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 = FREE; </a:t>
            </a:r>
            <a:r>
              <a:rPr lang="en-US" altLang="en-US" b="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Interface: acquire(&amp;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       //            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release(&amp;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altLang="en-US" b="0" dirty="0" smtClean="0">
              <a:solidFill>
                <a:srgbClr val="233AE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>
              <a:spcBef>
                <a:spcPts val="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l">
              <a:spcBef>
                <a:spcPts val="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acquire(</a:t>
            </a:r>
            <a:r>
              <a:rPr lang="en-US" altLang="en-US" b="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altLang="en-US" b="0" dirty="0" err="1" smtClean="0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// Short busy-wait time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while (</a:t>
            </a:r>
            <a:r>
              <a:rPr lang="en-US" altLang="en-US" b="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test&amp;set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(guard));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if 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b="0" dirty="0" smtClean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altLang="en-US" b="0" dirty="0" err="1" smtClean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 smtClean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== BUSY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go to sleep() &amp; 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guard = 0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 guard == 0 on </a:t>
            </a:r>
            <a:r>
              <a:rPr lang="en-US" altLang="en-US" b="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wakup</a:t>
            </a:r>
            <a:r>
              <a:rPr lang="en-US" altLang="en-US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!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 smtClean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altLang="en-US" b="0" dirty="0" err="1" smtClean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 smtClean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= BUSY;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guard = 0;</a:t>
            </a:r>
            <a:b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22535" name="Group 6"/>
          <p:cNvGrpSpPr>
            <a:grpSpLocks/>
          </p:cNvGrpSpPr>
          <p:nvPr/>
        </p:nvGrpSpPr>
        <p:grpSpPr bwMode="auto">
          <a:xfrm>
            <a:off x="836612" y="1828800"/>
            <a:ext cx="611188" cy="685800"/>
            <a:chOff x="1776" y="912"/>
            <a:chExt cx="477" cy="576"/>
          </a:xfrm>
        </p:grpSpPr>
        <p:sp>
          <p:nvSpPr>
            <p:cNvPr id="22536" name="AutoShape 7"/>
            <p:cNvSpPr>
              <a:spLocks noChangeAspect="1" noChangeArrowheads="1" noTextEdit="1"/>
            </p:cNvSpPr>
            <p:nvPr/>
          </p:nvSpPr>
          <p:spPr bwMode="auto">
            <a:xfrm>
              <a:off x="1776" y="912"/>
              <a:ext cx="4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37" name="Freeform 8"/>
            <p:cNvSpPr>
              <a:spLocks/>
            </p:cNvSpPr>
            <p:nvPr/>
          </p:nvSpPr>
          <p:spPr bwMode="auto">
            <a:xfrm>
              <a:off x="1819" y="1046"/>
              <a:ext cx="434" cy="442"/>
            </a:xfrm>
            <a:custGeom>
              <a:avLst/>
              <a:gdLst>
                <a:gd name="T0" fmla="*/ 4 w 1303"/>
                <a:gd name="T1" fmla="*/ 79 h 1327"/>
                <a:gd name="T2" fmla="*/ 7 w 1303"/>
                <a:gd name="T3" fmla="*/ 86 h 1327"/>
                <a:gd name="T4" fmla="*/ 13 w 1303"/>
                <a:gd name="T5" fmla="*/ 97 h 1327"/>
                <a:gd name="T6" fmla="*/ 19 w 1303"/>
                <a:gd name="T7" fmla="*/ 109 h 1327"/>
                <a:gd name="T8" fmla="*/ 28 w 1303"/>
                <a:gd name="T9" fmla="*/ 121 h 1327"/>
                <a:gd name="T10" fmla="*/ 38 w 1303"/>
                <a:gd name="T11" fmla="*/ 132 h 1327"/>
                <a:gd name="T12" fmla="*/ 50 w 1303"/>
                <a:gd name="T13" fmla="*/ 140 h 1327"/>
                <a:gd name="T14" fmla="*/ 63 w 1303"/>
                <a:gd name="T15" fmla="*/ 145 h 1327"/>
                <a:gd name="T16" fmla="*/ 76 w 1303"/>
                <a:gd name="T17" fmla="*/ 147 h 1327"/>
                <a:gd name="T18" fmla="*/ 90 w 1303"/>
                <a:gd name="T19" fmla="*/ 146 h 1327"/>
                <a:gd name="T20" fmla="*/ 104 w 1303"/>
                <a:gd name="T21" fmla="*/ 142 h 1327"/>
                <a:gd name="T22" fmla="*/ 116 w 1303"/>
                <a:gd name="T23" fmla="*/ 136 h 1327"/>
                <a:gd name="T24" fmla="*/ 128 w 1303"/>
                <a:gd name="T25" fmla="*/ 126 h 1327"/>
                <a:gd name="T26" fmla="*/ 136 w 1303"/>
                <a:gd name="T27" fmla="*/ 116 h 1327"/>
                <a:gd name="T28" fmla="*/ 142 w 1303"/>
                <a:gd name="T29" fmla="*/ 105 h 1327"/>
                <a:gd name="T30" fmla="*/ 144 w 1303"/>
                <a:gd name="T31" fmla="*/ 94 h 1327"/>
                <a:gd name="T32" fmla="*/ 145 w 1303"/>
                <a:gd name="T33" fmla="*/ 82 h 1327"/>
                <a:gd name="T34" fmla="*/ 143 w 1303"/>
                <a:gd name="T35" fmla="*/ 71 h 1327"/>
                <a:gd name="T36" fmla="*/ 140 w 1303"/>
                <a:gd name="T37" fmla="*/ 59 h 1327"/>
                <a:gd name="T38" fmla="*/ 136 w 1303"/>
                <a:gd name="T39" fmla="*/ 48 h 1327"/>
                <a:gd name="T40" fmla="*/ 132 w 1303"/>
                <a:gd name="T41" fmla="*/ 37 h 1327"/>
                <a:gd name="T42" fmla="*/ 128 w 1303"/>
                <a:gd name="T43" fmla="*/ 27 h 1327"/>
                <a:gd name="T44" fmla="*/ 123 w 1303"/>
                <a:gd name="T45" fmla="*/ 18 h 1327"/>
                <a:gd name="T46" fmla="*/ 117 w 1303"/>
                <a:gd name="T47" fmla="*/ 11 h 1327"/>
                <a:gd name="T48" fmla="*/ 111 w 1303"/>
                <a:gd name="T49" fmla="*/ 5 h 1327"/>
                <a:gd name="T50" fmla="*/ 104 w 1303"/>
                <a:gd name="T51" fmla="*/ 1 h 1327"/>
                <a:gd name="T52" fmla="*/ 98 w 1303"/>
                <a:gd name="T53" fmla="*/ 0 h 1327"/>
                <a:gd name="T54" fmla="*/ 93 w 1303"/>
                <a:gd name="T55" fmla="*/ 0 h 1327"/>
                <a:gd name="T56" fmla="*/ 89 w 1303"/>
                <a:gd name="T57" fmla="*/ 3 h 1327"/>
                <a:gd name="T58" fmla="*/ 85 w 1303"/>
                <a:gd name="T59" fmla="*/ 6 h 1327"/>
                <a:gd name="T60" fmla="*/ 84 w 1303"/>
                <a:gd name="T61" fmla="*/ 10 h 1327"/>
                <a:gd name="T62" fmla="*/ 83 w 1303"/>
                <a:gd name="T63" fmla="*/ 15 h 1327"/>
                <a:gd name="T64" fmla="*/ 83 w 1303"/>
                <a:gd name="T65" fmla="*/ 20 h 1327"/>
                <a:gd name="T66" fmla="*/ 83 w 1303"/>
                <a:gd name="T67" fmla="*/ 25 h 1327"/>
                <a:gd name="T68" fmla="*/ 84 w 1303"/>
                <a:gd name="T69" fmla="*/ 28 h 1327"/>
                <a:gd name="T70" fmla="*/ 85 w 1303"/>
                <a:gd name="T71" fmla="*/ 32 h 1327"/>
                <a:gd name="T72" fmla="*/ 85 w 1303"/>
                <a:gd name="T73" fmla="*/ 36 h 1327"/>
                <a:gd name="T74" fmla="*/ 82 w 1303"/>
                <a:gd name="T75" fmla="*/ 40 h 1327"/>
                <a:gd name="T76" fmla="*/ 78 w 1303"/>
                <a:gd name="T77" fmla="*/ 41 h 1327"/>
                <a:gd name="T78" fmla="*/ 73 w 1303"/>
                <a:gd name="T79" fmla="*/ 43 h 1327"/>
                <a:gd name="T80" fmla="*/ 68 w 1303"/>
                <a:gd name="T81" fmla="*/ 45 h 1327"/>
                <a:gd name="T82" fmla="*/ 63 w 1303"/>
                <a:gd name="T83" fmla="*/ 47 h 1327"/>
                <a:gd name="T84" fmla="*/ 58 w 1303"/>
                <a:gd name="T85" fmla="*/ 49 h 1327"/>
                <a:gd name="T86" fmla="*/ 54 w 1303"/>
                <a:gd name="T87" fmla="*/ 52 h 1327"/>
                <a:gd name="T88" fmla="*/ 50 w 1303"/>
                <a:gd name="T89" fmla="*/ 55 h 1327"/>
                <a:gd name="T90" fmla="*/ 45 w 1303"/>
                <a:gd name="T91" fmla="*/ 57 h 1327"/>
                <a:gd name="T92" fmla="*/ 41 w 1303"/>
                <a:gd name="T93" fmla="*/ 55 h 1327"/>
                <a:gd name="T94" fmla="*/ 38 w 1303"/>
                <a:gd name="T95" fmla="*/ 52 h 1327"/>
                <a:gd name="T96" fmla="*/ 34 w 1303"/>
                <a:gd name="T97" fmla="*/ 48 h 1327"/>
                <a:gd name="T98" fmla="*/ 29 w 1303"/>
                <a:gd name="T99" fmla="*/ 44 h 1327"/>
                <a:gd name="T100" fmla="*/ 24 w 1303"/>
                <a:gd name="T101" fmla="*/ 41 h 1327"/>
                <a:gd name="T102" fmla="*/ 17 w 1303"/>
                <a:gd name="T103" fmla="*/ 40 h 1327"/>
                <a:gd name="T104" fmla="*/ 11 w 1303"/>
                <a:gd name="T105" fmla="*/ 41 h 1327"/>
                <a:gd name="T106" fmla="*/ 5 w 1303"/>
                <a:gd name="T107" fmla="*/ 45 h 1327"/>
                <a:gd name="T108" fmla="*/ 1 w 1303"/>
                <a:gd name="T109" fmla="*/ 51 h 1327"/>
                <a:gd name="T110" fmla="*/ 0 w 1303"/>
                <a:gd name="T111" fmla="*/ 58 h 1327"/>
                <a:gd name="T112" fmla="*/ 0 w 1303"/>
                <a:gd name="T113" fmla="*/ 65 h 1327"/>
                <a:gd name="T114" fmla="*/ 2 w 1303"/>
                <a:gd name="T115" fmla="*/ 71 h 1327"/>
                <a:gd name="T116" fmla="*/ 3 w 1303"/>
                <a:gd name="T117" fmla="*/ 75 h 13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03" h="1327">
                  <a:moveTo>
                    <a:pt x="28" y="680"/>
                  </a:moveTo>
                  <a:lnTo>
                    <a:pt x="28" y="681"/>
                  </a:lnTo>
                  <a:lnTo>
                    <a:pt x="30" y="684"/>
                  </a:lnTo>
                  <a:lnTo>
                    <a:pt x="30" y="686"/>
                  </a:lnTo>
                  <a:lnTo>
                    <a:pt x="30" y="688"/>
                  </a:lnTo>
                  <a:lnTo>
                    <a:pt x="33" y="691"/>
                  </a:lnTo>
                  <a:lnTo>
                    <a:pt x="34" y="697"/>
                  </a:lnTo>
                  <a:lnTo>
                    <a:pt x="36" y="698"/>
                  </a:lnTo>
                  <a:lnTo>
                    <a:pt x="36" y="704"/>
                  </a:lnTo>
                  <a:lnTo>
                    <a:pt x="37" y="708"/>
                  </a:lnTo>
                  <a:lnTo>
                    <a:pt x="40" y="714"/>
                  </a:lnTo>
                  <a:lnTo>
                    <a:pt x="43" y="720"/>
                  </a:lnTo>
                  <a:lnTo>
                    <a:pt x="44" y="725"/>
                  </a:lnTo>
                  <a:lnTo>
                    <a:pt x="47" y="733"/>
                  </a:lnTo>
                  <a:lnTo>
                    <a:pt x="51" y="740"/>
                  </a:lnTo>
                  <a:lnTo>
                    <a:pt x="53" y="745"/>
                  </a:lnTo>
                  <a:lnTo>
                    <a:pt x="55" y="752"/>
                  </a:lnTo>
                  <a:lnTo>
                    <a:pt x="60" y="761"/>
                  </a:lnTo>
                  <a:lnTo>
                    <a:pt x="64" y="769"/>
                  </a:lnTo>
                  <a:lnTo>
                    <a:pt x="67" y="778"/>
                  </a:lnTo>
                  <a:lnTo>
                    <a:pt x="70" y="785"/>
                  </a:lnTo>
                  <a:lnTo>
                    <a:pt x="74" y="795"/>
                  </a:lnTo>
                  <a:lnTo>
                    <a:pt x="80" y="804"/>
                  </a:lnTo>
                  <a:lnTo>
                    <a:pt x="84" y="812"/>
                  </a:lnTo>
                  <a:lnTo>
                    <a:pt x="87" y="822"/>
                  </a:lnTo>
                  <a:lnTo>
                    <a:pt x="92" y="832"/>
                  </a:lnTo>
                  <a:lnTo>
                    <a:pt x="98" y="842"/>
                  </a:lnTo>
                  <a:lnTo>
                    <a:pt x="101" y="852"/>
                  </a:lnTo>
                  <a:lnTo>
                    <a:pt x="108" y="861"/>
                  </a:lnTo>
                  <a:lnTo>
                    <a:pt x="114" y="872"/>
                  </a:lnTo>
                  <a:lnTo>
                    <a:pt x="118" y="883"/>
                  </a:lnTo>
                  <a:lnTo>
                    <a:pt x="124" y="893"/>
                  </a:lnTo>
                  <a:lnTo>
                    <a:pt x="129" y="903"/>
                  </a:lnTo>
                  <a:lnTo>
                    <a:pt x="136" y="915"/>
                  </a:lnTo>
                  <a:lnTo>
                    <a:pt x="142" y="926"/>
                  </a:lnTo>
                  <a:lnTo>
                    <a:pt x="148" y="936"/>
                  </a:lnTo>
                  <a:lnTo>
                    <a:pt x="153" y="947"/>
                  </a:lnTo>
                  <a:lnTo>
                    <a:pt x="161" y="959"/>
                  </a:lnTo>
                  <a:lnTo>
                    <a:pt x="168" y="969"/>
                  </a:lnTo>
                  <a:lnTo>
                    <a:pt x="173" y="980"/>
                  </a:lnTo>
                  <a:lnTo>
                    <a:pt x="180" y="991"/>
                  </a:lnTo>
                  <a:lnTo>
                    <a:pt x="189" y="1003"/>
                  </a:lnTo>
                  <a:lnTo>
                    <a:pt x="196" y="1014"/>
                  </a:lnTo>
                  <a:lnTo>
                    <a:pt x="202" y="1024"/>
                  </a:lnTo>
                  <a:lnTo>
                    <a:pt x="210" y="1035"/>
                  </a:lnTo>
                  <a:lnTo>
                    <a:pt x="219" y="1047"/>
                  </a:lnTo>
                  <a:lnTo>
                    <a:pt x="226" y="1058"/>
                  </a:lnTo>
                  <a:lnTo>
                    <a:pt x="233" y="1068"/>
                  </a:lnTo>
                  <a:lnTo>
                    <a:pt x="243" y="1078"/>
                  </a:lnTo>
                  <a:lnTo>
                    <a:pt x="250" y="1091"/>
                  </a:lnTo>
                  <a:lnTo>
                    <a:pt x="260" y="1101"/>
                  </a:lnTo>
                  <a:lnTo>
                    <a:pt x="269" y="1111"/>
                  </a:lnTo>
                  <a:lnTo>
                    <a:pt x="277" y="1122"/>
                  </a:lnTo>
                  <a:lnTo>
                    <a:pt x="286" y="1131"/>
                  </a:lnTo>
                  <a:lnTo>
                    <a:pt x="296" y="1141"/>
                  </a:lnTo>
                  <a:lnTo>
                    <a:pt x="304" y="1152"/>
                  </a:lnTo>
                  <a:lnTo>
                    <a:pt x="314" y="1161"/>
                  </a:lnTo>
                  <a:lnTo>
                    <a:pt x="324" y="1171"/>
                  </a:lnTo>
                  <a:lnTo>
                    <a:pt x="333" y="1181"/>
                  </a:lnTo>
                  <a:lnTo>
                    <a:pt x="342" y="1188"/>
                  </a:lnTo>
                  <a:lnTo>
                    <a:pt x="352" y="1199"/>
                  </a:lnTo>
                  <a:lnTo>
                    <a:pt x="362" y="1206"/>
                  </a:lnTo>
                  <a:lnTo>
                    <a:pt x="372" y="1215"/>
                  </a:lnTo>
                  <a:lnTo>
                    <a:pt x="382" y="1222"/>
                  </a:lnTo>
                  <a:lnTo>
                    <a:pt x="394" y="1230"/>
                  </a:lnTo>
                  <a:lnTo>
                    <a:pt x="405" y="1237"/>
                  </a:lnTo>
                  <a:lnTo>
                    <a:pt x="415" y="1245"/>
                  </a:lnTo>
                  <a:lnTo>
                    <a:pt x="425" y="1252"/>
                  </a:lnTo>
                  <a:lnTo>
                    <a:pt x="436" y="1259"/>
                  </a:lnTo>
                  <a:lnTo>
                    <a:pt x="448" y="1264"/>
                  </a:lnTo>
                  <a:lnTo>
                    <a:pt x="459" y="1270"/>
                  </a:lnTo>
                  <a:lnTo>
                    <a:pt x="469" y="1274"/>
                  </a:lnTo>
                  <a:lnTo>
                    <a:pt x="480" y="1281"/>
                  </a:lnTo>
                  <a:lnTo>
                    <a:pt x="492" y="1286"/>
                  </a:lnTo>
                  <a:lnTo>
                    <a:pt x="504" y="1290"/>
                  </a:lnTo>
                  <a:lnTo>
                    <a:pt x="516" y="1294"/>
                  </a:lnTo>
                  <a:lnTo>
                    <a:pt x="527" y="1299"/>
                  </a:lnTo>
                  <a:lnTo>
                    <a:pt x="539" y="1301"/>
                  </a:lnTo>
                  <a:lnTo>
                    <a:pt x="551" y="1307"/>
                  </a:lnTo>
                  <a:lnTo>
                    <a:pt x="563" y="1310"/>
                  </a:lnTo>
                  <a:lnTo>
                    <a:pt x="576" y="1313"/>
                  </a:lnTo>
                  <a:lnTo>
                    <a:pt x="587" y="1316"/>
                  </a:lnTo>
                  <a:lnTo>
                    <a:pt x="600" y="1317"/>
                  </a:lnTo>
                  <a:lnTo>
                    <a:pt x="611" y="1318"/>
                  </a:lnTo>
                  <a:lnTo>
                    <a:pt x="624" y="1321"/>
                  </a:lnTo>
                  <a:lnTo>
                    <a:pt x="637" y="1323"/>
                  </a:lnTo>
                  <a:lnTo>
                    <a:pt x="648" y="1324"/>
                  </a:lnTo>
                  <a:lnTo>
                    <a:pt x="661" y="1324"/>
                  </a:lnTo>
                  <a:lnTo>
                    <a:pt x="674" y="1326"/>
                  </a:lnTo>
                  <a:lnTo>
                    <a:pt x="686" y="1327"/>
                  </a:lnTo>
                  <a:lnTo>
                    <a:pt x="698" y="1327"/>
                  </a:lnTo>
                  <a:lnTo>
                    <a:pt x="710" y="1327"/>
                  </a:lnTo>
                  <a:lnTo>
                    <a:pt x="723" y="1327"/>
                  </a:lnTo>
                  <a:lnTo>
                    <a:pt x="736" y="1326"/>
                  </a:lnTo>
                  <a:lnTo>
                    <a:pt x="749" y="1326"/>
                  </a:lnTo>
                  <a:lnTo>
                    <a:pt x="762" y="1324"/>
                  </a:lnTo>
                  <a:lnTo>
                    <a:pt x="772" y="1323"/>
                  </a:lnTo>
                  <a:lnTo>
                    <a:pt x="786" y="1321"/>
                  </a:lnTo>
                  <a:lnTo>
                    <a:pt x="799" y="1318"/>
                  </a:lnTo>
                  <a:lnTo>
                    <a:pt x="810" y="1317"/>
                  </a:lnTo>
                  <a:lnTo>
                    <a:pt x="823" y="1314"/>
                  </a:lnTo>
                  <a:lnTo>
                    <a:pt x="836" y="1311"/>
                  </a:lnTo>
                  <a:lnTo>
                    <a:pt x="848" y="1310"/>
                  </a:lnTo>
                  <a:lnTo>
                    <a:pt x="860" y="1306"/>
                  </a:lnTo>
                  <a:lnTo>
                    <a:pt x="872" y="1301"/>
                  </a:lnTo>
                  <a:lnTo>
                    <a:pt x="885" y="1299"/>
                  </a:lnTo>
                  <a:lnTo>
                    <a:pt x="897" y="1296"/>
                  </a:lnTo>
                  <a:lnTo>
                    <a:pt x="908" y="1290"/>
                  </a:lnTo>
                  <a:lnTo>
                    <a:pt x="921" y="1287"/>
                  </a:lnTo>
                  <a:lnTo>
                    <a:pt x="934" y="1281"/>
                  </a:lnTo>
                  <a:lnTo>
                    <a:pt x="945" y="1277"/>
                  </a:lnTo>
                  <a:lnTo>
                    <a:pt x="958" y="1272"/>
                  </a:lnTo>
                  <a:lnTo>
                    <a:pt x="969" y="1266"/>
                  </a:lnTo>
                  <a:lnTo>
                    <a:pt x="980" y="1262"/>
                  </a:lnTo>
                  <a:lnTo>
                    <a:pt x="992" y="1256"/>
                  </a:lnTo>
                  <a:lnTo>
                    <a:pt x="1003" y="1249"/>
                  </a:lnTo>
                  <a:lnTo>
                    <a:pt x="1016" y="1242"/>
                  </a:lnTo>
                  <a:lnTo>
                    <a:pt x="1026" y="1235"/>
                  </a:lnTo>
                  <a:lnTo>
                    <a:pt x="1039" y="1230"/>
                  </a:lnTo>
                  <a:lnTo>
                    <a:pt x="1049" y="1222"/>
                  </a:lnTo>
                  <a:lnTo>
                    <a:pt x="1060" y="1215"/>
                  </a:lnTo>
                  <a:lnTo>
                    <a:pt x="1070" y="1206"/>
                  </a:lnTo>
                  <a:lnTo>
                    <a:pt x="1081" y="1200"/>
                  </a:lnTo>
                  <a:lnTo>
                    <a:pt x="1093" y="1190"/>
                  </a:lnTo>
                  <a:lnTo>
                    <a:pt x="1103" y="1183"/>
                  </a:lnTo>
                  <a:lnTo>
                    <a:pt x="1114" y="1175"/>
                  </a:lnTo>
                  <a:lnTo>
                    <a:pt x="1125" y="1168"/>
                  </a:lnTo>
                  <a:lnTo>
                    <a:pt x="1134" y="1158"/>
                  </a:lnTo>
                  <a:lnTo>
                    <a:pt x="1144" y="1149"/>
                  </a:lnTo>
                  <a:lnTo>
                    <a:pt x="1152" y="1139"/>
                  </a:lnTo>
                  <a:lnTo>
                    <a:pt x="1162" y="1131"/>
                  </a:lnTo>
                  <a:lnTo>
                    <a:pt x="1171" y="1122"/>
                  </a:lnTo>
                  <a:lnTo>
                    <a:pt x="1179" y="1112"/>
                  </a:lnTo>
                  <a:lnTo>
                    <a:pt x="1186" y="1104"/>
                  </a:lnTo>
                  <a:lnTo>
                    <a:pt x="1195" y="1095"/>
                  </a:lnTo>
                  <a:lnTo>
                    <a:pt x="1202" y="1084"/>
                  </a:lnTo>
                  <a:lnTo>
                    <a:pt x="1209" y="1075"/>
                  </a:lnTo>
                  <a:lnTo>
                    <a:pt x="1215" y="1067"/>
                  </a:lnTo>
                  <a:lnTo>
                    <a:pt x="1223" y="1057"/>
                  </a:lnTo>
                  <a:lnTo>
                    <a:pt x="1229" y="1047"/>
                  </a:lnTo>
                  <a:lnTo>
                    <a:pt x="1235" y="1038"/>
                  </a:lnTo>
                  <a:lnTo>
                    <a:pt x="1240" y="1028"/>
                  </a:lnTo>
                  <a:lnTo>
                    <a:pt x="1246" y="1018"/>
                  </a:lnTo>
                  <a:lnTo>
                    <a:pt x="1252" y="1008"/>
                  </a:lnTo>
                  <a:lnTo>
                    <a:pt x="1256" y="998"/>
                  </a:lnTo>
                  <a:lnTo>
                    <a:pt x="1260" y="989"/>
                  </a:lnTo>
                  <a:lnTo>
                    <a:pt x="1266" y="979"/>
                  </a:lnTo>
                  <a:lnTo>
                    <a:pt x="1269" y="969"/>
                  </a:lnTo>
                  <a:lnTo>
                    <a:pt x="1273" y="960"/>
                  </a:lnTo>
                  <a:lnTo>
                    <a:pt x="1276" y="949"/>
                  </a:lnTo>
                  <a:lnTo>
                    <a:pt x="1282" y="940"/>
                  </a:lnTo>
                  <a:lnTo>
                    <a:pt x="1283" y="929"/>
                  </a:lnTo>
                  <a:lnTo>
                    <a:pt x="1286" y="919"/>
                  </a:lnTo>
                  <a:lnTo>
                    <a:pt x="1289" y="907"/>
                  </a:lnTo>
                  <a:lnTo>
                    <a:pt x="1292" y="899"/>
                  </a:lnTo>
                  <a:lnTo>
                    <a:pt x="1293" y="888"/>
                  </a:lnTo>
                  <a:lnTo>
                    <a:pt x="1296" y="879"/>
                  </a:lnTo>
                  <a:lnTo>
                    <a:pt x="1297" y="868"/>
                  </a:lnTo>
                  <a:lnTo>
                    <a:pt x="1299" y="858"/>
                  </a:lnTo>
                  <a:lnTo>
                    <a:pt x="1300" y="848"/>
                  </a:lnTo>
                  <a:lnTo>
                    <a:pt x="1300" y="836"/>
                  </a:lnTo>
                  <a:lnTo>
                    <a:pt x="1302" y="826"/>
                  </a:lnTo>
                  <a:lnTo>
                    <a:pt x="1303" y="816"/>
                  </a:lnTo>
                  <a:lnTo>
                    <a:pt x="1303" y="805"/>
                  </a:lnTo>
                  <a:lnTo>
                    <a:pt x="1303" y="795"/>
                  </a:lnTo>
                  <a:lnTo>
                    <a:pt x="1303" y="784"/>
                  </a:lnTo>
                  <a:lnTo>
                    <a:pt x="1303" y="774"/>
                  </a:lnTo>
                  <a:lnTo>
                    <a:pt x="1303" y="764"/>
                  </a:lnTo>
                  <a:lnTo>
                    <a:pt x="1303" y="752"/>
                  </a:lnTo>
                  <a:lnTo>
                    <a:pt x="1302" y="742"/>
                  </a:lnTo>
                  <a:lnTo>
                    <a:pt x="1302" y="733"/>
                  </a:lnTo>
                  <a:lnTo>
                    <a:pt x="1300" y="721"/>
                  </a:lnTo>
                  <a:lnTo>
                    <a:pt x="1300" y="711"/>
                  </a:lnTo>
                  <a:lnTo>
                    <a:pt x="1299" y="701"/>
                  </a:lnTo>
                  <a:lnTo>
                    <a:pt x="1297" y="691"/>
                  </a:lnTo>
                  <a:lnTo>
                    <a:pt x="1296" y="680"/>
                  </a:lnTo>
                  <a:lnTo>
                    <a:pt x="1294" y="669"/>
                  </a:lnTo>
                  <a:lnTo>
                    <a:pt x="1293" y="659"/>
                  </a:lnTo>
                  <a:lnTo>
                    <a:pt x="1290" y="649"/>
                  </a:lnTo>
                  <a:lnTo>
                    <a:pt x="1289" y="637"/>
                  </a:lnTo>
                  <a:lnTo>
                    <a:pt x="1287" y="627"/>
                  </a:lnTo>
                  <a:lnTo>
                    <a:pt x="1285" y="616"/>
                  </a:lnTo>
                  <a:lnTo>
                    <a:pt x="1283" y="607"/>
                  </a:lnTo>
                  <a:lnTo>
                    <a:pt x="1280" y="596"/>
                  </a:lnTo>
                  <a:lnTo>
                    <a:pt x="1277" y="586"/>
                  </a:lnTo>
                  <a:lnTo>
                    <a:pt x="1275" y="576"/>
                  </a:lnTo>
                  <a:lnTo>
                    <a:pt x="1272" y="566"/>
                  </a:lnTo>
                  <a:lnTo>
                    <a:pt x="1269" y="555"/>
                  </a:lnTo>
                  <a:lnTo>
                    <a:pt x="1266" y="545"/>
                  </a:lnTo>
                  <a:lnTo>
                    <a:pt x="1263" y="533"/>
                  </a:lnTo>
                  <a:lnTo>
                    <a:pt x="1260" y="525"/>
                  </a:lnTo>
                  <a:lnTo>
                    <a:pt x="1256" y="515"/>
                  </a:lnTo>
                  <a:lnTo>
                    <a:pt x="1253" y="504"/>
                  </a:lnTo>
                  <a:lnTo>
                    <a:pt x="1250" y="494"/>
                  </a:lnTo>
                  <a:lnTo>
                    <a:pt x="1246" y="484"/>
                  </a:lnTo>
                  <a:lnTo>
                    <a:pt x="1243" y="474"/>
                  </a:lnTo>
                  <a:lnTo>
                    <a:pt x="1239" y="464"/>
                  </a:lnTo>
                  <a:lnTo>
                    <a:pt x="1236" y="452"/>
                  </a:lnTo>
                  <a:lnTo>
                    <a:pt x="1233" y="442"/>
                  </a:lnTo>
                  <a:lnTo>
                    <a:pt x="1229" y="432"/>
                  </a:lnTo>
                  <a:lnTo>
                    <a:pt x="1226" y="422"/>
                  </a:lnTo>
                  <a:lnTo>
                    <a:pt x="1222" y="413"/>
                  </a:lnTo>
                  <a:lnTo>
                    <a:pt x="1219" y="403"/>
                  </a:lnTo>
                  <a:lnTo>
                    <a:pt x="1213" y="393"/>
                  </a:lnTo>
                  <a:lnTo>
                    <a:pt x="1212" y="383"/>
                  </a:lnTo>
                  <a:lnTo>
                    <a:pt x="1208" y="373"/>
                  </a:lnTo>
                  <a:lnTo>
                    <a:pt x="1205" y="364"/>
                  </a:lnTo>
                  <a:lnTo>
                    <a:pt x="1201" y="354"/>
                  </a:lnTo>
                  <a:lnTo>
                    <a:pt x="1196" y="343"/>
                  </a:lnTo>
                  <a:lnTo>
                    <a:pt x="1192" y="334"/>
                  </a:lnTo>
                  <a:lnTo>
                    <a:pt x="1188" y="326"/>
                  </a:lnTo>
                  <a:lnTo>
                    <a:pt x="1185" y="316"/>
                  </a:lnTo>
                  <a:lnTo>
                    <a:pt x="1181" y="306"/>
                  </a:lnTo>
                  <a:lnTo>
                    <a:pt x="1178" y="297"/>
                  </a:lnTo>
                  <a:lnTo>
                    <a:pt x="1174" y="287"/>
                  </a:lnTo>
                  <a:lnTo>
                    <a:pt x="1169" y="279"/>
                  </a:lnTo>
                  <a:lnTo>
                    <a:pt x="1165" y="270"/>
                  </a:lnTo>
                  <a:lnTo>
                    <a:pt x="1161" y="260"/>
                  </a:lnTo>
                  <a:lnTo>
                    <a:pt x="1157" y="252"/>
                  </a:lnTo>
                  <a:lnTo>
                    <a:pt x="1152" y="243"/>
                  </a:lnTo>
                  <a:lnTo>
                    <a:pt x="1148" y="235"/>
                  </a:lnTo>
                  <a:lnTo>
                    <a:pt x="1144" y="226"/>
                  </a:lnTo>
                  <a:lnTo>
                    <a:pt x="1140" y="219"/>
                  </a:lnTo>
                  <a:lnTo>
                    <a:pt x="1135" y="209"/>
                  </a:lnTo>
                  <a:lnTo>
                    <a:pt x="1131" y="202"/>
                  </a:lnTo>
                  <a:lnTo>
                    <a:pt x="1127" y="193"/>
                  </a:lnTo>
                  <a:lnTo>
                    <a:pt x="1123" y="185"/>
                  </a:lnTo>
                  <a:lnTo>
                    <a:pt x="1117" y="178"/>
                  </a:lnTo>
                  <a:lnTo>
                    <a:pt x="1113" y="171"/>
                  </a:lnTo>
                  <a:lnTo>
                    <a:pt x="1107" y="162"/>
                  </a:lnTo>
                  <a:lnTo>
                    <a:pt x="1103" y="155"/>
                  </a:lnTo>
                  <a:lnTo>
                    <a:pt x="1098" y="148"/>
                  </a:lnTo>
                  <a:lnTo>
                    <a:pt x="1094" y="141"/>
                  </a:lnTo>
                  <a:lnTo>
                    <a:pt x="1088" y="134"/>
                  </a:lnTo>
                  <a:lnTo>
                    <a:pt x="1083" y="127"/>
                  </a:lnTo>
                  <a:lnTo>
                    <a:pt x="1078" y="120"/>
                  </a:lnTo>
                  <a:lnTo>
                    <a:pt x="1073" y="114"/>
                  </a:lnTo>
                  <a:lnTo>
                    <a:pt x="1067" y="107"/>
                  </a:lnTo>
                  <a:lnTo>
                    <a:pt x="1064" y="101"/>
                  </a:lnTo>
                  <a:lnTo>
                    <a:pt x="1057" y="95"/>
                  </a:lnTo>
                  <a:lnTo>
                    <a:pt x="1052" y="90"/>
                  </a:lnTo>
                  <a:lnTo>
                    <a:pt x="1047" y="84"/>
                  </a:lnTo>
                  <a:lnTo>
                    <a:pt x="1042" y="78"/>
                  </a:lnTo>
                  <a:lnTo>
                    <a:pt x="1036" y="73"/>
                  </a:lnTo>
                  <a:lnTo>
                    <a:pt x="1030" y="67"/>
                  </a:lnTo>
                  <a:lnTo>
                    <a:pt x="1025" y="63"/>
                  </a:lnTo>
                  <a:lnTo>
                    <a:pt x="1019" y="57"/>
                  </a:lnTo>
                  <a:lnTo>
                    <a:pt x="1013" y="53"/>
                  </a:lnTo>
                  <a:lnTo>
                    <a:pt x="1007" y="47"/>
                  </a:lnTo>
                  <a:lnTo>
                    <a:pt x="1000" y="44"/>
                  </a:lnTo>
                  <a:lnTo>
                    <a:pt x="995" y="40"/>
                  </a:lnTo>
                  <a:lnTo>
                    <a:pt x="989" y="37"/>
                  </a:lnTo>
                  <a:lnTo>
                    <a:pt x="983" y="33"/>
                  </a:lnTo>
                  <a:lnTo>
                    <a:pt x="978" y="30"/>
                  </a:lnTo>
                  <a:lnTo>
                    <a:pt x="971" y="27"/>
                  </a:lnTo>
                  <a:lnTo>
                    <a:pt x="963" y="23"/>
                  </a:lnTo>
                  <a:lnTo>
                    <a:pt x="958" y="20"/>
                  </a:lnTo>
                  <a:lnTo>
                    <a:pt x="952" y="17"/>
                  </a:lnTo>
                  <a:lnTo>
                    <a:pt x="945" y="14"/>
                  </a:lnTo>
                  <a:lnTo>
                    <a:pt x="939" y="13"/>
                  </a:lnTo>
                  <a:lnTo>
                    <a:pt x="932" y="10"/>
                  </a:lnTo>
                  <a:lnTo>
                    <a:pt x="926" y="9"/>
                  </a:lnTo>
                  <a:lnTo>
                    <a:pt x="922" y="7"/>
                  </a:lnTo>
                  <a:lnTo>
                    <a:pt x="915" y="6"/>
                  </a:lnTo>
                  <a:lnTo>
                    <a:pt x="909" y="4"/>
                  </a:lnTo>
                  <a:lnTo>
                    <a:pt x="904" y="3"/>
                  </a:lnTo>
                  <a:lnTo>
                    <a:pt x="899" y="3"/>
                  </a:lnTo>
                  <a:lnTo>
                    <a:pt x="892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72" y="0"/>
                  </a:lnTo>
                  <a:lnTo>
                    <a:pt x="867" y="0"/>
                  </a:lnTo>
                  <a:lnTo>
                    <a:pt x="863" y="0"/>
                  </a:lnTo>
                  <a:lnTo>
                    <a:pt x="858" y="0"/>
                  </a:lnTo>
                  <a:lnTo>
                    <a:pt x="853" y="0"/>
                  </a:lnTo>
                  <a:lnTo>
                    <a:pt x="848" y="1"/>
                  </a:lnTo>
                  <a:lnTo>
                    <a:pt x="845" y="3"/>
                  </a:lnTo>
                  <a:lnTo>
                    <a:pt x="841" y="4"/>
                  </a:lnTo>
                  <a:lnTo>
                    <a:pt x="836" y="4"/>
                  </a:lnTo>
                  <a:lnTo>
                    <a:pt x="831" y="6"/>
                  </a:lnTo>
                  <a:lnTo>
                    <a:pt x="827" y="7"/>
                  </a:lnTo>
                  <a:lnTo>
                    <a:pt x="824" y="9"/>
                  </a:lnTo>
                  <a:lnTo>
                    <a:pt x="818" y="10"/>
                  </a:lnTo>
                  <a:lnTo>
                    <a:pt x="817" y="11"/>
                  </a:lnTo>
                  <a:lnTo>
                    <a:pt x="811" y="13"/>
                  </a:lnTo>
                  <a:lnTo>
                    <a:pt x="809" y="16"/>
                  </a:lnTo>
                  <a:lnTo>
                    <a:pt x="806" y="17"/>
                  </a:lnTo>
                  <a:lnTo>
                    <a:pt x="801" y="20"/>
                  </a:lnTo>
                  <a:lnTo>
                    <a:pt x="799" y="23"/>
                  </a:lnTo>
                  <a:lnTo>
                    <a:pt x="796" y="26"/>
                  </a:lnTo>
                  <a:lnTo>
                    <a:pt x="793" y="29"/>
                  </a:lnTo>
                  <a:lnTo>
                    <a:pt x="789" y="31"/>
                  </a:lnTo>
                  <a:lnTo>
                    <a:pt x="786" y="34"/>
                  </a:lnTo>
                  <a:lnTo>
                    <a:pt x="783" y="37"/>
                  </a:lnTo>
                  <a:lnTo>
                    <a:pt x="780" y="40"/>
                  </a:lnTo>
                  <a:lnTo>
                    <a:pt x="777" y="43"/>
                  </a:lnTo>
                  <a:lnTo>
                    <a:pt x="774" y="46"/>
                  </a:lnTo>
                  <a:lnTo>
                    <a:pt x="773" y="50"/>
                  </a:lnTo>
                  <a:lnTo>
                    <a:pt x="770" y="53"/>
                  </a:lnTo>
                  <a:lnTo>
                    <a:pt x="769" y="57"/>
                  </a:lnTo>
                  <a:lnTo>
                    <a:pt x="767" y="60"/>
                  </a:lnTo>
                  <a:lnTo>
                    <a:pt x="764" y="64"/>
                  </a:lnTo>
                  <a:lnTo>
                    <a:pt x="763" y="68"/>
                  </a:lnTo>
                  <a:lnTo>
                    <a:pt x="762" y="71"/>
                  </a:lnTo>
                  <a:lnTo>
                    <a:pt x="759" y="75"/>
                  </a:lnTo>
                  <a:lnTo>
                    <a:pt x="757" y="80"/>
                  </a:lnTo>
                  <a:lnTo>
                    <a:pt x="756" y="84"/>
                  </a:lnTo>
                  <a:lnTo>
                    <a:pt x="755" y="88"/>
                  </a:lnTo>
                  <a:lnTo>
                    <a:pt x="753" y="91"/>
                  </a:lnTo>
                  <a:lnTo>
                    <a:pt x="753" y="97"/>
                  </a:lnTo>
                  <a:lnTo>
                    <a:pt x="752" y="101"/>
                  </a:lnTo>
                  <a:lnTo>
                    <a:pt x="750" y="107"/>
                  </a:lnTo>
                  <a:lnTo>
                    <a:pt x="749" y="111"/>
                  </a:lnTo>
                  <a:lnTo>
                    <a:pt x="749" y="115"/>
                  </a:lnTo>
                  <a:lnTo>
                    <a:pt x="749" y="120"/>
                  </a:lnTo>
                  <a:lnTo>
                    <a:pt x="749" y="124"/>
                  </a:lnTo>
                  <a:lnTo>
                    <a:pt x="749" y="128"/>
                  </a:lnTo>
                  <a:lnTo>
                    <a:pt x="749" y="135"/>
                  </a:lnTo>
                  <a:lnTo>
                    <a:pt x="747" y="138"/>
                  </a:lnTo>
                  <a:lnTo>
                    <a:pt x="747" y="144"/>
                  </a:lnTo>
                  <a:lnTo>
                    <a:pt x="747" y="148"/>
                  </a:lnTo>
                  <a:lnTo>
                    <a:pt x="747" y="152"/>
                  </a:lnTo>
                  <a:lnTo>
                    <a:pt x="747" y="157"/>
                  </a:lnTo>
                  <a:lnTo>
                    <a:pt x="747" y="162"/>
                  </a:lnTo>
                  <a:lnTo>
                    <a:pt x="747" y="166"/>
                  </a:lnTo>
                  <a:lnTo>
                    <a:pt x="747" y="171"/>
                  </a:lnTo>
                  <a:lnTo>
                    <a:pt x="747" y="175"/>
                  </a:lnTo>
                  <a:lnTo>
                    <a:pt x="747" y="178"/>
                  </a:lnTo>
                  <a:lnTo>
                    <a:pt x="749" y="182"/>
                  </a:lnTo>
                  <a:lnTo>
                    <a:pt x="749" y="188"/>
                  </a:lnTo>
                  <a:lnTo>
                    <a:pt x="749" y="191"/>
                  </a:lnTo>
                  <a:lnTo>
                    <a:pt x="749" y="195"/>
                  </a:lnTo>
                  <a:lnTo>
                    <a:pt x="750" y="199"/>
                  </a:lnTo>
                  <a:lnTo>
                    <a:pt x="750" y="203"/>
                  </a:lnTo>
                  <a:lnTo>
                    <a:pt x="750" y="206"/>
                  </a:lnTo>
                  <a:lnTo>
                    <a:pt x="752" y="209"/>
                  </a:lnTo>
                  <a:lnTo>
                    <a:pt x="752" y="215"/>
                  </a:lnTo>
                  <a:lnTo>
                    <a:pt x="752" y="218"/>
                  </a:lnTo>
                  <a:lnTo>
                    <a:pt x="752" y="221"/>
                  </a:lnTo>
                  <a:lnTo>
                    <a:pt x="752" y="225"/>
                  </a:lnTo>
                  <a:lnTo>
                    <a:pt x="753" y="228"/>
                  </a:lnTo>
                  <a:lnTo>
                    <a:pt x="755" y="232"/>
                  </a:lnTo>
                  <a:lnTo>
                    <a:pt x="755" y="235"/>
                  </a:lnTo>
                  <a:lnTo>
                    <a:pt x="755" y="239"/>
                  </a:lnTo>
                  <a:lnTo>
                    <a:pt x="755" y="243"/>
                  </a:lnTo>
                  <a:lnTo>
                    <a:pt x="756" y="246"/>
                  </a:lnTo>
                  <a:lnTo>
                    <a:pt x="756" y="249"/>
                  </a:lnTo>
                  <a:lnTo>
                    <a:pt x="757" y="252"/>
                  </a:lnTo>
                  <a:lnTo>
                    <a:pt x="757" y="255"/>
                  </a:lnTo>
                  <a:lnTo>
                    <a:pt x="759" y="259"/>
                  </a:lnTo>
                  <a:lnTo>
                    <a:pt x="759" y="260"/>
                  </a:lnTo>
                  <a:lnTo>
                    <a:pt x="760" y="265"/>
                  </a:lnTo>
                  <a:lnTo>
                    <a:pt x="760" y="266"/>
                  </a:lnTo>
                  <a:lnTo>
                    <a:pt x="762" y="270"/>
                  </a:lnTo>
                  <a:lnTo>
                    <a:pt x="762" y="272"/>
                  </a:lnTo>
                  <a:lnTo>
                    <a:pt x="762" y="275"/>
                  </a:lnTo>
                  <a:lnTo>
                    <a:pt x="762" y="277"/>
                  </a:lnTo>
                  <a:lnTo>
                    <a:pt x="763" y="280"/>
                  </a:lnTo>
                  <a:lnTo>
                    <a:pt x="764" y="286"/>
                  </a:lnTo>
                  <a:lnTo>
                    <a:pt x="764" y="290"/>
                  </a:lnTo>
                  <a:lnTo>
                    <a:pt x="766" y="296"/>
                  </a:lnTo>
                  <a:lnTo>
                    <a:pt x="767" y="300"/>
                  </a:lnTo>
                  <a:lnTo>
                    <a:pt x="767" y="304"/>
                  </a:lnTo>
                  <a:lnTo>
                    <a:pt x="767" y="309"/>
                  </a:lnTo>
                  <a:lnTo>
                    <a:pt x="769" y="313"/>
                  </a:lnTo>
                  <a:lnTo>
                    <a:pt x="769" y="317"/>
                  </a:lnTo>
                  <a:lnTo>
                    <a:pt x="769" y="320"/>
                  </a:lnTo>
                  <a:lnTo>
                    <a:pt x="769" y="324"/>
                  </a:lnTo>
                  <a:lnTo>
                    <a:pt x="769" y="327"/>
                  </a:lnTo>
                  <a:lnTo>
                    <a:pt x="770" y="331"/>
                  </a:lnTo>
                  <a:lnTo>
                    <a:pt x="767" y="333"/>
                  </a:lnTo>
                  <a:lnTo>
                    <a:pt x="767" y="337"/>
                  </a:lnTo>
                  <a:lnTo>
                    <a:pt x="764" y="339"/>
                  </a:lnTo>
                  <a:lnTo>
                    <a:pt x="762" y="341"/>
                  </a:lnTo>
                  <a:lnTo>
                    <a:pt x="757" y="344"/>
                  </a:lnTo>
                  <a:lnTo>
                    <a:pt x="753" y="347"/>
                  </a:lnTo>
                  <a:lnTo>
                    <a:pt x="749" y="350"/>
                  </a:lnTo>
                  <a:lnTo>
                    <a:pt x="743" y="354"/>
                  </a:lnTo>
                  <a:lnTo>
                    <a:pt x="740" y="356"/>
                  </a:lnTo>
                  <a:lnTo>
                    <a:pt x="737" y="356"/>
                  </a:lnTo>
                  <a:lnTo>
                    <a:pt x="735" y="358"/>
                  </a:lnTo>
                  <a:lnTo>
                    <a:pt x="730" y="360"/>
                  </a:lnTo>
                  <a:lnTo>
                    <a:pt x="728" y="361"/>
                  </a:lnTo>
                  <a:lnTo>
                    <a:pt x="723" y="363"/>
                  </a:lnTo>
                  <a:lnTo>
                    <a:pt x="720" y="364"/>
                  </a:lnTo>
                  <a:lnTo>
                    <a:pt x="716" y="366"/>
                  </a:lnTo>
                  <a:lnTo>
                    <a:pt x="712" y="367"/>
                  </a:lnTo>
                  <a:lnTo>
                    <a:pt x="709" y="368"/>
                  </a:lnTo>
                  <a:lnTo>
                    <a:pt x="705" y="370"/>
                  </a:lnTo>
                  <a:lnTo>
                    <a:pt x="701" y="371"/>
                  </a:lnTo>
                  <a:lnTo>
                    <a:pt x="696" y="373"/>
                  </a:lnTo>
                  <a:lnTo>
                    <a:pt x="692" y="374"/>
                  </a:lnTo>
                  <a:lnTo>
                    <a:pt x="689" y="376"/>
                  </a:lnTo>
                  <a:lnTo>
                    <a:pt x="683" y="378"/>
                  </a:lnTo>
                  <a:lnTo>
                    <a:pt x="679" y="380"/>
                  </a:lnTo>
                  <a:lnTo>
                    <a:pt x="674" y="381"/>
                  </a:lnTo>
                  <a:lnTo>
                    <a:pt x="669" y="383"/>
                  </a:lnTo>
                  <a:lnTo>
                    <a:pt x="665" y="384"/>
                  </a:lnTo>
                  <a:lnTo>
                    <a:pt x="659" y="385"/>
                  </a:lnTo>
                  <a:lnTo>
                    <a:pt x="655" y="387"/>
                  </a:lnTo>
                  <a:lnTo>
                    <a:pt x="652" y="388"/>
                  </a:lnTo>
                  <a:lnTo>
                    <a:pt x="647" y="390"/>
                  </a:lnTo>
                  <a:lnTo>
                    <a:pt x="642" y="391"/>
                  </a:lnTo>
                  <a:lnTo>
                    <a:pt x="637" y="393"/>
                  </a:lnTo>
                  <a:lnTo>
                    <a:pt x="631" y="394"/>
                  </a:lnTo>
                  <a:lnTo>
                    <a:pt x="628" y="395"/>
                  </a:lnTo>
                  <a:lnTo>
                    <a:pt x="621" y="398"/>
                  </a:lnTo>
                  <a:lnTo>
                    <a:pt x="617" y="400"/>
                  </a:lnTo>
                  <a:lnTo>
                    <a:pt x="612" y="401"/>
                  </a:lnTo>
                  <a:lnTo>
                    <a:pt x="607" y="404"/>
                  </a:lnTo>
                  <a:lnTo>
                    <a:pt x="602" y="405"/>
                  </a:lnTo>
                  <a:lnTo>
                    <a:pt x="598" y="408"/>
                  </a:lnTo>
                  <a:lnTo>
                    <a:pt x="593" y="410"/>
                  </a:lnTo>
                  <a:lnTo>
                    <a:pt x="588" y="411"/>
                  </a:lnTo>
                  <a:lnTo>
                    <a:pt x="583" y="414"/>
                  </a:lnTo>
                  <a:lnTo>
                    <a:pt x="578" y="415"/>
                  </a:lnTo>
                  <a:lnTo>
                    <a:pt x="573" y="417"/>
                  </a:lnTo>
                  <a:lnTo>
                    <a:pt x="568" y="418"/>
                  </a:lnTo>
                  <a:lnTo>
                    <a:pt x="563" y="421"/>
                  </a:lnTo>
                  <a:lnTo>
                    <a:pt x="558" y="422"/>
                  </a:lnTo>
                  <a:lnTo>
                    <a:pt x="554" y="424"/>
                  </a:lnTo>
                  <a:lnTo>
                    <a:pt x="550" y="427"/>
                  </a:lnTo>
                  <a:lnTo>
                    <a:pt x="546" y="430"/>
                  </a:lnTo>
                  <a:lnTo>
                    <a:pt x="541" y="432"/>
                  </a:lnTo>
                  <a:lnTo>
                    <a:pt x="537" y="434"/>
                  </a:lnTo>
                  <a:lnTo>
                    <a:pt x="533" y="437"/>
                  </a:lnTo>
                  <a:lnTo>
                    <a:pt x="529" y="438"/>
                  </a:lnTo>
                  <a:lnTo>
                    <a:pt x="524" y="441"/>
                  </a:lnTo>
                  <a:lnTo>
                    <a:pt x="520" y="442"/>
                  </a:lnTo>
                  <a:lnTo>
                    <a:pt x="516" y="445"/>
                  </a:lnTo>
                  <a:lnTo>
                    <a:pt x="512" y="448"/>
                  </a:lnTo>
                  <a:lnTo>
                    <a:pt x="507" y="449"/>
                  </a:lnTo>
                  <a:lnTo>
                    <a:pt x="503" y="452"/>
                  </a:lnTo>
                  <a:lnTo>
                    <a:pt x="500" y="454"/>
                  </a:lnTo>
                  <a:lnTo>
                    <a:pt x="496" y="455"/>
                  </a:lnTo>
                  <a:lnTo>
                    <a:pt x="492" y="458"/>
                  </a:lnTo>
                  <a:lnTo>
                    <a:pt x="490" y="461"/>
                  </a:lnTo>
                  <a:lnTo>
                    <a:pt x="487" y="464"/>
                  </a:lnTo>
                  <a:lnTo>
                    <a:pt x="482" y="465"/>
                  </a:lnTo>
                  <a:lnTo>
                    <a:pt x="479" y="468"/>
                  </a:lnTo>
                  <a:lnTo>
                    <a:pt x="477" y="471"/>
                  </a:lnTo>
                  <a:lnTo>
                    <a:pt x="475" y="474"/>
                  </a:lnTo>
                  <a:lnTo>
                    <a:pt x="472" y="474"/>
                  </a:lnTo>
                  <a:lnTo>
                    <a:pt x="469" y="477"/>
                  </a:lnTo>
                  <a:lnTo>
                    <a:pt x="466" y="478"/>
                  </a:lnTo>
                  <a:lnTo>
                    <a:pt x="463" y="481"/>
                  </a:lnTo>
                  <a:lnTo>
                    <a:pt x="456" y="485"/>
                  </a:lnTo>
                  <a:lnTo>
                    <a:pt x="452" y="489"/>
                  </a:lnTo>
                  <a:lnTo>
                    <a:pt x="448" y="492"/>
                  </a:lnTo>
                  <a:lnTo>
                    <a:pt x="443" y="496"/>
                  </a:lnTo>
                  <a:lnTo>
                    <a:pt x="438" y="499"/>
                  </a:lnTo>
                  <a:lnTo>
                    <a:pt x="435" y="502"/>
                  </a:lnTo>
                  <a:lnTo>
                    <a:pt x="429" y="505"/>
                  </a:lnTo>
                  <a:lnTo>
                    <a:pt x="425" y="508"/>
                  </a:lnTo>
                  <a:lnTo>
                    <a:pt x="421" y="508"/>
                  </a:lnTo>
                  <a:lnTo>
                    <a:pt x="418" y="511"/>
                  </a:lnTo>
                  <a:lnTo>
                    <a:pt x="414" y="512"/>
                  </a:lnTo>
                  <a:lnTo>
                    <a:pt x="409" y="513"/>
                  </a:lnTo>
                  <a:lnTo>
                    <a:pt x="406" y="515"/>
                  </a:lnTo>
                  <a:lnTo>
                    <a:pt x="401" y="515"/>
                  </a:lnTo>
                  <a:lnTo>
                    <a:pt x="398" y="513"/>
                  </a:lnTo>
                  <a:lnTo>
                    <a:pt x="394" y="513"/>
                  </a:lnTo>
                  <a:lnTo>
                    <a:pt x="389" y="511"/>
                  </a:lnTo>
                  <a:lnTo>
                    <a:pt x="387" y="509"/>
                  </a:lnTo>
                  <a:lnTo>
                    <a:pt x="382" y="506"/>
                  </a:lnTo>
                  <a:lnTo>
                    <a:pt x="378" y="505"/>
                  </a:lnTo>
                  <a:lnTo>
                    <a:pt x="374" y="501"/>
                  </a:lnTo>
                  <a:lnTo>
                    <a:pt x="369" y="498"/>
                  </a:lnTo>
                  <a:lnTo>
                    <a:pt x="367" y="495"/>
                  </a:lnTo>
                  <a:lnTo>
                    <a:pt x="364" y="492"/>
                  </a:lnTo>
                  <a:lnTo>
                    <a:pt x="362" y="489"/>
                  </a:lnTo>
                  <a:lnTo>
                    <a:pt x="360" y="486"/>
                  </a:lnTo>
                  <a:lnTo>
                    <a:pt x="357" y="484"/>
                  </a:lnTo>
                  <a:lnTo>
                    <a:pt x="354" y="479"/>
                  </a:lnTo>
                  <a:lnTo>
                    <a:pt x="351" y="477"/>
                  </a:lnTo>
                  <a:lnTo>
                    <a:pt x="348" y="475"/>
                  </a:lnTo>
                  <a:lnTo>
                    <a:pt x="345" y="471"/>
                  </a:lnTo>
                  <a:lnTo>
                    <a:pt x="342" y="468"/>
                  </a:lnTo>
                  <a:lnTo>
                    <a:pt x="340" y="464"/>
                  </a:lnTo>
                  <a:lnTo>
                    <a:pt x="335" y="461"/>
                  </a:lnTo>
                  <a:lnTo>
                    <a:pt x="333" y="457"/>
                  </a:lnTo>
                  <a:lnTo>
                    <a:pt x="330" y="454"/>
                  </a:lnTo>
                  <a:lnTo>
                    <a:pt x="327" y="451"/>
                  </a:lnTo>
                  <a:lnTo>
                    <a:pt x="324" y="448"/>
                  </a:lnTo>
                  <a:lnTo>
                    <a:pt x="318" y="444"/>
                  </a:lnTo>
                  <a:lnTo>
                    <a:pt x="315" y="440"/>
                  </a:lnTo>
                  <a:lnTo>
                    <a:pt x="311" y="437"/>
                  </a:lnTo>
                  <a:lnTo>
                    <a:pt x="308" y="432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1"/>
                  </a:lnTo>
                  <a:lnTo>
                    <a:pt x="291" y="418"/>
                  </a:lnTo>
                  <a:lnTo>
                    <a:pt x="287" y="414"/>
                  </a:lnTo>
                  <a:lnTo>
                    <a:pt x="283" y="411"/>
                  </a:lnTo>
                  <a:lnTo>
                    <a:pt x="279" y="408"/>
                  </a:lnTo>
                  <a:lnTo>
                    <a:pt x="276" y="404"/>
                  </a:lnTo>
                  <a:lnTo>
                    <a:pt x="270" y="401"/>
                  </a:lnTo>
                  <a:lnTo>
                    <a:pt x="266" y="397"/>
                  </a:lnTo>
                  <a:lnTo>
                    <a:pt x="261" y="394"/>
                  </a:lnTo>
                  <a:lnTo>
                    <a:pt x="257" y="391"/>
                  </a:lnTo>
                  <a:lnTo>
                    <a:pt x="252" y="387"/>
                  </a:lnTo>
                  <a:lnTo>
                    <a:pt x="247" y="384"/>
                  </a:lnTo>
                  <a:lnTo>
                    <a:pt x="242" y="381"/>
                  </a:lnTo>
                  <a:lnTo>
                    <a:pt x="237" y="380"/>
                  </a:lnTo>
                  <a:lnTo>
                    <a:pt x="232" y="376"/>
                  </a:lnTo>
                  <a:lnTo>
                    <a:pt x="227" y="373"/>
                  </a:lnTo>
                  <a:lnTo>
                    <a:pt x="223" y="371"/>
                  </a:lnTo>
                  <a:lnTo>
                    <a:pt x="217" y="370"/>
                  </a:lnTo>
                  <a:lnTo>
                    <a:pt x="212" y="367"/>
                  </a:lnTo>
                  <a:lnTo>
                    <a:pt x="207" y="364"/>
                  </a:lnTo>
                  <a:lnTo>
                    <a:pt x="202" y="364"/>
                  </a:lnTo>
                  <a:lnTo>
                    <a:pt x="196" y="361"/>
                  </a:lnTo>
                  <a:lnTo>
                    <a:pt x="192" y="361"/>
                  </a:lnTo>
                  <a:lnTo>
                    <a:pt x="185" y="358"/>
                  </a:lnTo>
                  <a:lnTo>
                    <a:pt x="179" y="358"/>
                  </a:lnTo>
                  <a:lnTo>
                    <a:pt x="175" y="357"/>
                  </a:lnTo>
                  <a:lnTo>
                    <a:pt x="168" y="356"/>
                  </a:lnTo>
                  <a:lnTo>
                    <a:pt x="163" y="356"/>
                  </a:lnTo>
                  <a:lnTo>
                    <a:pt x="156" y="356"/>
                  </a:lnTo>
                  <a:lnTo>
                    <a:pt x="151" y="356"/>
                  </a:lnTo>
                  <a:lnTo>
                    <a:pt x="145" y="356"/>
                  </a:lnTo>
                  <a:lnTo>
                    <a:pt x="139" y="356"/>
                  </a:lnTo>
                  <a:lnTo>
                    <a:pt x="134" y="356"/>
                  </a:lnTo>
                  <a:lnTo>
                    <a:pt x="128" y="358"/>
                  </a:lnTo>
                  <a:lnTo>
                    <a:pt x="121" y="358"/>
                  </a:lnTo>
                  <a:lnTo>
                    <a:pt x="117" y="360"/>
                  </a:lnTo>
                  <a:lnTo>
                    <a:pt x="109" y="361"/>
                  </a:lnTo>
                  <a:lnTo>
                    <a:pt x="104" y="364"/>
                  </a:lnTo>
                  <a:lnTo>
                    <a:pt x="98" y="366"/>
                  </a:lnTo>
                  <a:lnTo>
                    <a:pt x="91" y="370"/>
                  </a:lnTo>
                  <a:lnTo>
                    <a:pt x="85" y="371"/>
                  </a:lnTo>
                  <a:lnTo>
                    <a:pt x="80" y="376"/>
                  </a:lnTo>
                  <a:lnTo>
                    <a:pt x="71" y="380"/>
                  </a:lnTo>
                  <a:lnTo>
                    <a:pt x="67" y="383"/>
                  </a:lnTo>
                  <a:lnTo>
                    <a:pt x="61" y="385"/>
                  </a:lnTo>
                  <a:lnTo>
                    <a:pt x="55" y="390"/>
                  </a:lnTo>
                  <a:lnTo>
                    <a:pt x="50" y="394"/>
                  </a:lnTo>
                  <a:lnTo>
                    <a:pt x="46" y="398"/>
                  </a:lnTo>
                  <a:lnTo>
                    <a:pt x="41" y="404"/>
                  </a:lnTo>
                  <a:lnTo>
                    <a:pt x="37" y="410"/>
                  </a:lnTo>
                  <a:lnTo>
                    <a:pt x="33" y="414"/>
                  </a:lnTo>
                  <a:lnTo>
                    <a:pt x="30" y="418"/>
                  </a:lnTo>
                  <a:lnTo>
                    <a:pt x="26" y="424"/>
                  </a:lnTo>
                  <a:lnTo>
                    <a:pt x="23" y="430"/>
                  </a:lnTo>
                  <a:lnTo>
                    <a:pt x="20" y="435"/>
                  </a:lnTo>
                  <a:lnTo>
                    <a:pt x="17" y="441"/>
                  </a:lnTo>
                  <a:lnTo>
                    <a:pt x="14" y="448"/>
                  </a:lnTo>
                  <a:lnTo>
                    <a:pt x="13" y="452"/>
                  </a:lnTo>
                  <a:lnTo>
                    <a:pt x="11" y="458"/>
                  </a:lnTo>
                  <a:lnTo>
                    <a:pt x="9" y="465"/>
                  </a:lnTo>
                  <a:lnTo>
                    <a:pt x="7" y="471"/>
                  </a:lnTo>
                  <a:lnTo>
                    <a:pt x="6" y="478"/>
                  </a:lnTo>
                  <a:lnTo>
                    <a:pt x="4" y="484"/>
                  </a:lnTo>
                  <a:lnTo>
                    <a:pt x="3" y="491"/>
                  </a:lnTo>
                  <a:lnTo>
                    <a:pt x="3" y="498"/>
                  </a:lnTo>
                  <a:lnTo>
                    <a:pt x="3" y="504"/>
                  </a:lnTo>
                  <a:lnTo>
                    <a:pt x="1" y="509"/>
                  </a:lnTo>
                  <a:lnTo>
                    <a:pt x="0" y="516"/>
                  </a:lnTo>
                  <a:lnTo>
                    <a:pt x="0" y="523"/>
                  </a:lnTo>
                  <a:lnTo>
                    <a:pt x="0" y="529"/>
                  </a:lnTo>
                  <a:lnTo>
                    <a:pt x="0" y="535"/>
                  </a:lnTo>
                  <a:lnTo>
                    <a:pt x="0" y="542"/>
                  </a:lnTo>
                  <a:lnTo>
                    <a:pt x="1" y="549"/>
                  </a:lnTo>
                  <a:lnTo>
                    <a:pt x="1" y="555"/>
                  </a:lnTo>
                  <a:lnTo>
                    <a:pt x="1" y="560"/>
                  </a:lnTo>
                  <a:lnTo>
                    <a:pt x="3" y="568"/>
                  </a:lnTo>
                  <a:lnTo>
                    <a:pt x="3" y="573"/>
                  </a:lnTo>
                  <a:lnTo>
                    <a:pt x="4" y="580"/>
                  </a:lnTo>
                  <a:lnTo>
                    <a:pt x="4" y="585"/>
                  </a:lnTo>
                  <a:lnTo>
                    <a:pt x="6" y="590"/>
                  </a:lnTo>
                  <a:lnTo>
                    <a:pt x="6" y="596"/>
                  </a:lnTo>
                  <a:lnTo>
                    <a:pt x="7" y="603"/>
                  </a:lnTo>
                  <a:lnTo>
                    <a:pt x="9" y="607"/>
                  </a:lnTo>
                  <a:lnTo>
                    <a:pt x="9" y="613"/>
                  </a:lnTo>
                  <a:lnTo>
                    <a:pt x="10" y="617"/>
                  </a:lnTo>
                  <a:lnTo>
                    <a:pt x="11" y="624"/>
                  </a:lnTo>
                  <a:lnTo>
                    <a:pt x="13" y="629"/>
                  </a:lnTo>
                  <a:lnTo>
                    <a:pt x="14" y="633"/>
                  </a:lnTo>
                  <a:lnTo>
                    <a:pt x="14" y="637"/>
                  </a:lnTo>
                  <a:lnTo>
                    <a:pt x="16" y="643"/>
                  </a:lnTo>
                  <a:lnTo>
                    <a:pt x="17" y="646"/>
                  </a:lnTo>
                  <a:lnTo>
                    <a:pt x="19" y="651"/>
                  </a:lnTo>
                  <a:lnTo>
                    <a:pt x="19" y="654"/>
                  </a:lnTo>
                  <a:lnTo>
                    <a:pt x="20" y="659"/>
                  </a:lnTo>
                  <a:lnTo>
                    <a:pt x="20" y="661"/>
                  </a:lnTo>
                  <a:lnTo>
                    <a:pt x="23" y="664"/>
                  </a:lnTo>
                  <a:lnTo>
                    <a:pt x="23" y="667"/>
                  </a:lnTo>
                  <a:lnTo>
                    <a:pt x="24" y="670"/>
                  </a:lnTo>
                  <a:lnTo>
                    <a:pt x="26" y="673"/>
                  </a:lnTo>
                  <a:lnTo>
                    <a:pt x="27" y="677"/>
                  </a:lnTo>
                  <a:lnTo>
                    <a:pt x="27" y="680"/>
                  </a:lnTo>
                  <a:lnTo>
                    <a:pt x="28" y="680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38" name="Freeform 9"/>
            <p:cNvSpPr>
              <a:spLocks/>
            </p:cNvSpPr>
            <p:nvPr/>
          </p:nvSpPr>
          <p:spPr bwMode="auto">
            <a:xfrm>
              <a:off x="2044" y="1293"/>
              <a:ext cx="95" cy="137"/>
            </a:xfrm>
            <a:custGeom>
              <a:avLst/>
              <a:gdLst>
                <a:gd name="T0" fmla="*/ 31 w 285"/>
                <a:gd name="T1" fmla="*/ 35 h 411"/>
                <a:gd name="T2" fmla="*/ 30 w 285"/>
                <a:gd name="T3" fmla="*/ 33 h 411"/>
                <a:gd name="T4" fmla="*/ 29 w 285"/>
                <a:gd name="T5" fmla="*/ 30 h 411"/>
                <a:gd name="T6" fmla="*/ 27 w 285"/>
                <a:gd name="T7" fmla="*/ 28 h 411"/>
                <a:gd name="T8" fmla="*/ 26 w 285"/>
                <a:gd name="T9" fmla="*/ 25 h 411"/>
                <a:gd name="T10" fmla="*/ 25 w 285"/>
                <a:gd name="T11" fmla="*/ 23 h 411"/>
                <a:gd name="T12" fmla="*/ 25 w 285"/>
                <a:gd name="T13" fmla="*/ 21 h 411"/>
                <a:gd name="T14" fmla="*/ 25 w 285"/>
                <a:gd name="T15" fmla="*/ 19 h 411"/>
                <a:gd name="T16" fmla="*/ 26 w 285"/>
                <a:gd name="T17" fmla="*/ 17 h 411"/>
                <a:gd name="T18" fmla="*/ 26 w 285"/>
                <a:gd name="T19" fmla="*/ 15 h 411"/>
                <a:gd name="T20" fmla="*/ 26 w 285"/>
                <a:gd name="T21" fmla="*/ 13 h 411"/>
                <a:gd name="T22" fmla="*/ 26 w 285"/>
                <a:gd name="T23" fmla="*/ 11 h 411"/>
                <a:gd name="T24" fmla="*/ 26 w 285"/>
                <a:gd name="T25" fmla="*/ 10 h 411"/>
                <a:gd name="T26" fmla="*/ 25 w 285"/>
                <a:gd name="T27" fmla="*/ 8 h 411"/>
                <a:gd name="T28" fmla="*/ 25 w 285"/>
                <a:gd name="T29" fmla="*/ 6 h 411"/>
                <a:gd name="T30" fmla="*/ 23 w 285"/>
                <a:gd name="T31" fmla="*/ 4 h 411"/>
                <a:gd name="T32" fmla="*/ 21 w 285"/>
                <a:gd name="T33" fmla="*/ 2 h 411"/>
                <a:gd name="T34" fmla="*/ 19 w 285"/>
                <a:gd name="T35" fmla="*/ 1 h 411"/>
                <a:gd name="T36" fmla="*/ 18 w 285"/>
                <a:gd name="T37" fmla="*/ 1 h 411"/>
                <a:gd name="T38" fmla="*/ 16 w 285"/>
                <a:gd name="T39" fmla="*/ 0 h 411"/>
                <a:gd name="T40" fmla="*/ 14 w 285"/>
                <a:gd name="T41" fmla="*/ 0 h 411"/>
                <a:gd name="T42" fmla="*/ 12 w 285"/>
                <a:gd name="T43" fmla="*/ 0 h 411"/>
                <a:gd name="T44" fmla="*/ 10 w 285"/>
                <a:gd name="T45" fmla="*/ 0 h 411"/>
                <a:gd name="T46" fmla="*/ 9 w 285"/>
                <a:gd name="T47" fmla="*/ 1 h 411"/>
                <a:gd name="T48" fmla="*/ 7 w 285"/>
                <a:gd name="T49" fmla="*/ 2 h 411"/>
                <a:gd name="T50" fmla="*/ 5 w 285"/>
                <a:gd name="T51" fmla="*/ 3 h 411"/>
                <a:gd name="T52" fmla="*/ 2 w 285"/>
                <a:gd name="T53" fmla="*/ 6 h 411"/>
                <a:gd name="T54" fmla="*/ 1 w 285"/>
                <a:gd name="T55" fmla="*/ 8 h 411"/>
                <a:gd name="T56" fmla="*/ 0 w 285"/>
                <a:gd name="T57" fmla="*/ 9 h 411"/>
                <a:gd name="T58" fmla="*/ 0 w 285"/>
                <a:gd name="T59" fmla="*/ 12 h 411"/>
                <a:gd name="T60" fmla="*/ 0 w 285"/>
                <a:gd name="T61" fmla="*/ 14 h 411"/>
                <a:gd name="T62" fmla="*/ 1 w 285"/>
                <a:gd name="T63" fmla="*/ 17 h 411"/>
                <a:gd name="T64" fmla="*/ 2 w 285"/>
                <a:gd name="T65" fmla="*/ 19 h 411"/>
                <a:gd name="T66" fmla="*/ 4 w 285"/>
                <a:gd name="T67" fmla="*/ 21 h 411"/>
                <a:gd name="T68" fmla="*/ 6 w 285"/>
                <a:gd name="T69" fmla="*/ 23 h 411"/>
                <a:gd name="T70" fmla="*/ 8 w 285"/>
                <a:gd name="T71" fmla="*/ 24 h 411"/>
                <a:gd name="T72" fmla="*/ 10 w 285"/>
                <a:gd name="T73" fmla="*/ 25 h 411"/>
                <a:gd name="T74" fmla="*/ 11 w 285"/>
                <a:gd name="T75" fmla="*/ 26 h 411"/>
                <a:gd name="T76" fmla="*/ 12 w 285"/>
                <a:gd name="T77" fmla="*/ 28 h 411"/>
                <a:gd name="T78" fmla="*/ 13 w 285"/>
                <a:gd name="T79" fmla="*/ 31 h 411"/>
                <a:gd name="T80" fmla="*/ 13 w 285"/>
                <a:gd name="T81" fmla="*/ 33 h 411"/>
                <a:gd name="T82" fmla="*/ 14 w 285"/>
                <a:gd name="T83" fmla="*/ 34 h 411"/>
                <a:gd name="T84" fmla="*/ 15 w 285"/>
                <a:gd name="T85" fmla="*/ 36 h 411"/>
                <a:gd name="T86" fmla="*/ 16 w 285"/>
                <a:gd name="T87" fmla="*/ 38 h 411"/>
                <a:gd name="T88" fmla="*/ 17 w 285"/>
                <a:gd name="T89" fmla="*/ 40 h 411"/>
                <a:gd name="T90" fmla="*/ 18 w 285"/>
                <a:gd name="T91" fmla="*/ 42 h 411"/>
                <a:gd name="T92" fmla="*/ 20 w 285"/>
                <a:gd name="T93" fmla="*/ 44 h 411"/>
                <a:gd name="T94" fmla="*/ 23 w 285"/>
                <a:gd name="T95" fmla="*/ 45 h 411"/>
                <a:gd name="T96" fmla="*/ 25 w 285"/>
                <a:gd name="T97" fmla="*/ 46 h 411"/>
                <a:gd name="T98" fmla="*/ 28 w 285"/>
                <a:gd name="T99" fmla="*/ 45 h 411"/>
                <a:gd name="T100" fmla="*/ 29 w 285"/>
                <a:gd name="T101" fmla="*/ 44 h 411"/>
                <a:gd name="T102" fmla="*/ 31 w 285"/>
                <a:gd name="T103" fmla="*/ 42 h 411"/>
                <a:gd name="T104" fmla="*/ 31 w 285"/>
                <a:gd name="T105" fmla="*/ 40 h 411"/>
                <a:gd name="T106" fmla="*/ 32 w 285"/>
                <a:gd name="T107" fmla="*/ 38 h 411"/>
                <a:gd name="T108" fmla="*/ 32 w 285"/>
                <a:gd name="T109" fmla="*/ 37 h 41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85" h="411">
                  <a:moveTo>
                    <a:pt x="284" y="330"/>
                  </a:moveTo>
                  <a:lnTo>
                    <a:pt x="283" y="326"/>
                  </a:lnTo>
                  <a:lnTo>
                    <a:pt x="283" y="323"/>
                  </a:lnTo>
                  <a:lnTo>
                    <a:pt x="281" y="319"/>
                  </a:lnTo>
                  <a:lnTo>
                    <a:pt x="280" y="316"/>
                  </a:lnTo>
                  <a:lnTo>
                    <a:pt x="278" y="312"/>
                  </a:lnTo>
                  <a:lnTo>
                    <a:pt x="277" y="307"/>
                  </a:lnTo>
                  <a:lnTo>
                    <a:pt x="275" y="303"/>
                  </a:lnTo>
                  <a:lnTo>
                    <a:pt x="274" y="300"/>
                  </a:lnTo>
                  <a:lnTo>
                    <a:pt x="270" y="294"/>
                  </a:lnTo>
                  <a:lnTo>
                    <a:pt x="268" y="290"/>
                  </a:lnTo>
                  <a:lnTo>
                    <a:pt x="266" y="286"/>
                  </a:lnTo>
                  <a:lnTo>
                    <a:pt x="264" y="282"/>
                  </a:lnTo>
                  <a:lnTo>
                    <a:pt x="261" y="277"/>
                  </a:lnTo>
                  <a:lnTo>
                    <a:pt x="258" y="272"/>
                  </a:lnTo>
                  <a:lnTo>
                    <a:pt x="256" y="267"/>
                  </a:lnTo>
                  <a:lnTo>
                    <a:pt x="254" y="263"/>
                  </a:lnTo>
                  <a:lnTo>
                    <a:pt x="251" y="257"/>
                  </a:lnTo>
                  <a:lnTo>
                    <a:pt x="248" y="253"/>
                  </a:lnTo>
                  <a:lnTo>
                    <a:pt x="246" y="248"/>
                  </a:lnTo>
                  <a:lnTo>
                    <a:pt x="243" y="243"/>
                  </a:lnTo>
                  <a:lnTo>
                    <a:pt x="240" y="239"/>
                  </a:lnTo>
                  <a:lnTo>
                    <a:pt x="239" y="235"/>
                  </a:lnTo>
                  <a:lnTo>
                    <a:pt x="236" y="230"/>
                  </a:lnTo>
                  <a:lnTo>
                    <a:pt x="233" y="226"/>
                  </a:lnTo>
                  <a:lnTo>
                    <a:pt x="231" y="222"/>
                  </a:lnTo>
                  <a:lnTo>
                    <a:pt x="230" y="219"/>
                  </a:lnTo>
                  <a:lnTo>
                    <a:pt x="229" y="213"/>
                  </a:lnTo>
                  <a:lnTo>
                    <a:pt x="227" y="212"/>
                  </a:lnTo>
                  <a:lnTo>
                    <a:pt x="224" y="206"/>
                  </a:lnTo>
                  <a:lnTo>
                    <a:pt x="224" y="203"/>
                  </a:lnTo>
                  <a:lnTo>
                    <a:pt x="224" y="201"/>
                  </a:lnTo>
                  <a:lnTo>
                    <a:pt x="224" y="199"/>
                  </a:lnTo>
                  <a:lnTo>
                    <a:pt x="223" y="196"/>
                  </a:lnTo>
                  <a:lnTo>
                    <a:pt x="223" y="193"/>
                  </a:lnTo>
                  <a:lnTo>
                    <a:pt x="223" y="191"/>
                  </a:lnTo>
                  <a:lnTo>
                    <a:pt x="223" y="188"/>
                  </a:lnTo>
                  <a:lnTo>
                    <a:pt x="223" y="184"/>
                  </a:lnTo>
                  <a:lnTo>
                    <a:pt x="224" y="181"/>
                  </a:lnTo>
                  <a:lnTo>
                    <a:pt x="224" y="175"/>
                  </a:lnTo>
                  <a:lnTo>
                    <a:pt x="226" y="172"/>
                  </a:lnTo>
                  <a:lnTo>
                    <a:pt x="226" y="168"/>
                  </a:lnTo>
                  <a:lnTo>
                    <a:pt x="227" y="164"/>
                  </a:lnTo>
                  <a:lnTo>
                    <a:pt x="229" y="159"/>
                  </a:lnTo>
                  <a:lnTo>
                    <a:pt x="230" y="154"/>
                  </a:lnTo>
                  <a:lnTo>
                    <a:pt x="230" y="148"/>
                  </a:lnTo>
                  <a:lnTo>
                    <a:pt x="230" y="144"/>
                  </a:lnTo>
                  <a:lnTo>
                    <a:pt x="231" y="138"/>
                  </a:lnTo>
                  <a:lnTo>
                    <a:pt x="233" y="134"/>
                  </a:lnTo>
                  <a:lnTo>
                    <a:pt x="233" y="131"/>
                  </a:lnTo>
                  <a:lnTo>
                    <a:pt x="233" y="127"/>
                  </a:lnTo>
                  <a:lnTo>
                    <a:pt x="233" y="124"/>
                  </a:lnTo>
                  <a:lnTo>
                    <a:pt x="233" y="121"/>
                  </a:lnTo>
                  <a:lnTo>
                    <a:pt x="233" y="118"/>
                  </a:lnTo>
                  <a:lnTo>
                    <a:pt x="233" y="115"/>
                  </a:lnTo>
                  <a:lnTo>
                    <a:pt x="233" y="112"/>
                  </a:lnTo>
                  <a:lnTo>
                    <a:pt x="233" y="111"/>
                  </a:lnTo>
                  <a:lnTo>
                    <a:pt x="233" y="107"/>
                  </a:lnTo>
                  <a:lnTo>
                    <a:pt x="233" y="104"/>
                  </a:lnTo>
                  <a:lnTo>
                    <a:pt x="233" y="101"/>
                  </a:lnTo>
                  <a:lnTo>
                    <a:pt x="233" y="98"/>
                  </a:lnTo>
                  <a:lnTo>
                    <a:pt x="233" y="95"/>
                  </a:lnTo>
                  <a:lnTo>
                    <a:pt x="233" y="92"/>
                  </a:lnTo>
                  <a:lnTo>
                    <a:pt x="231" y="90"/>
                  </a:lnTo>
                  <a:lnTo>
                    <a:pt x="231" y="87"/>
                  </a:lnTo>
                  <a:lnTo>
                    <a:pt x="230" y="84"/>
                  </a:lnTo>
                  <a:lnTo>
                    <a:pt x="230" y="81"/>
                  </a:lnTo>
                  <a:lnTo>
                    <a:pt x="230" y="78"/>
                  </a:lnTo>
                  <a:lnTo>
                    <a:pt x="229" y="75"/>
                  </a:lnTo>
                  <a:lnTo>
                    <a:pt x="227" y="71"/>
                  </a:lnTo>
                  <a:lnTo>
                    <a:pt x="226" y="68"/>
                  </a:lnTo>
                  <a:lnTo>
                    <a:pt x="224" y="65"/>
                  </a:lnTo>
                  <a:lnTo>
                    <a:pt x="224" y="63"/>
                  </a:lnTo>
                  <a:lnTo>
                    <a:pt x="223" y="60"/>
                  </a:lnTo>
                  <a:lnTo>
                    <a:pt x="221" y="57"/>
                  </a:lnTo>
                  <a:lnTo>
                    <a:pt x="220" y="54"/>
                  </a:lnTo>
                  <a:lnTo>
                    <a:pt x="219" y="51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7" y="37"/>
                  </a:lnTo>
                  <a:lnTo>
                    <a:pt x="206" y="34"/>
                  </a:lnTo>
                  <a:lnTo>
                    <a:pt x="203" y="31"/>
                  </a:lnTo>
                  <a:lnTo>
                    <a:pt x="202" y="30"/>
                  </a:lnTo>
                  <a:lnTo>
                    <a:pt x="196" y="26"/>
                  </a:lnTo>
                  <a:lnTo>
                    <a:pt x="190" y="21"/>
                  </a:lnTo>
                  <a:lnTo>
                    <a:pt x="186" y="19"/>
                  </a:lnTo>
                  <a:lnTo>
                    <a:pt x="183" y="16"/>
                  </a:lnTo>
                  <a:lnTo>
                    <a:pt x="180" y="16"/>
                  </a:lnTo>
                  <a:lnTo>
                    <a:pt x="177" y="13"/>
                  </a:lnTo>
                  <a:lnTo>
                    <a:pt x="175" y="11"/>
                  </a:lnTo>
                  <a:lnTo>
                    <a:pt x="173" y="10"/>
                  </a:lnTo>
                  <a:lnTo>
                    <a:pt x="170" y="9"/>
                  </a:lnTo>
                  <a:lnTo>
                    <a:pt x="167" y="7"/>
                  </a:lnTo>
                  <a:lnTo>
                    <a:pt x="163" y="7"/>
                  </a:lnTo>
                  <a:lnTo>
                    <a:pt x="160" y="6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0" y="3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0" y="1"/>
                  </a:lnTo>
                  <a:lnTo>
                    <a:pt x="138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8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5" y="1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4" y="1"/>
                  </a:lnTo>
                  <a:lnTo>
                    <a:pt x="101" y="3"/>
                  </a:lnTo>
                  <a:lnTo>
                    <a:pt x="96" y="3"/>
                  </a:lnTo>
                  <a:lnTo>
                    <a:pt x="94" y="3"/>
                  </a:lnTo>
                  <a:lnTo>
                    <a:pt x="91" y="4"/>
                  </a:lnTo>
                  <a:lnTo>
                    <a:pt x="88" y="4"/>
                  </a:lnTo>
                  <a:lnTo>
                    <a:pt x="84" y="6"/>
                  </a:lnTo>
                  <a:lnTo>
                    <a:pt x="81" y="7"/>
                  </a:lnTo>
                  <a:lnTo>
                    <a:pt x="77" y="7"/>
                  </a:lnTo>
                  <a:lnTo>
                    <a:pt x="74" y="9"/>
                  </a:lnTo>
                  <a:lnTo>
                    <a:pt x="71" y="10"/>
                  </a:lnTo>
                  <a:lnTo>
                    <a:pt x="68" y="11"/>
                  </a:lnTo>
                  <a:lnTo>
                    <a:pt x="65" y="13"/>
                  </a:lnTo>
                  <a:lnTo>
                    <a:pt x="62" y="16"/>
                  </a:lnTo>
                  <a:lnTo>
                    <a:pt x="59" y="16"/>
                  </a:lnTo>
                  <a:lnTo>
                    <a:pt x="57" y="19"/>
                  </a:lnTo>
                  <a:lnTo>
                    <a:pt x="52" y="20"/>
                  </a:lnTo>
                  <a:lnTo>
                    <a:pt x="50" y="23"/>
                  </a:lnTo>
                  <a:lnTo>
                    <a:pt x="45" y="26"/>
                  </a:lnTo>
                  <a:lnTo>
                    <a:pt x="40" y="30"/>
                  </a:lnTo>
                  <a:lnTo>
                    <a:pt x="34" y="34"/>
                  </a:lnTo>
                  <a:lnTo>
                    <a:pt x="30" y="38"/>
                  </a:lnTo>
                  <a:lnTo>
                    <a:pt x="25" y="44"/>
                  </a:lnTo>
                  <a:lnTo>
                    <a:pt x="21" y="50"/>
                  </a:lnTo>
                  <a:lnTo>
                    <a:pt x="17" y="54"/>
                  </a:lnTo>
                  <a:lnTo>
                    <a:pt x="14" y="60"/>
                  </a:lnTo>
                  <a:lnTo>
                    <a:pt x="11" y="64"/>
                  </a:lnTo>
                  <a:lnTo>
                    <a:pt x="8" y="70"/>
                  </a:lnTo>
                  <a:lnTo>
                    <a:pt x="7" y="73"/>
                  </a:lnTo>
                  <a:lnTo>
                    <a:pt x="5" y="75"/>
                  </a:lnTo>
                  <a:lnTo>
                    <a:pt x="5" y="78"/>
                  </a:lnTo>
                  <a:lnTo>
                    <a:pt x="5" y="81"/>
                  </a:lnTo>
                  <a:lnTo>
                    <a:pt x="3" y="84"/>
                  </a:lnTo>
                  <a:lnTo>
                    <a:pt x="3" y="85"/>
                  </a:lnTo>
                  <a:lnTo>
                    <a:pt x="3" y="90"/>
                  </a:lnTo>
                  <a:lnTo>
                    <a:pt x="3" y="92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5"/>
                  </a:lnTo>
                  <a:lnTo>
                    <a:pt x="0" y="120"/>
                  </a:lnTo>
                  <a:lnTo>
                    <a:pt x="1" y="125"/>
                  </a:lnTo>
                  <a:lnTo>
                    <a:pt x="3" y="131"/>
                  </a:lnTo>
                  <a:lnTo>
                    <a:pt x="4" y="135"/>
                  </a:lnTo>
                  <a:lnTo>
                    <a:pt x="5" y="141"/>
                  </a:lnTo>
                  <a:lnTo>
                    <a:pt x="7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3" y="159"/>
                  </a:lnTo>
                  <a:lnTo>
                    <a:pt x="14" y="165"/>
                  </a:lnTo>
                  <a:lnTo>
                    <a:pt x="17" y="168"/>
                  </a:lnTo>
                  <a:lnTo>
                    <a:pt x="21" y="172"/>
                  </a:lnTo>
                  <a:lnTo>
                    <a:pt x="23" y="176"/>
                  </a:lnTo>
                  <a:lnTo>
                    <a:pt x="27" y="181"/>
                  </a:lnTo>
                  <a:lnTo>
                    <a:pt x="30" y="185"/>
                  </a:lnTo>
                  <a:lnTo>
                    <a:pt x="34" y="188"/>
                  </a:lnTo>
                  <a:lnTo>
                    <a:pt x="37" y="191"/>
                  </a:lnTo>
                  <a:lnTo>
                    <a:pt x="40" y="193"/>
                  </a:lnTo>
                  <a:lnTo>
                    <a:pt x="44" y="196"/>
                  </a:lnTo>
                  <a:lnTo>
                    <a:pt x="47" y="199"/>
                  </a:lnTo>
                  <a:lnTo>
                    <a:pt x="50" y="201"/>
                  </a:lnTo>
                  <a:lnTo>
                    <a:pt x="55" y="203"/>
                  </a:lnTo>
                  <a:lnTo>
                    <a:pt x="58" y="205"/>
                  </a:lnTo>
                  <a:lnTo>
                    <a:pt x="59" y="206"/>
                  </a:lnTo>
                  <a:lnTo>
                    <a:pt x="62" y="209"/>
                  </a:lnTo>
                  <a:lnTo>
                    <a:pt x="65" y="212"/>
                  </a:lnTo>
                  <a:lnTo>
                    <a:pt x="68" y="212"/>
                  </a:lnTo>
                  <a:lnTo>
                    <a:pt x="71" y="213"/>
                  </a:lnTo>
                  <a:lnTo>
                    <a:pt x="75" y="216"/>
                  </a:lnTo>
                  <a:lnTo>
                    <a:pt x="79" y="219"/>
                  </a:lnTo>
                  <a:lnTo>
                    <a:pt x="84" y="220"/>
                  </a:lnTo>
                  <a:lnTo>
                    <a:pt x="86" y="222"/>
                  </a:lnTo>
                  <a:lnTo>
                    <a:pt x="89" y="225"/>
                  </a:lnTo>
                  <a:lnTo>
                    <a:pt x="92" y="228"/>
                  </a:lnTo>
                  <a:lnTo>
                    <a:pt x="95" y="230"/>
                  </a:lnTo>
                  <a:lnTo>
                    <a:pt x="98" y="233"/>
                  </a:lnTo>
                  <a:lnTo>
                    <a:pt x="99" y="238"/>
                  </a:lnTo>
                  <a:lnTo>
                    <a:pt x="102" y="243"/>
                  </a:lnTo>
                  <a:lnTo>
                    <a:pt x="104" y="246"/>
                  </a:lnTo>
                  <a:lnTo>
                    <a:pt x="105" y="249"/>
                  </a:lnTo>
                  <a:lnTo>
                    <a:pt x="105" y="252"/>
                  </a:lnTo>
                  <a:lnTo>
                    <a:pt x="108" y="256"/>
                  </a:lnTo>
                  <a:lnTo>
                    <a:pt x="109" y="259"/>
                  </a:lnTo>
                  <a:lnTo>
                    <a:pt x="109" y="265"/>
                  </a:lnTo>
                  <a:lnTo>
                    <a:pt x="111" y="269"/>
                  </a:lnTo>
                  <a:lnTo>
                    <a:pt x="113" y="275"/>
                  </a:lnTo>
                  <a:lnTo>
                    <a:pt x="115" y="279"/>
                  </a:lnTo>
                  <a:lnTo>
                    <a:pt x="116" y="283"/>
                  </a:lnTo>
                  <a:lnTo>
                    <a:pt x="118" y="286"/>
                  </a:lnTo>
                  <a:lnTo>
                    <a:pt x="118" y="289"/>
                  </a:lnTo>
                  <a:lnTo>
                    <a:pt x="119" y="293"/>
                  </a:lnTo>
                  <a:lnTo>
                    <a:pt x="121" y="296"/>
                  </a:lnTo>
                  <a:lnTo>
                    <a:pt x="122" y="297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5" y="307"/>
                  </a:lnTo>
                  <a:lnTo>
                    <a:pt x="126" y="310"/>
                  </a:lnTo>
                  <a:lnTo>
                    <a:pt x="128" y="313"/>
                  </a:lnTo>
                  <a:lnTo>
                    <a:pt x="129" y="317"/>
                  </a:lnTo>
                  <a:lnTo>
                    <a:pt x="131" y="320"/>
                  </a:lnTo>
                  <a:lnTo>
                    <a:pt x="131" y="324"/>
                  </a:lnTo>
                  <a:lnTo>
                    <a:pt x="133" y="327"/>
                  </a:lnTo>
                  <a:lnTo>
                    <a:pt x="136" y="330"/>
                  </a:lnTo>
                  <a:lnTo>
                    <a:pt x="136" y="331"/>
                  </a:lnTo>
                  <a:lnTo>
                    <a:pt x="139" y="334"/>
                  </a:lnTo>
                  <a:lnTo>
                    <a:pt x="140" y="337"/>
                  </a:lnTo>
                  <a:lnTo>
                    <a:pt x="140" y="341"/>
                  </a:lnTo>
                  <a:lnTo>
                    <a:pt x="143" y="344"/>
                  </a:lnTo>
                  <a:lnTo>
                    <a:pt x="145" y="347"/>
                  </a:lnTo>
                  <a:lnTo>
                    <a:pt x="146" y="350"/>
                  </a:lnTo>
                  <a:lnTo>
                    <a:pt x="148" y="354"/>
                  </a:lnTo>
                  <a:lnTo>
                    <a:pt x="150" y="357"/>
                  </a:lnTo>
                  <a:lnTo>
                    <a:pt x="152" y="358"/>
                  </a:lnTo>
                  <a:lnTo>
                    <a:pt x="153" y="363"/>
                  </a:lnTo>
                  <a:lnTo>
                    <a:pt x="155" y="364"/>
                  </a:lnTo>
                  <a:lnTo>
                    <a:pt x="158" y="367"/>
                  </a:lnTo>
                  <a:lnTo>
                    <a:pt x="160" y="374"/>
                  </a:lnTo>
                  <a:lnTo>
                    <a:pt x="166" y="378"/>
                  </a:lnTo>
                  <a:lnTo>
                    <a:pt x="170" y="384"/>
                  </a:lnTo>
                  <a:lnTo>
                    <a:pt x="175" y="388"/>
                  </a:lnTo>
                  <a:lnTo>
                    <a:pt x="179" y="393"/>
                  </a:lnTo>
                  <a:lnTo>
                    <a:pt x="183" y="395"/>
                  </a:lnTo>
                  <a:lnTo>
                    <a:pt x="187" y="400"/>
                  </a:lnTo>
                  <a:lnTo>
                    <a:pt x="193" y="403"/>
                  </a:lnTo>
                  <a:lnTo>
                    <a:pt x="199" y="405"/>
                  </a:lnTo>
                  <a:lnTo>
                    <a:pt x="204" y="408"/>
                  </a:lnTo>
                  <a:lnTo>
                    <a:pt x="207" y="408"/>
                  </a:lnTo>
                  <a:lnTo>
                    <a:pt x="209" y="410"/>
                  </a:lnTo>
                  <a:lnTo>
                    <a:pt x="212" y="411"/>
                  </a:lnTo>
                  <a:lnTo>
                    <a:pt x="214" y="411"/>
                  </a:lnTo>
                  <a:lnTo>
                    <a:pt x="220" y="411"/>
                  </a:lnTo>
                  <a:lnTo>
                    <a:pt x="224" y="411"/>
                  </a:lnTo>
                  <a:lnTo>
                    <a:pt x="230" y="411"/>
                  </a:lnTo>
                  <a:lnTo>
                    <a:pt x="234" y="411"/>
                  </a:lnTo>
                  <a:lnTo>
                    <a:pt x="239" y="410"/>
                  </a:lnTo>
                  <a:lnTo>
                    <a:pt x="244" y="408"/>
                  </a:lnTo>
                  <a:lnTo>
                    <a:pt x="248" y="408"/>
                  </a:lnTo>
                  <a:lnTo>
                    <a:pt x="251" y="407"/>
                  </a:lnTo>
                  <a:lnTo>
                    <a:pt x="254" y="404"/>
                  </a:lnTo>
                  <a:lnTo>
                    <a:pt x="257" y="403"/>
                  </a:lnTo>
                  <a:lnTo>
                    <a:pt x="261" y="398"/>
                  </a:lnTo>
                  <a:lnTo>
                    <a:pt x="264" y="395"/>
                  </a:lnTo>
                  <a:lnTo>
                    <a:pt x="267" y="393"/>
                  </a:lnTo>
                  <a:lnTo>
                    <a:pt x="268" y="390"/>
                  </a:lnTo>
                  <a:lnTo>
                    <a:pt x="271" y="387"/>
                  </a:lnTo>
                  <a:lnTo>
                    <a:pt x="274" y="384"/>
                  </a:lnTo>
                  <a:lnTo>
                    <a:pt x="275" y="381"/>
                  </a:lnTo>
                  <a:lnTo>
                    <a:pt x="277" y="377"/>
                  </a:lnTo>
                  <a:lnTo>
                    <a:pt x="278" y="374"/>
                  </a:lnTo>
                  <a:lnTo>
                    <a:pt x="280" y="370"/>
                  </a:lnTo>
                  <a:lnTo>
                    <a:pt x="280" y="366"/>
                  </a:lnTo>
                  <a:lnTo>
                    <a:pt x="281" y="363"/>
                  </a:lnTo>
                  <a:lnTo>
                    <a:pt x="283" y="358"/>
                  </a:lnTo>
                  <a:lnTo>
                    <a:pt x="284" y="356"/>
                  </a:lnTo>
                  <a:lnTo>
                    <a:pt x="284" y="351"/>
                  </a:lnTo>
                  <a:lnTo>
                    <a:pt x="284" y="348"/>
                  </a:lnTo>
                  <a:lnTo>
                    <a:pt x="284" y="344"/>
                  </a:lnTo>
                  <a:lnTo>
                    <a:pt x="285" y="341"/>
                  </a:lnTo>
                  <a:lnTo>
                    <a:pt x="284" y="337"/>
                  </a:lnTo>
                  <a:lnTo>
                    <a:pt x="284" y="334"/>
                  </a:lnTo>
                  <a:lnTo>
                    <a:pt x="284" y="331"/>
                  </a:lnTo>
                  <a:lnTo>
                    <a:pt x="284" y="3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39" name="Freeform 10"/>
            <p:cNvSpPr>
              <a:spLocks/>
            </p:cNvSpPr>
            <p:nvPr/>
          </p:nvSpPr>
          <p:spPr bwMode="auto">
            <a:xfrm>
              <a:off x="1776" y="912"/>
              <a:ext cx="314" cy="278"/>
            </a:xfrm>
            <a:custGeom>
              <a:avLst/>
              <a:gdLst>
                <a:gd name="T0" fmla="*/ 10 w 942"/>
                <a:gd name="T1" fmla="*/ 24 h 833"/>
                <a:gd name="T2" fmla="*/ 17 w 942"/>
                <a:gd name="T3" fmla="*/ 16 h 833"/>
                <a:gd name="T4" fmla="*/ 24 w 942"/>
                <a:gd name="T5" fmla="*/ 10 h 833"/>
                <a:gd name="T6" fmla="*/ 33 w 942"/>
                <a:gd name="T7" fmla="*/ 5 h 833"/>
                <a:gd name="T8" fmla="*/ 41 w 942"/>
                <a:gd name="T9" fmla="*/ 2 h 833"/>
                <a:gd name="T10" fmla="*/ 49 w 942"/>
                <a:gd name="T11" fmla="*/ 0 h 833"/>
                <a:gd name="T12" fmla="*/ 56 w 942"/>
                <a:gd name="T13" fmla="*/ 0 h 833"/>
                <a:gd name="T14" fmla="*/ 63 w 942"/>
                <a:gd name="T15" fmla="*/ 0 h 833"/>
                <a:gd name="T16" fmla="*/ 68 w 942"/>
                <a:gd name="T17" fmla="*/ 1 h 833"/>
                <a:gd name="T18" fmla="*/ 73 w 942"/>
                <a:gd name="T19" fmla="*/ 2 h 833"/>
                <a:gd name="T20" fmla="*/ 77 w 942"/>
                <a:gd name="T21" fmla="*/ 4 h 833"/>
                <a:gd name="T22" fmla="*/ 81 w 942"/>
                <a:gd name="T23" fmla="*/ 6 h 833"/>
                <a:gd name="T24" fmla="*/ 83 w 942"/>
                <a:gd name="T25" fmla="*/ 10 h 833"/>
                <a:gd name="T26" fmla="*/ 87 w 942"/>
                <a:gd name="T27" fmla="*/ 13 h 833"/>
                <a:gd name="T28" fmla="*/ 91 w 942"/>
                <a:gd name="T29" fmla="*/ 12 h 833"/>
                <a:gd name="T30" fmla="*/ 94 w 942"/>
                <a:gd name="T31" fmla="*/ 11 h 833"/>
                <a:gd name="T32" fmla="*/ 99 w 942"/>
                <a:gd name="T33" fmla="*/ 11 h 833"/>
                <a:gd name="T34" fmla="*/ 103 w 942"/>
                <a:gd name="T35" fmla="*/ 14 h 833"/>
                <a:gd name="T36" fmla="*/ 105 w 942"/>
                <a:gd name="T37" fmla="*/ 19 h 833"/>
                <a:gd name="T38" fmla="*/ 104 w 942"/>
                <a:gd name="T39" fmla="*/ 22 h 833"/>
                <a:gd name="T40" fmla="*/ 104 w 942"/>
                <a:gd name="T41" fmla="*/ 26 h 833"/>
                <a:gd name="T42" fmla="*/ 102 w 942"/>
                <a:gd name="T43" fmla="*/ 30 h 833"/>
                <a:gd name="T44" fmla="*/ 98 w 942"/>
                <a:gd name="T45" fmla="*/ 34 h 833"/>
                <a:gd name="T46" fmla="*/ 92 w 942"/>
                <a:gd name="T47" fmla="*/ 36 h 833"/>
                <a:gd name="T48" fmla="*/ 87 w 942"/>
                <a:gd name="T49" fmla="*/ 34 h 833"/>
                <a:gd name="T50" fmla="*/ 87 w 942"/>
                <a:gd name="T51" fmla="*/ 30 h 833"/>
                <a:gd name="T52" fmla="*/ 85 w 942"/>
                <a:gd name="T53" fmla="*/ 26 h 833"/>
                <a:gd name="T54" fmla="*/ 81 w 942"/>
                <a:gd name="T55" fmla="*/ 25 h 833"/>
                <a:gd name="T56" fmla="*/ 76 w 942"/>
                <a:gd name="T57" fmla="*/ 27 h 833"/>
                <a:gd name="T58" fmla="*/ 72 w 942"/>
                <a:gd name="T59" fmla="*/ 27 h 833"/>
                <a:gd name="T60" fmla="*/ 68 w 942"/>
                <a:gd name="T61" fmla="*/ 25 h 833"/>
                <a:gd name="T62" fmla="*/ 63 w 942"/>
                <a:gd name="T63" fmla="*/ 24 h 833"/>
                <a:gd name="T64" fmla="*/ 56 w 942"/>
                <a:gd name="T65" fmla="*/ 23 h 833"/>
                <a:gd name="T66" fmla="*/ 49 w 942"/>
                <a:gd name="T67" fmla="*/ 24 h 833"/>
                <a:gd name="T68" fmla="*/ 40 w 942"/>
                <a:gd name="T69" fmla="*/ 27 h 833"/>
                <a:gd name="T70" fmla="*/ 34 w 942"/>
                <a:gd name="T71" fmla="*/ 32 h 833"/>
                <a:gd name="T72" fmla="*/ 30 w 942"/>
                <a:gd name="T73" fmla="*/ 37 h 833"/>
                <a:gd name="T74" fmla="*/ 27 w 942"/>
                <a:gd name="T75" fmla="*/ 43 h 833"/>
                <a:gd name="T76" fmla="*/ 26 w 942"/>
                <a:gd name="T77" fmla="*/ 49 h 833"/>
                <a:gd name="T78" fmla="*/ 26 w 942"/>
                <a:gd name="T79" fmla="*/ 55 h 833"/>
                <a:gd name="T80" fmla="*/ 26 w 942"/>
                <a:gd name="T81" fmla="*/ 60 h 833"/>
                <a:gd name="T82" fmla="*/ 26 w 942"/>
                <a:gd name="T83" fmla="*/ 65 h 833"/>
                <a:gd name="T84" fmla="*/ 27 w 942"/>
                <a:gd name="T85" fmla="*/ 69 h 833"/>
                <a:gd name="T86" fmla="*/ 29 w 942"/>
                <a:gd name="T87" fmla="*/ 72 h 833"/>
                <a:gd name="T88" fmla="*/ 31 w 942"/>
                <a:gd name="T89" fmla="*/ 77 h 833"/>
                <a:gd name="T90" fmla="*/ 27 w 942"/>
                <a:gd name="T91" fmla="*/ 80 h 833"/>
                <a:gd name="T92" fmla="*/ 24 w 942"/>
                <a:gd name="T93" fmla="*/ 80 h 833"/>
                <a:gd name="T94" fmla="*/ 19 w 942"/>
                <a:gd name="T95" fmla="*/ 82 h 833"/>
                <a:gd name="T96" fmla="*/ 15 w 942"/>
                <a:gd name="T97" fmla="*/ 85 h 833"/>
                <a:gd name="T98" fmla="*/ 11 w 942"/>
                <a:gd name="T99" fmla="*/ 89 h 833"/>
                <a:gd name="T100" fmla="*/ 10 w 942"/>
                <a:gd name="T101" fmla="*/ 92 h 833"/>
                <a:gd name="T102" fmla="*/ 6 w 942"/>
                <a:gd name="T103" fmla="*/ 91 h 833"/>
                <a:gd name="T104" fmla="*/ 4 w 942"/>
                <a:gd name="T105" fmla="*/ 87 h 833"/>
                <a:gd name="T106" fmla="*/ 2 w 942"/>
                <a:gd name="T107" fmla="*/ 78 h 833"/>
                <a:gd name="T108" fmla="*/ 0 w 942"/>
                <a:gd name="T109" fmla="*/ 68 h 833"/>
                <a:gd name="T110" fmla="*/ 0 w 942"/>
                <a:gd name="T111" fmla="*/ 56 h 833"/>
                <a:gd name="T112" fmla="*/ 1 w 942"/>
                <a:gd name="T113" fmla="*/ 44 h 833"/>
                <a:gd name="T114" fmla="*/ 5 w 942"/>
                <a:gd name="T115" fmla="*/ 34 h 83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42" h="833">
                  <a:moveTo>
                    <a:pt x="44" y="304"/>
                  </a:moveTo>
                  <a:lnTo>
                    <a:pt x="47" y="294"/>
                  </a:lnTo>
                  <a:lnTo>
                    <a:pt x="53" y="284"/>
                  </a:lnTo>
                  <a:lnTo>
                    <a:pt x="57" y="274"/>
                  </a:lnTo>
                  <a:lnTo>
                    <a:pt x="61" y="265"/>
                  </a:lnTo>
                  <a:lnTo>
                    <a:pt x="67" y="255"/>
                  </a:lnTo>
                  <a:lnTo>
                    <a:pt x="72" y="246"/>
                  </a:lnTo>
                  <a:lnTo>
                    <a:pt x="77" y="238"/>
                  </a:lnTo>
                  <a:lnTo>
                    <a:pt x="84" y="229"/>
                  </a:lnTo>
                  <a:lnTo>
                    <a:pt x="88" y="220"/>
                  </a:lnTo>
                  <a:lnTo>
                    <a:pt x="94" y="212"/>
                  </a:lnTo>
                  <a:lnTo>
                    <a:pt x="99" y="202"/>
                  </a:lnTo>
                  <a:lnTo>
                    <a:pt x="107" y="195"/>
                  </a:lnTo>
                  <a:lnTo>
                    <a:pt x="112" y="188"/>
                  </a:lnTo>
                  <a:lnTo>
                    <a:pt x="118" y="181"/>
                  </a:lnTo>
                  <a:lnTo>
                    <a:pt x="125" y="172"/>
                  </a:lnTo>
                  <a:lnTo>
                    <a:pt x="131" y="165"/>
                  </a:lnTo>
                  <a:lnTo>
                    <a:pt x="136" y="158"/>
                  </a:lnTo>
                  <a:lnTo>
                    <a:pt x="144" y="152"/>
                  </a:lnTo>
                  <a:lnTo>
                    <a:pt x="149" y="145"/>
                  </a:lnTo>
                  <a:lnTo>
                    <a:pt x="158" y="138"/>
                  </a:lnTo>
                  <a:lnTo>
                    <a:pt x="162" y="132"/>
                  </a:lnTo>
                  <a:lnTo>
                    <a:pt x="171" y="127"/>
                  </a:lnTo>
                  <a:lnTo>
                    <a:pt x="178" y="119"/>
                  </a:lnTo>
                  <a:lnTo>
                    <a:pt x="185" y="114"/>
                  </a:lnTo>
                  <a:lnTo>
                    <a:pt x="192" y="108"/>
                  </a:lnTo>
                  <a:lnTo>
                    <a:pt x="198" y="104"/>
                  </a:lnTo>
                  <a:lnTo>
                    <a:pt x="206" y="98"/>
                  </a:lnTo>
                  <a:lnTo>
                    <a:pt x="212" y="92"/>
                  </a:lnTo>
                  <a:lnTo>
                    <a:pt x="220" y="87"/>
                  </a:lnTo>
                  <a:lnTo>
                    <a:pt x="226" y="82"/>
                  </a:lnTo>
                  <a:lnTo>
                    <a:pt x="234" y="78"/>
                  </a:lnTo>
                  <a:lnTo>
                    <a:pt x="242" y="74"/>
                  </a:lnTo>
                  <a:lnTo>
                    <a:pt x="249" y="70"/>
                  </a:lnTo>
                  <a:lnTo>
                    <a:pt x="256" y="65"/>
                  </a:lnTo>
                  <a:lnTo>
                    <a:pt x="264" y="61"/>
                  </a:lnTo>
                  <a:lnTo>
                    <a:pt x="271" y="57"/>
                  </a:lnTo>
                  <a:lnTo>
                    <a:pt x="278" y="53"/>
                  </a:lnTo>
                  <a:lnTo>
                    <a:pt x="287" y="50"/>
                  </a:lnTo>
                  <a:lnTo>
                    <a:pt x="294" y="47"/>
                  </a:lnTo>
                  <a:lnTo>
                    <a:pt x="301" y="44"/>
                  </a:lnTo>
                  <a:lnTo>
                    <a:pt x="310" y="40"/>
                  </a:lnTo>
                  <a:lnTo>
                    <a:pt x="317" y="37"/>
                  </a:lnTo>
                  <a:lnTo>
                    <a:pt x="324" y="34"/>
                  </a:lnTo>
                  <a:lnTo>
                    <a:pt x="332" y="31"/>
                  </a:lnTo>
                  <a:lnTo>
                    <a:pt x="340" y="28"/>
                  </a:lnTo>
                  <a:lnTo>
                    <a:pt x="348" y="27"/>
                  </a:lnTo>
                  <a:lnTo>
                    <a:pt x="355" y="24"/>
                  </a:lnTo>
                  <a:lnTo>
                    <a:pt x="362" y="21"/>
                  </a:lnTo>
                  <a:lnTo>
                    <a:pt x="371" y="20"/>
                  </a:lnTo>
                  <a:lnTo>
                    <a:pt x="378" y="17"/>
                  </a:lnTo>
                  <a:lnTo>
                    <a:pt x="385" y="16"/>
                  </a:lnTo>
                  <a:lnTo>
                    <a:pt x="394" y="14"/>
                  </a:lnTo>
                  <a:lnTo>
                    <a:pt x="401" y="11"/>
                  </a:lnTo>
                  <a:lnTo>
                    <a:pt x="408" y="10"/>
                  </a:lnTo>
                  <a:lnTo>
                    <a:pt x="415" y="9"/>
                  </a:lnTo>
                  <a:lnTo>
                    <a:pt x="423" y="9"/>
                  </a:lnTo>
                  <a:lnTo>
                    <a:pt x="429" y="6"/>
                  </a:lnTo>
                  <a:lnTo>
                    <a:pt x="438" y="6"/>
                  </a:lnTo>
                  <a:lnTo>
                    <a:pt x="445" y="4"/>
                  </a:lnTo>
                  <a:lnTo>
                    <a:pt x="452" y="4"/>
                  </a:lnTo>
                  <a:lnTo>
                    <a:pt x="459" y="3"/>
                  </a:lnTo>
                  <a:lnTo>
                    <a:pt x="466" y="3"/>
                  </a:lnTo>
                  <a:lnTo>
                    <a:pt x="473" y="1"/>
                  </a:lnTo>
                  <a:lnTo>
                    <a:pt x="482" y="1"/>
                  </a:lnTo>
                  <a:lnTo>
                    <a:pt x="487" y="1"/>
                  </a:lnTo>
                  <a:lnTo>
                    <a:pt x="492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19" y="0"/>
                  </a:lnTo>
                  <a:lnTo>
                    <a:pt x="526" y="0"/>
                  </a:lnTo>
                  <a:lnTo>
                    <a:pt x="531" y="0"/>
                  </a:lnTo>
                  <a:lnTo>
                    <a:pt x="536" y="0"/>
                  </a:lnTo>
                  <a:lnTo>
                    <a:pt x="541" y="1"/>
                  </a:lnTo>
                  <a:lnTo>
                    <a:pt x="547" y="1"/>
                  </a:lnTo>
                  <a:lnTo>
                    <a:pt x="551" y="1"/>
                  </a:lnTo>
                  <a:lnTo>
                    <a:pt x="557" y="3"/>
                  </a:lnTo>
                  <a:lnTo>
                    <a:pt x="563" y="3"/>
                  </a:lnTo>
                  <a:lnTo>
                    <a:pt x="568" y="4"/>
                  </a:lnTo>
                  <a:lnTo>
                    <a:pt x="573" y="4"/>
                  </a:lnTo>
                  <a:lnTo>
                    <a:pt x="578" y="6"/>
                  </a:lnTo>
                  <a:lnTo>
                    <a:pt x="583" y="6"/>
                  </a:lnTo>
                  <a:lnTo>
                    <a:pt x="588" y="6"/>
                  </a:lnTo>
                  <a:lnTo>
                    <a:pt x="594" y="7"/>
                  </a:lnTo>
                  <a:lnTo>
                    <a:pt x="598" y="9"/>
                  </a:lnTo>
                  <a:lnTo>
                    <a:pt x="604" y="9"/>
                  </a:lnTo>
                  <a:lnTo>
                    <a:pt x="608" y="9"/>
                  </a:lnTo>
                  <a:lnTo>
                    <a:pt x="614" y="10"/>
                  </a:lnTo>
                  <a:lnTo>
                    <a:pt x="618" y="11"/>
                  </a:lnTo>
                  <a:lnTo>
                    <a:pt x="622" y="11"/>
                  </a:lnTo>
                  <a:lnTo>
                    <a:pt x="628" y="14"/>
                  </a:lnTo>
                  <a:lnTo>
                    <a:pt x="632" y="16"/>
                  </a:lnTo>
                  <a:lnTo>
                    <a:pt x="637" y="16"/>
                  </a:lnTo>
                  <a:lnTo>
                    <a:pt x="642" y="17"/>
                  </a:lnTo>
                  <a:lnTo>
                    <a:pt x="647" y="18"/>
                  </a:lnTo>
                  <a:lnTo>
                    <a:pt x="651" y="20"/>
                  </a:lnTo>
                  <a:lnTo>
                    <a:pt x="654" y="21"/>
                  </a:lnTo>
                  <a:lnTo>
                    <a:pt x="658" y="21"/>
                  </a:lnTo>
                  <a:lnTo>
                    <a:pt x="662" y="23"/>
                  </a:lnTo>
                  <a:lnTo>
                    <a:pt x="666" y="24"/>
                  </a:lnTo>
                  <a:lnTo>
                    <a:pt x="671" y="24"/>
                  </a:lnTo>
                  <a:lnTo>
                    <a:pt x="675" y="27"/>
                  </a:lnTo>
                  <a:lnTo>
                    <a:pt x="678" y="28"/>
                  </a:lnTo>
                  <a:lnTo>
                    <a:pt x="681" y="30"/>
                  </a:lnTo>
                  <a:lnTo>
                    <a:pt x="685" y="30"/>
                  </a:lnTo>
                  <a:lnTo>
                    <a:pt x="688" y="31"/>
                  </a:lnTo>
                  <a:lnTo>
                    <a:pt x="691" y="33"/>
                  </a:lnTo>
                  <a:lnTo>
                    <a:pt x="695" y="34"/>
                  </a:lnTo>
                  <a:lnTo>
                    <a:pt x="698" y="36"/>
                  </a:lnTo>
                  <a:lnTo>
                    <a:pt x="701" y="37"/>
                  </a:lnTo>
                  <a:lnTo>
                    <a:pt x="703" y="38"/>
                  </a:lnTo>
                  <a:lnTo>
                    <a:pt x="709" y="40"/>
                  </a:lnTo>
                  <a:lnTo>
                    <a:pt x="715" y="44"/>
                  </a:lnTo>
                  <a:lnTo>
                    <a:pt x="718" y="47"/>
                  </a:lnTo>
                  <a:lnTo>
                    <a:pt x="722" y="50"/>
                  </a:lnTo>
                  <a:lnTo>
                    <a:pt x="725" y="51"/>
                  </a:lnTo>
                  <a:lnTo>
                    <a:pt x="729" y="54"/>
                  </a:lnTo>
                  <a:lnTo>
                    <a:pt x="730" y="57"/>
                  </a:lnTo>
                  <a:lnTo>
                    <a:pt x="732" y="58"/>
                  </a:lnTo>
                  <a:lnTo>
                    <a:pt x="732" y="61"/>
                  </a:lnTo>
                  <a:lnTo>
                    <a:pt x="733" y="64"/>
                  </a:lnTo>
                  <a:lnTo>
                    <a:pt x="735" y="67"/>
                  </a:lnTo>
                  <a:lnTo>
                    <a:pt x="736" y="71"/>
                  </a:lnTo>
                  <a:lnTo>
                    <a:pt x="737" y="74"/>
                  </a:lnTo>
                  <a:lnTo>
                    <a:pt x="739" y="78"/>
                  </a:lnTo>
                  <a:lnTo>
                    <a:pt x="740" y="81"/>
                  </a:lnTo>
                  <a:lnTo>
                    <a:pt x="745" y="87"/>
                  </a:lnTo>
                  <a:lnTo>
                    <a:pt x="746" y="90"/>
                  </a:lnTo>
                  <a:lnTo>
                    <a:pt x="750" y="95"/>
                  </a:lnTo>
                  <a:lnTo>
                    <a:pt x="753" y="100"/>
                  </a:lnTo>
                  <a:lnTo>
                    <a:pt x="759" y="104"/>
                  </a:lnTo>
                  <a:lnTo>
                    <a:pt x="762" y="107"/>
                  </a:lnTo>
                  <a:lnTo>
                    <a:pt x="767" y="111"/>
                  </a:lnTo>
                  <a:lnTo>
                    <a:pt x="769" y="112"/>
                  </a:lnTo>
                  <a:lnTo>
                    <a:pt x="772" y="114"/>
                  </a:lnTo>
                  <a:lnTo>
                    <a:pt x="777" y="115"/>
                  </a:lnTo>
                  <a:lnTo>
                    <a:pt x="779" y="117"/>
                  </a:lnTo>
                  <a:lnTo>
                    <a:pt x="784" y="118"/>
                  </a:lnTo>
                  <a:lnTo>
                    <a:pt x="790" y="118"/>
                  </a:lnTo>
                  <a:lnTo>
                    <a:pt x="793" y="118"/>
                  </a:lnTo>
                  <a:lnTo>
                    <a:pt x="796" y="118"/>
                  </a:lnTo>
                  <a:lnTo>
                    <a:pt x="799" y="118"/>
                  </a:lnTo>
                  <a:lnTo>
                    <a:pt x="803" y="117"/>
                  </a:lnTo>
                  <a:lnTo>
                    <a:pt x="806" y="115"/>
                  </a:lnTo>
                  <a:lnTo>
                    <a:pt x="808" y="114"/>
                  </a:lnTo>
                  <a:lnTo>
                    <a:pt x="813" y="114"/>
                  </a:lnTo>
                  <a:lnTo>
                    <a:pt x="816" y="112"/>
                  </a:lnTo>
                  <a:lnTo>
                    <a:pt x="818" y="111"/>
                  </a:lnTo>
                  <a:lnTo>
                    <a:pt x="821" y="110"/>
                  </a:lnTo>
                  <a:lnTo>
                    <a:pt x="824" y="108"/>
                  </a:lnTo>
                  <a:lnTo>
                    <a:pt x="828" y="107"/>
                  </a:lnTo>
                  <a:lnTo>
                    <a:pt x="831" y="105"/>
                  </a:lnTo>
                  <a:lnTo>
                    <a:pt x="834" y="104"/>
                  </a:lnTo>
                  <a:lnTo>
                    <a:pt x="838" y="102"/>
                  </a:lnTo>
                  <a:lnTo>
                    <a:pt x="841" y="100"/>
                  </a:lnTo>
                  <a:lnTo>
                    <a:pt x="845" y="100"/>
                  </a:lnTo>
                  <a:lnTo>
                    <a:pt x="848" y="98"/>
                  </a:lnTo>
                  <a:lnTo>
                    <a:pt x="850" y="97"/>
                  </a:lnTo>
                  <a:lnTo>
                    <a:pt x="854" y="97"/>
                  </a:lnTo>
                  <a:lnTo>
                    <a:pt x="855" y="94"/>
                  </a:lnTo>
                  <a:lnTo>
                    <a:pt x="861" y="92"/>
                  </a:lnTo>
                  <a:lnTo>
                    <a:pt x="862" y="92"/>
                  </a:lnTo>
                  <a:lnTo>
                    <a:pt x="865" y="92"/>
                  </a:lnTo>
                  <a:lnTo>
                    <a:pt x="871" y="92"/>
                  </a:lnTo>
                  <a:lnTo>
                    <a:pt x="875" y="92"/>
                  </a:lnTo>
                  <a:lnTo>
                    <a:pt x="880" y="95"/>
                  </a:lnTo>
                  <a:lnTo>
                    <a:pt x="887" y="97"/>
                  </a:lnTo>
                  <a:lnTo>
                    <a:pt x="892" y="98"/>
                  </a:lnTo>
                  <a:lnTo>
                    <a:pt x="897" y="101"/>
                  </a:lnTo>
                  <a:lnTo>
                    <a:pt x="901" y="102"/>
                  </a:lnTo>
                  <a:lnTo>
                    <a:pt x="905" y="105"/>
                  </a:lnTo>
                  <a:lnTo>
                    <a:pt x="909" y="108"/>
                  </a:lnTo>
                  <a:lnTo>
                    <a:pt x="914" y="111"/>
                  </a:lnTo>
                  <a:lnTo>
                    <a:pt x="916" y="114"/>
                  </a:lnTo>
                  <a:lnTo>
                    <a:pt x="921" y="117"/>
                  </a:lnTo>
                  <a:lnTo>
                    <a:pt x="924" y="119"/>
                  </a:lnTo>
                  <a:lnTo>
                    <a:pt x="926" y="124"/>
                  </a:lnTo>
                  <a:lnTo>
                    <a:pt x="928" y="128"/>
                  </a:lnTo>
                  <a:lnTo>
                    <a:pt x="931" y="131"/>
                  </a:lnTo>
                  <a:lnTo>
                    <a:pt x="932" y="135"/>
                  </a:lnTo>
                  <a:lnTo>
                    <a:pt x="935" y="139"/>
                  </a:lnTo>
                  <a:lnTo>
                    <a:pt x="936" y="144"/>
                  </a:lnTo>
                  <a:lnTo>
                    <a:pt x="939" y="148"/>
                  </a:lnTo>
                  <a:lnTo>
                    <a:pt x="939" y="154"/>
                  </a:lnTo>
                  <a:lnTo>
                    <a:pt x="939" y="158"/>
                  </a:lnTo>
                  <a:lnTo>
                    <a:pt x="941" y="164"/>
                  </a:lnTo>
                  <a:lnTo>
                    <a:pt x="941" y="168"/>
                  </a:lnTo>
                  <a:lnTo>
                    <a:pt x="941" y="171"/>
                  </a:lnTo>
                  <a:lnTo>
                    <a:pt x="941" y="174"/>
                  </a:lnTo>
                  <a:lnTo>
                    <a:pt x="941" y="176"/>
                  </a:lnTo>
                  <a:lnTo>
                    <a:pt x="942" y="181"/>
                  </a:lnTo>
                  <a:lnTo>
                    <a:pt x="941" y="183"/>
                  </a:lnTo>
                  <a:lnTo>
                    <a:pt x="941" y="186"/>
                  </a:lnTo>
                  <a:lnTo>
                    <a:pt x="941" y="189"/>
                  </a:lnTo>
                  <a:lnTo>
                    <a:pt x="941" y="192"/>
                  </a:lnTo>
                  <a:lnTo>
                    <a:pt x="939" y="195"/>
                  </a:lnTo>
                  <a:lnTo>
                    <a:pt x="939" y="198"/>
                  </a:lnTo>
                  <a:lnTo>
                    <a:pt x="939" y="201"/>
                  </a:lnTo>
                  <a:lnTo>
                    <a:pt x="939" y="205"/>
                  </a:lnTo>
                  <a:lnTo>
                    <a:pt x="936" y="208"/>
                  </a:lnTo>
                  <a:lnTo>
                    <a:pt x="936" y="210"/>
                  </a:lnTo>
                  <a:lnTo>
                    <a:pt x="936" y="215"/>
                  </a:lnTo>
                  <a:lnTo>
                    <a:pt x="935" y="218"/>
                  </a:lnTo>
                  <a:lnTo>
                    <a:pt x="934" y="220"/>
                  </a:lnTo>
                  <a:lnTo>
                    <a:pt x="934" y="225"/>
                  </a:lnTo>
                  <a:lnTo>
                    <a:pt x="934" y="228"/>
                  </a:lnTo>
                  <a:lnTo>
                    <a:pt x="934" y="233"/>
                  </a:lnTo>
                  <a:lnTo>
                    <a:pt x="932" y="235"/>
                  </a:lnTo>
                  <a:lnTo>
                    <a:pt x="931" y="238"/>
                  </a:lnTo>
                  <a:lnTo>
                    <a:pt x="931" y="240"/>
                  </a:lnTo>
                  <a:lnTo>
                    <a:pt x="929" y="243"/>
                  </a:lnTo>
                  <a:lnTo>
                    <a:pt x="928" y="246"/>
                  </a:lnTo>
                  <a:lnTo>
                    <a:pt x="926" y="249"/>
                  </a:lnTo>
                  <a:lnTo>
                    <a:pt x="926" y="252"/>
                  </a:lnTo>
                  <a:lnTo>
                    <a:pt x="925" y="255"/>
                  </a:lnTo>
                  <a:lnTo>
                    <a:pt x="924" y="259"/>
                  </a:lnTo>
                  <a:lnTo>
                    <a:pt x="921" y="265"/>
                  </a:lnTo>
                  <a:lnTo>
                    <a:pt x="918" y="270"/>
                  </a:lnTo>
                  <a:lnTo>
                    <a:pt x="915" y="274"/>
                  </a:lnTo>
                  <a:lnTo>
                    <a:pt x="911" y="279"/>
                  </a:lnTo>
                  <a:lnTo>
                    <a:pt x="908" y="283"/>
                  </a:lnTo>
                  <a:lnTo>
                    <a:pt x="904" y="289"/>
                  </a:lnTo>
                  <a:lnTo>
                    <a:pt x="901" y="292"/>
                  </a:lnTo>
                  <a:lnTo>
                    <a:pt x="897" y="296"/>
                  </a:lnTo>
                  <a:lnTo>
                    <a:pt x="892" y="299"/>
                  </a:lnTo>
                  <a:lnTo>
                    <a:pt x="889" y="302"/>
                  </a:lnTo>
                  <a:lnTo>
                    <a:pt x="885" y="306"/>
                  </a:lnTo>
                  <a:lnTo>
                    <a:pt x="880" y="309"/>
                  </a:lnTo>
                  <a:lnTo>
                    <a:pt x="877" y="310"/>
                  </a:lnTo>
                  <a:lnTo>
                    <a:pt x="871" y="313"/>
                  </a:lnTo>
                  <a:lnTo>
                    <a:pt x="867" y="316"/>
                  </a:lnTo>
                  <a:lnTo>
                    <a:pt x="862" y="317"/>
                  </a:lnTo>
                  <a:lnTo>
                    <a:pt x="858" y="319"/>
                  </a:lnTo>
                  <a:lnTo>
                    <a:pt x="853" y="320"/>
                  </a:lnTo>
                  <a:lnTo>
                    <a:pt x="848" y="321"/>
                  </a:lnTo>
                  <a:lnTo>
                    <a:pt x="843" y="321"/>
                  </a:lnTo>
                  <a:lnTo>
                    <a:pt x="837" y="323"/>
                  </a:lnTo>
                  <a:lnTo>
                    <a:pt x="831" y="323"/>
                  </a:lnTo>
                  <a:lnTo>
                    <a:pt x="827" y="323"/>
                  </a:lnTo>
                  <a:lnTo>
                    <a:pt x="821" y="321"/>
                  </a:lnTo>
                  <a:lnTo>
                    <a:pt x="816" y="320"/>
                  </a:lnTo>
                  <a:lnTo>
                    <a:pt x="811" y="320"/>
                  </a:lnTo>
                  <a:lnTo>
                    <a:pt x="807" y="319"/>
                  </a:lnTo>
                  <a:lnTo>
                    <a:pt x="803" y="317"/>
                  </a:lnTo>
                  <a:lnTo>
                    <a:pt x="799" y="313"/>
                  </a:lnTo>
                  <a:lnTo>
                    <a:pt x="794" y="311"/>
                  </a:lnTo>
                  <a:lnTo>
                    <a:pt x="791" y="310"/>
                  </a:lnTo>
                  <a:lnTo>
                    <a:pt x="787" y="304"/>
                  </a:lnTo>
                  <a:lnTo>
                    <a:pt x="784" y="300"/>
                  </a:lnTo>
                  <a:lnTo>
                    <a:pt x="783" y="296"/>
                  </a:lnTo>
                  <a:lnTo>
                    <a:pt x="781" y="293"/>
                  </a:lnTo>
                  <a:lnTo>
                    <a:pt x="780" y="290"/>
                  </a:lnTo>
                  <a:lnTo>
                    <a:pt x="779" y="287"/>
                  </a:lnTo>
                  <a:lnTo>
                    <a:pt x="779" y="283"/>
                  </a:lnTo>
                  <a:lnTo>
                    <a:pt x="779" y="280"/>
                  </a:lnTo>
                  <a:lnTo>
                    <a:pt x="779" y="277"/>
                  </a:lnTo>
                  <a:lnTo>
                    <a:pt x="779" y="274"/>
                  </a:lnTo>
                  <a:lnTo>
                    <a:pt x="779" y="270"/>
                  </a:lnTo>
                  <a:lnTo>
                    <a:pt x="777" y="267"/>
                  </a:lnTo>
                  <a:lnTo>
                    <a:pt x="777" y="265"/>
                  </a:lnTo>
                  <a:lnTo>
                    <a:pt x="777" y="260"/>
                  </a:lnTo>
                  <a:lnTo>
                    <a:pt x="776" y="257"/>
                  </a:lnTo>
                  <a:lnTo>
                    <a:pt x="774" y="255"/>
                  </a:lnTo>
                  <a:lnTo>
                    <a:pt x="773" y="252"/>
                  </a:lnTo>
                  <a:lnTo>
                    <a:pt x="772" y="249"/>
                  </a:lnTo>
                  <a:lnTo>
                    <a:pt x="769" y="243"/>
                  </a:lnTo>
                  <a:lnTo>
                    <a:pt x="766" y="239"/>
                  </a:lnTo>
                  <a:lnTo>
                    <a:pt x="762" y="236"/>
                  </a:lnTo>
                  <a:lnTo>
                    <a:pt x="759" y="235"/>
                  </a:lnTo>
                  <a:lnTo>
                    <a:pt x="756" y="233"/>
                  </a:lnTo>
                  <a:lnTo>
                    <a:pt x="753" y="233"/>
                  </a:lnTo>
                  <a:lnTo>
                    <a:pt x="749" y="230"/>
                  </a:lnTo>
                  <a:lnTo>
                    <a:pt x="746" y="229"/>
                  </a:lnTo>
                  <a:lnTo>
                    <a:pt x="743" y="229"/>
                  </a:lnTo>
                  <a:lnTo>
                    <a:pt x="739" y="229"/>
                  </a:lnTo>
                  <a:lnTo>
                    <a:pt x="735" y="226"/>
                  </a:lnTo>
                  <a:lnTo>
                    <a:pt x="730" y="226"/>
                  </a:lnTo>
                  <a:lnTo>
                    <a:pt x="725" y="226"/>
                  </a:lnTo>
                  <a:lnTo>
                    <a:pt x="722" y="228"/>
                  </a:lnTo>
                  <a:lnTo>
                    <a:pt x="716" y="229"/>
                  </a:lnTo>
                  <a:lnTo>
                    <a:pt x="713" y="229"/>
                  </a:lnTo>
                  <a:lnTo>
                    <a:pt x="709" y="232"/>
                  </a:lnTo>
                  <a:lnTo>
                    <a:pt x="705" y="233"/>
                  </a:lnTo>
                  <a:lnTo>
                    <a:pt x="701" y="235"/>
                  </a:lnTo>
                  <a:lnTo>
                    <a:pt x="696" y="238"/>
                  </a:lnTo>
                  <a:lnTo>
                    <a:pt x="691" y="239"/>
                  </a:lnTo>
                  <a:lnTo>
                    <a:pt x="685" y="242"/>
                  </a:lnTo>
                  <a:lnTo>
                    <a:pt x="683" y="243"/>
                  </a:lnTo>
                  <a:lnTo>
                    <a:pt x="681" y="245"/>
                  </a:lnTo>
                  <a:lnTo>
                    <a:pt x="678" y="246"/>
                  </a:lnTo>
                  <a:lnTo>
                    <a:pt x="675" y="247"/>
                  </a:lnTo>
                  <a:lnTo>
                    <a:pt x="672" y="246"/>
                  </a:lnTo>
                  <a:lnTo>
                    <a:pt x="669" y="246"/>
                  </a:lnTo>
                  <a:lnTo>
                    <a:pt x="666" y="246"/>
                  </a:lnTo>
                  <a:lnTo>
                    <a:pt x="662" y="245"/>
                  </a:lnTo>
                  <a:lnTo>
                    <a:pt x="656" y="243"/>
                  </a:lnTo>
                  <a:lnTo>
                    <a:pt x="651" y="242"/>
                  </a:lnTo>
                  <a:lnTo>
                    <a:pt x="649" y="240"/>
                  </a:lnTo>
                  <a:lnTo>
                    <a:pt x="647" y="239"/>
                  </a:lnTo>
                  <a:lnTo>
                    <a:pt x="644" y="238"/>
                  </a:lnTo>
                  <a:lnTo>
                    <a:pt x="641" y="236"/>
                  </a:lnTo>
                  <a:lnTo>
                    <a:pt x="637" y="236"/>
                  </a:lnTo>
                  <a:lnTo>
                    <a:pt x="632" y="233"/>
                  </a:lnTo>
                  <a:lnTo>
                    <a:pt x="628" y="233"/>
                  </a:lnTo>
                  <a:lnTo>
                    <a:pt x="625" y="230"/>
                  </a:lnTo>
                  <a:lnTo>
                    <a:pt x="621" y="229"/>
                  </a:lnTo>
                  <a:lnTo>
                    <a:pt x="617" y="228"/>
                  </a:lnTo>
                  <a:lnTo>
                    <a:pt x="614" y="226"/>
                  </a:lnTo>
                  <a:lnTo>
                    <a:pt x="610" y="225"/>
                  </a:lnTo>
                  <a:lnTo>
                    <a:pt x="604" y="223"/>
                  </a:lnTo>
                  <a:lnTo>
                    <a:pt x="600" y="220"/>
                  </a:lnTo>
                  <a:lnTo>
                    <a:pt x="597" y="220"/>
                  </a:lnTo>
                  <a:lnTo>
                    <a:pt x="591" y="218"/>
                  </a:lnTo>
                  <a:lnTo>
                    <a:pt x="585" y="218"/>
                  </a:lnTo>
                  <a:lnTo>
                    <a:pt x="581" y="216"/>
                  </a:lnTo>
                  <a:lnTo>
                    <a:pt x="575" y="215"/>
                  </a:lnTo>
                  <a:lnTo>
                    <a:pt x="571" y="213"/>
                  </a:lnTo>
                  <a:lnTo>
                    <a:pt x="566" y="212"/>
                  </a:lnTo>
                  <a:lnTo>
                    <a:pt x="560" y="210"/>
                  </a:lnTo>
                  <a:lnTo>
                    <a:pt x="554" y="210"/>
                  </a:lnTo>
                  <a:lnTo>
                    <a:pt x="550" y="210"/>
                  </a:lnTo>
                  <a:lnTo>
                    <a:pt x="543" y="208"/>
                  </a:lnTo>
                  <a:lnTo>
                    <a:pt x="537" y="208"/>
                  </a:lnTo>
                  <a:lnTo>
                    <a:pt x="531" y="208"/>
                  </a:lnTo>
                  <a:lnTo>
                    <a:pt x="526" y="208"/>
                  </a:lnTo>
                  <a:lnTo>
                    <a:pt x="519" y="206"/>
                  </a:lnTo>
                  <a:lnTo>
                    <a:pt x="513" y="206"/>
                  </a:lnTo>
                  <a:lnTo>
                    <a:pt x="507" y="206"/>
                  </a:lnTo>
                  <a:lnTo>
                    <a:pt x="500" y="206"/>
                  </a:lnTo>
                  <a:lnTo>
                    <a:pt x="494" y="206"/>
                  </a:lnTo>
                  <a:lnTo>
                    <a:pt x="487" y="206"/>
                  </a:lnTo>
                  <a:lnTo>
                    <a:pt x="482" y="208"/>
                  </a:lnTo>
                  <a:lnTo>
                    <a:pt x="475" y="209"/>
                  </a:lnTo>
                  <a:lnTo>
                    <a:pt x="467" y="209"/>
                  </a:lnTo>
                  <a:lnTo>
                    <a:pt x="460" y="210"/>
                  </a:lnTo>
                  <a:lnTo>
                    <a:pt x="453" y="212"/>
                  </a:lnTo>
                  <a:lnTo>
                    <a:pt x="446" y="212"/>
                  </a:lnTo>
                  <a:lnTo>
                    <a:pt x="439" y="215"/>
                  </a:lnTo>
                  <a:lnTo>
                    <a:pt x="432" y="216"/>
                  </a:lnTo>
                  <a:lnTo>
                    <a:pt x="425" y="218"/>
                  </a:lnTo>
                  <a:lnTo>
                    <a:pt x="418" y="220"/>
                  </a:lnTo>
                  <a:lnTo>
                    <a:pt x="411" y="223"/>
                  </a:lnTo>
                  <a:lnTo>
                    <a:pt x="404" y="226"/>
                  </a:lnTo>
                  <a:lnTo>
                    <a:pt x="395" y="229"/>
                  </a:lnTo>
                  <a:lnTo>
                    <a:pt x="388" y="233"/>
                  </a:lnTo>
                  <a:lnTo>
                    <a:pt x="379" y="236"/>
                  </a:lnTo>
                  <a:lnTo>
                    <a:pt x="372" y="242"/>
                  </a:lnTo>
                  <a:lnTo>
                    <a:pt x="364" y="245"/>
                  </a:lnTo>
                  <a:lnTo>
                    <a:pt x="357" y="249"/>
                  </a:lnTo>
                  <a:lnTo>
                    <a:pt x="351" y="252"/>
                  </a:lnTo>
                  <a:lnTo>
                    <a:pt x="344" y="257"/>
                  </a:lnTo>
                  <a:lnTo>
                    <a:pt x="340" y="260"/>
                  </a:lnTo>
                  <a:lnTo>
                    <a:pt x="332" y="265"/>
                  </a:lnTo>
                  <a:lnTo>
                    <a:pt x="327" y="269"/>
                  </a:lnTo>
                  <a:lnTo>
                    <a:pt x="323" y="273"/>
                  </a:lnTo>
                  <a:lnTo>
                    <a:pt x="318" y="277"/>
                  </a:lnTo>
                  <a:lnTo>
                    <a:pt x="314" y="282"/>
                  </a:lnTo>
                  <a:lnTo>
                    <a:pt x="308" y="286"/>
                  </a:lnTo>
                  <a:lnTo>
                    <a:pt x="304" y="292"/>
                  </a:lnTo>
                  <a:lnTo>
                    <a:pt x="300" y="296"/>
                  </a:lnTo>
                  <a:lnTo>
                    <a:pt x="296" y="300"/>
                  </a:lnTo>
                  <a:lnTo>
                    <a:pt x="290" y="304"/>
                  </a:lnTo>
                  <a:lnTo>
                    <a:pt x="288" y="310"/>
                  </a:lnTo>
                  <a:lnTo>
                    <a:pt x="284" y="314"/>
                  </a:lnTo>
                  <a:lnTo>
                    <a:pt x="280" y="320"/>
                  </a:lnTo>
                  <a:lnTo>
                    <a:pt x="277" y="324"/>
                  </a:lnTo>
                  <a:lnTo>
                    <a:pt x="273" y="330"/>
                  </a:lnTo>
                  <a:lnTo>
                    <a:pt x="270" y="334"/>
                  </a:lnTo>
                  <a:lnTo>
                    <a:pt x="269" y="338"/>
                  </a:lnTo>
                  <a:lnTo>
                    <a:pt x="264" y="346"/>
                  </a:lnTo>
                  <a:lnTo>
                    <a:pt x="263" y="350"/>
                  </a:lnTo>
                  <a:lnTo>
                    <a:pt x="260" y="356"/>
                  </a:lnTo>
                  <a:lnTo>
                    <a:pt x="259" y="361"/>
                  </a:lnTo>
                  <a:lnTo>
                    <a:pt x="254" y="366"/>
                  </a:lnTo>
                  <a:lnTo>
                    <a:pt x="253" y="373"/>
                  </a:lnTo>
                  <a:lnTo>
                    <a:pt x="250" y="377"/>
                  </a:lnTo>
                  <a:lnTo>
                    <a:pt x="249" y="383"/>
                  </a:lnTo>
                  <a:lnTo>
                    <a:pt x="247" y="387"/>
                  </a:lnTo>
                  <a:lnTo>
                    <a:pt x="246" y="393"/>
                  </a:lnTo>
                  <a:lnTo>
                    <a:pt x="243" y="398"/>
                  </a:lnTo>
                  <a:lnTo>
                    <a:pt x="243" y="404"/>
                  </a:lnTo>
                  <a:lnTo>
                    <a:pt x="242" y="408"/>
                  </a:lnTo>
                  <a:lnTo>
                    <a:pt x="240" y="414"/>
                  </a:lnTo>
                  <a:lnTo>
                    <a:pt x="239" y="420"/>
                  </a:lnTo>
                  <a:lnTo>
                    <a:pt x="239" y="425"/>
                  </a:lnTo>
                  <a:lnTo>
                    <a:pt x="237" y="431"/>
                  </a:lnTo>
                  <a:lnTo>
                    <a:pt x="236" y="437"/>
                  </a:lnTo>
                  <a:lnTo>
                    <a:pt x="236" y="441"/>
                  </a:lnTo>
                  <a:lnTo>
                    <a:pt x="234" y="447"/>
                  </a:lnTo>
                  <a:lnTo>
                    <a:pt x="233" y="454"/>
                  </a:lnTo>
                  <a:lnTo>
                    <a:pt x="233" y="458"/>
                  </a:lnTo>
                  <a:lnTo>
                    <a:pt x="233" y="464"/>
                  </a:lnTo>
                  <a:lnTo>
                    <a:pt x="233" y="469"/>
                  </a:lnTo>
                  <a:lnTo>
                    <a:pt x="232" y="474"/>
                  </a:lnTo>
                  <a:lnTo>
                    <a:pt x="232" y="479"/>
                  </a:lnTo>
                  <a:lnTo>
                    <a:pt x="232" y="485"/>
                  </a:lnTo>
                  <a:lnTo>
                    <a:pt x="232" y="491"/>
                  </a:lnTo>
                  <a:lnTo>
                    <a:pt x="230" y="495"/>
                  </a:lnTo>
                  <a:lnTo>
                    <a:pt x="230" y="499"/>
                  </a:lnTo>
                  <a:lnTo>
                    <a:pt x="230" y="505"/>
                  </a:lnTo>
                  <a:lnTo>
                    <a:pt x="230" y="511"/>
                  </a:lnTo>
                  <a:lnTo>
                    <a:pt x="230" y="515"/>
                  </a:lnTo>
                  <a:lnTo>
                    <a:pt x="230" y="519"/>
                  </a:lnTo>
                  <a:lnTo>
                    <a:pt x="230" y="525"/>
                  </a:lnTo>
                  <a:lnTo>
                    <a:pt x="232" y="529"/>
                  </a:lnTo>
                  <a:lnTo>
                    <a:pt x="232" y="535"/>
                  </a:lnTo>
                  <a:lnTo>
                    <a:pt x="232" y="539"/>
                  </a:lnTo>
                  <a:lnTo>
                    <a:pt x="232" y="543"/>
                  </a:lnTo>
                  <a:lnTo>
                    <a:pt x="232" y="548"/>
                  </a:lnTo>
                  <a:lnTo>
                    <a:pt x="232" y="552"/>
                  </a:lnTo>
                  <a:lnTo>
                    <a:pt x="233" y="556"/>
                  </a:lnTo>
                  <a:lnTo>
                    <a:pt x="233" y="560"/>
                  </a:lnTo>
                  <a:lnTo>
                    <a:pt x="233" y="566"/>
                  </a:lnTo>
                  <a:lnTo>
                    <a:pt x="233" y="569"/>
                  </a:lnTo>
                  <a:lnTo>
                    <a:pt x="233" y="573"/>
                  </a:lnTo>
                  <a:lnTo>
                    <a:pt x="233" y="576"/>
                  </a:lnTo>
                  <a:lnTo>
                    <a:pt x="234" y="580"/>
                  </a:lnTo>
                  <a:lnTo>
                    <a:pt x="234" y="585"/>
                  </a:lnTo>
                  <a:lnTo>
                    <a:pt x="236" y="589"/>
                  </a:lnTo>
                  <a:lnTo>
                    <a:pt x="236" y="592"/>
                  </a:lnTo>
                  <a:lnTo>
                    <a:pt x="237" y="596"/>
                  </a:lnTo>
                  <a:lnTo>
                    <a:pt x="239" y="599"/>
                  </a:lnTo>
                  <a:lnTo>
                    <a:pt x="239" y="603"/>
                  </a:lnTo>
                  <a:lnTo>
                    <a:pt x="239" y="606"/>
                  </a:lnTo>
                  <a:lnTo>
                    <a:pt x="240" y="610"/>
                  </a:lnTo>
                  <a:lnTo>
                    <a:pt x="242" y="613"/>
                  </a:lnTo>
                  <a:lnTo>
                    <a:pt x="242" y="616"/>
                  </a:lnTo>
                  <a:lnTo>
                    <a:pt x="243" y="620"/>
                  </a:lnTo>
                  <a:lnTo>
                    <a:pt x="244" y="623"/>
                  </a:lnTo>
                  <a:lnTo>
                    <a:pt x="246" y="626"/>
                  </a:lnTo>
                  <a:lnTo>
                    <a:pt x="246" y="629"/>
                  </a:lnTo>
                  <a:lnTo>
                    <a:pt x="247" y="631"/>
                  </a:lnTo>
                  <a:lnTo>
                    <a:pt x="249" y="634"/>
                  </a:lnTo>
                  <a:lnTo>
                    <a:pt x="250" y="637"/>
                  </a:lnTo>
                  <a:lnTo>
                    <a:pt x="251" y="640"/>
                  </a:lnTo>
                  <a:lnTo>
                    <a:pt x="253" y="643"/>
                  </a:lnTo>
                  <a:lnTo>
                    <a:pt x="254" y="646"/>
                  </a:lnTo>
                  <a:lnTo>
                    <a:pt x="257" y="651"/>
                  </a:lnTo>
                  <a:lnTo>
                    <a:pt x="259" y="656"/>
                  </a:lnTo>
                  <a:lnTo>
                    <a:pt x="261" y="660"/>
                  </a:lnTo>
                  <a:lnTo>
                    <a:pt x="264" y="666"/>
                  </a:lnTo>
                  <a:lnTo>
                    <a:pt x="267" y="670"/>
                  </a:lnTo>
                  <a:lnTo>
                    <a:pt x="269" y="674"/>
                  </a:lnTo>
                  <a:lnTo>
                    <a:pt x="270" y="678"/>
                  </a:lnTo>
                  <a:lnTo>
                    <a:pt x="273" y="681"/>
                  </a:lnTo>
                  <a:lnTo>
                    <a:pt x="273" y="684"/>
                  </a:lnTo>
                  <a:lnTo>
                    <a:pt x="276" y="688"/>
                  </a:lnTo>
                  <a:lnTo>
                    <a:pt x="276" y="691"/>
                  </a:lnTo>
                  <a:lnTo>
                    <a:pt x="277" y="694"/>
                  </a:lnTo>
                  <a:lnTo>
                    <a:pt x="277" y="700"/>
                  </a:lnTo>
                  <a:lnTo>
                    <a:pt x="277" y="704"/>
                  </a:lnTo>
                  <a:lnTo>
                    <a:pt x="276" y="707"/>
                  </a:lnTo>
                  <a:lnTo>
                    <a:pt x="271" y="711"/>
                  </a:lnTo>
                  <a:lnTo>
                    <a:pt x="266" y="713"/>
                  </a:lnTo>
                  <a:lnTo>
                    <a:pt x="261" y="714"/>
                  </a:lnTo>
                  <a:lnTo>
                    <a:pt x="257" y="714"/>
                  </a:lnTo>
                  <a:lnTo>
                    <a:pt x="251" y="715"/>
                  </a:lnTo>
                  <a:lnTo>
                    <a:pt x="247" y="715"/>
                  </a:lnTo>
                  <a:lnTo>
                    <a:pt x="242" y="715"/>
                  </a:lnTo>
                  <a:lnTo>
                    <a:pt x="239" y="715"/>
                  </a:lnTo>
                  <a:lnTo>
                    <a:pt x="237" y="715"/>
                  </a:lnTo>
                  <a:lnTo>
                    <a:pt x="233" y="715"/>
                  </a:lnTo>
                  <a:lnTo>
                    <a:pt x="232" y="717"/>
                  </a:lnTo>
                  <a:lnTo>
                    <a:pt x="227" y="717"/>
                  </a:lnTo>
                  <a:lnTo>
                    <a:pt x="223" y="718"/>
                  </a:lnTo>
                  <a:lnTo>
                    <a:pt x="220" y="718"/>
                  </a:lnTo>
                  <a:lnTo>
                    <a:pt x="216" y="720"/>
                  </a:lnTo>
                  <a:lnTo>
                    <a:pt x="212" y="721"/>
                  </a:lnTo>
                  <a:lnTo>
                    <a:pt x="207" y="722"/>
                  </a:lnTo>
                  <a:lnTo>
                    <a:pt x="203" y="725"/>
                  </a:lnTo>
                  <a:lnTo>
                    <a:pt x="199" y="727"/>
                  </a:lnTo>
                  <a:lnTo>
                    <a:pt x="193" y="728"/>
                  </a:lnTo>
                  <a:lnTo>
                    <a:pt x="188" y="731"/>
                  </a:lnTo>
                  <a:lnTo>
                    <a:pt x="185" y="734"/>
                  </a:lnTo>
                  <a:lnTo>
                    <a:pt x="182" y="734"/>
                  </a:lnTo>
                  <a:lnTo>
                    <a:pt x="179" y="735"/>
                  </a:lnTo>
                  <a:lnTo>
                    <a:pt x="176" y="738"/>
                  </a:lnTo>
                  <a:lnTo>
                    <a:pt x="172" y="740"/>
                  </a:lnTo>
                  <a:lnTo>
                    <a:pt x="169" y="741"/>
                  </a:lnTo>
                  <a:lnTo>
                    <a:pt x="165" y="742"/>
                  </a:lnTo>
                  <a:lnTo>
                    <a:pt x="162" y="745"/>
                  </a:lnTo>
                  <a:lnTo>
                    <a:pt x="159" y="747"/>
                  </a:lnTo>
                  <a:lnTo>
                    <a:pt x="155" y="750"/>
                  </a:lnTo>
                  <a:lnTo>
                    <a:pt x="152" y="752"/>
                  </a:lnTo>
                  <a:lnTo>
                    <a:pt x="149" y="757"/>
                  </a:lnTo>
                  <a:lnTo>
                    <a:pt x="144" y="758"/>
                  </a:lnTo>
                  <a:lnTo>
                    <a:pt x="139" y="761"/>
                  </a:lnTo>
                  <a:lnTo>
                    <a:pt x="136" y="762"/>
                  </a:lnTo>
                  <a:lnTo>
                    <a:pt x="134" y="765"/>
                  </a:lnTo>
                  <a:lnTo>
                    <a:pt x="131" y="768"/>
                  </a:lnTo>
                  <a:lnTo>
                    <a:pt x="126" y="771"/>
                  </a:lnTo>
                  <a:lnTo>
                    <a:pt x="125" y="772"/>
                  </a:lnTo>
                  <a:lnTo>
                    <a:pt x="122" y="775"/>
                  </a:lnTo>
                  <a:lnTo>
                    <a:pt x="117" y="779"/>
                  </a:lnTo>
                  <a:lnTo>
                    <a:pt x="114" y="784"/>
                  </a:lnTo>
                  <a:lnTo>
                    <a:pt x="108" y="788"/>
                  </a:lnTo>
                  <a:lnTo>
                    <a:pt x="105" y="792"/>
                  </a:lnTo>
                  <a:lnTo>
                    <a:pt x="102" y="796"/>
                  </a:lnTo>
                  <a:lnTo>
                    <a:pt x="99" y="799"/>
                  </a:lnTo>
                  <a:lnTo>
                    <a:pt x="98" y="802"/>
                  </a:lnTo>
                  <a:lnTo>
                    <a:pt x="97" y="808"/>
                  </a:lnTo>
                  <a:lnTo>
                    <a:pt x="94" y="809"/>
                  </a:lnTo>
                  <a:lnTo>
                    <a:pt x="94" y="812"/>
                  </a:lnTo>
                  <a:lnTo>
                    <a:pt x="92" y="816"/>
                  </a:lnTo>
                  <a:lnTo>
                    <a:pt x="92" y="819"/>
                  </a:lnTo>
                  <a:lnTo>
                    <a:pt x="90" y="822"/>
                  </a:lnTo>
                  <a:lnTo>
                    <a:pt x="90" y="826"/>
                  </a:lnTo>
                  <a:lnTo>
                    <a:pt x="87" y="831"/>
                  </a:lnTo>
                  <a:lnTo>
                    <a:pt x="85" y="832"/>
                  </a:lnTo>
                  <a:lnTo>
                    <a:pt x="82" y="833"/>
                  </a:lnTo>
                  <a:lnTo>
                    <a:pt x="78" y="833"/>
                  </a:lnTo>
                  <a:lnTo>
                    <a:pt x="77" y="833"/>
                  </a:lnTo>
                  <a:lnTo>
                    <a:pt x="74" y="833"/>
                  </a:lnTo>
                  <a:lnTo>
                    <a:pt x="71" y="832"/>
                  </a:lnTo>
                  <a:lnTo>
                    <a:pt x="68" y="832"/>
                  </a:lnTo>
                  <a:lnTo>
                    <a:pt x="64" y="829"/>
                  </a:lnTo>
                  <a:lnTo>
                    <a:pt x="60" y="825"/>
                  </a:lnTo>
                  <a:lnTo>
                    <a:pt x="57" y="822"/>
                  </a:lnTo>
                  <a:lnTo>
                    <a:pt x="55" y="819"/>
                  </a:lnTo>
                  <a:lnTo>
                    <a:pt x="53" y="818"/>
                  </a:lnTo>
                  <a:lnTo>
                    <a:pt x="51" y="815"/>
                  </a:lnTo>
                  <a:lnTo>
                    <a:pt x="48" y="809"/>
                  </a:lnTo>
                  <a:lnTo>
                    <a:pt x="47" y="805"/>
                  </a:lnTo>
                  <a:lnTo>
                    <a:pt x="44" y="799"/>
                  </a:lnTo>
                  <a:lnTo>
                    <a:pt x="43" y="795"/>
                  </a:lnTo>
                  <a:lnTo>
                    <a:pt x="40" y="789"/>
                  </a:lnTo>
                  <a:lnTo>
                    <a:pt x="40" y="785"/>
                  </a:lnTo>
                  <a:lnTo>
                    <a:pt x="36" y="779"/>
                  </a:lnTo>
                  <a:lnTo>
                    <a:pt x="34" y="772"/>
                  </a:lnTo>
                  <a:lnTo>
                    <a:pt x="31" y="765"/>
                  </a:lnTo>
                  <a:lnTo>
                    <a:pt x="30" y="759"/>
                  </a:lnTo>
                  <a:lnTo>
                    <a:pt x="28" y="751"/>
                  </a:lnTo>
                  <a:lnTo>
                    <a:pt x="27" y="744"/>
                  </a:lnTo>
                  <a:lnTo>
                    <a:pt x="24" y="735"/>
                  </a:lnTo>
                  <a:lnTo>
                    <a:pt x="21" y="728"/>
                  </a:lnTo>
                  <a:lnTo>
                    <a:pt x="20" y="721"/>
                  </a:lnTo>
                  <a:lnTo>
                    <a:pt x="18" y="713"/>
                  </a:lnTo>
                  <a:lnTo>
                    <a:pt x="16" y="704"/>
                  </a:lnTo>
                  <a:lnTo>
                    <a:pt x="16" y="694"/>
                  </a:lnTo>
                  <a:lnTo>
                    <a:pt x="13" y="686"/>
                  </a:lnTo>
                  <a:lnTo>
                    <a:pt x="13" y="677"/>
                  </a:lnTo>
                  <a:lnTo>
                    <a:pt x="10" y="667"/>
                  </a:lnTo>
                  <a:lnTo>
                    <a:pt x="9" y="657"/>
                  </a:lnTo>
                  <a:lnTo>
                    <a:pt x="7" y="649"/>
                  </a:lnTo>
                  <a:lnTo>
                    <a:pt x="6" y="639"/>
                  </a:lnTo>
                  <a:lnTo>
                    <a:pt x="6" y="629"/>
                  </a:lnTo>
                  <a:lnTo>
                    <a:pt x="4" y="619"/>
                  </a:lnTo>
                  <a:lnTo>
                    <a:pt x="3" y="607"/>
                  </a:lnTo>
                  <a:lnTo>
                    <a:pt x="3" y="599"/>
                  </a:lnTo>
                  <a:lnTo>
                    <a:pt x="1" y="589"/>
                  </a:lnTo>
                  <a:lnTo>
                    <a:pt x="0" y="577"/>
                  </a:lnTo>
                  <a:lnTo>
                    <a:pt x="0" y="567"/>
                  </a:lnTo>
                  <a:lnTo>
                    <a:pt x="0" y="556"/>
                  </a:lnTo>
                  <a:lnTo>
                    <a:pt x="0" y="545"/>
                  </a:lnTo>
                  <a:lnTo>
                    <a:pt x="0" y="535"/>
                  </a:lnTo>
                  <a:lnTo>
                    <a:pt x="0" y="525"/>
                  </a:lnTo>
                  <a:lnTo>
                    <a:pt x="0" y="513"/>
                  </a:lnTo>
                  <a:lnTo>
                    <a:pt x="0" y="502"/>
                  </a:lnTo>
                  <a:lnTo>
                    <a:pt x="0" y="492"/>
                  </a:lnTo>
                  <a:lnTo>
                    <a:pt x="1" y="482"/>
                  </a:lnTo>
                  <a:lnTo>
                    <a:pt x="3" y="469"/>
                  </a:lnTo>
                  <a:lnTo>
                    <a:pt x="3" y="459"/>
                  </a:lnTo>
                  <a:lnTo>
                    <a:pt x="4" y="448"/>
                  </a:lnTo>
                  <a:lnTo>
                    <a:pt x="6" y="438"/>
                  </a:lnTo>
                  <a:lnTo>
                    <a:pt x="9" y="427"/>
                  </a:lnTo>
                  <a:lnTo>
                    <a:pt x="9" y="415"/>
                  </a:lnTo>
                  <a:lnTo>
                    <a:pt x="11" y="405"/>
                  </a:lnTo>
                  <a:lnTo>
                    <a:pt x="13" y="394"/>
                  </a:lnTo>
                  <a:lnTo>
                    <a:pt x="16" y="384"/>
                  </a:lnTo>
                  <a:lnTo>
                    <a:pt x="18" y="374"/>
                  </a:lnTo>
                  <a:lnTo>
                    <a:pt x="21" y="363"/>
                  </a:lnTo>
                  <a:lnTo>
                    <a:pt x="24" y="354"/>
                  </a:lnTo>
                  <a:lnTo>
                    <a:pt x="27" y="343"/>
                  </a:lnTo>
                  <a:lnTo>
                    <a:pt x="30" y="333"/>
                  </a:lnTo>
                  <a:lnTo>
                    <a:pt x="34" y="324"/>
                  </a:lnTo>
                  <a:lnTo>
                    <a:pt x="40" y="313"/>
                  </a:lnTo>
                  <a:lnTo>
                    <a:pt x="44" y="304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40" name="Freeform 11"/>
            <p:cNvSpPr>
              <a:spLocks/>
            </p:cNvSpPr>
            <p:nvPr/>
          </p:nvSpPr>
          <p:spPr bwMode="auto">
            <a:xfrm>
              <a:off x="1923" y="937"/>
              <a:ext cx="81" cy="29"/>
            </a:xfrm>
            <a:custGeom>
              <a:avLst/>
              <a:gdLst>
                <a:gd name="T0" fmla="*/ 9 w 243"/>
                <a:gd name="T1" fmla="*/ 0 h 87"/>
                <a:gd name="T2" fmla="*/ 10 w 243"/>
                <a:gd name="T3" fmla="*/ 0 h 87"/>
                <a:gd name="T4" fmla="*/ 12 w 243"/>
                <a:gd name="T5" fmla="*/ 0 h 87"/>
                <a:gd name="T6" fmla="*/ 13 w 243"/>
                <a:gd name="T7" fmla="*/ 0 h 87"/>
                <a:gd name="T8" fmla="*/ 14 w 243"/>
                <a:gd name="T9" fmla="*/ 0 h 87"/>
                <a:gd name="T10" fmla="*/ 15 w 243"/>
                <a:gd name="T11" fmla="*/ 0 h 87"/>
                <a:gd name="T12" fmla="*/ 17 w 243"/>
                <a:gd name="T13" fmla="*/ 0 h 87"/>
                <a:gd name="T14" fmla="*/ 18 w 243"/>
                <a:gd name="T15" fmla="*/ 0 h 87"/>
                <a:gd name="T16" fmla="*/ 19 w 243"/>
                <a:gd name="T17" fmla="*/ 1 h 87"/>
                <a:gd name="T18" fmla="*/ 21 w 243"/>
                <a:gd name="T19" fmla="*/ 1 h 87"/>
                <a:gd name="T20" fmla="*/ 22 w 243"/>
                <a:gd name="T21" fmla="*/ 2 h 87"/>
                <a:gd name="T22" fmla="*/ 24 w 243"/>
                <a:gd name="T23" fmla="*/ 3 h 87"/>
                <a:gd name="T24" fmla="*/ 25 w 243"/>
                <a:gd name="T25" fmla="*/ 3 h 87"/>
                <a:gd name="T26" fmla="*/ 26 w 243"/>
                <a:gd name="T27" fmla="*/ 4 h 87"/>
                <a:gd name="T28" fmla="*/ 27 w 243"/>
                <a:gd name="T29" fmla="*/ 5 h 87"/>
                <a:gd name="T30" fmla="*/ 26 w 243"/>
                <a:gd name="T31" fmla="*/ 6 h 87"/>
                <a:gd name="T32" fmla="*/ 25 w 243"/>
                <a:gd name="T33" fmla="*/ 7 h 87"/>
                <a:gd name="T34" fmla="*/ 24 w 243"/>
                <a:gd name="T35" fmla="*/ 7 h 87"/>
                <a:gd name="T36" fmla="*/ 23 w 243"/>
                <a:gd name="T37" fmla="*/ 6 h 87"/>
                <a:gd name="T38" fmla="*/ 22 w 243"/>
                <a:gd name="T39" fmla="*/ 6 h 87"/>
                <a:gd name="T40" fmla="*/ 20 w 243"/>
                <a:gd name="T41" fmla="*/ 6 h 87"/>
                <a:gd name="T42" fmla="*/ 19 w 243"/>
                <a:gd name="T43" fmla="*/ 6 h 87"/>
                <a:gd name="T44" fmla="*/ 18 w 243"/>
                <a:gd name="T45" fmla="*/ 5 h 87"/>
                <a:gd name="T46" fmla="*/ 16 w 243"/>
                <a:gd name="T47" fmla="*/ 5 h 87"/>
                <a:gd name="T48" fmla="*/ 15 w 243"/>
                <a:gd name="T49" fmla="*/ 5 h 87"/>
                <a:gd name="T50" fmla="*/ 13 w 243"/>
                <a:gd name="T51" fmla="*/ 6 h 87"/>
                <a:gd name="T52" fmla="*/ 11 w 243"/>
                <a:gd name="T53" fmla="*/ 6 h 87"/>
                <a:gd name="T54" fmla="*/ 10 w 243"/>
                <a:gd name="T55" fmla="*/ 7 h 87"/>
                <a:gd name="T56" fmla="*/ 9 w 243"/>
                <a:gd name="T57" fmla="*/ 7 h 87"/>
                <a:gd name="T58" fmla="*/ 7 w 243"/>
                <a:gd name="T59" fmla="*/ 8 h 87"/>
                <a:gd name="T60" fmla="*/ 6 w 243"/>
                <a:gd name="T61" fmla="*/ 9 h 87"/>
                <a:gd name="T62" fmla="*/ 5 w 243"/>
                <a:gd name="T63" fmla="*/ 9 h 87"/>
                <a:gd name="T64" fmla="*/ 4 w 243"/>
                <a:gd name="T65" fmla="*/ 9 h 87"/>
                <a:gd name="T66" fmla="*/ 3 w 243"/>
                <a:gd name="T67" fmla="*/ 10 h 87"/>
                <a:gd name="T68" fmla="*/ 1 w 243"/>
                <a:gd name="T69" fmla="*/ 9 h 87"/>
                <a:gd name="T70" fmla="*/ 0 w 243"/>
                <a:gd name="T71" fmla="*/ 8 h 87"/>
                <a:gd name="T72" fmla="*/ 0 w 243"/>
                <a:gd name="T73" fmla="*/ 7 h 87"/>
                <a:gd name="T74" fmla="*/ 0 w 243"/>
                <a:gd name="T75" fmla="*/ 6 h 87"/>
                <a:gd name="T76" fmla="*/ 1 w 243"/>
                <a:gd name="T77" fmla="*/ 4 h 87"/>
                <a:gd name="T78" fmla="*/ 2 w 243"/>
                <a:gd name="T79" fmla="*/ 4 h 87"/>
                <a:gd name="T80" fmla="*/ 3 w 243"/>
                <a:gd name="T81" fmla="*/ 3 h 87"/>
                <a:gd name="T82" fmla="*/ 4 w 243"/>
                <a:gd name="T83" fmla="*/ 2 h 87"/>
                <a:gd name="T84" fmla="*/ 5 w 243"/>
                <a:gd name="T85" fmla="*/ 2 h 87"/>
                <a:gd name="T86" fmla="*/ 7 w 243"/>
                <a:gd name="T87" fmla="*/ 1 h 87"/>
                <a:gd name="T88" fmla="*/ 8 w 243"/>
                <a:gd name="T89" fmla="*/ 1 h 87"/>
                <a:gd name="T90" fmla="*/ 9 w 243"/>
                <a:gd name="T91" fmla="*/ 1 h 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3" h="87">
                  <a:moveTo>
                    <a:pt x="77" y="6"/>
                  </a:moveTo>
                  <a:lnTo>
                    <a:pt x="80" y="4"/>
                  </a:lnTo>
                  <a:lnTo>
                    <a:pt x="83" y="3"/>
                  </a:lnTo>
                  <a:lnTo>
                    <a:pt x="86" y="3"/>
                  </a:lnTo>
                  <a:lnTo>
                    <a:pt x="90" y="3"/>
                  </a:lnTo>
                  <a:lnTo>
                    <a:pt x="94" y="1"/>
                  </a:lnTo>
                  <a:lnTo>
                    <a:pt x="96" y="0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41" y="0"/>
                  </a:lnTo>
                  <a:lnTo>
                    <a:pt x="145" y="1"/>
                  </a:lnTo>
                  <a:lnTo>
                    <a:pt x="150" y="3"/>
                  </a:lnTo>
                  <a:lnTo>
                    <a:pt x="154" y="3"/>
                  </a:lnTo>
                  <a:lnTo>
                    <a:pt x="157" y="3"/>
                  </a:lnTo>
                  <a:lnTo>
                    <a:pt x="161" y="4"/>
                  </a:lnTo>
                  <a:lnTo>
                    <a:pt x="165" y="6"/>
                  </a:lnTo>
                  <a:lnTo>
                    <a:pt x="170" y="7"/>
                  </a:lnTo>
                  <a:lnTo>
                    <a:pt x="175" y="7"/>
                  </a:lnTo>
                  <a:lnTo>
                    <a:pt x="180" y="10"/>
                  </a:lnTo>
                  <a:lnTo>
                    <a:pt x="182" y="11"/>
                  </a:lnTo>
                  <a:lnTo>
                    <a:pt x="188" y="13"/>
                  </a:lnTo>
                  <a:lnTo>
                    <a:pt x="192" y="16"/>
                  </a:lnTo>
                  <a:lnTo>
                    <a:pt x="197" y="17"/>
                  </a:lnTo>
                  <a:lnTo>
                    <a:pt x="202" y="18"/>
                  </a:lnTo>
                  <a:lnTo>
                    <a:pt x="207" y="21"/>
                  </a:lnTo>
                  <a:lnTo>
                    <a:pt x="211" y="23"/>
                  </a:lnTo>
                  <a:lnTo>
                    <a:pt x="214" y="26"/>
                  </a:lnTo>
                  <a:lnTo>
                    <a:pt x="218" y="27"/>
                  </a:lnTo>
                  <a:lnTo>
                    <a:pt x="221" y="28"/>
                  </a:lnTo>
                  <a:lnTo>
                    <a:pt x="224" y="31"/>
                  </a:lnTo>
                  <a:lnTo>
                    <a:pt x="228" y="33"/>
                  </a:lnTo>
                  <a:lnTo>
                    <a:pt x="231" y="36"/>
                  </a:lnTo>
                  <a:lnTo>
                    <a:pt x="235" y="37"/>
                  </a:lnTo>
                  <a:lnTo>
                    <a:pt x="238" y="40"/>
                  </a:lnTo>
                  <a:lnTo>
                    <a:pt x="241" y="43"/>
                  </a:lnTo>
                  <a:lnTo>
                    <a:pt x="243" y="45"/>
                  </a:lnTo>
                  <a:lnTo>
                    <a:pt x="243" y="50"/>
                  </a:lnTo>
                  <a:lnTo>
                    <a:pt x="241" y="54"/>
                  </a:lnTo>
                  <a:lnTo>
                    <a:pt x="238" y="55"/>
                  </a:lnTo>
                  <a:lnTo>
                    <a:pt x="235" y="57"/>
                  </a:lnTo>
                  <a:lnTo>
                    <a:pt x="232" y="58"/>
                  </a:lnTo>
                  <a:lnTo>
                    <a:pt x="228" y="60"/>
                  </a:lnTo>
                  <a:lnTo>
                    <a:pt x="222" y="60"/>
                  </a:lnTo>
                  <a:lnTo>
                    <a:pt x="216" y="60"/>
                  </a:lnTo>
                  <a:lnTo>
                    <a:pt x="214" y="60"/>
                  </a:lnTo>
                  <a:lnTo>
                    <a:pt x="211" y="60"/>
                  </a:lnTo>
                  <a:lnTo>
                    <a:pt x="208" y="60"/>
                  </a:lnTo>
                  <a:lnTo>
                    <a:pt x="205" y="58"/>
                  </a:lnTo>
                  <a:lnTo>
                    <a:pt x="202" y="57"/>
                  </a:lnTo>
                  <a:lnTo>
                    <a:pt x="198" y="57"/>
                  </a:lnTo>
                  <a:lnTo>
                    <a:pt x="194" y="55"/>
                  </a:lnTo>
                  <a:lnTo>
                    <a:pt x="191" y="54"/>
                  </a:lnTo>
                  <a:lnTo>
                    <a:pt x="188" y="54"/>
                  </a:lnTo>
                  <a:lnTo>
                    <a:pt x="184" y="53"/>
                  </a:lnTo>
                  <a:lnTo>
                    <a:pt x="181" y="53"/>
                  </a:lnTo>
                  <a:lnTo>
                    <a:pt x="177" y="51"/>
                  </a:lnTo>
                  <a:lnTo>
                    <a:pt x="174" y="50"/>
                  </a:lnTo>
                  <a:lnTo>
                    <a:pt x="168" y="50"/>
                  </a:lnTo>
                  <a:lnTo>
                    <a:pt x="164" y="47"/>
                  </a:lnTo>
                  <a:lnTo>
                    <a:pt x="161" y="47"/>
                  </a:lnTo>
                  <a:lnTo>
                    <a:pt x="157" y="47"/>
                  </a:lnTo>
                  <a:lnTo>
                    <a:pt x="151" y="45"/>
                  </a:lnTo>
                  <a:lnTo>
                    <a:pt x="148" y="45"/>
                  </a:lnTo>
                  <a:lnTo>
                    <a:pt x="143" y="47"/>
                  </a:lnTo>
                  <a:lnTo>
                    <a:pt x="138" y="47"/>
                  </a:lnTo>
                  <a:lnTo>
                    <a:pt x="133" y="47"/>
                  </a:lnTo>
                  <a:lnTo>
                    <a:pt x="128" y="47"/>
                  </a:lnTo>
                  <a:lnTo>
                    <a:pt x="124" y="50"/>
                  </a:lnTo>
                  <a:lnTo>
                    <a:pt x="118" y="51"/>
                  </a:lnTo>
                  <a:lnTo>
                    <a:pt x="113" y="53"/>
                  </a:lnTo>
                  <a:lnTo>
                    <a:pt x="108" y="54"/>
                  </a:lnTo>
                  <a:lnTo>
                    <a:pt x="103" y="57"/>
                  </a:lnTo>
                  <a:lnTo>
                    <a:pt x="100" y="58"/>
                  </a:lnTo>
                  <a:lnTo>
                    <a:pt x="97" y="60"/>
                  </a:lnTo>
                  <a:lnTo>
                    <a:pt x="94" y="60"/>
                  </a:lnTo>
                  <a:lnTo>
                    <a:pt x="93" y="63"/>
                  </a:lnTo>
                  <a:lnTo>
                    <a:pt x="86" y="64"/>
                  </a:lnTo>
                  <a:lnTo>
                    <a:pt x="81" y="67"/>
                  </a:lnTo>
                  <a:lnTo>
                    <a:pt x="76" y="68"/>
                  </a:lnTo>
                  <a:lnTo>
                    <a:pt x="72" y="71"/>
                  </a:lnTo>
                  <a:lnTo>
                    <a:pt x="67" y="71"/>
                  </a:lnTo>
                  <a:lnTo>
                    <a:pt x="63" y="74"/>
                  </a:lnTo>
                  <a:lnTo>
                    <a:pt x="57" y="75"/>
                  </a:lnTo>
                  <a:lnTo>
                    <a:pt x="53" y="78"/>
                  </a:lnTo>
                  <a:lnTo>
                    <a:pt x="49" y="78"/>
                  </a:lnTo>
                  <a:lnTo>
                    <a:pt x="46" y="81"/>
                  </a:lnTo>
                  <a:lnTo>
                    <a:pt x="42" y="81"/>
                  </a:lnTo>
                  <a:lnTo>
                    <a:pt x="39" y="84"/>
                  </a:lnTo>
                  <a:lnTo>
                    <a:pt x="36" y="84"/>
                  </a:lnTo>
                  <a:lnTo>
                    <a:pt x="32" y="85"/>
                  </a:lnTo>
                  <a:lnTo>
                    <a:pt x="29" y="85"/>
                  </a:lnTo>
                  <a:lnTo>
                    <a:pt x="26" y="87"/>
                  </a:lnTo>
                  <a:lnTo>
                    <a:pt x="23" y="87"/>
                  </a:lnTo>
                  <a:lnTo>
                    <a:pt x="20" y="87"/>
                  </a:lnTo>
                  <a:lnTo>
                    <a:pt x="15" y="87"/>
                  </a:lnTo>
                  <a:lnTo>
                    <a:pt x="10" y="85"/>
                  </a:lnTo>
                  <a:lnTo>
                    <a:pt x="6" y="82"/>
                  </a:lnTo>
                  <a:lnTo>
                    <a:pt x="3" y="80"/>
                  </a:lnTo>
                  <a:lnTo>
                    <a:pt x="2" y="75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2" y="40"/>
                  </a:lnTo>
                  <a:lnTo>
                    <a:pt x="15" y="37"/>
                  </a:lnTo>
                  <a:lnTo>
                    <a:pt x="18" y="36"/>
                  </a:lnTo>
                  <a:lnTo>
                    <a:pt x="20" y="33"/>
                  </a:lnTo>
                  <a:lnTo>
                    <a:pt x="23" y="31"/>
                  </a:lnTo>
                  <a:lnTo>
                    <a:pt x="26" y="28"/>
                  </a:lnTo>
                  <a:lnTo>
                    <a:pt x="29" y="26"/>
                  </a:lnTo>
                  <a:lnTo>
                    <a:pt x="32" y="24"/>
                  </a:lnTo>
                  <a:lnTo>
                    <a:pt x="36" y="23"/>
                  </a:lnTo>
                  <a:lnTo>
                    <a:pt x="39" y="21"/>
                  </a:lnTo>
                  <a:lnTo>
                    <a:pt x="42" y="18"/>
                  </a:lnTo>
                  <a:lnTo>
                    <a:pt x="46" y="17"/>
                  </a:lnTo>
                  <a:lnTo>
                    <a:pt x="49" y="16"/>
                  </a:lnTo>
                  <a:lnTo>
                    <a:pt x="52" y="14"/>
                  </a:lnTo>
                  <a:lnTo>
                    <a:pt x="56" y="13"/>
                  </a:lnTo>
                  <a:lnTo>
                    <a:pt x="59" y="10"/>
                  </a:lnTo>
                  <a:lnTo>
                    <a:pt x="64" y="10"/>
                  </a:lnTo>
                  <a:lnTo>
                    <a:pt x="67" y="7"/>
                  </a:lnTo>
                  <a:lnTo>
                    <a:pt x="70" y="7"/>
                  </a:lnTo>
                  <a:lnTo>
                    <a:pt x="73" y="6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41" name="Freeform 12"/>
            <p:cNvSpPr>
              <a:spLocks/>
            </p:cNvSpPr>
            <p:nvPr/>
          </p:nvSpPr>
          <p:spPr bwMode="auto">
            <a:xfrm>
              <a:off x="2190" y="1213"/>
              <a:ext cx="34" cy="110"/>
            </a:xfrm>
            <a:custGeom>
              <a:avLst/>
              <a:gdLst>
                <a:gd name="T0" fmla="*/ 2 w 102"/>
                <a:gd name="T1" fmla="*/ 12 h 330"/>
                <a:gd name="T2" fmla="*/ 2 w 102"/>
                <a:gd name="T3" fmla="*/ 13 h 330"/>
                <a:gd name="T4" fmla="*/ 2 w 102"/>
                <a:gd name="T5" fmla="*/ 14 h 330"/>
                <a:gd name="T6" fmla="*/ 2 w 102"/>
                <a:gd name="T7" fmla="*/ 16 h 330"/>
                <a:gd name="T8" fmla="*/ 2 w 102"/>
                <a:gd name="T9" fmla="*/ 17 h 330"/>
                <a:gd name="T10" fmla="*/ 2 w 102"/>
                <a:gd name="T11" fmla="*/ 19 h 330"/>
                <a:gd name="T12" fmla="*/ 2 w 102"/>
                <a:gd name="T13" fmla="*/ 20 h 330"/>
                <a:gd name="T14" fmla="*/ 2 w 102"/>
                <a:gd name="T15" fmla="*/ 22 h 330"/>
                <a:gd name="T16" fmla="*/ 2 w 102"/>
                <a:gd name="T17" fmla="*/ 23 h 330"/>
                <a:gd name="T18" fmla="*/ 2 w 102"/>
                <a:gd name="T19" fmla="*/ 25 h 330"/>
                <a:gd name="T20" fmla="*/ 2 w 102"/>
                <a:gd name="T21" fmla="*/ 27 h 330"/>
                <a:gd name="T22" fmla="*/ 2 w 102"/>
                <a:gd name="T23" fmla="*/ 28 h 330"/>
                <a:gd name="T24" fmla="*/ 2 w 102"/>
                <a:gd name="T25" fmla="*/ 29 h 330"/>
                <a:gd name="T26" fmla="*/ 2 w 102"/>
                <a:gd name="T27" fmla="*/ 30 h 330"/>
                <a:gd name="T28" fmla="*/ 2 w 102"/>
                <a:gd name="T29" fmla="*/ 32 h 330"/>
                <a:gd name="T30" fmla="*/ 2 w 102"/>
                <a:gd name="T31" fmla="*/ 33 h 330"/>
                <a:gd name="T32" fmla="*/ 2 w 102"/>
                <a:gd name="T33" fmla="*/ 34 h 330"/>
                <a:gd name="T34" fmla="*/ 3 w 102"/>
                <a:gd name="T35" fmla="*/ 35 h 330"/>
                <a:gd name="T36" fmla="*/ 4 w 102"/>
                <a:gd name="T37" fmla="*/ 36 h 330"/>
                <a:gd name="T38" fmla="*/ 5 w 102"/>
                <a:gd name="T39" fmla="*/ 36 h 330"/>
                <a:gd name="T40" fmla="*/ 7 w 102"/>
                <a:gd name="T41" fmla="*/ 36 h 330"/>
                <a:gd name="T42" fmla="*/ 8 w 102"/>
                <a:gd name="T43" fmla="*/ 36 h 330"/>
                <a:gd name="T44" fmla="*/ 9 w 102"/>
                <a:gd name="T45" fmla="*/ 35 h 330"/>
                <a:gd name="T46" fmla="*/ 10 w 102"/>
                <a:gd name="T47" fmla="*/ 34 h 330"/>
                <a:gd name="T48" fmla="*/ 11 w 102"/>
                <a:gd name="T49" fmla="*/ 33 h 330"/>
                <a:gd name="T50" fmla="*/ 11 w 102"/>
                <a:gd name="T51" fmla="*/ 31 h 330"/>
                <a:gd name="T52" fmla="*/ 11 w 102"/>
                <a:gd name="T53" fmla="*/ 30 h 330"/>
                <a:gd name="T54" fmla="*/ 11 w 102"/>
                <a:gd name="T55" fmla="*/ 28 h 330"/>
                <a:gd name="T56" fmla="*/ 11 w 102"/>
                <a:gd name="T57" fmla="*/ 27 h 330"/>
                <a:gd name="T58" fmla="*/ 11 w 102"/>
                <a:gd name="T59" fmla="*/ 25 h 330"/>
                <a:gd name="T60" fmla="*/ 11 w 102"/>
                <a:gd name="T61" fmla="*/ 24 h 330"/>
                <a:gd name="T62" fmla="*/ 11 w 102"/>
                <a:gd name="T63" fmla="*/ 23 h 330"/>
                <a:gd name="T64" fmla="*/ 11 w 102"/>
                <a:gd name="T65" fmla="*/ 22 h 330"/>
                <a:gd name="T66" fmla="*/ 10 w 102"/>
                <a:gd name="T67" fmla="*/ 21 h 330"/>
                <a:gd name="T68" fmla="*/ 10 w 102"/>
                <a:gd name="T69" fmla="*/ 19 h 330"/>
                <a:gd name="T70" fmla="*/ 10 w 102"/>
                <a:gd name="T71" fmla="*/ 18 h 330"/>
                <a:gd name="T72" fmla="*/ 9 w 102"/>
                <a:gd name="T73" fmla="*/ 16 h 330"/>
                <a:gd name="T74" fmla="*/ 9 w 102"/>
                <a:gd name="T75" fmla="*/ 14 h 330"/>
                <a:gd name="T76" fmla="*/ 8 w 102"/>
                <a:gd name="T77" fmla="*/ 13 h 330"/>
                <a:gd name="T78" fmla="*/ 8 w 102"/>
                <a:gd name="T79" fmla="*/ 11 h 330"/>
                <a:gd name="T80" fmla="*/ 7 w 102"/>
                <a:gd name="T81" fmla="*/ 9 h 330"/>
                <a:gd name="T82" fmla="*/ 7 w 102"/>
                <a:gd name="T83" fmla="*/ 8 h 330"/>
                <a:gd name="T84" fmla="*/ 6 w 102"/>
                <a:gd name="T85" fmla="*/ 6 h 330"/>
                <a:gd name="T86" fmla="*/ 6 w 102"/>
                <a:gd name="T87" fmla="*/ 5 h 330"/>
                <a:gd name="T88" fmla="*/ 5 w 102"/>
                <a:gd name="T89" fmla="*/ 3 h 330"/>
                <a:gd name="T90" fmla="*/ 4 w 102"/>
                <a:gd name="T91" fmla="*/ 2 h 330"/>
                <a:gd name="T92" fmla="*/ 4 w 102"/>
                <a:gd name="T93" fmla="*/ 2 h 330"/>
                <a:gd name="T94" fmla="*/ 3 w 102"/>
                <a:gd name="T95" fmla="*/ 0 h 330"/>
                <a:gd name="T96" fmla="*/ 2 w 102"/>
                <a:gd name="T97" fmla="*/ 0 h 330"/>
                <a:gd name="T98" fmla="*/ 0 w 102"/>
                <a:gd name="T99" fmla="*/ 2 h 330"/>
                <a:gd name="T100" fmla="*/ 0 w 102"/>
                <a:gd name="T101" fmla="*/ 2 h 330"/>
                <a:gd name="T102" fmla="*/ 0 w 102"/>
                <a:gd name="T103" fmla="*/ 4 h 330"/>
                <a:gd name="T104" fmla="*/ 0 w 102"/>
                <a:gd name="T105" fmla="*/ 5 h 330"/>
                <a:gd name="T106" fmla="*/ 0 w 102"/>
                <a:gd name="T107" fmla="*/ 6 h 330"/>
                <a:gd name="T108" fmla="*/ 1 w 102"/>
                <a:gd name="T109" fmla="*/ 7 h 330"/>
                <a:gd name="T110" fmla="*/ 1 w 102"/>
                <a:gd name="T111" fmla="*/ 9 h 330"/>
                <a:gd name="T112" fmla="*/ 2 w 102"/>
                <a:gd name="T113" fmla="*/ 9 h 330"/>
                <a:gd name="T114" fmla="*/ 2 w 102"/>
                <a:gd name="T115" fmla="*/ 11 h 33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2" h="330">
                  <a:moveTo>
                    <a:pt x="18" y="99"/>
                  </a:moveTo>
                  <a:lnTo>
                    <a:pt x="18" y="102"/>
                  </a:lnTo>
                  <a:lnTo>
                    <a:pt x="18" y="105"/>
                  </a:lnTo>
                  <a:lnTo>
                    <a:pt x="18" y="109"/>
                  </a:lnTo>
                  <a:lnTo>
                    <a:pt x="20" y="112"/>
                  </a:lnTo>
                  <a:lnTo>
                    <a:pt x="20" y="116"/>
                  </a:lnTo>
                  <a:lnTo>
                    <a:pt x="21" y="119"/>
                  </a:lnTo>
                  <a:lnTo>
                    <a:pt x="21" y="125"/>
                  </a:lnTo>
                  <a:lnTo>
                    <a:pt x="21" y="129"/>
                  </a:lnTo>
                  <a:lnTo>
                    <a:pt x="21" y="132"/>
                  </a:lnTo>
                  <a:lnTo>
                    <a:pt x="21" y="136"/>
                  </a:lnTo>
                  <a:lnTo>
                    <a:pt x="21" y="140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5"/>
                  </a:lnTo>
                  <a:lnTo>
                    <a:pt x="21" y="159"/>
                  </a:lnTo>
                  <a:lnTo>
                    <a:pt x="23" y="163"/>
                  </a:lnTo>
                  <a:lnTo>
                    <a:pt x="21" y="168"/>
                  </a:lnTo>
                  <a:lnTo>
                    <a:pt x="21" y="172"/>
                  </a:lnTo>
                  <a:lnTo>
                    <a:pt x="21" y="177"/>
                  </a:lnTo>
                  <a:lnTo>
                    <a:pt x="21" y="182"/>
                  </a:lnTo>
                  <a:lnTo>
                    <a:pt x="20" y="187"/>
                  </a:lnTo>
                  <a:lnTo>
                    <a:pt x="20" y="190"/>
                  </a:lnTo>
                  <a:lnTo>
                    <a:pt x="20" y="196"/>
                  </a:lnTo>
                  <a:lnTo>
                    <a:pt x="20" y="200"/>
                  </a:lnTo>
                  <a:lnTo>
                    <a:pt x="18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8" y="219"/>
                  </a:lnTo>
                  <a:lnTo>
                    <a:pt x="18" y="224"/>
                  </a:lnTo>
                  <a:lnTo>
                    <a:pt x="18" y="227"/>
                  </a:lnTo>
                  <a:lnTo>
                    <a:pt x="18" y="233"/>
                  </a:lnTo>
                  <a:lnTo>
                    <a:pt x="18" y="239"/>
                  </a:lnTo>
                  <a:lnTo>
                    <a:pt x="17" y="243"/>
                  </a:lnTo>
                  <a:lnTo>
                    <a:pt x="17" y="246"/>
                  </a:lnTo>
                  <a:lnTo>
                    <a:pt x="15" y="250"/>
                  </a:lnTo>
                  <a:lnTo>
                    <a:pt x="15" y="254"/>
                  </a:lnTo>
                  <a:lnTo>
                    <a:pt x="15" y="259"/>
                  </a:lnTo>
                  <a:lnTo>
                    <a:pt x="15" y="263"/>
                  </a:lnTo>
                  <a:lnTo>
                    <a:pt x="15" y="267"/>
                  </a:lnTo>
                  <a:lnTo>
                    <a:pt x="17" y="271"/>
                  </a:lnTo>
                  <a:lnTo>
                    <a:pt x="17" y="274"/>
                  </a:lnTo>
                  <a:lnTo>
                    <a:pt x="17" y="278"/>
                  </a:lnTo>
                  <a:lnTo>
                    <a:pt x="17" y="281"/>
                  </a:lnTo>
                  <a:lnTo>
                    <a:pt x="17" y="287"/>
                  </a:lnTo>
                  <a:lnTo>
                    <a:pt x="17" y="290"/>
                  </a:lnTo>
                  <a:lnTo>
                    <a:pt x="18" y="293"/>
                  </a:lnTo>
                  <a:lnTo>
                    <a:pt x="18" y="296"/>
                  </a:lnTo>
                  <a:lnTo>
                    <a:pt x="18" y="300"/>
                  </a:lnTo>
                  <a:lnTo>
                    <a:pt x="18" y="303"/>
                  </a:lnTo>
                  <a:lnTo>
                    <a:pt x="20" y="305"/>
                  </a:lnTo>
                  <a:lnTo>
                    <a:pt x="21" y="308"/>
                  </a:lnTo>
                  <a:lnTo>
                    <a:pt x="23" y="310"/>
                  </a:lnTo>
                  <a:lnTo>
                    <a:pt x="25" y="315"/>
                  </a:lnTo>
                  <a:lnTo>
                    <a:pt x="28" y="320"/>
                  </a:lnTo>
                  <a:lnTo>
                    <a:pt x="31" y="323"/>
                  </a:lnTo>
                  <a:lnTo>
                    <a:pt x="34" y="325"/>
                  </a:lnTo>
                  <a:lnTo>
                    <a:pt x="40" y="327"/>
                  </a:lnTo>
                  <a:lnTo>
                    <a:pt x="44" y="328"/>
                  </a:lnTo>
                  <a:lnTo>
                    <a:pt x="48" y="328"/>
                  </a:lnTo>
                  <a:lnTo>
                    <a:pt x="54" y="330"/>
                  </a:lnTo>
                  <a:lnTo>
                    <a:pt x="58" y="328"/>
                  </a:lnTo>
                  <a:lnTo>
                    <a:pt x="62" y="328"/>
                  </a:lnTo>
                  <a:lnTo>
                    <a:pt x="65" y="327"/>
                  </a:lnTo>
                  <a:lnTo>
                    <a:pt x="69" y="325"/>
                  </a:lnTo>
                  <a:lnTo>
                    <a:pt x="72" y="324"/>
                  </a:lnTo>
                  <a:lnTo>
                    <a:pt x="77" y="323"/>
                  </a:lnTo>
                  <a:lnTo>
                    <a:pt x="79" y="320"/>
                  </a:lnTo>
                  <a:lnTo>
                    <a:pt x="82" y="317"/>
                  </a:lnTo>
                  <a:lnTo>
                    <a:pt x="85" y="314"/>
                  </a:lnTo>
                  <a:lnTo>
                    <a:pt x="87" y="311"/>
                  </a:lnTo>
                  <a:lnTo>
                    <a:pt x="89" y="308"/>
                  </a:lnTo>
                  <a:lnTo>
                    <a:pt x="91" y="304"/>
                  </a:lnTo>
                  <a:lnTo>
                    <a:pt x="92" y="300"/>
                  </a:lnTo>
                  <a:lnTo>
                    <a:pt x="95" y="297"/>
                  </a:lnTo>
                  <a:lnTo>
                    <a:pt x="95" y="293"/>
                  </a:lnTo>
                  <a:lnTo>
                    <a:pt x="96" y="288"/>
                  </a:lnTo>
                  <a:lnTo>
                    <a:pt x="98" y="283"/>
                  </a:lnTo>
                  <a:lnTo>
                    <a:pt x="99" y="278"/>
                  </a:lnTo>
                  <a:lnTo>
                    <a:pt x="99" y="274"/>
                  </a:lnTo>
                  <a:lnTo>
                    <a:pt x="99" y="270"/>
                  </a:lnTo>
                  <a:lnTo>
                    <a:pt x="101" y="266"/>
                  </a:lnTo>
                  <a:lnTo>
                    <a:pt x="102" y="260"/>
                  </a:lnTo>
                  <a:lnTo>
                    <a:pt x="102" y="256"/>
                  </a:lnTo>
                  <a:lnTo>
                    <a:pt x="102" y="250"/>
                  </a:lnTo>
                  <a:lnTo>
                    <a:pt x="102" y="244"/>
                  </a:lnTo>
                  <a:lnTo>
                    <a:pt x="102" y="240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101" y="226"/>
                  </a:lnTo>
                  <a:lnTo>
                    <a:pt x="101" y="222"/>
                  </a:lnTo>
                  <a:lnTo>
                    <a:pt x="99" y="219"/>
                  </a:lnTo>
                  <a:lnTo>
                    <a:pt x="99" y="216"/>
                  </a:lnTo>
                  <a:lnTo>
                    <a:pt x="99" y="213"/>
                  </a:lnTo>
                  <a:lnTo>
                    <a:pt x="99" y="210"/>
                  </a:lnTo>
                  <a:lnTo>
                    <a:pt x="98" y="207"/>
                  </a:lnTo>
                  <a:lnTo>
                    <a:pt x="96" y="204"/>
                  </a:lnTo>
                  <a:lnTo>
                    <a:pt x="96" y="200"/>
                  </a:lnTo>
                  <a:lnTo>
                    <a:pt x="96" y="197"/>
                  </a:lnTo>
                  <a:lnTo>
                    <a:pt x="95" y="193"/>
                  </a:lnTo>
                  <a:lnTo>
                    <a:pt x="95" y="189"/>
                  </a:lnTo>
                  <a:lnTo>
                    <a:pt x="94" y="185"/>
                  </a:lnTo>
                  <a:lnTo>
                    <a:pt x="94" y="182"/>
                  </a:lnTo>
                  <a:lnTo>
                    <a:pt x="92" y="176"/>
                  </a:lnTo>
                  <a:lnTo>
                    <a:pt x="91" y="172"/>
                  </a:lnTo>
                  <a:lnTo>
                    <a:pt x="89" y="168"/>
                  </a:lnTo>
                  <a:lnTo>
                    <a:pt x="89" y="163"/>
                  </a:lnTo>
                  <a:lnTo>
                    <a:pt x="88" y="159"/>
                  </a:lnTo>
                  <a:lnTo>
                    <a:pt x="87" y="153"/>
                  </a:lnTo>
                  <a:lnTo>
                    <a:pt x="85" y="149"/>
                  </a:lnTo>
                  <a:lnTo>
                    <a:pt x="84" y="143"/>
                  </a:lnTo>
                  <a:lnTo>
                    <a:pt x="82" y="139"/>
                  </a:lnTo>
                  <a:lnTo>
                    <a:pt x="81" y="135"/>
                  </a:lnTo>
                  <a:lnTo>
                    <a:pt x="79" y="129"/>
                  </a:lnTo>
                  <a:lnTo>
                    <a:pt x="78" y="125"/>
                  </a:lnTo>
                  <a:lnTo>
                    <a:pt x="77" y="119"/>
                  </a:lnTo>
                  <a:lnTo>
                    <a:pt x="74" y="113"/>
                  </a:lnTo>
                  <a:lnTo>
                    <a:pt x="74" y="109"/>
                  </a:lnTo>
                  <a:lnTo>
                    <a:pt x="71" y="104"/>
                  </a:lnTo>
                  <a:lnTo>
                    <a:pt x="71" y="99"/>
                  </a:lnTo>
                  <a:lnTo>
                    <a:pt x="68" y="94"/>
                  </a:lnTo>
                  <a:lnTo>
                    <a:pt x="67" y="89"/>
                  </a:lnTo>
                  <a:lnTo>
                    <a:pt x="65" y="85"/>
                  </a:lnTo>
                  <a:lnTo>
                    <a:pt x="64" y="79"/>
                  </a:lnTo>
                  <a:lnTo>
                    <a:pt x="62" y="75"/>
                  </a:lnTo>
                  <a:lnTo>
                    <a:pt x="61" y="69"/>
                  </a:lnTo>
                  <a:lnTo>
                    <a:pt x="58" y="65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4" y="52"/>
                  </a:lnTo>
                  <a:lnTo>
                    <a:pt x="52" y="48"/>
                  </a:lnTo>
                  <a:lnTo>
                    <a:pt x="50" y="44"/>
                  </a:lnTo>
                  <a:lnTo>
                    <a:pt x="48" y="38"/>
                  </a:lnTo>
                  <a:lnTo>
                    <a:pt x="45" y="35"/>
                  </a:lnTo>
                  <a:lnTo>
                    <a:pt x="44" y="31"/>
                  </a:lnTo>
                  <a:lnTo>
                    <a:pt x="42" y="28"/>
                  </a:lnTo>
                  <a:lnTo>
                    <a:pt x="41" y="25"/>
                  </a:lnTo>
                  <a:lnTo>
                    <a:pt x="40" y="22"/>
                  </a:lnTo>
                  <a:lnTo>
                    <a:pt x="38" y="20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34" y="10"/>
                  </a:lnTo>
                  <a:lnTo>
                    <a:pt x="31" y="8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0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3" y="45"/>
                  </a:lnTo>
                  <a:lnTo>
                    <a:pt x="3" y="48"/>
                  </a:lnTo>
                  <a:lnTo>
                    <a:pt x="4" y="51"/>
                  </a:lnTo>
                  <a:lnTo>
                    <a:pt x="6" y="57"/>
                  </a:lnTo>
                  <a:lnTo>
                    <a:pt x="7" y="59"/>
                  </a:lnTo>
                  <a:lnTo>
                    <a:pt x="8" y="65"/>
                  </a:lnTo>
                  <a:lnTo>
                    <a:pt x="10" y="69"/>
                  </a:lnTo>
                  <a:lnTo>
                    <a:pt x="11" y="75"/>
                  </a:lnTo>
                  <a:lnTo>
                    <a:pt x="11" y="78"/>
                  </a:lnTo>
                  <a:lnTo>
                    <a:pt x="13" y="79"/>
                  </a:lnTo>
                  <a:lnTo>
                    <a:pt x="13" y="82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5" y="91"/>
                  </a:lnTo>
                  <a:lnTo>
                    <a:pt x="15" y="95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42" name="Freeform 13"/>
            <p:cNvSpPr>
              <a:spLocks/>
            </p:cNvSpPr>
            <p:nvPr/>
          </p:nvSpPr>
          <p:spPr bwMode="auto">
            <a:xfrm>
              <a:off x="1899" y="1341"/>
              <a:ext cx="50" cy="73"/>
            </a:xfrm>
            <a:custGeom>
              <a:avLst/>
              <a:gdLst>
                <a:gd name="T0" fmla="*/ 0 w 151"/>
                <a:gd name="T1" fmla="*/ 8 h 219"/>
                <a:gd name="T2" fmla="*/ 1 w 151"/>
                <a:gd name="T3" fmla="*/ 9 h 219"/>
                <a:gd name="T4" fmla="*/ 1 w 151"/>
                <a:gd name="T5" fmla="*/ 10 h 219"/>
                <a:gd name="T6" fmla="*/ 2 w 151"/>
                <a:gd name="T7" fmla="*/ 12 h 219"/>
                <a:gd name="T8" fmla="*/ 3 w 151"/>
                <a:gd name="T9" fmla="*/ 14 h 219"/>
                <a:gd name="T10" fmla="*/ 4 w 151"/>
                <a:gd name="T11" fmla="*/ 15 h 219"/>
                <a:gd name="T12" fmla="*/ 4 w 151"/>
                <a:gd name="T13" fmla="*/ 16 h 219"/>
                <a:gd name="T14" fmla="*/ 5 w 151"/>
                <a:gd name="T15" fmla="*/ 18 h 219"/>
                <a:gd name="T16" fmla="*/ 6 w 151"/>
                <a:gd name="T17" fmla="*/ 20 h 219"/>
                <a:gd name="T18" fmla="*/ 7 w 151"/>
                <a:gd name="T19" fmla="*/ 21 h 219"/>
                <a:gd name="T20" fmla="*/ 8 w 151"/>
                <a:gd name="T21" fmla="*/ 22 h 219"/>
                <a:gd name="T22" fmla="*/ 9 w 151"/>
                <a:gd name="T23" fmla="*/ 23 h 219"/>
                <a:gd name="T24" fmla="*/ 11 w 151"/>
                <a:gd name="T25" fmla="*/ 23 h 219"/>
                <a:gd name="T26" fmla="*/ 12 w 151"/>
                <a:gd name="T27" fmla="*/ 24 h 219"/>
                <a:gd name="T28" fmla="*/ 13 w 151"/>
                <a:gd name="T29" fmla="*/ 24 h 219"/>
                <a:gd name="T30" fmla="*/ 14 w 151"/>
                <a:gd name="T31" fmla="*/ 24 h 219"/>
                <a:gd name="T32" fmla="*/ 15 w 151"/>
                <a:gd name="T33" fmla="*/ 24 h 219"/>
                <a:gd name="T34" fmla="*/ 16 w 151"/>
                <a:gd name="T35" fmla="*/ 24 h 219"/>
                <a:gd name="T36" fmla="*/ 17 w 151"/>
                <a:gd name="T37" fmla="*/ 22 h 219"/>
                <a:gd name="T38" fmla="*/ 16 w 151"/>
                <a:gd name="T39" fmla="*/ 21 h 219"/>
                <a:gd name="T40" fmla="*/ 15 w 151"/>
                <a:gd name="T41" fmla="*/ 20 h 219"/>
                <a:gd name="T42" fmla="*/ 15 w 151"/>
                <a:gd name="T43" fmla="*/ 19 h 219"/>
                <a:gd name="T44" fmla="*/ 14 w 151"/>
                <a:gd name="T45" fmla="*/ 18 h 219"/>
                <a:gd name="T46" fmla="*/ 13 w 151"/>
                <a:gd name="T47" fmla="*/ 17 h 219"/>
                <a:gd name="T48" fmla="*/ 13 w 151"/>
                <a:gd name="T49" fmla="*/ 16 h 219"/>
                <a:gd name="T50" fmla="*/ 12 w 151"/>
                <a:gd name="T51" fmla="*/ 14 h 219"/>
                <a:gd name="T52" fmla="*/ 11 w 151"/>
                <a:gd name="T53" fmla="*/ 13 h 219"/>
                <a:gd name="T54" fmla="*/ 11 w 151"/>
                <a:gd name="T55" fmla="*/ 12 h 219"/>
                <a:gd name="T56" fmla="*/ 10 w 151"/>
                <a:gd name="T57" fmla="*/ 10 h 219"/>
                <a:gd name="T58" fmla="*/ 9 w 151"/>
                <a:gd name="T59" fmla="*/ 9 h 219"/>
                <a:gd name="T60" fmla="*/ 9 w 151"/>
                <a:gd name="T61" fmla="*/ 7 h 219"/>
                <a:gd name="T62" fmla="*/ 8 w 151"/>
                <a:gd name="T63" fmla="*/ 6 h 219"/>
                <a:gd name="T64" fmla="*/ 7 w 151"/>
                <a:gd name="T65" fmla="*/ 5 h 219"/>
                <a:gd name="T66" fmla="*/ 7 w 151"/>
                <a:gd name="T67" fmla="*/ 4 h 219"/>
                <a:gd name="T68" fmla="*/ 6 w 151"/>
                <a:gd name="T69" fmla="*/ 3 h 219"/>
                <a:gd name="T70" fmla="*/ 5 w 151"/>
                <a:gd name="T71" fmla="*/ 2 h 219"/>
                <a:gd name="T72" fmla="*/ 4 w 151"/>
                <a:gd name="T73" fmla="*/ 0 h 219"/>
                <a:gd name="T74" fmla="*/ 3 w 151"/>
                <a:gd name="T75" fmla="*/ 0 h 219"/>
                <a:gd name="T76" fmla="*/ 2 w 151"/>
                <a:gd name="T77" fmla="*/ 1 h 219"/>
                <a:gd name="T78" fmla="*/ 1 w 151"/>
                <a:gd name="T79" fmla="*/ 2 h 219"/>
                <a:gd name="T80" fmla="*/ 1 w 151"/>
                <a:gd name="T81" fmla="*/ 3 h 219"/>
                <a:gd name="T82" fmla="*/ 0 w 151"/>
                <a:gd name="T83" fmla="*/ 5 h 219"/>
                <a:gd name="T84" fmla="*/ 0 w 151"/>
                <a:gd name="T85" fmla="*/ 6 h 219"/>
                <a:gd name="T86" fmla="*/ 0 w 151"/>
                <a:gd name="T87" fmla="*/ 7 h 2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51" h="219">
                  <a:moveTo>
                    <a:pt x="2" y="66"/>
                  </a:moveTo>
                  <a:lnTo>
                    <a:pt x="2" y="67"/>
                  </a:lnTo>
                  <a:lnTo>
                    <a:pt x="3" y="70"/>
                  </a:lnTo>
                  <a:lnTo>
                    <a:pt x="5" y="74"/>
                  </a:lnTo>
                  <a:lnTo>
                    <a:pt x="5" y="77"/>
                  </a:lnTo>
                  <a:lnTo>
                    <a:pt x="8" y="80"/>
                  </a:lnTo>
                  <a:lnTo>
                    <a:pt x="9" y="85"/>
                  </a:lnTo>
                  <a:lnTo>
                    <a:pt x="10" y="90"/>
                  </a:lnTo>
                  <a:lnTo>
                    <a:pt x="13" y="94"/>
                  </a:lnTo>
                  <a:lnTo>
                    <a:pt x="13" y="98"/>
                  </a:lnTo>
                  <a:lnTo>
                    <a:pt x="16" y="103"/>
                  </a:lnTo>
                  <a:lnTo>
                    <a:pt x="19" y="108"/>
                  </a:lnTo>
                  <a:lnTo>
                    <a:pt x="22" y="114"/>
                  </a:lnTo>
                  <a:lnTo>
                    <a:pt x="25" y="118"/>
                  </a:lnTo>
                  <a:lnTo>
                    <a:pt x="27" y="124"/>
                  </a:lnTo>
                  <a:lnTo>
                    <a:pt x="29" y="127"/>
                  </a:lnTo>
                  <a:lnTo>
                    <a:pt x="30" y="130"/>
                  </a:lnTo>
                  <a:lnTo>
                    <a:pt x="32" y="132"/>
                  </a:lnTo>
                  <a:lnTo>
                    <a:pt x="33" y="135"/>
                  </a:lnTo>
                  <a:lnTo>
                    <a:pt x="36" y="139"/>
                  </a:lnTo>
                  <a:lnTo>
                    <a:pt x="39" y="145"/>
                  </a:lnTo>
                  <a:lnTo>
                    <a:pt x="42" y="151"/>
                  </a:lnTo>
                  <a:lnTo>
                    <a:pt x="44" y="157"/>
                  </a:lnTo>
                  <a:lnTo>
                    <a:pt x="47" y="161"/>
                  </a:lnTo>
                  <a:lnTo>
                    <a:pt x="52" y="167"/>
                  </a:lnTo>
                  <a:lnTo>
                    <a:pt x="54" y="171"/>
                  </a:lnTo>
                  <a:lnTo>
                    <a:pt x="57" y="176"/>
                  </a:lnTo>
                  <a:lnTo>
                    <a:pt x="60" y="179"/>
                  </a:lnTo>
                  <a:lnTo>
                    <a:pt x="63" y="185"/>
                  </a:lnTo>
                  <a:lnTo>
                    <a:pt x="66" y="188"/>
                  </a:lnTo>
                  <a:lnTo>
                    <a:pt x="70" y="192"/>
                  </a:lnTo>
                  <a:lnTo>
                    <a:pt x="73" y="195"/>
                  </a:lnTo>
                  <a:lnTo>
                    <a:pt x="76" y="198"/>
                  </a:lnTo>
                  <a:lnTo>
                    <a:pt x="80" y="202"/>
                  </a:lnTo>
                  <a:lnTo>
                    <a:pt x="83" y="205"/>
                  </a:lnTo>
                  <a:lnTo>
                    <a:pt x="86" y="205"/>
                  </a:lnTo>
                  <a:lnTo>
                    <a:pt x="89" y="208"/>
                  </a:lnTo>
                  <a:lnTo>
                    <a:pt x="91" y="209"/>
                  </a:lnTo>
                  <a:lnTo>
                    <a:pt x="96" y="211"/>
                  </a:lnTo>
                  <a:lnTo>
                    <a:pt x="98" y="212"/>
                  </a:lnTo>
                  <a:lnTo>
                    <a:pt x="103" y="213"/>
                  </a:lnTo>
                  <a:lnTo>
                    <a:pt x="106" y="215"/>
                  </a:lnTo>
                  <a:lnTo>
                    <a:pt x="110" y="216"/>
                  </a:lnTo>
                  <a:lnTo>
                    <a:pt x="113" y="216"/>
                  </a:lnTo>
                  <a:lnTo>
                    <a:pt x="117" y="218"/>
                  </a:lnTo>
                  <a:lnTo>
                    <a:pt x="120" y="218"/>
                  </a:lnTo>
                  <a:lnTo>
                    <a:pt x="123" y="219"/>
                  </a:lnTo>
                  <a:lnTo>
                    <a:pt x="125" y="219"/>
                  </a:lnTo>
                  <a:lnTo>
                    <a:pt x="128" y="219"/>
                  </a:lnTo>
                  <a:lnTo>
                    <a:pt x="133" y="219"/>
                  </a:lnTo>
                  <a:lnTo>
                    <a:pt x="135" y="219"/>
                  </a:lnTo>
                  <a:lnTo>
                    <a:pt x="141" y="218"/>
                  </a:lnTo>
                  <a:lnTo>
                    <a:pt x="145" y="216"/>
                  </a:lnTo>
                  <a:lnTo>
                    <a:pt x="148" y="213"/>
                  </a:lnTo>
                  <a:lnTo>
                    <a:pt x="150" y="211"/>
                  </a:lnTo>
                  <a:lnTo>
                    <a:pt x="151" y="205"/>
                  </a:lnTo>
                  <a:lnTo>
                    <a:pt x="150" y="202"/>
                  </a:lnTo>
                  <a:lnTo>
                    <a:pt x="150" y="198"/>
                  </a:lnTo>
                  <a:lnTo>
                    <a:pt x="147" y="195"/>
                  </a:lnTo>
                  <a:lnTo>
                    <a:pt x="145" y="192"/>
                  </a:lnTo>
                  <a:lnTo>
                    <a:pt x="144" y="189"/>
                  </a:lnTo>
                  <a:lnTo>
                    <a:pt x="141" y="185"/>
                  </a:lnTo>
                  <a:lnTo>
                    <a:pt x="137" y="181"/>
                  </a:lnTo>
                  <a:lnTo>
                    <a:pt x="135" y="178"/>
                  </a:lnTo>
                  <a:lnTo>
                    <a:pt x="134" y="175"/>
                  </a:lnTo>
                  <a:lnTo>
                    <a:pt x="133" y="172"/>
                  </a:lnTo>
                  <a:lnTo>
                    <a:pt x="131" y="169"/>
                  </a:lnTo>
                  <a:lnTo>
                    <a:pt x="128" y="167"/>
                  </a:lnTo>
                  <a:lnTo>
                    <a:pt x="127" y="164"/>
                  </a:lnTo>
                  <a:lnTo>
                    <a:pt x="125" y="159"/>
                  </a:lnTo>
                  <a:lnTo>
                    <a:pt x="123" y="157"/>
                  </a:lnTo>
                  <a:lnTo>
                    <a:pt x="121" y="152"/>
                  </a:lnTo>
                  <a:lnTo>
                    <a:pt x="120" y="149"/>
                  </a:lnTo>
                  <a:lnTo>
                    <a:pt x="118" y="145"/>
                  </a:lnTo>
                  <a:lnTo>
                    <a:pt x="117" y="141"/>
                  </a:lnTo>
                  <a:lnTo>
                    <a:pt x="114" y="138"/>
                  </a:lnTo>
                  <a:lnTo>
                    <a:pt x="113" y="134"/>
                  </a:lnTo>
                  <a:lnTo>
                    <a:pt x="110" y="130"/>
                  </a:lnTo>
                  <a:lnTo>
                    <a:pt x="108" y="125"/>
                  </a:lnTo>
                  <a:lnTo>
                    <a:pt x="106" y="121"/>
                  </a:lnTo>
                  <a:lnTo>
                    <a:pt x="104" y="117"/>
                  </a:lnTo>
                  <a:lnTo>
                    <a:pt x="101" y="112"/>
                  </a:lnTo>
                  <a:lnTo>
                    <a:pt x="100" y="108"/>
                  </a:lnTo>
                  <a:lnTo>
                    <a:pt x="97" y="104"/>
                  </a:lnTo>
                  <a:lnTo>
                    <a:pt x="96" y="101"/>
                  </a:lnTo>
                  <a:lnTo>
                    <a:pt x="94" y="95"/>
                  </a:lnTo>
                  <a:lnTo>
                    <a:pt x="91" y="93"/>
                  </a:lnTo>
                  <a:lnTo>
                    <a:pt x="89" y="87"/>
                  </a:lnTo>
                  <a:lnTo>
                    <a:pt x="89" y="83"/>
                  </a:lnTo>
                  <a:lnTo>
                    <a:pt x="86" y="78"/>
                  </a:lnTo>
                  <a:lnTo>
                    <a:pt x="83" y="75"/>
                  </a:lnTo>
                  <a:lnTo>
                    <a:pt x="81" y="71"/>
                  </a:lnTo>
                  <a:lnTo>
                    <a:pt x="80" y="67"/>
                  </a:lnTo>
                  <a:lnTo>
                    <a:pt x="76" y="61"/>
                  </a:lnTo>
                  <a:lnTo>
                    <a:pt x="74" y="58"/>
                  </a:lnTo>
                  <a:lnTo>
                    <a:pt x="73" y="54"/>
                  </a:lnTo>
                  <a:lnTo>
                    <a:pt x="71" y="51"/>
                  </a:lnTo>
                  <a:lnTo>
                    <a:pt x="69" y="47"/>
                  </a:lnTo>
                  <a:lnTo>
                    <a:pt x="67" y="44"/>
                  </a:lnTo>
                  <a:lnTo>
                    <a:pt x="64" y="40"/>
                  </a:lnTo>
                  <a:lnTo>
                    <a:pt x="63" y="36"/>
                  </a:lnTo>
                  <a:lnTo>
                    <a:pt x="60" y="33"/>
                  </a:lnTo>
                  <a:lnTo>
                    <a:pt x="59" y="30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3" y="21"/>
                  </a:lnTo>
                  <a:lnTo>
                    <a:pt x="52" y="20"/>
                  </a:lnTo>
                  <a:lnTo>
                    <a:pt x="47" y="14"/>
                  </a:lnTo>
                  <a:lnTo>
                    <a:pt x="44" y="9"/>
                  </a:lnTo>
                  <a:lnTo>
                    <a:pt x="42" y="6"/>
                  </a:lnTo>
                  <a:lnTo>
                    <a:pt x="39" y="3"/>
                  </a:lnTo>
                  <a:lnTo>
                    <a:pt x="36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0"/>
                  </a:lnTo>
                  <a:lnTo>
                    <a:pt x="5" y="24"/>
                  </a:lnTo>
                  <a:lnTo>
                    <a:pt x="5" y="29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60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898981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3581400" y="838200"/>
            <a:ext cx="33528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cs typeface="Helvetica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Recap: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Locks using interrupts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6934200" y="1127677"/>
            <a:ext cx="3810000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dirty="0" smtClean="0">
                <a:latin typeface="Courier New" charset="0"/>
              </a:rPr>
              <a:t>acquire(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int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 *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thelock</a:t>
            </a:r>
            <a:r>
              <a:rPr lang="en-US" sz="1600" dirty="0" smtClean="0">
                <a:latin typeface="Courier New" charset="0"/>
              </a:rPr>
              <a:t>) </a:t>
            </a:r>
            <a:r>
              <a:rPr lang="en-US" sz="1600" dirty="0"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  // Short busy-wait time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disable interrupts;</a:t>
            </a:r>
            <a:r>
              <a:rPr lang="en-US" sz="1600" dirty="0">
                <a:solidFill>
                  <a:srgbClr val="233AE1"/>
                </a:solidFill>
                <a:latin typeface="Courier New" charset="0"/>
              </a:rPr>
              <a:t/>
            </a:r>
            <a:br>
              <a:rPr lang="en-US" sz="16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if </a:t>
            </a:r>
            <a:r>
              <a:rPr lang="en-US" sz="1600" dirty="0" smtClean="0">
                <a:latin typeface="Courier New" charset="0"/>
              </a:rPr>
              <a:t>(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*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thelock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== 1</a:t>
            </a:r>
            <a:r>
              <a:rPr lang="en-US" sz="16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    go to sleep() //?? 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} else {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*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thelock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= 1;</a:t>
            </a:r>
            <a:b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enable interrupts;</a:t>
            </a:r>
            <a:r>
              <a:rPr lang="en-US" sz="1600" dirty="0">
                <a:solidFill>
                  <a:srgbClr val="233AE1"/>
                </a:solidFill>
                <a:latin typeface="Courier New" charset="0"/>
              </a:rPr>
              <a:t/>
            </a:r>
            <a:br>
              <a:rPr lang="en-US" sz="16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}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}</a:t>
            </a: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6934200" y="3962400"/>
            <a:ext cx="3976688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600" dirty="0" smtClean="0">
                <a:latin typeface="Courier New" charset="0"/>
              </a:rPr>
              <a:t>release(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int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 *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thelock</a:t>
            </a:r>
            <a:r>
              <a:rPr lang="en-US" sz="1600" dirty="0" smtClean="0">
                <a:latin typeface="Courier New" charset="0"/>
              </a:rPr>
              <a:t>) </a:t>
            </a:r>
            <a:r>
              <a:rPr lang="en-US" sz="1600" dirty="0">
                <a:latin typeface="Courier New" charset="0"/>
              </a:rPr>
              <a:t>{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// Short busy-wait time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disable interrupts;</a:t>
            </a:r>
            <a:br>
              <a:rPr lang="en-US" sz="16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if anyone on wait queue {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  take thread off wait-queue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  Place on ready queue;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} else {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*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thelock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= 0;</a:t>
            </a:r>
            <a:b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}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enable interrupts;</a:t>
            </a:r>
            <a:r>
              <a:rPr lang="en-US" sz="1600" dirty="0">
                <a:solidFill>
                  <a:srgbClr val="233AE1"/>
                </a:solidFill>
                <a:latin typeface="Courier New" charset="0"/>
              </a:rPr>
              <a:t/>
            </a:r>
            <a:br>
              <a:rPr lang="en-US" sz="16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}</a:t>
            </a:r>
          </a:p>
        </p:txBody>
      </p:sp>
      <p:sp>
        <p:nvSpPr>
          <p:cNvPr id="20485" name="Rectangle 3"/>
          <p:cNvSpPr txBox="1">
            <a:spLocks noChangeArrowheads="1"/>
          </p:cNvSpPr>
          <p:nvPr/>
        </p:nvSpPr>
        <p:spPr bwMode="auto">
          <a:xfrm>
            <a:off x="1195387" y="1930400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 err="1" smtClean="0">
                <a:solidFill>
                  <a:schemeClr val="accent5">
                    <a:lumMod val="50000"/>
                  </a:schemeClr>
                </a:solidFill>
                <a:latin typeface="Courier New" charset="0"/>
                <a:ea typeface="굴림" charset="0"/>
                <a:cs typeface="굴림" charset="0"/>
              </a:rPr>
              <a:t>int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1600" dirty="0" err="1" smtClean="0">
                <a:solidFill>
                  <a:schemeClr val="accent5">
                    <a:lumMod val="50000"/>
                  </a:schemeClr>
                </a:solidFill>
                <a:latin typeface="Courier New" charset="0"/>
                <a:ea typeface="굴림" charset="0"/>
                <a:cs typeface="굴림" charset="0"/>
              </a:rPr>
              <a:t>mylock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  <a:latin typeface="Courier New" charset="0"/>
                <a:ea typeface="굴림" charset="0"/>
                <a:cs typeface="굴림" charset="0"/>
              </a:rPr>
              <a:t>=0; 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endParaRPr lang="en-US" altLang="ko-KR" sz="1600" dirty="0" smtClean="0"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 smtClean="0">
                <a:latin typeface="Courier New" charset="0"/>
                <a:ea typeface="굴림" charset="0"/>
                <a:cs typeface="굴림" charset="0"/>
              </a:rPr>
              <a:t>acquire(&amp;</a:t>
            </a:r>
            <a:r>
              <a:rPr lang="en-US" altLang="ko-KR" sz="1600" dirty="0" err="1" smtClean="0">
                <a:latin typeface="Courier New" charset="0"/>
                <a:ea typeface="굴림" charset="0"/>
                <a:cs typeface="굴림" charset="0"/>
              </a:rPr>
              <a:t>mylock</a:t>
            </a:r>
            <a:r>
              <a:rPr lang="en-US" altLang="ko-KR" sz="1600" dirty="0" smtClean="0"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altLang="ko-KR" sz="1600" dirty="0"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r</a:t>
            </a:r>
            <a:r>
              <a:rPr lang="en-US" altLang="ko-KR" sz="1600" dirty="0" smtClean="0">
                <a:latin typeface="Courier New" charset="0"/>
                <a:ea typeface="굴림" charset="0"/>
                <a:cs typeface="굴림" charset="0"/>
              </a:rPr>
              <a:t>elease(&amp;</a:t>
            </a:r>
            <a:r>
              <a:rPr lang="en-US" altLang="ko-KR" sz="1600" dirty="0" err="1" smtClean="0">
                <a:latin typeface="Courier New" charset="0"/>
                <a:ea typeface="굴림" charset="0"/>
                <a:cs typeface="굴림" charset="0"/>
              </a:rPr>
              <a:t>mylock</a:t>
            </a:r>
            <a:r>
              <a:rPr lang="en-US" altLang="ko-KR" sz="1600" dirty="0" smtClean="0"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altLang="ko-KR" sz="1600" dirty="0">
              <a:latin typeface="Courier New" charset="0"/>
              <a:ea typeface="굴림" charset="0"/>
              <a:cs typeface="굴림" charset="0"/>
            </a:endParaRP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3962400" y="1600200"/>
            <a:ext cx="3124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dirty="0" smtClean="0">
                <a:latin typeface="Courier New" charset="0"/>
              </a:rPr>
              <a:t>acquire(</a:t>
            </a:r>
            <a:r>
              <a:rPr lang="en-US" sz="1600" dirty="0" err="1" smtClean="0">
                <a:latin typeface="Courier New" charset="0"/>
              </a:rPr>
              <a:t>int</a:t>
            </a:r>
            <a:r>
              <a:rPr lang="en-US" sz="1600" dirty="0" smtClean="0">
                <a:latin typeface="Courier New" charset="0"/>
              </a:rPr>
              <a:t> *</a:t>
            </a:r>
            <a:r>
              <a:rPr lang="en-US" sz="1600" dirty="0" err="1" smtClean="0">
                <a:latin typeface="Courier New" charset="0"/>
              </a:rPr>
              <a:t>thelock</a:t>
            </a:r>
            <a:r>
              <a:rPr lang="en-US" sz="1600" dirty="0" smtClean="0">
                <a:latin typeface="Courier New" charset="0"/>
              </a:rPr>
              <a:t>) </a:t>
            </a:r>
            <a:r>
              <a:rPr lang="en-US" sz="1600" dirty="0"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  </a:t>
            </a:r>
            <a:r>
              <a:rPr lang="en-US" sz="1600" dirty="0">
                <a:solidFill>
                  <a:schemeClr val="hlink"/>
                </a:solidFill>
                <a:latin typeface="Courier New" charset="0"/>
              </a:rPr>
              <a:t>disable interrupts;</a:t>
            </a:r>
            <a:r>
              <a:rPr lang="en-US" sz="1600" dirty="0">
                <a:latin typeface="Courier New" charset="0"/>
              </a:rPr>
              <a:t/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}</a:t>
            </a:r>
          </a:p>
        </p:txBody>
      </p:sp>
      <p:sp>
        <p:nvSpPr>
          <p:cNvPr id="20487" name="Text Box 5"/>
          <p:cNvSpPr txBox="1">
            <a:spLocks noChangeArrowheads="1"/>
          </p:cNvSpPr>
          <p:nvPr/>
        </p:nvSpPr>
        <p:spPr bwMode="auto">
          <a:xfrm>
            <a:off x="3962400" y="3962400"/>
            <a:ext cx="2819400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600" dirty="0" smtClean="0">
                <a:latin typeface="Courier New" charset="0"/>
              </a:rPr>
              <a:t>release(</a:t>
            </a:r>
            <a:r>
              <a:rPr lang="en-US" sz="1600" dirty="0" err="1" smtClean="0">
                <a:latin typeface="Courier New" charset="0"/>
              </a:rPr>
              <a:t>int</a:t>
            </a:r>
            <a:r>
              <a:rPr lang="en-US" sz="1600" dirty="0" smtClean="0">
                <a:latin typeface="Courier New" charset="0"/>
              </a:rPr>
              <a:t> *</a:t>
            </a:r>
            <a:r>
              <a:rPr lang="en-US" sz="1600" dirty="0" err="1" smtClean="0">
                <a:latin typeface="Courier New" charset="0"/>
              </a:rPr>
              <a:t>thelock</a:t>
            </a:r>
            <a:r>
              <a:rPr lang="en-US" sz="1600" dirty="0" smtClean="0">
                <a:latin typeface="Courier New" charset="0"/>
              </a:rPr>
              <a:t>) </a:t>
            </a:r>
            <a:r>
              <a:rPr lang="en-US" sz="1600" dirty="0">
                <a:latin typeface="Courier New" charset="0"/>
              </a:rPr>
              <a:t>{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enable interrupts;</a:t>
            </a:r>
            <a:br>
              <a:rPr lang="en-US" sz="16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}</a:t>
            </a:r>
          </a:p>
        </p:txBody>
      </p:sp>
      <p:sp>
        <p:nvSpPr>
          <p:cNvPr id="20488" name="Freeform 9"/>
          <p:cNvSpPr>
            <a:spLocks/>
          </p:cNvSpPr>
          <p:nvPr/>
        </p:nvSpPr>
        <p:spPr bwMode="auto">
          <a:xfrm>
            <a:off x="3429000" y="3733800"/>
            <a:ext cx="508000" cy="393700"/>
          </a:xfrm>
          <a:custGeom>
            <a:avLst/>
            <a:gdLst>
              <a:gd name="T0" fmla="*/ 0 w 1222375"/>
              <a:gd name="T1" fmla="*/ 0 h 333375"/>
              <a:gd name="T2" fmla="*/ 2617 w 1222375"/>
              <a:gd name="T3" fmla="*/ 1067973 h 3333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2375" h="333375">
                <a:moveTo>
                  <a:pt x="0" y="0"/>
                </a:moveTo>
                <a:lnTo>
                  <a:pt x="1222375" y="3333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489" name="Freeform 10"/>
          <p:cNvSpPr>
            <a:spLocks/>
          </p:cNvSpPr>
          <p:nvPr/>
        </p:nvSpPr>
        <p:spPr bwMode="auto">
          <a:xfrm>
            <a:off x="3429000" y="3657600"/>
            <a:ext cx="3429000" cy="381000"/>
          </a:xfrm>
          <a:custGeom>
            <a:avLst/>
            <a:gdLst>
              <a:gd name="T0" fmla="*/ 0 w 1222375"/>
              <a:gd name="T1" fmla="*/ 0 h 333375"/>
              <a:gd name="T2" fmla="*/ 1670881437 w 1222375"/>
              <a:gd name="T3" fmla="*/ 848942 h 3333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2375" h="333375">
                <a:moveTo>
                  <a:pt x="0" y="0"/>
                </a:moveTo>
                <a:lnTo>
                  <a:pt x="1222375" y="3333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490" name="Freeform 11"/>
          <p:cNvSpPr>
            <a:spLocks/>
          </p:cNvSpPr>
          <p:nvPr/>
        </p:nvSpPr>
        <p:spPr bwMode="auto">
          <a:xfrm flipV="1">
            <a:off x="3505200" y="1828800"/>
            <a:ext cx="457200" cy="762000"/>
          </a:xfrm>
          <a:custGeom>
            <a:avLst/>
            <a:gdLst>
              <a:gd name="T0" fmla="*/ 0 w 1222375"/>
              <a:gd name="T1" fmla="*/ 0 h 333375"/>
              <a:gd name="T2" fmla="*/ 1252 w 1222375"/>
              <a:gd name="T3" fmla="*/ 108664398 h 3333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2375" h="333375">
                <a:moveTo>
                  <a:pt x="0" y="0"/>
                </a:moveTo>
                <a:lnTo>
                  <a:pt x="1222375" y="3333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491" name="Freeform 12"/>
          <p:cNvSpPr>
            <a:spLocks/>
          </p:cNvSpPr>
          <p:nvPr/>
        </p:nvSpPr>
        <p:spPr bwMode="auto">
          <a:xfrm>
            <a:off x="3429000" y="1162050"/>
            <a:ext cx="3429000" cy="1352550"/>
          </a:xfrm>
          <a:custGeom>
            <a:avLst/>
            <a:gdLst>
              <a:gd name="T0" fmla="*/ 0 w 3540125"/>
              <a:gd name="T1" fmla="*/ 2159956 h 1251057"/>
              <a:gd name="T2" fmla="*/ 711121 w 3540125"/>
              <a:gd name="T3" fmla="*/ 241376 h 1251057"/>
              <a:gd name="T4" fmla="*/ 2120666 w 3540125"/>
              <a:gd name="T5" fmla="*/ 22110 h 1251057"/>
              <a:gd name="T6" fmla="*/ 2831789 w 3540125"/>
              <a:gd name="T7" fmla="*/ 186560 h 12510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40125" h="1251057">
                <a:moveTo>
                  <a:pt x="0" y="1251057"/>
                </a:moveTo>
                <a:cubicBezTo>
                  <a:pt x="223573" y="798619"/>
                  <a:pt x="447146" y="346182"/>
                  <a:pt x="889000" y="139807"/>
                </a:cubicBezTo>
                <a:cubicBezTo>
                  <a:pt x="1330854" y="-66568"/>
                  <a:pt x="2209271" y="18099"/>
                  <a:pt x="2651125" y="12807"/>
                </a:cubicBezTo>
                <a:cubicBezTo>
                  <a:pt x="3092979" y="7515"/>
                  <a:pt x="3540125" y="108057"/>
                  <a:pt x="3540125" y="108057"/>
                </a:cubicBezTo>
              </a:path>
            </a:pathLst>
          </a:custGeom>
          <a:noFill/>
          <a:ln w="3810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492" name="Rounded Rectangle 13"/>
          <p:cNvSpPr>
            <a:spLocks noChangeArrowheads="1"/>
          </p:cNvSpPr>
          <p:nvPr/>
        </p:nvSpPr>
        <p:spPr bwMode="auto">
          <a:xfrm>
            <a:off x="3581400" y="4921250"/>
            <a:ext cx="3352800" cy="163195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 dirty="0">
                <a:latin typeface="Helvetica" charset="0"/>
                <a:cs typeface="Helvetica" charset="0"/>
              </a:rPr>
              <a:t>If one thread in critical section, </a:t>
            </a:r>
            <a:r>
              <a:rPr lang="en-US" sz="2000" b="0" dirty="0">
                <a:latin typeface="Helvetica" charset="0"/>
                <a:cs typeface="Helvetica" charset="0"/>
                <a:sym typeface="Wingdings" charset="0"/>
              </a:rPr>
              <a:t>no other activity (including OS) can run</a:t>
            </a:r>
            <a:r>
              <a:rPr lang="en-US" sz="2000" b="0" dirty="0" smtClean="0">
                <a:latin typeface="Helvetica" charset="0"/>
                <a:cs typeface="Helvetica" charset="0"/>
                <a:sym typeface="Wingdings" charset="0"/>
              </a:rPr>
              <a:t>!</a:t>
            </a:r>
          </a:p>
          <a:p>
            <a:endParaRPr lang="en-US" sz="2000" b="0" dirty="0" smtClean="0">
              <a:latin typeface="Helvetica" charset="0"/>
              <a:cs typeface="Helvetica" charset="0"/>
              <a:sym typeface="Wingdings" charset="0"/>
            </a:endParaRPr>
          </a:p>
          <a:p>
            <a:r>
              <a:rPr lang="en-US" sz="2000" b="0" dirty="0" smtClean="0">
                <a:solidFill>
                  <a:srgbClr val="FF0000"/>
                </a:solidFill>
                <a:latin typeface="Helvetica" charset="0"/>
                <a:cs typeface="Helvetica" charset="0"/>
                <a:sym typeface="Wingdings" charset="0"/>
              </a:rPr>
              <a:t>Lock argument not used! </a:t>
            </a:r>
            <a:endParaRPr lang="en-US" sz="2000" b="0" dirty="0">
              <a:solidFill>
                <a:srgbClr val="FF0000"/>
              </a:solidFill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743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3581400" y="838200"/>
            <a:ext cx="33528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cs typeface="Helvetica"/>
            </a:endParaRPr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Recap: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Locks using test &amp; set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6934200" y="685800"/>
            <a:ext cx="3810000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 guard = 0</a:t>
            </a:r>
            <a:r>
              <a:rPr lang="en-US" sz="1600" dirty="0" smtClean="0">
                <a:solidFill>
                  <a:srgbClr val="FF0000"/>
                </a:solidFill>
                <a:latin typeface="Courier New" charset="0"/>
              </a:rPr>
              <a:t>; // global!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dirty="0" smtClean="0">
                <a:latin typeface="Courier New" charset="0"/>
              </a:rPr>
              <a:t>acquire(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int</a:t>
            </a:r>
            <a:r>
              <a:rPr lang="en-US" sz="1600" dirty="0" smtClean="0">
                <a:latin typeface="Courier New" charset="0"/>
              </a:rPr>
              <a:t>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*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thelock</a:t>
            </a:r>
            <a:r>
              <a:rPr lang="en-US" sz="1600" dirty="0" smtClean="0">
                <a:latin typeface="Courier New" charset="0"/>
              </a:rPr>
              <a:t>) </a:t>
            </a:r>
            <a:r>
              <a:rPr lang="en-US" sz="1600" dirty="0"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  // Short busy-wait time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while(</a:t>
            </a:r>
            <a:r>
              <a:rPr lang="en-US" sz="1600" dirty="0" err="1">
                <a:solidFill>
                  <a:srgbClr val="FF0000"/>
                </a:solidFill>
                <a:latin typeface="Courier New" charset="0"/>
              </a:rPr>
              <a:t>test&amp;set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(guard));</a:t>
            </a:r>
            <a:br>
              <a:rPr lang="en-US" sz="16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if </a:t>
            </a:r>
            <a:r>
              <a:rPr lang="en-US" sz="1600" dirty="0" smtClean="0">
                <a:latin typeface="Courier New" charset="0"/>
              </a:rPr>
              <a:t>(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*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thelock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== 1</a:t>
            </a:r>
            <a:r>
              <a:rPr lang="en-US" sz="16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    go to sleep()&amp; 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guard = 0</a:t>
            </a:r>
            <a:r>
              <a:rPr lang="en-US" sz="1600" dirty="0" smtClean="0">
                <a:solidFill>
                  <a:srgbClr val="FF0000"/>
                </a:solidFill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233AE1"/>
                </a:solidFill>
                <a:latin typeface="Courier New" charset="0"/>
              </a:rPr>
              <a:t>	 </a:t>
            </a:r>
            <a:r>
              <a:rPr lang="en-US" sz="1600" dirty="0" smtClean="0">
                <a:solidFill>
                  <a:srgbClr val="FF0000"/>
                </a:solidFill>
                <a:latin typeface="Courier New" charset="0"/>
              </a:rPr>
              <a:t>// guard == 0 on wakeup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/>
            </a:r>
            <a:br>
              <a:rPr lang="en-US" sz="16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} else {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   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*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thelock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= 1;</a:t>
            </a:r>
            <a:b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guard = 0;</a:t>
            </a:r>
            <a:br>
              <a:rPr lang="en-US" sz="16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}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}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6781800" y="3962400"/>
            <a:ext cx="3976688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600" dirty="0" smtClean="0">
                <a:latin typeface="Courier New" charset="0"/>
              </a:rPr>
              <a:t>release(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int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 *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thelock</a:t>
            </a:r>
            <a:r>
              <a:rPr lang="en-US" sz="1600" dirty="0" smtClean="0">
                <a:latin typeface="Courier New" charset="0"/>
              </a:rPr>
              <a:t>) </a:t>
            </a:r>
            <a:r>
              <a:rPr lang="en-US" sz="1600" dirty="0">
                <a:latin typeface="Courier New" charset="0"/>
              </a:rPr>
              <a:t>{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// Short busy-wait time</a:t>
            </a:r>
            <a:br>
              <a:rPr lang="en-US" sz="1600" dirty="0">
                <a:latin typeface="Courier New" charset="0"/>
              </a:rPr>
            </a:br>
            <a:r>
              <a:rPr lang="en-US" sz="1600" dirty="0" smtClean="0">
                <a:latin typeface="Courier New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Courier New" charset="0"/>
              </a:rPr>
              <a:t>while (</a:t>
            </a:r>
            <a:r>
              <a:rPr lang="en-US" sz="1600" dirty="0" err="1" smtClean="0">
                <a:solidFill>
                  <a:srgbClr val="FF0000"/>
                </a:solidFill>
                <a:latin typeface="Courier New" charset="0"/>
              </a:rPr>
              <a:t>test&amp;set</a:t>
            </a:r>
            <a:r>
              <a:rPr lang="en-US" sz="1600" dirty="0" smtClean="0">
                <a:solidFill>
                  <a:srgbClr val="FF0000"/>
                </a:solidFill>
                <a:latin typeface="Courier New" charset="0"/>
              </a:rPr>
              <a:t>(guard));</a:t>
            </a:r>
            <a:br>
              <a:rPr lang="en-US" sz="1600" dirty="0" smtClean="0">
                <a:solidFill>
                  <a:srgbClr val="FF0000"/>
                </a:solidFill>
                <a:latin typeface="Courier New" charset="0"/>
              </a:rPr>
            </a:br>
            <a:r>
              <a:rPr lang="en-US" sz="1600" dirty="0" smtClean="0">
                <a:latin typeface="Courier New" charset="0"/>
              </a:rPr>
              <a:t>  if </a:t>
            </a:r>
            <a:r>
              <a:rPr lang="en-US" sz="1600" dirty="0">
                <a:latin typeface="Courier New" charset="0"/>
              </a:rPr>
              <a:t>anyone on wait queue {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 smtClean="0">
                <a:latin typeface="Courier New" charset="0"/>
              </a:rPr>
              <a:t>take </a:t>
            </a:r>
            <a:r>
              <a:rPr lang="en-US" sz="1600" dirty="0">
                <a:latin typeface="Courier New" charset="0"/>
              </a:rPr>
              <a:t>thread off wait-queue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  Place on ready queue;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} else {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*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thelock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= 0;</a:t>
            </a:r>
            <a:b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}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guard = 0;</a:t>
            </a:r>
            <a:r>
              <a:rPr lang="en-US" sz="1600" dirty="0">
                <a:solidFill>
                  <a:srgbClr val="233AE1"/>
                </a:solidFill>
                <a:latin typeface="Courier New" charset="0"/>
              </a:rPr>
              <a:t/>
            </a:r>
            <a:br>
              <a:rPr lang="en-US" sz="16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}</a:t>
            </a:r>
          </a:p>
        </p:txBody>
      </p:sp>
      <p:sp>
        <p:nvSpPr>
          <p:cNvPr id="21509" name="Rectangle 3"/>
          <p:cNvSpPr txBox="1">
            <a:spLocks noChangeArrowheads="1"/>
          </p:cNvSpPr>
          <p:nvPr/>
        </p:nvSpPr>
        <p:spPr bwMode="auto">
          <a:xfrm>
            <a:off x="1185129" y="1955319"/>
            <a:ext cx="2462213" cy="1625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 err="1">
                <a:solidFill>
                  <a:schemeClr val="accent5">
                    <a:lumMod val="50000"/>
                  </a:schemeClr>
                </a:solidFill>
                <a:latin typeface="Courier New" charset="0"/>
                <a:ea typeface="굴림" charset="0"/>
                <a:cs typeface="굴림" charset="0"/>
              </a:rPr>
              <a:t>int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1600" dirty="0" err="1">
                <a:solidFill>
                  <a:schemeClr val="accent5">
                    <a:lumMod val="50000"/>
                  </a:schemeClr>
                </a:solidFill>
                <a:latin typeface="Courier New" charset="0"/>
                <a:ea typeface="굴림" charset="0"/>
                <a:cs typeface="굴림" charset="0"/>
              </a:rPr>
              <a:t>mylock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  <a:ea typeface="굴림" charset="0"/>
                <a:cs typeface="굴림" charset="0"/>
              </a:rPr>
              <a:t>=0; 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endParaRPr lang="en-US" altLang="ko-KR" sz="1600" dirty="0" smtClean="0"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 smtClean="0">
                <a:latin typeface="Courier New" charset="0"/>
                <a:ea typeface="굴림" charset="0"/>
                <a:cs typeface="굴림" charset="0"/>
              </a:rPr>
              <a:t>acquire(&amp;</a:t>
            </a:r>
            <a:r>
              <a:rPr lang="en-US" altLang="ko-KR" sz="1600" dirty="0" err="1" smtClean="0">
                <a:latin typeface="Courier New" charset="0"/>
                <a:ea typeface="굴림" charset="0"/>
                <a:cs typeface="굴림" charset="0"/>
              </a:rPr>
              <a:t>mylock</a:t>
            </a:r>
            <a:r>
              <a:rPr lang="en-US" altLang="ko-KR" sz="1600" dirty="0" smtClean="0"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altLang="ko-KR" sz="1600" dirty="0"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 smtClean="0">
                <a:latin typeface="Courier New" charset="0"/>
                <a:ea typeface="굴림" charset="0"/>
                <a:cs typeface="굴림" charset="0"/>
              </a:rPr>
              <a:t>release(&amp;</a:t>
            </a:r>
            <a:r>
              <a:rPr lang="en-US" altLang="ko-KR" sz="1600" dirty="0" err="1" smtClean="0">
                <a:latin typeface="Courier New" charset="0"/>
                <a:ea typeface="굴림" charset="0"/>
                <a:cs typeface="굴림" charset="0"/>
              </a:rPr>
              <a:t>mylock</a:t>
            </a:r>
            <a:r>
              <a:rPr lang="en-US" altLang="ko-KR" sz="1600" dirty="0" smtClean="0"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altLang="ko-KR" sz="1600" dirty="0">
              <a:latin typeface="Courier New" charset="0"/>
              <a:ea typeface="굴림" charset="0"/>
              <a:cs typeface="굴림" charset="0"/>
            </a:endParaRP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3581400" y="1608138"/>
            <a:ext cx="3505200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dirty="0" err="1">
                <a:solidFill>
                  <a:schemeClr val="hlink"/>
                </a:solidFill>
                <a:latin typeface="Courier New" charset="0"/>
              </a:rPr>
              <a:t>int</a:t>
            </a:r>
            <a:r>
              <a:rPr lang="en-US" sz="1600" dirty="0">
                <a:solidFill>
                  <a:schemeClr val="hlink"/>
                </a:solidFill>
                <a:latin typeface="Courier New" charset="0"/>
              </a:rPr>
              <a:t> </a:t>
            </a:r>
            <a:r>
              <a:rPr lang="en-US" sz="1600" dirty="0" err="1" smtClean="0">
                <a:solidFill>
                  <a:schemeClr val="hlink"/>
                </a:solidFill>
                <a:latin typeface="Courier New" charset="0"/>
              </a:rPr>
              <a:t>mylock</a:t>
            </a:r>
            <a:r>
              <a:rPr lang="en-US" sz="1600" dirty="0" smtClean="0">
                <a:solidFill>
                  <a:schemeClr val="hlink"/>
                </a:solidFill>
                <a:latin typeface="Courier New" charset="0"/>
              </a:rPr>
              <a:t> </a:t>
            </a:r>
            <a:r>
              <a:rPr lang="en-US" sz="1600" dirty="0">
                <a:solidFill>
                  <a:schemeClr val="hlink"/>
                </a:solidFill>
                <a:latin typeface="Courier New" charset="0"/>
              </a:rPr>
              <a:t>= 0;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latin typeface="Courier New" charset="0"/>
              </a:rPr>
              <a:t>acquire(</a:t>
            </a:r>
            <a:r>
              <a:rPr lang="en-US" sz="1600" dirty="0" err="1" smtClean="0">
                <a:latin typeface="Courier New" charset="0"/>
              </a:rPr>
              <a:t>int</a:t>
            </a:r>
            <a:r>
              <a:rPr lang="en-US" sz="1600" dirty="0" smtClean="0">
                <a:latin typeface="Courier New" charset="0"/>
              </a:rPr>
              <a:t> *</a:t>
            </a:r>
            <a:r>
              <a:rPr lang="en-US" sz="1600" dirty="0" err="1" smtClean="0">
                <a:latin typeface="Courier New" charset="0"/>
              </a:rPr>
              <a:t>thelock</a:t>
            </a:r>
            <a:r>
              <a:rPr lang="en-US" sz="1600" dirty="0" smtClean="0">
                <a:latin typeface="Courier New" charset="0"/>
              </a:rPr>
              <a:t>) </a:t>
            </a:r>
            <a:r>
              <a:rPr lang="en-US" sz="1600" dirty="0"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  </a:t>
            </a:r>
            <a:r>
              <a:rPr lang="en-US" sz="1600" dirty="0" smtClean="0">
                <a:solidFill>
                  <a:schemeClr val="hlink"/>
                </a:solidFill>
                <a:latin typeface="Courier New" charset="0"/>
              </a:rPr>
              <a:t>while(</a:t>
            </a:r>
            <a:r>
              <a:rPr lang="en-US" sz="1600" dirty="0" err="1" smtClean="0">
                <a:solidFill>
                  <a:schemeClr val="hlink"/>
                </a:solidFill>
                <a:latin typeface="Courier New" charset="0"/>
              </a:rPr>
              <a:t>test&amp;set</a:t>
            </a:r>
            <a:r>
              <a:rPr lang="en-US" sz="1600" dirty="0" smtClean="0">
                <a:solidFill>
                  <a:schemeClr val="hlink"/>
                </a:solidFill>
                <a:latin typeface="Courier New" charset="0"/>
              </a:rPr>
              <a:t>(</a:t>
            </a:r>
            <a:r>
              <a:rPr lang="en-US" sz="1600" dirty="0" err="1" smtClean="0">
                <a:solidFill>
                  <a:schemeClr val="hlink"/>
                </a:solidFill>
                <a:latin typeface="Courier New" charset="0"/>
              </a:rPr>
              <a:t>thelock</a:t>
            </a:r>
            <a:r>
              <a:rPr lang="en-US" sz="1600" dirty="0" smtClean="0">
                <a:solidFill>
                  <a:schemeClr val="hlink"/>
                </a:solidFill>
                <a:latin typeface="Courier New" charset="0"/>
              </a:rPr>
              <a:t>));</a:t>
            </a:r>
            <a:r>
              <a:rPr lang="en-US" sz="1600" dirty="0">
                <a:latin typeface="Courier New" charset="0"/>
              </a:rPr>
              <a:t/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}</a:t>
            </a:r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3581399" y="3962400"/>
            <a:ext cx="3048001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600" dirty="0" smtClean="0">
                <a:latin typeface="Courier New" charset="0"/>
              </a:rPr>
              <a:t>release(</a:t>
            </a:r>
            <a:r>
              <a:rPr lang="en-US" sz="1600" dirty="0" err="1" smtClean="0">
                <a:latin typeface="Courier New" charset="0"/>
              </a:rPr>
              <a:t>int</a:t>
            </a:r>
            <a:r>
              <a:rPr lang="en-US" sz="1600" dirty="0" smtClean="0">
                <a:latin typeface="Courier New" charset="0"/>
              </a:rPr>
              <a:t> *</a:t>
            </a:r>
            <a:r>
              <a:rPr lang="en-US" sz="1600" dirty="0" err="1" smtClean="0">
                <a:latin typeface="Courier New" charset="0"/>
              </a:rPr>
              <a:t>thelock</a:t>
            </a:r>
            <a:r>
              <a:rPr lang="en-US" sz="1600" dirty="0" smtClean="0">
                <a:latin typeface="Courier New" charset="0"/>
              </a:rPr>
              <a:t>) </a:t>
            </a:r>
            <a:r>
              <a:rPr lang="en-US" sz="1600" dirty="0">
                <a:latin typeface="Courier New" charset="0"/>
              </a:rPr>
              <a:t>{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Courier New" charset="0"/>
              </a:rPr>
              <a:t>*</a:t>
            </a:r>
            <a:r>
              <a:rPr lang="en-US" sz="1600" dirty="0" err="1" smtClean="0">
                <a:solidFill>
                  <a:srgbClr val="FF0000"/>
                </a:solidFill>
                <a:latin typeface="Courier New" charset="0"/>
              </a:rPr>
              <a:t>thelock</a:t>
            </a:r>
            <a:r>
              <a:rPr lang="en-US" sz="1600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= 0;</a:t>
            </a:r>
            <a:br>
              <a:rPr lang="en-US" sz="16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}</a:t>
            </a:r>
          </a:p>
        </p:txBody>
      </p:sp>
      <p:sp>
        <p:nvSpPr>
          <p:cNvPr id="21512" name="Rounded Rectangle 9"/>
          <p:cNvSpPr>
            <a:spLocks noChangeArrowheads="1"/>
          </p:cNvSpPr>
          <p:nvPr/>
        </p:nvSpPr>
        <p:spPr bwMode="auto">
          <a:xfrm>
            <a:off x="3581399" y="4995862"/>
            <a:ext cx="3311769" cy="12192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000" b="0" dirty="0">
                <a:latin typeface="Helvetica" charset="0"/>
                <a:cs typeface="Helvetica" charset="0"/>
              </a:rPr>
              <a:t>Threads waiting to enter critical section busy-wait</a:t>
            </a:r>
          </a:p>
        </p:txBody>
      </p:sp>
      <p:sp>
        <p:nvSpPr>
          <p:cNvPr id="21513" name="Freeform 10"/>
          <p:cNvSpPr>
            <a:spLocks/>
          </p:cNvSpPr>
          <p:nvPr/>
        </p:nvSpPr>
        <p:spPr bwMode="auto">
          <a:xfrm>
            <a:off x="3429000" y="3657600"/>
            <a:ext cx="3429000" cy="381000"/>
          </a:xfrm>
          <a:custGeom>
            <a:avLst/>
            <a:gdLst>
              <a:gd name="T0" fmla="*/ 0 w 1222375"/>
              <a:gd name="T1" fmla="*/ 0 h 333375"/>
              <a:gd name="T2" fmla="*/ 1670881437 w 1222375"/>
              <a:gd name="T3" fmla="*/ 848942 h 3333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2375" h="333375">
                <a:moveTo>
                  <a:pt x="0" y="0"/>
                </a:moveTo>
                <a:lnTo>
                  <a:pt x="1222375" y="3333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514" name="Freeform 11"/>
          <p:cNvSpPr>
            <a:spLocks/>
          </p:cNvSpPr>
          <p:nvPr/>
        </p:nvSpPr>
        <p:spPr bwMode="auto">
          <a:xfrm>
            <a:off x="3429000" y="3733800"/>
            <a:ext cx="304800" cy="381000"/>
          </a:xfrm>
          <a:custGeom>
            <a:avLst/>
            <a:gdLst>
              <a:gd name="T0" fmla="*/ 0 w 1222375"/>
              <a:gd name="T1" fmla="*/ 0 h 333375"/>
              <a:gd name="T2" fmla="*/ 73 w 1222375"/>
              <a:gd name="T3" fmla="*/ 848939 h 3333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2375" h="333375">
                <a:moveTo>
                  <a:pt x="0" y="0"/>
                </a:moveTo>
                <a:lnTo>
                  <a:pt x="1222375" y="3333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515" name="Freeform 12"/>
          <p:cNvSpPr>
            <a:spLocks/>
          </p:cNvSpPr>
          <p:nvPr/>
        </p:nvSpPr>
        <p:spPr bwMode="auto">
          <a:xfrm flipV="1">
            <a:off x="3352800" y="2057400"/>
            <a:ext cx="381000" cy="457200"/>
          </a:xfrm>
          <a:custGeom>
            <a:avLst/>
            <a:gdLst>
              <a:gd name="T0" fmla="*/ 0 w 1222375"/>
              <a:gd name="T1" fmla="*/ 0 h 333375"/>
              <a:gd name="T2" fmla="*/ 349 w 1222375"/>
              <a:gd name="T3" fmla="*/ 3041914 h 3333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2375" h="333375">
                <a:moveTo>
                  <a:pt x="0" y="0"/>
                </a:moveTo>
                <a:lnTo>
                  <a:pt x="1222375" y="3333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516" name="Freeform 13"/>
          <p:cNvSpPr>
            <a:spLocks/>
          </p:cNvSpPr>
          <p:nvPr/>
        </p:nvSpPr>
        <p:spPr bwMode="auto">
          <a:xfrm>
            <a:off x="3200400" y="1162050"/>
            <a:ext cx="3657600" cy="1352550"/>
          </a:xfrm>
          <a:custGeom>
            <a:avLst/>
            <a:gdLst>
              <a:gd name="T0" fmla="*/ 0 w 3540125"/>
              <a:gd name="T1" fmla="*/ 2159956 h 1251057"/>
              <a:gd name="T2" fmla="*/ 1117235 w 3540125"/>
              <a:gd name="T3" fmla="*/ 241376 h 1251057"/>
              <a:gd name="T4" fmla="*/ 3331759 w 3540125"/>
              <a:gd name="T5" fmla="*/ 22110 h 1251057"/>
              <a:gd name="T6" fmla="*/ 4448995 w 3540125"/>
              <a:gd name="T7" fmla="*/ 186560 h 12510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40125" h="1251057">
                <a:moveTo>
                  <a:pt x="0" y="1251057"/>
                </a:moveTo>
                <a:cubicBezTo>
                  <a:pt x="223573" y="798619"/>
                  <a:pt x="447146" y="346182"/>
                  <a:pt x="889000" y="139807"/>
                </a:cubicBezTo>
                <a:cubicBezTo>
                  <a:pt x="1330854" y="-66568"/>
                  <a:pt x="2209271" y="18099"/>
                  <a:pt x="2651125" y="12807"/>
                </a:cubicBezTo>
                <a:cubicBezTo>
                  <a:pt x="3092979" y="7515"/>
                  <a:pt x="3540125" y="108057"/>
                  <a:pt x="3540125" y="108057"/>
                </a:cubicBezTo>
              </a:path>
            </a:pathLst>
          </a:custGeom>
          <a:noFill/>
          <a:ln w="3810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6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Too Much Milk: Solution #4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736600"/>
            <a:ext cx="10387012" cy="61976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Solution #3 really complex and undesirable as a general solution</a:t>
            </a:r>
          </a:p>
          <a:p>
            <a:pPr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Recall our target lock interface: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cquire(&amp;</a:t>
            </a:r>
            <a:r>
              <a:rPr lang="en-US" altLang="ko-KR" dirty="0" err="1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milklock</a:t>
            </a: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ko-KR" dirty="0" smtClean="0">
                <a:ea typeface="굴림" panose="020B0600000101010101" pitchFamily="34" charset="-127"/>
              </a:rPr>
              <a:t> – wait until lock is free, then grab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elease(&amp;</a:t>
            </a:r>
            <a:r>
              <a:rPr lang="en-US" altLang="ko-KR" dirty="0" err="1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milklock</a:t>
            </a: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dirty="0" smtClean="0">
                <a:ea typeface="굴림" panose="020B0600000101010101" pitchFamily="34" charset="-127"/>
              </a:rPr>
              <a:t>– Unlock, waking up anyone waiting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These must be atomic operations – if two threads are waiting for the lock and both see it’s free, only one succeeds to grab the lock</a:t>
            </a:r>
          </a:p>
          <a:p>
            <a:pPr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Then, our milk problem is easy: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a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cquire(&amp;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milklock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	   buy milk;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r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elease(&amp;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milklock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407994" y="3807562"/>
            <a:ext cx="6288206" cy="764438"/>
            <a:chOff x="1366611" y="1717140"/>
            <a:chExt cx="6288206" cy="813254"/>
          </a:xfrm>
        </p:grpSpPr>
        <p:grpSp>
          <p:nvGrpSpPr>
            <p:cNvPr id="5" name="Group 4"/>
            <p:cNvGrpSpPr/>
            <p:nvPr/>
          </p:nvGrpSpPr>
          <p:grpSpPr>
            <a:xfrm>
              <a:off x="5105400" y="1772678"/>
              <a:ext cx="2549417" cy="741922"/>
              <a:chOff x="5562600" y="2971800"/>
              <a:chExt cx="2549417" cy="990600"/>
            </a:xfrm>
          </p:grpSpPr>
          <p:sp>
            <p:nvSpPr>
              <p:cNvPr id="7" name="Right Brace 6"/>
              <p:cNvSpPr/>
              <p:nvPr/>
            </p:nvSpPr>
            <p:spPr bwMode="auto">
              <a:xfrm>
                <a:off x="5562600" y="2971800"/>
                <a:ext cx="685800" cy="990600"/>
              </a:xfrm>
              <a:prstGeom prst="rightBrace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215344" y="3156401"/>
                <a:ext cx="1896673" cy="568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0" dirty="0" smtClean="0">
                    <a:solidFill>
                      <a:srgbClr val="FF0000"/>
                    </a:solidFill>
                    <a:latin typeface="Gill Sans Light"/>
                  </a:rPr>
                  <a:t>Critical Section</a:t>
                </a:r>
                <a:endParaRPr lang="en-US" sz="2000" b="0" dirty="0">
                  <a:solidFill>
                    <a:srgbClr val="FF0000"/>
                  </a:solidFill>
                  <a:latin typeface="Gill Sans Light"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 bwMode="auto">
            <a:xfrm>
              <a:off x="1366611" y="1717140"/>
              <a:ext cx="3637453" cy="813254"/>
            </a:xfrm>
            <a:prstGeom prst="rect">
              <a:avLst/>
            </a:prstGeom>
            <a:solidFill>
              <a:srgbClr val="FF0000">
                <a:alpha val="34902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411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E1626-6CAF-4545-B750-C59A8494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err="1">
                <a:latin typeface="Consolas" panose="020B0609020204030204" pitchFamily="49" charset="0"/>
              </a:rPr>
              <a:t>futex</a:t>
            </a:r>
            <a:r>
              <a:rPr lang="en-US" dirty="0"/>
              <a:t>: Fast </a:t>
            </a:r>
            <a:r>
              <a:rPr lang="en-US" dirty="0" err="1"/>
              <a:t>Userspace</a:t>
            </a:r>
            <a:r>
              <a:rPr lang="en-US" dirty="0"/>
              <a:t> Mutex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059F1-E5B6-48E1-987F-5DDF58163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61302"/>
            <a:ext cx="10744200" cy="42442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6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6000"/>
                </a:solidFill>
                <a:latin typeface="Consolas" panose="020B0609020204030204" pitchFamily="49" charset="0"/>
              </a:rPr>
              <a:t>uaddr</a:t>
            </a:r>
            <a:r>
              <a:rPr lang="en-US" dirty="0" smtClean="0"/>
              <a:t> </a:t>
            </a:r>
            <a:r>
              <a:rPr lang="en-US" dirty="0"/>
              <a:t>points to a 32-bit value in user space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6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6000"/>
                </a:solidFill>
                <a:latin typeface="Consolas" panose="020B0609020204030204" pitchFamily="49" charset="0"/>
              </a:rPr>
              <a:t>futex_op</a:t>
            </a:r>
            <a:endParaRPr lang="en-US" dirty="0">
              <a:solidFill>
                <a:srgbClr val="006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FUTEX_WAIT</a:t>
            </a:r>
            <a:r>
              <a:rPr lang="en-US" dirty="0"/>
              <a:t> – if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== *</a:t>
            </a:r>
            <a:r>
              <a:rPr lang="en-US" dirty="0" err="1">
                <a:latin typeface="Consolas" panose="020B0609020204030204" pitchFamily="49" charset="0"/>
              </a:rPr>
              <a:t>uaddr</a:t>
            </a:r>
            <a:r>
              <a:rPr lang="en-US" dirty="0"/>
              <a:t> sleep till </a:t>
            </a:r>
            <a:r>
              <a:rPr lang="en-US" dirty="0">
                <a:latin typeface="Consolas" panose="020B0609020204030204" pitchFamily="49" charset="0"/>
              </a:rPr>
              <a:t>FUTEX_WAIT</a:t>
            </a:r>
          </a:p>
          <a:p>
            <a:pPr lvl="2"/>
            <a:r>
              <a:rPr lang="en-US" b="1" i="1" dirty="0"/>
              <a:t>Atomic</a:t>
            </a:r>
            <a:r>
              <a:rPr lang="en-US" dirty="0"/>
              <a:t> check that condition still </a:t>
            </a:r>
            <a:r>
              <a:rPr lang="en-US" dirty="0" smtClean="0"/>
              <a:t>holds after we disable interrupts (in kernel!)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FUTEX_WAKE</a:t>
            </a:r>
            <a:r>
              <a:rPr lang="en-US" dirty="0"/>
              <a:t> – wake up at most </a:t>
            </a:r>
            <a:r>
              <a:rPr lang="en-US" dirty="0" err="1">
                <a:solidFill>
                  <a:srgbClr val="006000"/>
                </a:solidFill>
                <a:latin typeface="Consolas" panose="020B0609020204030204" pitchFamily="49" charset="0"/>
              </a:rPr>
              <a:t>val</a:t>
            </a:r>
            <a:r>
              <a:rPr lang="en-US" dirty="0"/>
              <a:t> waiting threads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FUTEX_FD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FUTEX_WAKE_OP</a:t>
            </a:r>
            <a:r>
              <a:rPr lang="en-US" dirty="0"/>
              <a:t>, </a:t>
            </a:r>
            <a:r>
              <a:rPr lang="en-US" dirty="0" smtClean="0">
                <a:latin typeface="Consolas" panose="020B0609020204030204" pitchFamily="49" charset="0"/>
              </a:rPr>
              <a:t>FUTEX_CMP_REQUEUE: More interesting operations!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6000"/>
                </a:solidFill>
                <a:latin typeface="Consolas" panose="020B0609020204030204" pitchFamily="49" charset="0"/>
              </a:rPr>
              <a:t>  timeout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err="1"/>
              <a:t>ptr</a:t>
            </a:r>
            <a:r>
              <a:rPr lang="en-US" dirty="0"/>
              <a:t> to a </a:t>
            </a:r>
            <a:r>
              <a:rPr lang="en-US" i="1" dirty="0" err="1"/>
              <a:t>timespec</a:t>
            </a:r>
            <a:r>
              <a:rPr lang="en-US" dirty="0"/>
              <a:t> structure that specifies a timeout for the </a:t>
            </a:r>
            <a:r>
              <a:rPr lang="en-US" dirty="0" smtClean="0"/>
              <a:t>op</a:t>
            </a:r>
          </a:p>
          <a:p>
            <a:endParaRPr lang="en-US" i="1" dirty="0">
              <a:solidFill>
                <a:srgbClr val="006000"/>
              </a:solidFill>
              <a:latin typeface="Courier" pitchFamily="2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Interface to the kernel sleep() functionality!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Let thread put themselves to sleep – conditionally! 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futex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is not exposed in </a:t>
            </a:r>
            <a:r>
              <a:rPr lang="en-US" dirty="0" err="1">
                <a:solidFill>
                  <a:srgbClr val="FF0000"/>
                </a:solidFill>
              </a:rPr>
              <a:t>libc</a:t>
            </a:r>
            <a:r>
              <a:rPr lang="en-US" dirty="0">
                <a:solidFill>
                  <a:srgbClr val="FF0000"/>
                </a:solidFill>
              </a:rPr>
              <a:t>; it is used within the implementation of </a:t>
            </a:r>
            <a:r>
              <a:rPr lang="en-US" dirty="0" err="1">
                <a:solidFill>
                  <a:srgbClr val="FF0000"/>
                </a:solidFill>
              </a:rPr>
              <a:t>pthreads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Can be used to implement locks, semaphores, monitors, etc…</a:t>
            </a:r>
          </a:p>
          <a:p>
            <a:endParaRPr lang="en-US" i="1" dirty="0">
              <a:solidFill>
                <a:srgbClr val="006000"/>
              </a:solidFill>
              <a:latin typeface="Courier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D02215-E8C6-4049-B3B2-D96C2751B9C0}"/>
              </a:ext>
            </a:extLst>
          </p:cNvPr>
          <p:cNvSpPr/>
          <p:nvPr/>
        </p:nvSpPr>
        <p:spPr>
          <a:xfrm>
            <a:off x="957470" y="685800"/>
            <a:ext cx="8153400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linux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/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futex.h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#include &lt;sys/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time.h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endParaRPr lang="en-US" sz="2000" b="1" dirty="0">
              <a:solidFill>
                <a:srgbClr val="502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futex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(int *</a:t>
            </a:r>
            <a:r>
              <a:rPr lang="en-US" sz="2000" i="1" dirty="0" err="1">
                <a:solidFill>
                  <a:srgbClr val="006000"/>
                </a:solidFill>
                <a:latin typeface="Consolas" panose="020B0609020204030204" pitchFamily="49" charset="0"/>
              </a:rPr>
              <a:t>uaddr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, int </a:t>
            </a:r>
            <a:r>
              <a:rPr lang="en-US" sz="2000" i="1" dirty="0" err="1">
                <a:solidFill>
                  <a:srgbClr val="006000"/>
                </a:solidFill>
                <a:latin typeface="Consolas" panose="020B0609020204030204" pitchFamily="49" charset="0"/>
              </a:rPr>
              <a:t>futex_op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, int </a:t>
            </a:r>
            <a:r>
              <a:rPr lang="en-US" sz="2000" i="1" dirty="0" err="1">
                <a:solidFill>
                  <a:srgbClr val="006000"/>
                </a:solidFill>
                <a:latin typeface="Consolas" panose="020B0609020204030204" pitchFamily="49" charset="0"/>
              </a:rPr>
              <a:t>val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502000"/>
                </a:solidFill>
                <a:latin typeface="Consolas" panose="020B0609020204030204" pitchFamily="49" charset="0"/>
              </a:rPr>
              <a:t>	   </a:t>
            </a:r>
            <a:r>
              <a:rPr lang="en-US" sz="2000" b="1" dirty="0" err="1" smtClean="0">
                <a:solidFill>
                  <a:srgbClr val="502000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 smtClean="0">
                <a:solidFill>
                  <a:srgbClr val="502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502000"/>
                </a:solidFill>
                <a:latin typeface="Consolas" panose="020B0609020204030204" pitchFamily="49" charset="0"/>
              </a:rPr>
              <a:t>struct</a:t>
            </a:r>
            <a:r>
              <a:rPr lang="en-US" sz="2000" b="1" dirty="0" smtClean="0">
                <a:solidFill>
                  <a:srgbClr val="502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502000"/>
                </a:solidFill>
                <a:latin typeface="Consolas" panose="020B0609020204030204" pitchFamily="49" charset="0"/>
              </a:rPr>
              <a:t>timespec</a:t>
            </a:r>
            <a:r>
              <a:rPr lang="en-US" sz="2000" b="1" dirty="0" smtClean="0">
                <a:solidFill>
                  <a:srgbClr val="502000"/>
                </a:solidFill>
                <a:latin typeface="Consolas" panose="020B0609020204030204" pitchFamily="49" charset="0"/>
              </a:rPr>
              <a:t> *</a:t>
            </a:r>
            <a:r>
              <a:rPr lang="en-US" sz="2000" i="1" dirty="0" smtClean="0">
                <a:solidFill>
                  <a:srgbClr val="006000"/>
                </a:solidFill>
                <a:latin typeface="Consolas" panose="020B0609020204030204" pitchFamily="49" charset="0"/>
              </a:rPr>
              <a:t>timeout</a:t>
            </a:r>
            <a:r>
              <a:rPr lang="en-US" sz="2000" b="1" i="1" dirty="0" smtClean="0">
                <a:solidFill>
                  <a:srgbClr val="502000"/>
                </a:solidFill>
                <a:latin typeface="Consolas" panose="020B0609020204030204" pitchFamily="49" charset="0"/>
              </a:rPr>
              <a:t> );</a:t>
            </a:r>
            <a:endParaRPr lang="en-US" sz="2000" b="1" dirty="0">
              <a:solidFill>
                <a:srgbClr val="502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3904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E3C9-B7F6-4BE6-BC72-0E0A55B9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First try: T&amp;S and </a:t>
            </a:r>
            <a:r>
              <a:rPr lang="en-US" dirty="0" err="1" smtClean="0">
                <a:latin typeface="Consolas" panose="020B0609020204030204" pitchFamily="49" charset="0"/>
              </a:rPr>
              <a:t>futex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52B3-0CDC-454B-890D-1FD10A575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69" y="3729282"/>
            <a:ext cx="10693400" cy="254260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Properties: </a:t>
            </a:r>
          </a:p>
          <a:p>
            <a:pPr lvl="1"/>
            <a:r>
              <a:rPr lang="en-US" dirty="0" smtClean="0"/>
              <a:t>Sleep interface by using </a:t>
            </a:r>
            <a:r>
              <a:rPr lang="en-US" dirty="0" err="1" smtClean="0"/>
              <a:t>futex</a:t>
            </a:r>
            <a:r>
              <a:rPr lang="en-US" dirty="0" smtClean="0"/>
              <a:t> – no </a:t>
            </a:r>
            <a:r>
              <a:rPr lang="en-US" dirty="0" err="1" smtClean="0"/>
              <a:t>busywaiting</a:t>
            </a:r>
            <a:endParaRPr lang="en-US" dirty="0" smtClean="0"/>
          </a:p>
          <a:p>
            <a:r>
              <a:rPr lang="en-US" dirty="0" smtClean="0"/>
              <a:t>No overhead to acquire lock</a:t>
            </a:r>
          </a:p>
          <a:p>
            <a:pPr lvl="1"/>
            <a:r>
              <a:rPr lang="en-US" dirty="0" smtClean="0"/>
              <a:t>Good!</a:t>
            </a:r>
          </a:p>
          <a:p>
            <a:r>
              <a:rPr lang="en-US" dirty="0" smtClean="0"/>
              <a:t>Every unlock has to call kernel to potentially wake someone up – even if none</a:t>
            </a:r>
            <a:endParaRPr lang="en-US" dirty="0"/>
          </a:p>
          <a:p>
            <a:pPr lvl="1"/>
            <a:r>
              <a:rPr lang="en-US" dirty="0" smtClean="0"/>
              <a:t>Doesn’t quite give us no-kernel crossings when uncontended…!</a:t>
            </a:r>
          </a:p>
        </p:txBody>
      </p:sp>
      <p:grpSp>
        <p:nvGrpSpPr>
          <p:cNvPr id="8" name="Group 14">
            <a:extLst>
              <a:ext uri="{FF2B5EF4-FFF2-40B4-BE49-F238E27FC236}">
                <a16:creationId xmlns:a16="http://schemas.microsoft.com/office/drawing/2014/main" id="{10F605D2-C136-4AFE-B7DC-F7F971608D06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817562"/>
            <a:ext cx="7140161" cy="2724151"/>
            <a:chOff x="-136" y="1152"/>
            <a:chExt cx="3584" cy="1716"/>
          </a:xfrm>
        </p:grpSpPr>
        <p:sp>
          <p:nvSpPr>
            <p:cNvPr id="9" name="Text Box 4">
              <a:extLst>
                <a:ext uri="{FF2B5EF4-FFF2-40B4-BE49-F238E27FC236}">
                  <a16:creationId xmlns:a16="http://schemas.microsoft.com/office/drawing/2014/main" id="{1162A227-EC73-435D-9290-CF11F61DC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6" y="1152"/>
              <a:ext cx="3584" cy="17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en-US" sz="1900" b="0" dirty="0" err="1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altLang="en-US" sz="1900" b="0" dirty="0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altLang="en-US" sz="1900" b="0" dirty="0" err="1" smtClean="0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mylock</a:t>
              </a:r>
              <a:r>
                <a:rPr lang="en-US" altLang="en-US" sz="1900" b="0" dirty="0" smtClean="0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altLang="en-US" sz="1900" b="0" dirty="0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= 0; </a:t>
              </a:r>
              <a:r>
                <a:rPr lang="en-US" altLang="en-US" sz="1900" b="0" dirty="0" smtClean="0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// Interface: acquire(&amp;</a:t>
              </a:r>
              <a:r>
                <a:rPr lang="en-US" altLang="en-US" sz="1900" b="0" dirty="0" err="1" smtClean="0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mylock</a:t>
              </a:r>
              <a:r>
                <a:rPr lang="en-US" altLang="en-US" sz="1900" b="0" dirty="0" smtClean="0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);</a:t>
              </a:r>
            </a:p>
            <a:p>
              <a:pPr algn="l"/>
              <a:r>
                <a:rPr lang="en-US" altLang="en-US" sz="1900" b="0" dirty="0" smtClean="0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             //            release(&amp;</a:t>
              </a:r>
              <a:r>
                <a:rPr lang="en-US" altLang="en-US" sz="1900" b="0" dirty="0" err="1" smtClean="0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mylock</a:t>
              </a:r>
              <a:r>
                <a:rPr lang="en-US" altLang="en-US" sz="1900" b="0" dirty="0" smtClean="0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);</a:t>
              </a:r>
              <a:endParaRPr lang="en-US" altLang="en-US" sz="1900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endParaRPr lang="en-US" altLang="en-US" sz="1900" b="0" dirty="0"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en-US" sz="1900" b="0" dirty="0" smtClean="0">
                  <a:latin typeface="Consolas" charset="0"/>
                  <a:ea typeface="Consolas" charset="0"/>
                  <a:cs typeface="Consolas" charset="0"/>
                </a:rPr>
                <a:t>acquire(</a:t>
              </a:r>
              <a:r>
                <a:rPr lang="en-US" altLang="en-US" sz="1900" b="0" dirty="0" err="1" smtClean="0"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altLang="en-US" sz="1900" b="0" dirty="0" smtClean="0">
                  <a:latin typeface="Consolas" charset="0"/>
                  <a:ea typeface="Consolas" charset="0"/>
                  <a:cs typeface="Consolas" charset="0"/>
                </a:rPr>
                <a:t> *</a:t>
              </a:r>
              <a:r>
                <a:rPr lang="en-US" altLang="en-US" sz="1900" b="0" dirty="0" err="1" smtClean="0">
                  <a:latin typeface="Consolas" charset="0"/>
                  <a:ea typeface="Consolas" charset="0"/>
                  <a:cs typeface="Consolas" charset="0"/>
                </a:rPr>
                <a:t>thelock</a:t>
              </a:r>
              <a:r>
                <a:rPr lang="en-US" altLang="en-US" sz="1900" b="0" dirty="0" smtClean="0">
                  <a:latin typeface="Consolas" charset="0"/>
                  <a:ea typeface="Consolas" charset="0"/>
                  <a:cs typeface="Consolas" charset="0"/>
                </a:rPr>
                <a:t>) 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{</a:t>
              </a:r>
            </a:p>
            <a:p>
              <a:pPr algn="l"/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while (</a:t>
              </a:r>
              <a:r>
                <a:rPr lang="en-US" altLang="en-US" sz="1900" b="0" dirty="0" err="1" smtClean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test&amp;set</a:t>
              </a:r>
              <a:r>
                <a:rPr lang="en-US" altLang="en-US" sz="1900" b="0" dirty="0" smtClean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en-US" altLang="en-US" sz="1900" b="0" dirty="0" err="1" smtClean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thelock</a:t>
              </a:r>
              <a:r>
                <a:rPr lang="en-US" altLang="en-US" sz="1900" b="0" dirty="0" smtClean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)</a:t>
              </a:r>
              <a:r>
                <a:rPr lang="en-US" altLang="en-US" sz="1900" b="0" dirty="0" smtClean="0">
                  <a:latin typeface="Consolas" charset="0"/>
                  <a:ea typeface="Consolas" charset="0"/>
                  <a:cs typeface="Consolas" charset="0"/>
                </a:rPr>
                <a:t>) {</a:t>
              </a:r>
            </a:p>
            <a:p>
              <a:pPr algn="l"/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	</a:t>
              </a:r>
              <a:r>
                <a:rPr lang="en-US" altLang="en-US" sz="1900" b="0" dirty="0" err="1" smtClean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futex</a:t>
              </a:r>
              <a:r>
                <a:rPr lang="en-US" altLang="en-US" sz="1900" b="0" dirty="0" smtClean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en-US" altLang="en-US" sz="1900" b="0" dirty="0" err="1" smtClean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thelock</a:t>
              </a:r>
              <a:r>
                <a:rPr lang="en-US" altLang="en-US" sz="1900" b="0" dirty="0" smtClean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altLang="en-US" sz="1900" b="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FUTEX_WAIT, 1</a:t>
              </a:r>
              <a:r>
                <a:rPr lang="en-US" altLang="en-US" sz="1900" b="0" dirty="0" smtClean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);</a:t>
              </a:r>
            </a:p>
            <a:p>
              <a:pPr algn="l"/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}</a:t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 smtClean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 algn="l"/>
              <a:endParaRPr lang="en-US" altLang="en-US" sz="1900" b="0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B61CD74D-455A-43A0-B4F1-02061711597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28" y="1248"/>
              <a:ext cx="38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10F605D2-C136-4AFE-B7DC-F7F971608D06}"/>
              </a:ext>
            </a:extLst>
          </p:cNvPr>
          <p:cNvGrpSpPr>
            <a:grpSpLocks/>
          </p:cNvGrpSpPr>
          <p:nvPr/>
        </p:nvGrpSpPr>
        <p:grpSpPr bwMode="auto">
          <a:xfrm>
            <a:off x="6271615" y="817562"/>
            <a:ext cx="5311361" cy="3513138"/>
            <a:chOff x="-27" y="997"/>
            <a:chExt cx="3584" cy="2213"/>
          </a:xfrm>
        </p:grpSpPr>
        <p:sp>
          <p:nvSpPr>
            <p:cNvPr id="12" name="Text Box 4">
              <a:extLst>
                <a:ext uri="{FF2B5EF4-FFF2-40B4-BE49-F238E27FC236}">
                  <a16:creationId xmlns:a16="http://schemas.microsoft.com/office/drawing/2014/main" id="{1162A227-EC73-435D-9290-CF11F61DC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7" y="997"/>
              <a:ext cx="3584" cy="2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10000"/>
                </a:spcBef>
                <a:buSzPct val="100000"/>
              </a:pPr>
              <a:endParaRPr lang="en-US" altLang="en-US" sz="1900" b="0" dirty="0" smtClean="0">
                <a:latin typeface="Consolas" charset="0"/>
                <a:ea typeface="Consolas" charset="0"/>
                <a:cs typeface="Consolas" charset="0"/>
              </a:endParaRP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100000"/>
              </a:pPr>
              <a:endParaRPr lang="en-US" altLang="en-US" sz="1900" b="0" dirty="0">
                <a:latin typeface="Consolas" charset="0"/>
                <a:ea typeface="Consolas" charset="0"/>
                <a:cs typeface="Consolas" charset="0"/>
              </a:endParaRP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100000"/>
              </a:pPr>
              <a:endParaRPr lang="en-US" altLang="en-US" sz="1900" b="0" dirty="0" smtClean="0">
                <a:latin typeface="Consolas" charset="0"/>
                <a:ea typeface="Consolas" charset="0"/>
                <a:cs typeface="Consolas" charset="0"/>
              </a:endParaRP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100000"/>
              </a:pPr>
              <a:r>
                <a:rPr lang="en-US" altLang="en-US" sz="1900" b="0" dirty="0" smtClean="0">
                  <a:latin typeface="Consolas" charset="0"/>
                  <a:ea typeface="Consolas" charset="0"/>
                  <a:cs typeface="Consolas" charset="0"/>
                </a:rPr>
                <a:t>release(</a:t>
              </a:r>
              <a:r>
                <a:rPr lang="en-US" altLang="en-US" sz="1900" b="0" dirty="0" err="1" smtClean="0"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altLang="en-US" sz="1900" b="0" dirty="0" smtClean="0">
                  <a:latin typeface="Consolas" charset="0"/>
                  <a:ea typeface="Consolas" charset="0"/>
                  <a:cs typeface="Consolas" charset="0"/>
                </a:rPr>
                <a:t> *</a:t>
              </a:r>
              <a:r>
                <a:rPr lang="en-US" altLang="en-US" sz="1900" b="0" dirty="0" err="1" smtClean="0">
                  <a:latin typeface="Consolas" charset="0"/>
                  <a:ea typeface="Consolas" charset="0"/>
                  <a:cs typeface="Consolas" charset="0"/>
                </a:rPr>
                <a:t>thelock</a:t>
              </a:r>
              <a:r>
                <a:rPr lang="en-US" altLang="en-US" sz="1900" b="0" dirty="0" smtClean="0">
                  <a:latin typeface="Consolas" charset="0"/>
                  <a:ea typeface="Consolas" charset="0"/>
                  <a:cs typeface="Consolas" charset="0"/>
                </a:rPr>
                <a:t>) {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100000"/>
              </a:pP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altLang="en-US" sz="1900" b="0" dirty="0" err="1" smtClean="0">
                  <a:latin typeface="Consolas" charset="0"/>
                  <a:ea typeface="Consolas" charset="0"/>
                  <a:cs typeface="Consolas" charset="0"/>
                </a:rPr>
                <a:t>thelock</a:t>
              </a:r>
              <a:r>
                <a:rPr lang="en-US" altLang="en-US" sz="1900" b="0" dirty="0" smtClean="0">
                  <a:latin typeface="Consolas" charset="0"/>
                  <a:ea typeface="Consolas" charset="0"/>
                  <a:cs typeface="Consolas" charset="0"/>
                </a:rPr>
                <a:t> = 0; // unlock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/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altLang="en-US" sz="1900" b="0" dirty="0" err="1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futex</a:t>
              </a:r>
              <a:r>
                <a:rPr lang="en-US" altLang="en-US" sz="1900" b="0" dirty="0" smtClean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(&amp;</a:t>
              </a:r>
              <a:r>
                <a:rPr lang="en-US" altLang="en-US" sz="1900" b="0" dirty="0" err="1" smtClean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thelock</a:t>
              </a:r>
              <a:r>
                <a:rPr lang="en-US" altLang="en-US" sz="1900" b="0" dirty="0" smtClean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altLang="en-US" sz="1900" b="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FUTEX_WAKE, 1);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100000"/>
              </a:pP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/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  <a:endPara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endParaRPr lang="en-US" altLang="en-US" sz="1900" b="0" dirty="0" smtClean="0"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endParaRPr lang="en-US" altLang="en-US" sz="1900" b="0" dirty="0"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endParaRPr lang="en-US" altLang="en-US" sz="1900" b="0" dirty="0" smtClean="0"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endParaRPr lang="en-US" altLang="en-US" sz="1900" b="0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3" name="AutoShape 7">
              <a:extLst>
                <a:ext uri="{FF2B5EF4-FFF2-40B4-BE49-F238E27FC236}">
                  <a16:creationId xmlns:a16="http://schemas.microsoft.com/office/drawing/2014/main" id="{B61CD74D-455A-43A0-B4F1-02061711597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28" y="1248"/>
              <a:ext cx="38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83858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E3C9-B7F6-4BE6-BC72-0E0A55B9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Try #2: T&amp;S and </a:t>
            </a:r>
            <a:r>
              <a:rPr lang="en-US" dirty="0" err="1" smtClean="0">
                <a:latin typeface="Consolas" panose="020B0609020204030204" pitchFamily="49" charset="0"/>
              </a:rPr>
              <a:t>futex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52B3-0CDC-454B-890D-1FD10A575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32674"/>
            <a:ext cx="10896600" cy="1744326"/>
          </a:xfrm>
        </p:spPr>
        <p:txBody>
          <a:bodyPr>
            <a:normAutofit fontScale="92500"/>
          </a:bodyPr>
          <a:lstStyle/>
          <a:p>
            <a:r>
              <a:rPr lang="en-US" dirty="0"/>
              <a:t>This is </a:t>
            </a:r>
            <a:r>
              <a:rPr lang="en-US" dirty="0" err="1"/>
              <a:t>syscall</a:t>
            </a:r>
            <a:r>
              <a:rPr lang="en-US" dirty="0"/>
              <a:t>-free in the uncontended case</a:t>
            </a:r>
          </a:p>
          <a:p>
            <a:pPr lvl="1"/>
            <a:r>
              <a:rPr lang="en-US" dirty="0"/>
              <a:t>Temporarily falls back to </a:t>
            </a:r>
            <a:r>
              <a:rPr lang="en-US" dirty="0" err="1"/>
              <a:t>syscalls</a:t>
            </a:r>
            <a:r>
              <a:rPr lang="en-US" dirty="0"/>
              <a:t> if multiple waiters, or concurrent </a:t>
            </a:r>
            <a:r>
              <a:rPr lang="en-US" dirty="0" smtClean="0"/>
              <a:t>acquire/release</a:t>
            </a:r>
          </a:p>
          <a:p>
            <a:r>
              <a:rPr lang="en-US" dirty="0" smtClean="0"/>
              <a:t>But </a:t>
            </a:r>
            <a:r>
              <a:rPr lang="en-US" dirty="0"/>
              <a:t>it can be considerably optimized!</a:t>
            </a:r>
          </a:p>
          <a:p>
            <a:pPr lvl="1"/>
            <a:r>
              <a:rPr lang="en-US" dirty="0"/>
              <a:t>See “</a:t>
            </a:r>
            <a:r>
              <a:rPr lang="en-US" dirty="0" err="1">
                <a:hlinkClick r:id="rId2"/>
              </a:rPr>
              <a:t>Futexes</a:t>
            </a:r>
            <a:r>
              <a:rPr lang="en-US" dirty="0">
                <a:hlinkClick r:id="rId2"/>
              </a:rPr>
              <a:t> are Tricky</a:t>
            </a:r>
            <a:r>
              <a:rPr lang="en-US" dirty="0"/>
              <a:t>” by Ulrich </a:t>
            </a:r>
            <a:r>
              <a:rPr lang="en-US" dirty="0" err="1"/>
              <a:t>Drepper</a:t>
            </a:r>
            <a:endParaRPr lang="en-US" dirty="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D31D945-3296-45FA-9F38-10591FC65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5716" y="706437"/>
            <a:ext cx="5596284" cy="333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release(</a:t>
            </a:r>
            <a:r>
              <a:rPr lang="en-US" altLang="en-US" b="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altLang="en-US" b="0" dirty="0" err="1" smtClean="0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, bool *maybe) 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 err="1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 0;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(*maybe) 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*maybe 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 false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	// Try to wake up someone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futex</a:t>
            </a:r>
            <a:r>
              <a:rPr lang="en-US" altLang="en-US" b="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(&amp;value, FUTEX_WAKE, 1);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altLang="en-US" b="0" dirty="0">
              <a:solidFill>
                <a:schemeClr val="hlin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1162A227-EC73-435D-9290-CF11F61DC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6" y="706437"/>
            <a:ext cx="795848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bool 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maybe_waiters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false;</a:t>
            </a:r>
          </a:p>
          <a:p>
            <a:pPr algn="l"/>
            <a:r>
              <a:rPr lang="en-US" altLang="en-US" b="0" dirty="0" err="1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b="0" dirty="0" err="1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 0; </a:t>
            </a:r>
            <a:r>
              <a:rPr lang="en-US" altLang="en-US" b="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Interface: acquire(&amp;</a:t>
            </a:r>
            <a:r>
              <a:rPr lang="en-US" altLang="en-US" b="0" dirty="0" err="1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,&amp;</a:t>
            </a:r>
            <a:r>
              <a:rPr lang="en-US" altLang="en-US" b="0" dirty="0" err="1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maybe_waiters</a:t>
            </a:r>
            <a:r>
              <a:rPr lang="en-US" altLang="en-US" b="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altLang="en-US" b="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    //            release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maybe_waiters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algn="l"/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acquire(</a:t>
            </a:r>
            <a:r>
              <a:rPr lang="en-US" altLang="en-US" b="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altLang="en-US" b="0" dirty="0" err="1" smtClean="0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, bool *maybe) 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while (</a:t>
            </a:r>
            <a:r>
              <a:rPr lang="en-US" altLang="en-US" b="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test&amp;set</a:t>
            </a:r>
            <a:r>
              <a:rPr lang="en-US" altLang="en-US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b="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// Sleep, since lock busy!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*maybe 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 true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futex</a:t>
            </a:r>
            <a:r>
              <a:rPr lang="en-US" altLang="en-US" b="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b="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en-US" b="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FUTEX_WAIT, 1</a:t>
            </a:r>
            <a:r>
              <a:rPr lang="en-US" altLang="en-US" b="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algn="l"/>
            <a:endParaRPr lang="en-US" altLang="en-US" b="0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b="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// Make sure other sleepers not stuck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*maybe = 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true;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B61CD74D-455A-43A0-B4F1-02061711597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649398" y="1011237"/>
            <a:ext cx="626224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54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E3C9-B7F6-4BE6-BC72-0E0A55B9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#3: Better, using more atomics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52B3-0CDC-454B-890D-1FD10A575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23889"/>
            <a:ext cx="4724400" cy="5867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Much better: Three (3) states:</a:t>
            </a:r>
          </a:p>
          <a:p>
            <a:pPr lvl="1"/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UNLOCKED</a:t>
            </a:r>
            <a:r>
              <a:rPr lang="en-US" sz="2000" dirty="0" smtClean="0"/>
              <a:t>: No one has lock</a:t>
            </a:r>
          </a:p>
          <a:p>
            <a:pPr lvl="1"/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LOCKED</a:t>
            </a:r>
            <a:r>
              <a:rPr lang="en-US" sz="2000" dirty="0" smtClean="0"/>
              <a:t>: One thread has lock</a:t>
            </a:r>
          </a:p>
          <a:p>
            <a:pPr lvl="1"/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CONTESTED</a:t>
            </a:r>
            <a:r>
              <a:rPr lang="en-US" sz="2000" dirty="0" smtClean="0"/>
              <a:t>: Possibly more than one (with someone sleeping)</a:t>
            </a:r>
          </a:p>
          <a:p>
            <a:r>
              <a:rPr lang="en-US" sz="2000" dirty="0" smtClean="0"/>
              <a:t>Clean interface!</a:t>
            </a:r>
          </a:p>
          <a:p>
            <a:r>
              <a:rPr lang="en-US" sz="2000" dirty="0" smtClean="0"/>
              <a:t>Lock grabbed cleanly by either</a:t>
            </a:r>
          </a:p>
          <a:p>
            <a:pPr lvl="1"/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compare_and_swap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sz="2000" dirty="0" smtClean="0"/>
              <a:t>First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swap()</a:t>
            </a:r>
          </a:p>
          <a:p>
            <a:r>
              <a:rPr lang="en-US" sz="2000" dirty="0" smtClean="0">
                <a:latin typeface="Gill Sans Light"/>
              </a:rPr>
              <a:t>No overhead if uncontested!</a:t>
            </a:r>
          </a:p>
          <a:p>
            <a:r>
              <a:rPr lang="en-US" sz="2000" dirty="0" smtClean="0">
                <a:latin typeface="Gill Sans Light"/>
              </a:rPr>
              <a:t>Could build semaphores in a similar way!</a:t>
            </a:r>
          </a:p>
          <a:p>
            <a:pPr lvl="2"/>
            <a:endParaRPr lang="en-US" sz="1800" dirty="0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1162A227-EC73-435D-9290-CF11F61DC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823889"/>
            <a:ext cx="7086600" cy="557691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 err="1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typedef</a:t>
            </a:r>
            <a:r>
              <a:rPr lang="en-US" altLang="en-US" b="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b="0" dirty="0" err="1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enum</a:t>
            </a:r>
            <a:r>
              <a:rPr lang="en-US" altLang="en-US" b="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{ UNLOCKED,LOCKED,CONTESTED } Lock;</a:t>
            </a:r>
            <a:endParaRPr lang="en-US" altLang="en-US" b="0" dirty="0">
              <a:solidFill>
                <a:schemeClr val="accent5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en-US" b="0" dirty="0" smtClean="0">
                <a:solidFill>
                  <a:srgbClr val="233AE1"/>
                </a:solidFill>
                <a:latin typeface="Consolas" panose="020B0609020204030204" pitchFamily="49" charset="0"/>
              </a:rPr>
              <a:t>Lock </a:t>
            </a:r>
            <a:r>
              <a:rPr lang="en-US" altLang="en-US" b="0" dirty="0" err="1" smtClean="0">
                <a:solidFill>
                  <a:srgbClr val="233AE1"/>
                </a:solidFill>
                <a:latin typeface="Consolas" panose="020B0609020204030204" pitchFamily="49" charset="0"/>
              </a:rPr>
              <a:t>mylock</a:t>
            </a:r>
            <a:r>
              <a:rPr lang="en-US" altLang="en-US" b="0" dirty="0" smtClean="0">
                <a:solidFill>
                  <a:srgbClr val="233AE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0" dirty="0">
                <a:solidFill>
                  <a:srgbClr val="233AE1"/>
                </a:solidFill>
                <a:latin typeface="Consolas" panose="020B0609020204030204" pitchFamily="49" charset="0"/>
              </a:rPr>
              <a:t>= </a:t>
            </a:r>
            <a:r>
              <a:rPr lang="en-US" altLang="en-US" b="0" dirty="0" smtClean="0">
                <a:solidFill>
                  <a:srgbClr val="233AE1"/>
                </a:solidFill>
                <a:latin typeface="Consolas" panose="020B0609020204030204" pitchFamily="49" charset="0"/>
              </a:rPr>
              <a:t>UNLOCKED; // Interface: </a:t>
            </a:r>
            <a:r>
              <a:rPr lang="en-US" altLang="en-US" b="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acquire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altLang="en-US" b="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            //            release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acquire(Lock *</a:t>
            </a:r>
            <a:r>
              <a:rPr lang="en-US" altLang="en-US" b="0" dirty="0" err="1" smtClean="0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// If unlocked, grab lock!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en-US" b="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compare&amp;swap</a:t>
            </a:r>
            <a:r>
              <a:rPr lang="en-US" altLang="en-US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b="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thelock,UNLOCKED,LOCKED</a:t>
            </a:r>
            <a:r>
              <a:rPr lang="en-US" altLang="en-US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		return;</a:t>
            </a:r>
          </a:p>
          <a:p>
            <a:pPr algn="l"/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	// Keep trying to grab lock, sleep in </a:t>
            </a:r>
            <a:r>
              <a:rPr lang="en-US" altLang="en-US" b="0" dirty="0" err="1" smtClean="0">
                <a:latin typeface="Consolas" charset="0"/>
                <a:ea typeface="Consolas" charset="0"/>
                <a:cs typeface="Consolas" charset="0"/>
              </a:rPr>
              <a:t>futex</a:t>
            </a: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	while (</a:t>
            </a:r>
            <a:r>
              <a:rPr lang="en-US" altLang="en-US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swap(</a:t>
            </a:r>
            <a:r>
              <a:rPr lang="en-US" altLang="en-US" b="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mylock,CONTESTED</a:t>
            </a:r>
            <a:r>
              <a:rPr lang="en-US" altLang="en-US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 != UNLOCKED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	// Sleep unless someone releases hear!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futex</a:t>
            </a:r>
            <a:r>
              <a:rPr lang="en-US" altLang="en-US" b="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b="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, FUTEX_WAIT, CONTESTED);</a:t>
            </a:r>
          </a:p>
          <a:p>
            <a:pPr algn="l"/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algn="l"/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elease(Lock *</a:t>
            </a:r>
            <a:r>
              <a:rPr lang="en-US" altLang="en-US" b="0" dirty="0" err="1" smtClean="0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// If someone sleeping, 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en-US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swap(</a:t>
            </a:r>
            <a:r>
              <a:rPr lang="en-US" altLang="en-US" b="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thelock,UNLOCKED</a:t>
            </a:r>
            <a:r>
              <a:rPr lang="en-US" alt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 == CONTESTED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futex</a:t>
            </a:r>
            <a:r>
              <a:rPr lang="en-US" altLang="en-US" b="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(thelock,FUTEX_WAKE,1</a:t>
            </a:r>
            <a:r>
              <a:rPr lang="en-US" altLang="en-US" b="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altLang="en-US" b="0" dirty="0">
              <a:solidFill>
                <a:schemeClr val="hlin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B61CD74D-455A-43A0-B4F1-02061711597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170811" y="881063"/>
            <a:ext cx="7648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01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261" name="Group 37"/>
          <p:cNvGrpSpPr>
            <a:grpSpLocks/>
          </p:cNvGrpSpPr>
          <p:nvPr/>
        </p:nvGrpSpPr>
        <p:grpSpPr bwMode="auto">
          <a:xfrm>
            <a:off x="1752600" y="762000"/>
            <a:ext cx="8686800" cy="2971800"/>
            <a:chOff x="144" y="480"/>
            <a:chExt cx="5472" cy="1872"/>
          </a:xfrm>
        </p:grpSpPr>
        <p:grpSp>
          <p:nvGrpSpPr>
            <p:cNvPr id="36872" name="Group 35"/>
            <p:cNvGrpSpPr>
              <a:grpSpLocks/>
            </p:cNvGrpSpPr>
            <p:nvPr/>
          </p:nvGrpSpPr>
          <p:grpSpPr bwMode="auto">
            <a:xfrm>
              <a:off x="144" y="480"/>
              <a:ext cx="960" cy="1872"/>
              <a:chOff x="144" y="768"/>
              <a:chExt cx="960" cy="1872"/>
            </a:xfrm>
          </p:grpSpPr>
          <p:sp>
            <p:nvSpPr>
              <p:cNvPr id="36880" name="Rectangle 9"/>
              <p:cNvSpPr>
                <a:spLocks noChangeArrowheads="1"/>
              </p:cNvSpPr>
              <p:nvPr/>
            </p:nvSpPr>
            <p:spPr bwMode="auto">
              <a:xfrm>
                <a:off x="144" y="2208"/>
                <a:ext cx="960" cy="432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Hardware</a:t>
                </a:r>
              </a:p>
            </p:txBody>
          </p:sp>
          <p:sp>
            <p:nvSpPr>
              <p:cNvPr id="36881" name="Rectangle 7"/>
              <p:cNvSpPr>
                <a:spLocks noChangeArrowheads="1"/>
              </p:cNvSpPr>
              <p:nvPr/>
            </p:nvSpPr>
            <p:spPr bwMode="auto">
              <a:xfrm>
                <a:off x="144" y="1296"/>
                <a:ext cx="960" cy="912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Higher-level </a:t>
                </a:r>
                <a:b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</a:b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API</a:t>
                </a:r>
              </a:p>
            </p:txBody>
          </p:sp>
          <p:sp>
            <p:nvSpPr>
              <p:cNvPr id="36882" name="Rectangle 5"/>
              <p:cNvSpPr>
                <a:spLocks noChangeArrowheads="1"/>
              </p:cNvSpPr>
              <p:nvPr/>
            </p:nvSpPr>
            <p:spPr bwMode="auto">
              <a:xfrm>
                <a:off x="144" y="768"/>
                <a:ext cx="960" cy="528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Programs</a:t>
                </a:r>
              </a:p>
            </p:txBody>
          </p:sp>
        </p:grpSp>
        <p:sp>
          <p:nvSpPr>
            <p:cNvPr id="36873" name="Line 11"/>
            <p:cNvSpPr>
              <a:spLocks noChangeShapeType="1"/>
            </p:cNvSpPr>
            <p:nvPr/>
          </p:nvSpPr>
          <p:spPr bwMode="auto">
            <a:xfrm>
              <a:off x="144" y="480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4" name="Line 12"/>
            <p:cNvSpPr>
              <a:spLocks noChangeShapeType="1"/>
            </p:cNvSpPr>
            <p:nvPr/>
          </p:nvSpPr>
          <p:spPr bwMode="auto">
            <a:xfrm>
              <a:off x="144" y="1008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5" name="Line 13"/>
            <p:cNvSpPr>
              <a:spLocks noChangeShapeType="1"/>
            </p:cNvSpPr>
            <p:nvPr/>
          </p:nvSpPr>
          <p:spPr bwMode="auto">
            <a:xfrm>
              <a:off x="144" y="1920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6" name="Line 14"/>
            <p:cNvSpPr>
              <a:spLocks noChangeShapeType="1"/>
            </p:cNvSpPr>
            <p:nvPr/>
          </p:nvSpPr>
          <p:spPr bwMode="auto">
            <a:xfrm>
              <a:off x="144" y="2352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7" name="Line 15"/>
            <p:cNvSpPr>
              <a:spLocks noChangeShapeType="1"/>
            </p:cNvSpPr>
            <p:nvPr/>
          </p:nvSpPr>
          <p:spPr bwMode="auto">
            <a:xfrm>
              <a:off x="144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8" name="Line 16"/>
            <p:cNvSpPr>
              <a:spLocks noChangeShapeType="1"/>
            </p:cNvSpPr>
            <p:nvPr/>
          </p:nvSpPr>
          <p:spPr bwMode="auto">
            <a:xfrm>
              <a:off x="1104" y="480"/>
              <a:ext cx="0" cy="18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9" name="Line 17"/>
            <p:cNvSpPr>
              <a:spLocks noChangeShapeType="1"/>
            </p:cNvSpPr>
            <p:nvPr/>
          </p:nvSpPr>
          <p:spPr bwMode="auto">
            <a:xfrm>
              <a:off x="5616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101346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Where are we going with synchronization?</a:t>
            </a:r>
          </a:p>
        </p:txBody>
      </p:sp>
      <p:sp>
        <p:nvSpPr>
          <p:cNvPr id="36867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295400" y="4038600"/>
            <a:ext cx="9677400" cy="21336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We are going to implement various higher-level synchronization primitives using atomic operations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Everything is pretty painful if only atomic primitives are load and store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Need to provide primitives useful at user-level</a:t>
            </a:r>
          </a:p>
        </p:txBody>
      </p:sp>
      <p:sp>
        <p:nvSpPr>
          <p:cNvPr id="436234" name="Rectangle 10"/>
          <p:cNvSpPr>
            <a:spLocks noChangeArrowheads="1"/>
          </p:cNvSpPr>
          <p:nvPr/>
        </p:nvSpPr>
        <p:spPr bwMode="auto">
          <a:xfrm>
            <a:off x="3276600" y="3048000"/>
            <a:ext cx="7162800" cy="6858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Load/Store    Disable </a:t>
            </a:r>
            <a:r>
              <a:rPr lang="en-US" altLang="en-US" sz="2400" b="0" dirty="0" err="1">
                <a:latin typeface="Gill Sans" charset="0"/>
                <a:ea typeface="Gill Sans" charset="0"/>
                <a:cs typeface="Gill Sans" charset="0"/>
              </a:rPr>
              <a:t>Ints</a:t>
            </a: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   </a:t>
            </a:r>
            <a:r>
              <a:rPr lang="en-US" altLang="en-US" sz="2400" b="0" dirty="0" err="1">
                <a:latin typeface="Gill Sans" charset="0"/>
                <a:ea typeface="Gill Sans" charset="0"/>
                <a:cs typeface="Gill Sans" charset="0"/>
              </a:rPr>
              <a:t>Test&amp;Set</a:t>
            </a: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   </a:t>
            </a:r>
            <a:r>
              <a:rPr lang="en-US" altLang="en-US" sz="2400" b="0" dirty="0" err="1">
                <a:latin typeface="Gill Sans" charset="0"/>
                <a:ea typeface="Gill Sans" charset="0"/>
                <a:cs typeface="Gill Sans" charset="0"/>
              </a:rPr>
              <a:t>Compare&amp;Swap</a:t>
            </a:r>
            <a:endParaRPr lang="en-US" altLang="en-US" sz="24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36232" name="Rectangle 8"/>
          <p:cNvSpPr>
            <a:spLocks noChangeArrowheads="1"/>
          </p:cNvSpPr>
          <p:nvPr/>
        </p:nvSpPr>
        <p:spPr bwMode="auto">
          <a:xfrm>
            <a:off x="3276600" y="1600200"/>
            <a:ext cx="7162800" cy="144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Locks   Semaphores   Monitors   Send/Receive</a:t>
            </a:r>
          </a:p>
        </p:txBody>
      </p:sp>
      <p:sp>
        <p:nvSpPr>
          <p:cNvPr id="436230" name="Rectangle 6"/>
          <p:cNvSpPr>
            <a:spLocks noChangeArrowheads="1"/>
          </p:cNvSpPr>
          <p:nvPr/>
        </p:nvSpPr>
        <p:spPr bwMode="auto">
          <a:xfrm>
            <a:off x="3276600" y="762000"/>
            <a:ext cx="7162800" cy="838200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Shared Programs</a:t>
            </a:r>
          </a:p>
        </p:txBody>
      </p:sp>
    </p:spTree>
    <p:extLst>
      <p:ext uri="{BB962C8B-B14F-4D97-AF65-F5344CB8AC3E}">
        <p14:creationId xmlns:p14="http://schemas.microsoft.com/office/powerpoint/2010/main" val="3708663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Higher-level Primitives than Locks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762000"/>
            <a:ext cx="8382000" cy="58674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Goal of last couple of lectures: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What is right abstraction for synchronizing threads that share memory?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Want as high a level primitive as possible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Good primitives and practices important!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Since execution is not entirely sequential, really hard to find bugs, since they happen rarely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UNIX is pretty stable now, but up until about mid-80s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(10 years after started), systems running UNIX would crash every week or so – concurrency bugs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Synchronization is a way of coordinating multiple concurrent activities that are using shared state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This lecture and the next presents a some ways of structuring sharing</a:t>
            </a:r>
          </a:p>
        </p:txBody>
      </p:sp>
    </p:spTree>
    <p:extLst>
      <p:ext uri="{BB962C8B-B14F-4D97-AF65-F5344CB8AC3E}">
        <p14:creationId xmlns:p14="http://schemas.microsoft.com/office/powerpoint/2010/main" val="5019139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3820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Producer-Consumer with a Bounded </a:t>
            </a:r>
            <a:r>
              <a:rPr lang="en-US" altLang="ko-KR" dirty="0">
                <a:ea typeface="굴림" panose="020B0600000101010101" pitchFamily="34" charset="-127"/>
              </a:rPr>
              <a:t>B</a:t>
            </a:r>
            <a:r>
              <a:rPr lang="en-US" altLang="ko-KR" dirty="0" smtClean="0">
                <a:ea typeface="굴림" panose="020B0600000101010101" pitchFamily="34" charset="-127"/>
              </a:rPr>
              <a:t>uffer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162" y="790294"/>
            <a:ext cx="9906000" cy="591530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Problem Definition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Producer(s) put things into a shared buffer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Consumer(s) take them out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Need synchronization to coordinate producer/consumer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Don’t want producer and consumer to have to work in lockstep, so put a fixed-size buffer between them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Need to synchronize access to this buffer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Producer needs to wait if buffer is full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Consumer needs to wait if buffer is empty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z="1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Example 1: GCC compiler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cpp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| cc1 | cc2 | as |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ld</a:t>
            </a:r>
            <a:endParaRPr lang="en-US" altLang="ko-KR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Example 2: Coke machine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Producer can put limited number of Cokes in machine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Consumer can’t take Cokes out if machine is empty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Others: Web servers, Routers, ….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  <p:pic>
        <p:nvPicPr>
          <p:cNvPr id="4628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371" y="3429001"/>
            <a:ext cx="1714500" cy="179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98497CA3-96EE-AD43-9502-1CC1C466C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3068" y="1095094"/>
            <a:ext cx="1039332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Consumer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884472BC-AD9C-CF47-942E-032A15DBF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668" y="942694"/>
            <a:ext cx="1039332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Consumer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711648" y="790294"/>
            <a:ext cx="984630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>
                <a:latin typeface="Gill Sans" charset="0"/>
                <a:ea typeface="Gill Sans" charset="0"/>
                <a:cs typeface="Gill Sans" charset="0"/>
              </a:rPr>
              <a:t>Producer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0238268" y="790294"/>
            <a:ext cx="1039332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Consumer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9198936" y="899310"/>
            <a:ext cx="656420" cy="381560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Buffer</a:t>
            </a: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8816024" y="1090091"/>
            <a:ext cx="3829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9855356" y="1090091"/>
            <a:ext cx="3829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9017E023-D334-A04E-BEE4-D5372DC11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048" y="942694"/>
            <a:ext cx="984630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>
                <a:latin typeface="Gill Sans" charset="0"/>
                <a:ea typeface="Gill Sans" charset="0"/>
                <a:cs typeface="Gill Sans" charset="0"/>
              </a:rPr>
              <a:t>Producer</a:t>
            </a:r>
          </a:p>
        </p:txBody>
      </p:sp>
    </p:spTree>
    <p:extLst>
      <p:ext uri="{BB962C8B-B14F-4D97-AF65-F5344CB8AC3E}">
        <p14:creationId xmlns:p14="http://schemas.microsoft.com/office/powerpoint/2010/main" val="27904900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10FA3-ED5E-894D-8B92-0CE368650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3102429"/>
            <a:ext cx="7886700" cy="3074534"/>
          </a:xfrm>
        </p:spPr>
        <p:txBody>
          <a:bodyPr/>
          <a:lstStyle/>
          <a:p>
            <a:r>
              <a:rPr lang="en-US" dirty="0"/>
              <a:t>Insert: write &amp; bump write </a:t>
            </a:r>
            <a:r>
              <a:rPr lang="en-US" dirty="0" err="1"/>
              <a:t>ptr</a:t>
            </a:r>
            <a:r>
              <a:rPr lang="en-US" dirty="0"/>
              <a:t> (enqueue)</a:t>
            </a:r>
          </a:p>
          <a:p>
            <a:r>
              <a:rPr lang="en-US" dirty="0"/>
              <a:t>Remove: read &amp; bump read </a:t>
            </a:r>
            <a:r>
              <a:rPr lang="en-US" dirty="0" err="1"/>
              <a:t>ptr</a:t>
            </a:r>
            <a:r>
              <a:rPr lang="en-US" dirty="0"/>
              <a:t> (dequeue)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>
                <a:solidFill>
                  <a:srgbClr val="FF0000"/>
                </a:solidFill>
              </a:rPr>
              <a:t>How to tell if Full (on insert) Empty (on remove)?</a:t>
            </a:r>
          </a:p>
          <a:p>
            <a:r>
              <a:rPr lang="en-US" i="1" dirty="0">
                <a:solidFill>
                  <a:srgbClr val="FF0000"/>
                </a:solidFill>
              </a:rPr>
              <a:t>And what do you do if it is?</a:t>
            </a:r>
          </a:p>
          <a:p>
            <a:r>
              <a:rPr lang="en-US" i="1" dirty="0">
                <a:solidFill>
                  <a:srgbClr val="FF0000"/>
                </a:solidFill>
              </a:rPr>
              <a:t>What needs to be atomic?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A1D329-23D2-3341-BA18-42D19EFF5E5F}"/>
              </a:ext>
            </a:extLst>
          </p:cNvPr>
          <p:cNvSpPr/>
          <p:nvPr/>
        </p:nvSpPr>
        <p:spPr>
          <a:xfrm>
            <a:off x="2152650" y="1273353"/>
            <a:ext cx="4019550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200FF"/>
                </a:solidFill>
                <a:latin typeface="Courier" pitchFamily="2" charset="0"/>
              </a:rPr>
              <a:t>typedef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C200FF"/>
                </a:solidFill>
                <a:latin typeface="Courier" pitchFamily="2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2D961E"/>
                </a:solidFill>
                <a:latin typeface="Courier" pitchFamily="2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{</a:t>
            </a:r>
            <a:endParaRPr lang="en-US" dirty="0">
              <a:solidFill>
                <a:srgbClr val="C200FF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2D961E"/>
                </a:solidFill>
                <a:latin typeface="Courier" pitchFamily="2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C1651C"/>
                </a:solidFill>
                <a:latin typeface="Courier" pitchFamily="2" charset="0"/>
              </a:rPr>
              <a:t>write_index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dirty="0">
              <a:solidFill>
                <a:srgbClr val="C1651C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2D961E"/>
                </a:solidFill>
                <a:latin typeface="Courier" pitchFamily="2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C1651C"/>
                </a:solidFill>
                <a:latin typeface="Courier" pitchFamily="2" charset="0"/>
              </a:rPr>
              <a:t>read_index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dirty="0">
              <a:solidFill>
                <a:srgbClr val="C1651C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2D961E"/>
                </a:solidFill>
                <a:latin typeface="Courier" pitchFamily="2" charset="0"/>
              </a:rPr>
              <a:t>&lt;type&gt;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*</a:t>
            </a:r>
            <a:r>
              <a:rPr lang="en-US" dirty="0">
                <a:solidFill>
                  <a:srgbClr val="C1651C"/>
                </a:solidFill>
                <a:latin typeface="Courier" pitchFamily="2" charset="0"/>
              </a:rPr>
              <a:t>entries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[BUFSIZE];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} </a:t>
            </a:r>
            <a:r>
              <a:rPr lang="en-US" dirty="0" err="1">
                <a:solidFill>
                  <a:srgbClr val="2D961E"/>
                </a:solidFill>
                <a:latin typeface="Courier" pitchFamily="2" charset="0"/>
              </a:rPr>
              <a:t>buf_t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dirty="0">
              <a:solidFill>
                <a:srgbClr val="2D961E"/>
              </a:solidFill>
              <a:effectLst/>
              <a:latin typeface="Courier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538674-364D-4A44-9700-36D6BFFB2AB3}"/>
              </a:ext>
            </a:extLst>
          </p:cNvPr>
          <p:cNvSpPr/>
          <p:nvPr/>
        </p:nvSpPr>
        <p:spPr>
          <a:xfrm>
            <a:off x="7815944" y="1896638"/>
            <a:ext cx="250372" cy="6096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756D3F-0950-3049-A27E-80947BD39B5C}"/>
              </a:ext>
            </a:extLst>
          </p:cNvPr>
          <p:cNvSpPr/>
          <p:nvPr/>
        </p:nvSpPr>
        <p:spPr>
          <a:xfrm>
            <a:off x="8074091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347A4B-ACC0-6847-AB31-6DB7989A5ED3}"/>
              </a:ext>
            </a:extLst>
          </p:cNvPr>
          <p:cNvSpPr/>
          <p:nvPr/>
        </p:nvSpPr>
        <p:spPr>
          <a:xfrm>
            <a:off x="8332238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B188BE-8667-A84A-9F3C-AF5000AC070C}"/>
              </a:ext>
            </a:extLst>
          </p:cNvPr>
          <p:cNvSpPr/>
          <p:nvPr/>
        </p:nvSpPr>
        <p:spPr>
          <a:xfrm>
            <a:off x="8590385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B54DD3-EF7A-6345-94E4-2640C53CC864}"/>
              </a:ext>
            </a:extLst>
          </p:cNvPr>
          <p:cNvSpPr/>
          <p:nvPr/>
        </p:nvSpPr>
        <p:spPr>
          <a:xfrm>
            <a:off x="8848532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479EDA-B846-F141-A053-342F9D17E0A6}"/>
              </a:ext>
            </a:extLst>
          </p:cNvPr>
          <p:cNvSpPr/>
          <p:nvPr/>
        </p:nvSpPr>
        <p:spPr>
          <a:xfrm>
            <a:off x="9106679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5ECA2F-4452-E642-8459-8A7F145DA660}"/>
              </a:ext>
            </a:extLst>
          </p:cNvPr>
          <p:cNvSpPr/>
          <p:nvPr/>
        </p:nvSpPr>
        <p:spPr>
          <a:xfrm>
            <a:off x="9364826" y="1896638"/>
            <a:ext cx="250372" cy="6096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0185F3-27CC-8348-8E97-754D5E5C0237}"/>
              </a:ext>
            </a:extLst>
          </p:cNvPr>
          <p:cNvSpPr/>
          <p:nvPr/>
        </p:nvSpPr>
        <p:spPr>
          <a:xfrm>
            <a:off x="9622975" y="1896638"/>
            <a:ext cx="250372" cy="6096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D49F5F-E40E-C640-9C24-6E7179650A1A}"/>
              </a:ext>
            </a:extLst>
          </p:cNvPr>
          <p:cNvGrpSpPr/>
          <p:nvPr/>
        </p:nvGrpSpPr>
        <p:grpSpPr>
          <a:xfrm rot="5400000">
            <a:off x="7229151" y="1129777"/>
            <a:ext cx="508521" cy="609600"/>
            <a:chOff x="7405397" y="1665515"/>
            <a:chExt cx="508521" cy="6096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A99D6A9-D813-A14F-9370-E5550B3E826C}"/>
                </a:ext>
              </a:extLst>
            </p:cNvPr>
            <p:cNvSpPr/>
            <p:nvPr/>
          </p:nvSpPr>
          <p:spPr>
            <a:xfrm>
              <a:off x="7405397" y="1665515"/>
              <a:ext cx="250372" cy="60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677780-287C-FE4A-844A-A474759BBAA6}"/>
                </a:ext>
              </a:extLst>
            </p:cNvPr>
            <p:cNvSpPr/>
            <p:nvPr/>
          </p:nvSpPr>
          <p:spPr>
            <a:xfrm>
              <a:off x="7663546" y="1665515"/>
              <a:ext cx="250372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8F26987-FF22-3243-A0D2-F96410C29C41}"/>
              </a:ext>
            </a:extLst>
          </p:cNvPr>
          <p:cNvSpPr txBox="1"/>
          <p:nvPr/>
        </p:nvSpPr>
        <p:spPr>
          <a:xfrm>
            <a:off x="7299947" y="109945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A09C29-A3C7-2740-8115-6E07C8C4C39A}"/>
              </a:ext>
            </a:extLst>
          </p:cNvPr>
          <p:cNvSpPr txBox="1"/>
          <p:nvPr/>
        </p:nvSpPr>
        <p:spPr>
          <a:xfrm>
            <a:off x="7321782" y="134477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B574A79C-934D-BB4A-B02E-0793E479041E}"/>
              </a:ext>
            </a:extLst>
          </p:cNvPr>
          <p:cNvCxnSpPr>
            <a:cxnSpLocks/>
            <a:stCxn id="14" idx="0"/>
            <a:endCxn id="6" idx="0"/>
          </p:cNvCxnSpPr>
          <p:nvPr/>
        </p:nvCxnSpPr>
        <p:spPr>
          <a:xfrm>
            <a:off x="7788211" y="1305504"/>
            <a:ext cx="411066" cy="5911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9FC1B27-CB32-7944-ABC5-FCB6095E3DF1}"/>
              </a:ext>
            </a:extLst>
          </p:cNvPr>
          <p:cNvCxnSpPr>
            <a:cxnSpLocks/>
            <a:stCxn id="15" idx="0"/>
            <a:endCxn id="12" idx="0"/>
          </p:cNvCxnSpPr>
          <p:nvPr/>
        </p:nvCxnSpPr>
        <p:spPr>
          <a:xfrm>
            <a:off x="7788212" y="1563652"/>
            <a:ext cx="1701801" cy="332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B32F8EE-B602-9D4F-ABAF-6C91A91BC51F}"/>
              </a:ext>
            </a:extLst>
          </p:cNvPr>
          <p:cNvSpPr txBox="1"/>
          <p:nvPr/>
        </p:nvSpPr>
        <p:spPr>
          <a:xfrm>
            <a:off x="9320735" y="206878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d</a:t>
            </a:r>
            <a:r>
              <a:rPr lang="en-US" sz="1200" baseline="-25000" dirty="0">
                <a:latin typeface="Courier" pitchFamily="2" charset="0"/>
              </a:rPr>
              <a:t>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3E41C6-0C90-EF4D-9495-5047A860EE6B}"/>
              </a:ext>
            </a:extLst>
          </p:cNvPr>
          <p:cNvSpPr txBox="1"/>
          <p:nvPr/>
        </p:nvSpPr>
        <p:spPr>
          <a:xfrm>
            <a:off x="9517970" y="2068782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d</a:t>
            </a:r>
            <a:r>
              <a:rPr lang="en-US" sz="1200" baseline="-25000" dirty="0">
                <a:latin typeface="Courier" pitchFamily="2" charset="0"/>
              </a:rPr>
              <a:t>i+1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C93454-5D1C-034F-985D-972936CB1D4C}"/>
              </a:ext>
            </a:extLst>
          </p:cNvPr>
          <p:cNvSpPr txBox="1"/>
          <p:nvPr/>
        </p:nvSpPr>
        <p:spPr>
          <a:xfrm>
            <a:off x="7700587" y="2068782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d</a:t>
            </a:r>
            <a:r>
              <a:rPr lang="en-US" sz="1200" baseline="-25000" dirty="0">
                <a:latin typeface="Courier" pitchFamily="2" charset="0"/>
              </a:rPr>
              <a:t>i+2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00200" y="194382"/>
            <a:ext cx="89916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Circular Buffer Data </a:t>
            </a:r>
            <a:r>
              <a:rPr lang="en-US" dirty="0" smtClean="0"/>
              <a:t>Structure (sequential </a:t>
            </a:r>
            <a:r>
              <a:rPr lang="en-US" dirty="0"/>
              <a:t>case)</a:t>
            </a:r>
          </a:p>
        </p:txBody>
      </p:sp>
    </p:spTree>
    <p:extLst>
      <p:ext uri="{BB962C8B-B14F-4D97-AF65-F5344CB8AC3E}">
        <p14:creationId xmlns:p14="http://schemas.microsoft.com/office/powerpoint/2010/main" val="1902909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6FB968-B554-4E4F-8A65-879E107A4083}"/>
              </a:ext>
            </a:extLst>
          </p:cNvPr>
          <p:cNvSpPr txBox="1">
            <a:spLocks noChangeArrowheads="1"/>
          </p:cNvSpPr>
          <p:nvPr/>
        </p:nvSpPr>
        <p:spPr>
          <a:xfrm>
            <a:off x="1782536" y="762000"/>
            <a:ext cx="8673267" cy="558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ts val="0"/>
              </a:spcBef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4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mutex </a:t>
            </a:r>
            <a:r>
              <a:rPr lang="en-US" altLang="ko-KR" sz="24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4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= &lt;initially unlocked&gt;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C9C23-136B-4945-A0CD-F4FBA22029AF}"/>
              </a:ext>
            </a:extLst>
          </p:cNvPr>
          <p:cNvSpPr txBox="1"/>
          <p:nvPr/>
        </p:nvSpPr>
        <p:spPr>
          <a:xfrm>
            <a:off x="1985890" y="1522274"/>
            <a:ext cx="7386711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Producer(item)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while (buffer full) {}; // Wait for a free slot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enqueue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(item);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40435-8718-5749-8837-B26C02671F42}"/>
              </a:ext>
            </a:extLst>
          </p:cNvPr>
          <p:cNvSpPr txBox="1"/>
          <p:nvPr/>
        </p:nvSpPr>
        <p:spPr>
          <a:xfrm>
            <a:off x="1985890" y="3693656"/>
            <a:ext cx="7386711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Consumer()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while (buffer empty) {}; // Wait for arrival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item =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dequeue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return item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453744" y="2645561"/>
            <a:ext cx="4874026" cy="1244037"/>
            <a:chOff x="3929744" y="2645560"/>
            <a:chExt cx="4874026" cy="1244037"/>
          </a:xfrm>
        </p:grpSpPr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14EFDF98-AECE-EC47-9CC5-8180274342CD}"/>
                </a:ext>
              </a:extLst>
            </p:cNvPr>
            <p:cNvSpPr/>
            <p:nvPr/>
          </p:nvSpPr>
          <p:spPr>
            <a:xfrm rot="1810795">
              <a:off x="3929744" y="2645560"/>
              <a:ext cx="1099457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E67781F4-D046-8340-B7E9-889D75469A74}"/>
                </a:ext>
              </a:extLst>
            </p:cNvPr>
            <p:cNvSpPr/>
            <p:nvPr/>
          </p:nvSpPr>
          <p:spPr>
            <a:xfrm rot="19789205" flipV="1">
              <a:off x="3935728" y="3497712"/>
              <a:ext cx="1099457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9DC36C-75E7-9D46-868E-C4C30423AD8B}"/>
                </a:ext>
              </a:extLst>
            </p:cNvPr>
            <p:cNvSpPr txBox="1"/>
            <p:nvPr/>
          </p:nvSpPr>
          <p:spPr>
            <a:xfrm>
              <a:off x="5065158" y="2841502"/>
              <a:ext cx="3738612" cy="8309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Will we ever come out of the wait loop?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Buffer – </a:t>
            </a:r>
            <a:r>
              <a:rPr lang="en-US" dirty="0"/>
              <a:t>first cut</a:t>
            </a:r>
          </a:p>
        </p:txBody>
      </p:sp>
    </p:spTree>
    <p:extLst>
      <p:ext uri="{BB962C8B-B14F-4D97-AF65-F5344CB8AC3E}">
        <p14:creationId xmlns:p14="http://schemas.microsoft.com/office/powerpoint/2010/main" val="818860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6FB968-B554-4E4F-8A65-879E107A4083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1" y="762000"/>
            <a:ext cx="8673267" cy="558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ts val="0"/>
              </a:spcBef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4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mutex </a:t>
            </a:r>
            <a:r>
              <a:rPr lang="en-US" altLang="ko-KR" sz="24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4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= &lt;initially unlocked&gt;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C9C23-136B-4945-A0CD-F4FBA22029AF}"/>
              </a:ext>
            </a:extLst>
          </p:cNvPr>
          <p:cNvSpPr txBox="1"/>
          <p:nvPr/>
        </p:nvSpPr>
        <p:spPr>
          <a:xfrm>
            <a:off x="1524000" y="1522274"/>
            <a:ext cx="8991600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Producer(item)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while (buffer full) {release(&amp;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);} 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enqueue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(item);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40435-8718-5749-8837-B26C02671F42}"/>
              </a:ext>
            </a:extLst>
          </p:cNvPr>
          <p:cNvSpPr txBox="1"/>
          <p:nvPr/>
        </p:nvSpPr>
        <p:spPr>
          <a:xfrm>
            <a:off x="1524000" y="3693656"/>
            <a:ext cx="91440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Consumer()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while (buffer empty) {release(&amp;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);} 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item =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dequeue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return item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429754" y="2569736"/>
            <a:ext cx="5026048" cy="1569660"/>
            <a:chOff x="3905754" y="2569736"/>
            <a:chExt cx="5026048" cy="1569660"/>
          </a:xfrm>
        </p:grpSpPr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14EFDF98-AECE-EC47-9CC5-8180274342CD}"/>
                </a:ext>
              </a:extLst>
            </p:cNvPr>
            <p:cNvSpPr/>
            <p:nvPr/>
          </p:nvSpPr>
          <p:spPr>
            <a:xfrm rot="1810795">
              <a:off x="3929744" y="2645560"/>
              <a:ext cx="1099457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E67781F4-D046-8340-B7E9-889D75469A74}"/>
                </a:ext>
              </a:extLst>
            </p:cNvPr>
            <p:cNvSpPr/>
            <p:nvPr/>
          </p:nvSpPr>
          <p:spPr>
            <a:xfrm rot="19789205" flipV="1">
              <a:off x="3905754" y="3600872"/>
              <a:ext cx="1099457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9DC36C-75E7-9D46-868E-C4C30423AD8B}"/>
                </a:ext>
              </a:extLst>
            </p:cNvPr>
            <p:cNvSpPr txBox="1"/>
            <p:nvPr/>
          </p:nvSpPr>
          <p:spPr>
            <a:xfrm>
              <a:off x="5029200" y="2569736"/>
              <a:ext cx="3902602" cy="15696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What happens when one is waiting for the other?</a:t>
              </a:r>
            </a:p>
            <a:p>
              <a:r>
                <a:rPr lang="en-US" sz="2400" dirty="0"/>
                <a:t> - Multiple cores ?</a:t>
              </a:r>
            </a:p>
            <a:p>
              <a:r>
                <a:rPr lang="en-US" sz="2400" dirty="0"/>
                <a:t> - Single core ?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Buffer – </a:t>
            </a: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cut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255370" y="-121860"/>
            <a:ext cx="1336431" cy="1569660"/>
            <a:chOff x="7595371" y="-22830"/>
            <a:chExt cx="1336431" cy="1569660"/>
          </a:xfrm>
        </p:grpSpPr>
        <p:pic>
          <p:nvPicPr>
            <p:cNvPr id="11" name="Picture 9" descr="MCj02854320000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5371" y="117281"/>
              <a:ext cx="1336431" cy="1289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731242" y="-22830"/>
              <a:ext cx="110795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>
                  <a:solidFill>
                    <a:srgbClr val="FF0000"/>
                  </a:solidFill>
                  <a:sym typeface="Symbol" panose="05050102010706020507" pitchFamily="18" charset="2"/>
                </a:rPr>
                <a:t></a:t>
              </a:r>
              <a:endParaRPr lang="en-US" sz="9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5724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687049"/>
            <a:ext cx="100584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How can we build multi-instruction atomic operations?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Recall: dispatcher gets control in two ways.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Internal: Thread does something to relinquish the CPU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External: Interrupts cause dispatcher to take CPU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On a </a:t>
            </a:r>
            <a:r>
              <a:rPr lang="en-US" altLang="ko-KR" i="1" dirty="0" smtClean="0">
                <a:solidFill>
                  <a:srgbClr val="FF0000"/>
                </a:solidFill>
                <a:ea typeface="굴림" panose="020B0600000101010101" pitchFamily="34" charset="-127"/>
              </a:rPr>
              <a:t>uniprocessor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, can avoid context-switching by: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Avoiding internal events (although virtual memory tricky)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Preventing external events by disabling interrupts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Consequently, naïve Implementation of locks: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LockAcquire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{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disable </a:t>
            </a:r>
            <a:r>
              <a:rPr lang="en-US" altLang="ko-KR" sz="2000" dirty="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interrupts;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LockRelease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{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enable </a:t>
            </a:r>
            <a:r>
              <a:rPr lang="en-US" altLang="ko-KR" sz="2000" dirty="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interrupts;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endParaRPr lang="en-US" altLang="ko-KR" dirty="0" smtClean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Problems with this approach: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Can’t let user do this!</a:t>
            </a:r>
            <a:r>
              <a:rPr lang="en-US" altLang="ko-KR" dirty="0" smtClean="0">
                <a:ea typeface="굴림" panose="020B0600000101010101" pitchFamily="34" charset="-127"/>
              </a:rPr>
              <a:t> Consider following: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LockAcquire</a:t>
            </a:r>
            <a:r>
              <a:rPr lang="en-US" altLang="ko-KR" dirty="0" smtClean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dirty="0" smtClean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 smtClean="0">
                <a:latin typeface="Consolas" panose="020B0609020204030204" pitchFamily="49" charset="0"/>
                <a:ea typeface="굴림" panose="020B0600000101010101" pitchFamily="34" charset="-127"/>
              </a:rPr>
              <a:t>While(TRUE) {;}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Real-Time system—no guarantees on timing!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Critical Sections might be arbitrarily long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happens with I/O or other important events?	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“Reactor about to meltdown. Help?”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Naïve use of Interrupt Enable/Disable</a:t>
            </a:r>
          </a:p>
        </p:txBody>
      </p:sp>
      <p:pic>
        <p:nvPicPr>
          <p:cNvPr id="2" name="Picture 1" descr="IN FOCUS: Loud and Nuclear - Energy Source &amp; Distribution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581400"/>
            <a:ext cx="3841102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472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ntr" presetSubtype="16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Higher-level Primitives than Locks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11049000" cy="58674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What is right abstraction for synchronizing threads that share memory?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Want as high a level primitive as possible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Good primitives and practices important!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Since execution is not entirely sequential, really hard to find bugs, since they happen rarely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UNIX is pretty stable now, but up until about mid-80s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(10 years after started), systems running UNIX would crash every week or so – concurrency bugs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Synchronization is a way of coordinating multiple concurrent activities that are using shared state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This lecture and the next presents a some ways of structuring sharing</a:t>
            </a:r>
          </a:p>
        </p:txBody>
      </p:sp>
    </p:spTree>
    <p:extLst>
      <p:ext uri="{BB962C8B-B14F-4D97-AF65-F5344CB8AC3E}">
        <p14:creationId xmlns:p14="http://schemas.microsoft.com/office/powerpoint/2010/main" val="978781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Semaphores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10591800" cy="56388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Semaphores are a kind of generalized lock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First defined by </a:t>
            </a:r>
            <a:r>
              <a:rPr lang="en-US" altLang="ko-KR" dirty="0" err="1" smtClean="0">
                <a:ea typeface="굴림" panose="020B0600000101010101" pitchFamily="34" charset="-127"/>
              </a:rPr>
              <a:t>Dijkstra</a:t>
            </a:r>
            <a:r>
              <a:rPr lang="en-US" altLang="ko-KR" dirty="0" smtClean="0">
                <a:ea typeface="굴림" panose="020B0600000101010101" pitchFamily="34" charset="-127"/>
              </a:rPr>
              <a:t> in late 60s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Main synchronization primitive used in original UNIX</a:t>
            </a:r>
          </a:p>
          <a:p>
            <a:pPr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Definition: a Semaphore has a 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non-negative integer value</a:t>
            </a:r>
            <a:r>
              <a:rPr lang="en-US" altLang="ko-KR" dirty="0" smtClean="0">
                <a:ea typeface="굴림" panose="020B0600000101010101" pitchFamily="34" charset="-127"/>
              </a:rPr>
              <a:t> and supports the following operations: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Set value when you initialize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Down()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or </a:t>
            </a:r>
            <a:r>
              <a:rPr lang="en-US" altLang="ko-KR" dirty="0" smtClean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P()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:</a:t>
            </a:r>
            <a:r>
              <a:rPr lang="en-US" altLang="ko-KR" dirty="0" smtClean="0">
                <a:ea typeface="굴림" panose="020B0600000101010101" pitchFamily="34" charset="-127"/>
              </a:rPr>
              <a:t> an atomic operation that waits for semaphore to become positive, then decrements it by 1 </a:t>
            </a:r>
          </a:p>
          <a:p>
            <a:pPr lvl="2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Think of this as the wait() operation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Up()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or </a:t>
            </a:r>
            <a:r>
              <a:rPr lang="en-US" altLang="ko-KR" dirty="0" smtClean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V()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:</a:t>
            </a:r>
            <a:r>
              <a:rPr lang="en-US" altLang="ko-KR" dirty="0" smtClean="0">
                <a:ea typeface="굴림" panose="020B0600000101010101" pitchFamily="34" charset="-127"/>
              </a:rPr>
              <a:t> an atomic operation that increments the semaphore by 1, waking up a waiting P, if any</a:t>
            </a:r>
          </a:p>
          <a:p>
            <a:pPr lvl="2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This of this as the signal() operation</a:t>
            </a:r>
          </a:p>
          <a:p>
            <a:pPr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Technically examining value after initialization is not allowed.</a:t>
            </a:r>
          </a:p>
        </p:txBody>
      </p:sp>
      <p:pic>
        <p:nvPicPr>
          <p:cNvPr id="24580" name="Picture 20" descr="MCj0364166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1" y="228601"/>
            <a:ext cx="4730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990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ChangeArrowheads="1"/>
          </p:cNvSpPr>
          <p:nvPr/>
        </p:nvSpPr>
        <p:spPr bwMode="auto">
          <a:xfrm>
            <a:off x="2362200" y="4953000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2003" name="Text Box 3"/>
          <p:cNvSpPr txBox="1">
            <a:spLocks noChangeArrowheads="1"/>
          </p:cNvSpPr>
          <p:nvPr/>
        </p:nvSpPr>
        <p:spPr bwMode="auto">
          <a:xfrm>
            <a:off x="3533599" y="5943600"/>
            <a:ext cx="10203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Value=2</a:t>
            </a:r>
          </a:p>
        </p:txBody>
      </p:sp>
      <p:sp>
        <p:nvSpPr>
          <p:cNvPr id="512004" name="Text Box 4"/>
          <p:cNvSpPr txBox="1">
            <a:spLocks noChangeArrowheads="1"/>
          </p:cNvSpPr>
          <p:nvPr/>
        </p:nvSpPr>
        <p:spPr bwMode="auto">
          <a:xfrm>
            <a:off x="3533599" y="5943600"/>
            <a:ext cx="10203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Value=1</a:t>
            </a:r>
          </a:p>
        </p:txBody>
      </p:sp>
      <p:sp>
        <p:nvSpPr>
          <p:cNvPr id="512005" name="Text Box 5"/>
          <p:cNvSpPr txBox="1">
            <a:spLocks noChangeArrowheads="1"/>
          </p:cNvSpPr>
          <p:nvPr/>
        </p:nvSpPr>
        <p:spPr bwMode="auto">
          <a:xfrm>
            <a:off x="3533599" y="5943600"/>
            <a:ext cx="10203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Value=0</a:t>
            </a:r>
          </a:p>
        </p:txBody>
      </p:sp>
      <p:pic>
        <p:nvPicPr>
          <p:cNvPr id="512006" name="Picture 6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Semaphores Like Integers Except…</a:t>
            </a:r>
          </a:p>
        </p:txBody>
      </p:sp>
      <p:sp>
        <p:nvSpPr>
          <p:cNvPr id="51200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11353800" cy="56388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Semaphores are like integers, except: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No negative values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Only operations allowed are P and V – can’t read or write value, except initially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Operations must be atomic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</a:rPr>
              <a:t>Two P’s together can’t decrement value below zero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T</a:t>
            </a:r>
            <a:r>
              <a:rPr lang="en-US" altLang="ko-KR" dirty="0" smtClean="0">
                <a:ea typeface="굴림" panose="020B0600000101010101" pitchFamily="34" charset="-127"/>
              </a:rPr>
              <a:t>hread going to sleep in P won’t miss wakeup from V – even if both happen at same time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POSIX adds ability to read value, but technically not part of proper interface!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Semaphore from railway analogy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Here is a semaphore initialized to 2 for resource control:</a:t>
            </a:r>
          </a:p>
          <a:p>
            <a:endParaRPr lang="ko-KR" altLang="en-US" dirty="0" smtClean="0">
              <a:ea typeface="굴림" panose="020B0600000101010101" pitchFamily="34" charset="-127"/>
            </a:endParaRPr>
          </a:p>
        </p:txBody>
      </p:sp>
      <p:pic>
        <p:nvPicPr>
          <p:cNvPr id="512009" name="Picture 9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10" name="Picture 10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011" name="Group 11"/>
          <p:cNvGrpSpPr>
            <a:grpSpLocks/>
          </p:cNvGrpSpPr>
          <p:nvPr/>
        </p:nvGrpSpPr>
        <p:grpSpPr bwMode="auto">
          <a:xfrm>
            <a:off x="2514600" y="4800600"/>
            <a:ext cx="7239000" cy="1447800"/>
            <a:chOff x="672" y="3024"/>
            <a:chExt cx="4560" cy="912"/>
          </a:xfrm>
        </p:grpSpPr>
        <p:sp>
          <p:nvSpPr>
            <p:cNvPr id="25621" name="Line 12"/>
            <p:cNvSpPr>
              <a:spLocks noChangeShapeType="1"/>
            </p:cNvSpPr>
            <p:nvPr/>
          </p:nvSpPr>
          <p:spPr bwMode="auto">
            <a:xfrm>
              <a:off x="672" y="3648"/>
              <a:ext cx="1392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2" name="Line 13"/>
            <p:cNvSpPr>
              <a:spLocks noChangeShapeType="1"/>
            </p:cNvSpPr>
            <p:nvPr/>
          </p:nvSpPr>
          <p:spPr bwMode="auto">
            <a:xfrm>
              <a:off x="2496" y="340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3" name="Line 14"/>
            <p:cNvSpPr>
              <a:spLocks noChangeShapeType="1"/>
            </p:cNvSpPr>
            <p:nvPr/>
          </p:nvSpPr>
          <p:spPr bwMode="auto">
            <a:xfrm>
              <a:off x="2496" y="393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4" name="Freeform 15"/>
            <p:cNvSpPr>
              <a:spLocks/>
            </p:cNvSpPr>
            <p:nvPr/>
          </p:nvSpPr>
          <p:spPr bwMode="auto">
            <a:xfrm>
              <a:off x="2016" y="3408"/>
              <a:ext cx="480" cy="240"/>
            </a:xfrm>
            <a:custGeom>
              <a:avLst/>
              <a:gdLst>
                <a:gd name="T0" fmla="*/ 0 w 480"/>
                <a:gd name="T1" fmla="*/ 187 h 272"/>
                <a:gd name="T2" fmla="*/ 144 w 480"/>
                <a:gd name="T3" fmla="*/ 187 h 272"/>
                <a:gd name="T4" fmla="*/ 336 w 480"/>
                <a:gd name="T5" fmla="*/ 37 h 272"/>
                <a:gd name="T6" fmla="*/ 480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5" name="Freeform 16"/>
            <p:cNvSpPr>
              <a:spLocks/>
            </p:cNvSpPr>
            <p:nvPr/>
          </p:nvSpPr>
          <p:spPr bwMode="auto">
            <a:xfrm flipV="1">
              <a:off x="2016" y="3648"/>
              <a:ext cx="528" cy="288"/>
            </a:xfrm>
            <a:custGeom>
              <a:avLst/>
              <a:gdLst>
                <a:gd name="T0" fmla="*/ 0 w 480"/>
                <a:gd name="T1" fmla="*/ 269 h 272"/>
                <a:gd name="T2" fmla="*/ 174 w 480"/>
                <a:gd name="T3" fmla="*/ 269 h 272"/>
                <a:gd name="T4" fmla="*/ 407 w 480"/>
                <a:gd name="T5" fmla="*/ 54 h 272"/>
                <a:gd name="T6" fmla="*/ 581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6" name="Freeform 17"/>
            <p:cNvSpPr>
              <a:spLocks/>
            </p:cNvSpPr>
            <p:nvPr/>
          </p:nvSpPr>
          <p:spPr bwMode="auto">
            <a:xfrm flipH="1">
              <a:off x="3888" y="3408"/>
              <a:ext cx="480" cy="240"/>
            </a:xfrm>
            <a:custGeom>
              <a:avLst/>
              <a:gdLst>
                <a:gd name="T0" fmla="*/ 0 w 480"/>
                <a:gd name="T1" fmla="*/ 187 h 272"/>
                <a:gd name="T2" fmla="*/ 144 w 480"/>
                <a:gd name="T3" fmla="*/ 187 h 272"/>
                <a:gd name="T4" fmla="*/ 336 w 480"/>
                <a:gd name="T5" fmla="*/ 37 h 272"/>
                <a:gd name="T6" fmla="*/ 480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7" name="Freeform 18"/>
            <p:cNvSpPr>
              <a:spLocks/>
            </p:cNvSpPr>
            <p:nvPr/>
          </p:nvSpPr>
          <p:spPr bwMode="auto">
            <a:xfrm flipH="1" flipV="1">
              <a:off x="3888" y="3648"/>
              <a:ext cx="528" cy="288"/>
            </a:xfrm>
            <a:custGeom>
              <a:avLst/>
              <a:gdLst>
                <a:gd name="T0" fmla="*/ 0 w 480"/>
                <a:gd name="T1" fmla="*/ 269 h 272"/>
                <a:gd name="T2" fmla="*/ 174 w 480"/>
                <a:gd name="T3" fmla="*/ 269 h 272"/>
                <a:gd name="T4" fmla="*/ 407 w 480"/>
                <a:gd name="T5" fmla="*/ 54 h 272"/>
                <a:gd name="T6" fmla="*/ 581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8" name="Line 19"/>
            <p:cNvSpPr>
              <a:spLocks noChangeShapeType="1"/>
            </p:cNvSpPr>
            <p:nvPr/>
          </p:nvSpPr>
          <p:spPr bwMode="auto">
            <a:xfrm>
              <a:off x="4320" y="3648"/>
              <a:ext cx="912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pic>
          <p:nvPicPr>
            <p:cNvPr id="25629" name="Picture 20" descr="MCj03641660000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3024"/>
              <a:ext cx="298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021" name="Rectangle 21"/>
          <p:cNvSpPr>
            <a:spLocks noChangeArrowheads="1"/>
          </p:cNvSpPr>
          <p:nvPr/>
        </p:nvSpPr>
        <p:spPr bwMode="auto">
          <a:xfrm>
            <a:off x="6096000" y="4572000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512022" name="Picture 22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3" name="Text Box 23"/>
          <p:cNvSpPr txBox="1">
            <a:spLocks noChangeArrowheads="1"/>
          </p:cNvSpPr>
          <p:nvPr/>
        </p:nvSpPr>
        <p:spPr bwMode="auto">
          <a:xfrm>
            <a:off x="3533599" y="5943600"/>
            <a:ext cx="10203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Value=1</a:t>
            </a:r>
          </a:p>
        </p:txBody>
      </p:sp>
      <p:sp>
        <p:nvSpPr>
          <p:cNvPr id="512024" name="Rectangle 24"/>
          <p:cNvSpPr>
            <a:spLocks noChangeArrowheads="1"/>
          </p:cNvSpPr>
          <p:nvPr/>
        </p:nvSpPr>
        <p:spPr bwMode="auto">
          <a:xfrm>
            <a:off x="3276600" y="4800600"/>
            <a:ext cx="1143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512025" name="Picture 25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6" name="Text Box 26"/>
          <p:cNvSpPr txBox="1">
            <a:spLocks noChangeArrowheads="1"/>
          </p:cNvSpPr>
          <p:nvPr/>
        </p:nvSpPr>
        <p:spPr bwMode="auto">
          <a:xfrm>
            <a:off x="3533599" y="5943600"/>
            <a:ext cx="10203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Value=0</a:t>
            </a:r>
          </a:p>
        </p:txBody>
      </p:sp>
      <p:pic>
        <p:nvPicPr>
          <p:cNvPr id="512027" name="Picture 27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9" name="Rectangle 28"/>
          <p:cNvSpPr>
            <a:spLocks noChangeArrowheads="1"/>
          </p:cNvSpPr>
          <p:nvPr/>
        </p:nvSpPr>
        <p:spPr bwMode="auto">
          <a:xfrm>
            <a:off x="609600" y="5257800"/>
            <a:ext cx="9906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2030" name="Text Box 30"/>
          <p:cNvSpPr txBox="1">
            <a:spLocks noChangeArrowheads="1"/>
          </p:cNvSpPr>
          <p:nvPr/>
        </p:nvSpPr>
        <p:spPr bwMode="auto">
          <a:xfrm>
            <a:off x="3533599" y="5943600"/>
            <a:ext cx="1114601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Value=2</a:t>
            </a:r>
          </a:p>
        </p:txBody>
      </p:sp>
    </p:spTree>
    <p:extLst>
      <p:ext uri="{BB962C8B-B14F-4D97-AF65-F5344CB8AC3E}">
        <p14:creationId xmlns:p14="http://schemas.microsoft.com/office/powerpoint/2010/main" val="1020526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87 -0.04467 C 0.12644 -0.04028 0.20612 -0.03565 0.25105 -0.04467 C 0.29597 -0.0537 0.28165 -0.09028 0.3168 -0.0993 C 0.35196 -0.10833 0.40691 -0.10393 0.46198 -0.0993 " pathEditMode="fixed" rAng="0" ptsTypes="AAAA">
                                      <p:cBhvr>
                                        <p:cTn id="44" dur="500" fill="hold"/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55" y="-275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47 -0.03079 C 0.11602 -0.02963 0.18256 -0.02824 0.22748 -0.02708 C 0.2724 -0.02592 0.29623 -0.03379 0.31928 -0.02338 C 0.34245 -0.01296 0.34206 0.02546 0.36589 0.03496 C 0.38959 0.04445 0.42579 0.03889 0.46185 0.03334 " pathEditMode="fixed" rAng="0" ptsTypes="AAAAA">
                                      <p:cBhvr>
                                        <p:cTn id="50" dur="500" fill="hold"/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12" y="3542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76 -0.03518 C 0.06576 -0.03495 0.14258 -0.03426 0.21928 -0.03333 " pathEditMode="fixed" rAng="0" ptsTypes="AA">
                                      <p:cBhvr>
                                        <p:cTn id="56" dur="1000" fill="hold"/>
                                        <p:tgtEl>
                                          <p:spTgt spid="512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6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573 -0.08889 C 0.52657 -0.09329 0.5974 -0.09745 0.63529 -0.09074 C 0.67305 -0.08403 0.66524 -0.05741 0.68321 -0.04884 C 0.70105 -0.04028 0.69336 -0.04051 0.7431 -0.03958 C 0.79271 -0.03866 0.93178 -0.04259 0.98139 -0.04329 " pathEditMode="fixed" rAng="0" ptsTypes="AAAAA">
                                      <p:cBhvr>
                                        <p:cTn id="60" dur="500" fill="hold"/>
                                        <p:tgtEl>
                                          <p:spTgt spid="512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76" y="217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948 -0.03333 C 0.22084 -0.02847 0.24219 -0.02338 0.26251 -0.03333 C 0.28282 -0.04329 0.28803 -0.08356 0.32136 -0.09352 C 0.35469 -0.10347 0.40847 -0.09861 0.46251 -0.09352 " pathEditMode="fixed" rAng="0" ptsTypes="AAAA">
                                      <p:cBhvr>
                                        <p:cTn id="67" dur="500" fill="hold"/>
                                        <p:tgtEl>
                                          <p:spTgt spid="512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51" y="-3032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76 -0.03518 C 0.06576 -0.03495 0.14258 -0.03426 0.21928 -0.03333 " pathEditMode="fixed" rAng="0" ptsTypes="AA">
                                      <p:cBhvr>
                                        <p:cTn id="77" dur="500" fill="hold"/>
                                        <p:tgtEl>
                                          <p:spTgt spid="512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6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2" grpId="0" animBg="1"/>
      <p:bldP spid="512003" grpId="0" animBg="1"/>
      <p:bldP spid="512004" grpId="0" animBg="1"/>
      <p:bldP spid="512005" grpId="0" animBg="1"/>
      <p:bldP spid="512008" grpId="0" build="p"/>
      <p:bldP spid="512021" grpId="0" animBg="1"/>
      <p:bldP spid="512023" grpId="0" animBg="1"/>
      <p:bldP spid="512024" grpId="0" animBg="1"/>
      <p:bldP spid="512026" grpId="0" animBg="1"/>
      <p:bldP spid="51203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Two Uses of Semaphores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685800"/>
            <a:ext cx="10820400" cy="6172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Mutual Exclusion (initial value = 1)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Also called “Binary Semaphore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” or “</a:t>
            </a:r>
            <a:r>
              <a:rPr lang="en-US" altLang="ko-KR" dirty="0" err="1" smtClean="0">
                <a:latin typeface="Gill Sans Light"/>
                <a:ea typeface="굴림" charset="0"/>
                <a:cs typeface="Gill Sans Light"/>
              </a:rPr>
              <a:t>mutex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”.</a:t>
            </a:r>
            <a:endParaRPr lang="en-US" altLang="ko-KR" dirty="0">
              <a:latin typeface="Gill Sans Light"/>
              <a:ea typeface="굴림" charset="0"/>
              <a:cs typeface="Gill Sans Light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Can be used for mutual 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exclusion, just like a lock:</a:t>
            </a:r>
            <a:endParaRPr lang="en-US" altLang="ko-KR" dirty="0">
              <a:latin typeface="Gill Sans Light"/>
              <a:ea typeface="굴림" charset="0"/>
              <a:cs typeface="Gill Sans Light"/>
            </a:endParaRPr>
          </a:p>
          <a:p>
            <a:pPr lvl="2">
              <a:lnSpc>
                <a:spcPct val="85000"/>
              </a:lnSpc>
              <a:buFontTx/>
              <a:buNone/>
            </a:pP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mysem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  // 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Critical section goes here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mysem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endParaRPr lang="en-US" altLang="ko-KR" b="1" dirty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Scheduling Constraints (initial value = 0)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Allow thread 1 to wait for a signal from thread 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2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thread 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2 </a:t>
            </a:r>
            <a:r>
              <a:rPr lang="en-US" altLang="ko-KR" dirty="0">
                <a:solidFill>
                  <a:srgbClr val="FF0000"/>
                </a:solidFill>
                <a:latin typeface="Gill Sans Light"/>
                <a:ea typeface="굴림" charset="0"/>
                <a:cs typeface="Gill Sans Light"/>
              </a:rPr>
              <a:t>schedules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 thread 1 when a given </a:t>
            </a:r>
            <a:r>
              <a:rPr lang="en-US" altLang="ko-KR" dirty="0">
                <a:solidFill>
                  <a:srgbClr val="FF0000"/>
                </a:solidFill>
                <a:latin typeface="Gill Sans Light"/>
                <a:ea typeface="굴림" charset="0"/>
                <a:cs typeface="Gill Sans Light"/>
              </a:rPr>
              <a:t>event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 occurs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Example: suppose you had to implement </a:t>
            </a:r>
            <a:r>
              <a:rPr lang="en-US" altLang="ko-KR" dirty="0" err="1">
                <a:latin typeface="Gill Sans Light"/>
                <a:ea typeface="굴림" charset="0"/>
                <a:cs typeface="Gill Sans Light"/>
              </a:rPr>
              <a:t>ThreadJoin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 which must wait for thread to 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terminate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		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Initial value of semaphore = 0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ThreadJoin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 {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   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mysem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ThreadFinish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 {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   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mysem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</p:txBody>
      </p:sp>
      <p:sp>
        <p:nvSpPr>
          <p:cNvPr id="2" name="Curved Right Arrow 1"/>
          <p:cNvSpPr>
            <a:spLocks noChangeArrowheads="1"/>
          </p:cNvSpPr>
          <p:nvPr/>
        </p:nvSpPr>
        <p:spPr bwMode="auto">
          <a:xfrm flipH="1" flipV="1">
            <a:off x="5257800" y="5257800"/>
            <a:ext cx="533400" cy="990600"/>
          </a:xfrm>
          <a:prstGeom prst="curvedRightArrow">
            <a:avLst>
              <a:gd name="adj1" fmla="val 24994"/>
              <a:gd name="adj2" fmla="val 49997"/>
              <a:gd name="adj3" fmla="val 2500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4303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build="p"/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106680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ko-KR" sz="2800" dirty="0">
                <a:ea typeface="굴림" panose="020B0600000101010101" pitchFamily="34" charset="-127"/>
              </a:rPr>
              <a:t>Revisit Bounded </a:t>
            </a:r>
            <a:r>
              <a:rPr lang="en-US" altLang="ko-KR" sz="2800" dirty="0" smtClean="0">
                <a:ea typeface="굴림" panose="020B0600000101010101" pitchFamily="34" charset="-127"/>
              </a:rPr>
              <a:t>Buffer: Correctness </a:t>
            </a:r>
            <a:r>
              <a:rPr lang="en-US" altLang="ko-KR" sz="2800" dirty="0">
                <a:ea typeface="굴림" panose="020B0600000101010101" pitchFamily="34" charset="-127"/>
              </a:rPr>
              <a:t>constraints for solution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96913"/>
            <a:ext cx="11071224" cy="6019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Correctness Constraints: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Consumer must wait for producer to fill buffers, if none full (scheduling constraint)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Producer must wait for consumer to empty buffers, if all full (scheduling constraint)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Only one thread can manipulate buffer queue at a time (mutual exclusion)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Remember why we need mutual exclusion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Because computers are stupid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Imagine if in real life: the delivery person is filling the machine and somebody comes up and tries to stick their money into the machine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General rule of thumb: 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Use a separate semaphore for each constraint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Semaphore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fullBuffers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; // consumer’s constraint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Semaphore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emptyBuffers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;// producer’s constraint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Semaphore mutex;       // mutual exclusion</a:t>
            </a:r>
          </a:p>
        </p:txBody>
      </p:sp>
    </p:spTree>
    <p:extLst>
      <p:ext uri="{BB962C8B-B14F-4D97-AF65-F5344CB8AC3E}">
        <p14:creationId xmlns:p14="http://schemas.microsoft.com/office/powerpoint/2010/main" val="39509791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14071" y="966788"/>
            <a:ext cx="9740900" cy="5662612"/>
          </a:xfrm>
        </p:spPr>
        <p:txBody>
          <a:bodyPr/>
          <a:lstStyle/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0; 	// Initially, no coke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bufSize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			// Initially,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num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empty slots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1;	// No one using machine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Producer(item) {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// Wait until space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// Wait until machine free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Enqueue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(item);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// Tell consumers there is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			// more coke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Consumer() {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// Check if there’s a coke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// Wait until machine free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item =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Dequeue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// tell producer need more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return item;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endParaRPr lang="en-US" altLang="ko-KR" sz="2000" dirty="0">
              <a:latin typeface="Consolas" panose="020B0609020204030204" pitchFamily="49" charset="0"/>
              <a:ea typeface="굴림" charset="0"/>
              <a:cs typeface="굴림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1600" y="4217313"/>
            <a:ext cx="3371436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b="0" dirty="0" smtClean="0">
                <a:latin typeface="Consolas" panose="020B0609020204030204" pitchFamily="49" charset="0"/>
              </a:rPr>
              <a:t> </a:t>
            </a:r>
            <a:r>
              <a:rPr lang="en-US" sz="2200" b="0" dirty="0" err="1" smtClean="0">
                <a:latin typeface="Consolas" panose="020B0609020204030204" pitchFamily="49" charset="0"/>
              </a:rPr>
              <a:t>fullSlots</a:t>
            </a:r>
            <a:r>
              <a:rPr lang="en-US" sz="2200" b="0" dirty="0" smtClean="0">
                <a:latin typeface="Gill Sans Light"/>
              </a:rPr>
              <a:t> signals coke</a:t>
            </a:r>
            <a:endParaRPr lang="en-US" sz="2200" b="0" dirty="0">
              <a:latin typeface="Gill Sans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" y="5157788"/>
            <a:ext cx="1895071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b="0" dirty="0" err="1" smtClean="0">
                <a:latin typeface="Consolas" panose="020B0609020204030204" pitchFamily="49" charset="0"/>
              </a:rPr>
              <a:t>emptySlots</a:t>
            </a:r>
            <a:r>
              <a:rPr lang="en-US" sz="2200" b="0" dirty="0" smtClean="0">
                <a:latin typeface="Gill Sans Light"/>
              </a:rPr>
              <a:t> </a:t>
            </a:r>
          </a:p>
          <a:p>
            <a:r>
              <a:rPr lang="en-US" sz="2200" b="0" dirty="0" smtClean="0">
                <a:latin typeface="Gill Sans Light"/>
              </a:rPr>
              <a:t>signals space</a:t>
            </a:r>
            <a:endParaRPr lang="en-US" sz="2200" b="0" dirty="0">
              <a:latin typeface="Gill Sans Light"/>
            </a:endParaRPr>
          </a:p>
        </p:txBody>
      </p:sp>
      <p:sp>
        <p:nvSpPr>
          <p:cNvPr id="5" name="Curved Right Arrow 4"/>
          <p:cNvSpPr>
            <a:spLocks noChangeArrowheads="1"/>
          </p:cNvSpPr>
          <p:nvPr/>
        </p:nvSpPr>
        <p:spPr bwMode="auto">
          <a:xfrm flipV="1">
            <a:off x="1628371" y="2692400"/>
            <a:ext cx="723900" cy="3251200"/>
          </a:xfrm>
          <a:prstGeom prst="curvedRightArrow">
            <a:avLst>
              <a:gd name="adj1" fmla="val 25014"/>
              <a:gd name="adj2" fmla="val 50006"/>
              <a:gd name="adj3" fmla="val 2500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324360" y="2992232"/>
            <a:ext cx="7376746" cy="685800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Full Solution to Bounded 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Buffer (coke machine)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2" name="Curved Right Arrow 1"/>
          <p:cNvSpPr>
            <a:spLocks noChangeArrowheads="1"/>
          </p:cNvSpPr>
          <p:nvPr/>
        </p:nvSpPr>
        <p:spPr bwMode="auto">
          <a:xfrm flipH="1">
            <a:off x="4953000" y="3810000"/>
            <a:ext cx="381000" cy="11430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324360" y="5043770"/>
            <a:ext cx="7376746" cy="685800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743642" y="3252788"/>
            <a:ext cx="2376886" cy="2209799"/>
            <a:chOff x="9243614" y="3080238"/>
            <a:chExt cx="2429640" cy="2209799"/>
          </a:xfrm>
        </p:grpSpPr>
        <p:sp>
          <p:nvSpPr>
            <p:cNvPr id="4" name="TextBox 3"/>
            <p:cNvSpPr txBox="1"/>
            <p:nvPr/>
          </p:nvSpPr>
          <p:spPr>
            <a:xfrm>
              <a:off x="9321535" y="3468997"/>
              <a:ext cx="2351719" cy="14465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200" b="0" dirty="0" smtClean="0">
                  <a:latin typeface="Gill Sans Light"/>
                </a:rPr>
                <a:t>Critical sections using </a:t>
              </a:r>
              <a:r>
                <a:rPr lang="en-US" sz="2200" b="0" dirty="0" err="1" smtClean="0">
                  <a:latin typeface="Gill Sans Light"/>
                </a:rPr>
                <a:t>mutex</a:t>
              </a:r>
              <a:r>
                <a:rPr lang="en-US" sz="2200" b="0" dirty="0" smtClean="0">
                  <a:latin typeface="Gill Sans Light"/>
                </a:rPr>
                <a:t> protect integrity of the queue</a:t>
              </a:r>
              <a:endParaRPr lang="en-US" sz="2200" b="0" dirty="0">
                <a:latin typeface="Gill Sans Light"/>
              </a:endParaRPr>
            </a:p>
          </p:txBody>
        </p:sp>
        <p:sp>
          <p:nvSpPr>
            <p:cNvPr id="10" name="Bent Arrow 9"/>
            <p:cNvSpPr/>
            <p:nvPr/>
          </p:nvSpPr>
          <p:spPr bwMode="auto">
            <a:xfrm rot="10800000">
              <a:off x="9243614" y="4864793"/>
              <a:ext cx="1168400" cy="425244"/>
            </a:xfrm>
            <a:prstGeom prst="bentArrow">
              <a:avLst>
                <a:gd name="adj1" fmla="val 34326"/>
                <a:gd name="adj2" fmla="val 25000"/>
                <a:gd name="adj3" fmla="val 25000"/>
                <a:gd name="adj4" fmla="val 43750"/>
              </a:avLst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12" name="Bent Arrow 11"/>
            <p:cNvSpPr/>
            <p:nvPr/>
          </p:nvSpPr>
          <p:spPr bwMode="auto">
            <a:xfrm rot="10800000" flipV="1">
              <a:off x="9243614" y="3080238"/>
              <a:ext cx="1168400" cy="425244"/>
            </a:xfrm>
            <a:prstGeom prst="bentArrow">
              <a:avLst>
                <a:gd name="adj1" fmla="val 34326"/>
                <a:gd name="adj2" fmla="val 25000"/>
                <a:gd name="adj3" fmla="val 25000"/>
                <a:gd name="adj4" fmla="val 43750"/>
              </a:avLst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</p:grpSp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100" y="762000"/>
            <a:ext cx="1714500" cy="179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55390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  <p:bldP spid="9" grpId="0" animBg="1"/>
      <p:bldP spid="16" grpId="0" animBg="1"/>
      <p:bldP spid="5" grpId="0" animBg="1"/>
      <p:bldP spid="3" grpId="0" animBg="1"/>
      <p:bldP spid="2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Discussion about Solution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990600"/>
            <a:ext cx="10058400" cy="56388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Why asymmetry?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Producer does: </a:t>
            </a:r>
            <a:r>
              <a:rPr lang="en-US" altLang="ko-KR" b="1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semaP</a:t>
            </a:r>
            <a:r>
              <a:rPr lang="en-US" altLang="ko-KR" b="1" dirty="0" smtClean="0">
                <a:latin typeface="Consolas" panose="020B06090202040302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emptyBuffer</a:t>
            </a:r>
            <a:r>
              <a:rPr lang="en-US" altLang="ko-KR" b="1" dirty="0" smtClean="0">
                <a:latin typeface="Consolas" panose="020B0609020204030204" pitchFamily="49" charset="0"/>
                <a:ea typeface="굴림" panose="020B0600000101010101" pitchFamily="34" charset="-127"/>
              </a:rPr>
              <a:t>), </a:t>
            </a:r>
            <a:r>
              <a:rPr lang="en-US" altLang="ko-KR" b="1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semaV</a:t>
            </a:r>
            <a:r>
              <a:rPr lang="en-US" altLang="ko-KR" b="1" dirty="0" smtClean="0">
                <a:latin typeface="Consolas" panose="020B06090202040302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fullBuffer</a:t>
            </a:r>
            <a:r>
              <a:rPr lang="en-US" altLang="ko-KR" b="1" dirty="0" smtClean="0">
                <a:latin typeface="Consolas" panose="020B0609020204030204" pitchFamily="49" charset="0"/>
                <a:ea typeface="굴림" panose="020B0600000101010101" pitchFamily="34" charset="-127"/>
              </a:rPr>
              <a:t>)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Consumer does: </a:t>
            </a:r>
            <a:r>
              <a:rPr lang="en-US" altLang="ko-KR" b="1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semaP</a:t>
            </a:r>
            <a:r>
              <a:rPr lang="en-US" altLang="ko-KR" b="1" dirty="0" smtClean="0">
                <a:latin typeface="Consolas" panose="020B06090202040302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fullBuffer</a:t>
            </a:r>
            <a:r>
              <a:rPr lang="en-US" altLang="ko-KR" b="1" dirty="0" smtClean="0">
                <a:latin typeface="Consolas" panose="020B0609020204030204" pitchFamily="49" charset="0"/>
                <a:ea typeface="굴림" panose="020B0600000101010101" pitchFamily="34" charset="-127"/>
              </a:rPr>
              <a:t>), </a:t>
            </a:r>
            <a:r>
              <a:rPr lang="en-US" altLang="ko-KR" b="1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semaV</a:t>
            </a:r>
            <a:r>
              <a:rPr lang="en-US" altLang="ko-KR" b="1" dirty="0" smtClean="0">
                <a:latin typeface="Consolas" panose="020B06090202040302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emptyBuffer</a:t>
            </a:r>
            <a:r>
              <a:rPr lang="en-US" altLang="ko-KR" b="1" dirty="0" smtClean="0">
                <a:latin typeface="Consolas" panose="020B0609020204030204" pitchFamily="49" charset="0"/>
                <a:ea typeface="굴림" panose="020B0600000101010101" pitchFamily="34" charset="-127"/>
              </a:rPr>
              <a:t>)</a:t>
            </a:r>
          </a:p>
          <a:p>
            <a:endParaRPr lang="en-US" altLang="ko-KR" dirty="0" smtClean="0">
              <a:ea typeface="굴림" panose="020B0600000101010101" pitchFamily="34" charset="-127"/>
            </a:endParaRPr>
          </a:p>
          <a:p>
            <a:endParaRPr lang="en-US" altLang="ko-KR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Is order of P’s important?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Yes!  Can cause deadlock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Is order of V’s important?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No, except that it might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affect scheduling efficiency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What if we have 2 producers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or 2 consumers?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Do we need to change anything?</a:t>
            </a:r>
          </a:p>
          <a:p>
            <a:pPr lvl="1"/>
            <a:endParaRPr lang="ko-KR" altLang="en-US" dirty="0" smtClean="0">
              <a:ea typeface="굴림" panose="020B0600000101010101" pitchFamily="34" charset="-127"/>
            </a:endParaRPr>
          </a:p>
        </p:txBody>
      </p:sp>
      <p:sp>
        <p:nvSpPr>
          <p:cNvPr id="465924" name="Rectangle 4"/>
          <p:cNvSpPr>
            <a:spLocks noChangeArrowheads="1"/>
          </p:cNvSpPr>
          <p:nvPr/>
        </p:nvSpPr>
        <p:spPr bwMode="auto">
          <a:xfrm>
            <a:off x="1263698" y="3564790"/>
            <a:ext cx="5105400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65925" name="Rectangle 5"/>
          <p:cNvSpPr>
            <a:spLocks noChangeArrowheads="1"/>
          </p:cNvSpPr>
          <p:nvPr/>
        </p:nvSpPr>
        <p:spPr bwMode="auto">
          <a:xfrm>
            <a:off x="1524000" y="4437464"/>
            <a:ext cx="4114800" cy="664321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4419600" y="685800"/>
            <a:ext cx="1752600" cy="685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FFFAA"/>
          </a:solidFill>
          <a:ln w="19050" cmpd="sng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Decrease # of empty slots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7620000" y="685800"/>
            <a:ext cx="1752600" cy="685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FFFAA"/>
          </a:solidFill>
          <a:ln w="19050" cmpd="sng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Increase # of occupied slots</a:t>
            </a: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7772400" y="2362200"/>
            <a:ext cx="1752600" cy="685800"/>
          </a:xfrm>
          <a:prstGeom prst="wedgeRectCallout">
            <a:avLst>
              <a:gd name="adj1" fmla="val -9741"/>
              <a:gd name="adj2" fmla="val -71653"/>
            </a:avLst>
          </a:prstGeom>
          <a:solidFill>
            <a:srgbClr val="FFFFAA"/>
          </a:solidFill>
          <a:ln w="19050" cmpd="sng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Increase # of empty slots</a:t>
            </a:r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5257800" y="2362200"/>
            <a:ext cx="1752600" cy="685800"/>
          </a:xfrm>
          <a:prstGeom prst="wedgeRectCallout">
            <a:avLst>
              <a:gd name="adj1" fmla="val -37838"/>
              <a:gd name="adj2" fmla="val -71653"/>
            </a:avLst>
          </a:prstGeom>
          <a:solidFill>
            <a:srgbClr val="FFFFAA"/>
          </a:solidFill>
          <a:ln w="19050" cmpd="sng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Decrease # of occupied slots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524000" y="5867400"/>
            <a:ext cx="5105400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6170920" y="3287340"/>
            <a:ext cx="4116079" cy="3733800"/>
            <a:chOff x="5332720" y="3287340"/>
            <a:chExt cx="4116079" cy="37338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332720" y="3287340"/>
              <a:ext cx="4116079" cy="3733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lIns="90478" tIns="44445" rIns="90478" bIns="44445"/>
            <a:lstStyle>
              <a:lvl1pPr marL="285750" indent="-285750"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en-US" altLang="ko-KR" sz="1800" dirty="0">
                  <a:latin typeface="Consolas" panose="020B0609020204030204" pitchFamily="49" charset="0"/>
                  <a:ea typeface="굴림" charset="0"/>
                  <a:cs typeface="굴림" charset="0"/>
                </a:rPr>
                <a:t>  Producer(item) {</a:t>
              </a:r>
              <a:br>
                <a:rPr lang="en-US" altLang="ko-KR" sz="1800" dirty="0"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 smtClean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semaP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 smtClean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mutex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 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/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 smtClean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semaP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 smtClean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emptySlots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r>
                <a:rPr lang="en-US" altLang="ko-KR" sz="1800" dirty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/>
              </a:r>
              <a:br>
                <a:rPr lang="en-US" altLang="ko-KR" sz="1800" dirty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Enqueue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(item);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semaV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mutex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/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semaV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fullSlots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/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}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Consumer() {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semaP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fullSlots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/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semaP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mutex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/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item = 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Dequeue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();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semaV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mutex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/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semaV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emptySlots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/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return item;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}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endPara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endParaRPr>
            </a:p>
          </p:txBody>
        </p:sp>
        <p:sp>
          <p:nvSpPr>
            <p:cNvPr id="2" name="Arc 1"/>
            <p:cNvSpPr/>
            <p:nvPr/>
          </p:nvSpPr>
          <p:spPr bwMode="auto">
            <a:xfrm rot="10505001">
              <a:off x="5484889" y="3620561"/>
              <a:ext cx="750265" cy="341290"/>
            </a:xfrm>
            <a:prstGeom prst="arc">
              <a:avLst>
                <a:gd name="adj1" fmla="val 15642640"/>
                <a:gd name="adj2" fmla="val 6441015"/>
              </a:avLst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78122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uiExpand="1" build="p" bldLvl="2"/>
      <p:bldP spid="465924" grpId="0" uiExpand="1" animBg="1"/>
      <p:bldP spid="465925" grpId="0" uiExpand="1" animBg="1"/>
      <p:bldP spid="6" grpId="0" animBg="1"/>
      <p:bldP spid="7" grpId="0" animBg="1"/>
      <p:bldP spid="8" grpId="0" animBg="1"/>
      <p:bldP spid="9" grpId="0" animBg="1"/>
      <p:bldP spid="11" grpId="0" uiExpan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8392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Semaphores are good but…Monitors are better!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762000"/>
            <a:ext cx="10591800" cy="57912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Semaphores are a huge step up; just think of trying to do the bounded buffer with only loads and stores or even with locks!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Problem is that semaphores are dual purpose: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They are used for both mutex and scheduling constraints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Example: the fact that flipping of P’s in bounded buffer gives deadlock is not immediately obvious.  How do you prove correctness to someone?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Cleaner idea: Use </a:t>
            </a:r>
            <a:r>
              <a:rPr lang="en-US" altLang="ko-KR" i="1" dirty="0" smtClean="0">
                <a:ea typeface="굴림" panose="020B0600000101010101" pitchFamily="34" charset="-127"/>
              </a:rPr>
              <a:t>locks</a:t>
            </a:r>
            <a:r>
              <a:rPr lang="en-US" altLang="ko-KR" dirty="0" smtClean="0">
                <a:ea typeface="굴림" panose="020B0600000101010101" pitchFamily="34" charset="-127"/>
              </a:rPr>
              <a:t> for mutual exclusion and </a:t>
            </a:r>
            <a:r>
              <a:rPr lang="en-US" altLang="ko-KR" i="1" dirty="0" smtClean="0">
                <a:ea typeface="굴림" panose="020B0600000101010101" pitchFamily="34" charset="-127"/>
              </a:rPr>
              <a:t>condition variables </a:t>
            </a:r>
            <a:r>
              <a:rPr lang="en-US" altLang="ko-KR" dirty="0" smtClean="0">
                <a:ea typeface="굴림" panose="020B0600000101010101" pitchFamily="34" charset="-127"/>
              </a:rPr>
              <a:t>for scheduling constraints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Definition: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Monitor</a:t>
            </a:r>
            <a:r>
              <a:rPr lang="en-US" altLang="ko-KR" dirty="0" smtClean="0">
                <a:ea typeface="굴림" panose="020B0600000101010101" pitchFamily="34" charset="-127"/>
              </a:rPr>
              <a:t>: a 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lock</a:t>
            </a:r>
            <a:r>
              <a:rPr lang="en-US" altLang="ko-KR" dirty="0" smtClean="0">
                <a:ea typeface="굴림" panose="020B0600000101010101" pitchFamily="34" charset="-127"/>
              </a:rPr>
              <a:t> and zero or more 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condition variables </a:t>
            </a:r>
            <a:r>
              <a:rPr lang="en-US" altLang="ko-KR" dirty="0" smtClean="0">
                <a:ea typeface="굴림" panose="020B0600000101010101" pitchFamily="34" charset="-127"/>
              </a:rPr>
              <a:t>for managing concurrent access to shared data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Some languages like Java provide this natively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Most others use actual locks and condition variables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A “Monitor” is a paradigm for concurrent programming!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Some languages support monitors explicitly</a:t>
            </a:r>
          </a:p>
        </p:txBody>
      </p:sp>
    </p:spTree>
    <p:extLst>
      <p:ext uri="{BB962C8B-B14F-4D97-AF65-F5344CB8AC3E}">
        <p14:creationId xmlns:p14="http://schemas.microsoft.com/office/powerpoint/2010/main" val="363378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Condition Variables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685800"/>
            <a:ext cx="10439400" cy="6172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How do we change the consumer() routine to wait until something is on the queue?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Could do this by keeping a count of the number of things on the queue (with semaphores), but error prone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Condition Variable</a:t>
            </a:r>
            <a:r>
              <a:rPr lang="en-US" altLang="ko-KR" dirty="0" smtClean="0">
                <a:ea typeface="굴림" panose="020B0600000101010101" pitchFamily="34" charset="-127"/>
              </a:rPr>
              <a:t>: a queue of threads waiting for something </a:t>
            </a:r>
            <a:r>
              <a:rPr lang="en-US" altLang="ko-KR" i="1" dirty="0" smtClean="0">
                <a:ea typeface="굴림" panose="020B0600000101010101" pitchFamily="34" charset="-127"/>
              </a:rPr>
              <a:t>inside</a:t>
            </a:r>
            <a:r>
              <a:rPr lang="en-US" altLang="ko-KR" dirty="0" smtClean="0">
                <a:ea typeface="굴림" panose="020B0600000101010101" pitchFamily="34" charset="-127"/>
              </a:rPr>
              <a:t> a critical section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Key idea: allow sleeping inside critical section by atomically releasing lock at time we go to sleep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Contrast to semaphores: Can’t wait inside critical section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Operations: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Wait(&amp;lock)</a:t>
            </a:r>
            <a:r>
              <a:rPr lang="en-US" altLang="ko-KR" dirty="0" smtClean="0">
                <a:ea typeface="굴림" panose="020B0600000101010101" pitchFamily="34" charset="-127"/>
              </a:rPr>
              <a:t>: Atomically release lock and go to sleep.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Re-acquire lock later, before returning.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Signal()</a:t>
            </a:r>
            <a:r>
              <a:rPr lang="en-US" altLang="ko-KR" dirty="0" smtClean="0">
                <a:ea typeface="굴림" panose="020B0600000101010101" pitchFamily="34" charset="-127"/>
              </a:rPr>
              <a:t>: Wake up one waiter, if any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Broadcast()</a:t>
            </a:r>
            <a:r>
              <a:rPr lang="en-US" altLang="ko-KR" dirty="0" smtClean="0">
                <a:ea typeface="굴림" panose="020B0600000101010101" pitchFamily="34" charset="-127"/>
              </a:rPr>
              <a:t>: Wake up all waiters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Rule: Must hold lock when doing condition variable ops!</a:t>
            </a:r>
          </a:p>
        </p:txBody>
      </p:sp>
    </p:spTree>
    <p:extLst>
      <p:ext uri="{BB962C8B-B14F-4D97-AF65-F5344CB8AC3E}">
        <p14:creationId xmlns:p14="http://schemas.microsoft.com/office/powerpoint/2010/main" val="2920844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anose="020B0600000101010101" pitchFamily="34" charset="-127"/>
              </a:rPr>
              <a:t> </a:t>
            </a:r>
            <a:r>
              <a:rPr lang="en-US" altLang="ko-KR" smtClean="0">
                <a:ea typeface="굴림" panose="020B0600000101010101" pitchFamily="34" charset="-127"/>
              </a:rPr>
              <a:t>Monitor with Condition Variables</a:t>
            </a:r>
          </a:p>
        </p:txBody>
      </p:sp>
      <p:sp>
        <p:nvSpPr>
          <p:cNvPr id="4669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5177" y="3429000"/>
            <a:ext cx="10817224" cy="32004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Lock</a:t>
            </a:r>
            <a:r>
              <a:rPr lang="en-US" altLang="ko-KR" dirty="0" smtClean="0">
                <a:ea typeface="굴림" panose="020B0600000101010101" pitchFamily="34" charset="-127"/>
              </a:rPr>
              <a:t>: the lock provides mutual exclusion to shared data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Always acquire before accessing shared data structure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Always release after finishing with shared data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Lock initially free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Condition Variable</a:t>
            </a:r>
            <a:r>
              <a:rPr lang="en-US" altLang="ko-KR" dirty="0" smtClean="0">
                <a:ea typeface="굴림" panose="020B0600000101010101" pitchFamily="34" charset="-127"/>
              </a:rPr>
              <a:t>: a queue of threads waiting for something </a:t>
            </a:r>
            <a:r>
              <a:rPr lang="en-US" altLang="ko-KR" i="1" dirty="0" smtClean="0">
                <a:ea typeface="굴림" panose="020B0600000101010101" pitchFamily="34" charset="-127"/>
              </a:rPr>
              <a:t>inside</a:t>
            </a:r>
            <a:r>
              <a:rPr lang="en-US" altLang="ko-KR" dirty="0" smtClean="0">
                <a:ea typeface="굴림" panose="020B0600000101010101" pitchFamily="34" charset="-127"/>
              </a:rPr>
              <a:t> a critical section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Key idea: make it possible to go to sleep inside critical section by atomically releasing lock at time we go to sleep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Contrast to semaphores: Can’t wait inside critical section</a:t>
            </a:r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" t="4802" r="1059" b="4802"/>
          <a:stretch>
            <a:fillRect/>
          </a:stretch>
        </p:blipFill>
        <p:spPr bwMode="auto">
          <a:xfrm>
            <a:off x="3276600" y="685800"/>
            <a:ext cx="5562600" cy="2743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6949" name="Oval 5"/>
          <p:cNvSpPr>
            <a:spLocks noChangeArrowheads="1"/>
          </p:cNvSpPr>
          <p:nvPr/>
        </p:nvSpPr>
        <p:spPr bwMode="auto">
          <a:xfrm>
            <a:off x="2971800" y="1219200"/>
            <a:ext cx="3429000" cy="609600"/>
          </a:xfrm>
          <a:prstGeom prst="ellipse">
            <a:avLst/>
          </a:prstGeom>
          <a:noFill/>
          <a:ln w="38100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66950" name="Oval 6"/>
          <p:cNvSpPr>
            <a:spLocks noChangeArrowheads="1"/>
          </p:cNvSpPr>
          <p:nvPr/>
        </p:nvSpPr>
        <p:spPr bwMode="auto">
          <a:xfrm rot="-912955">
            <a:off x="6629400" y="609600"/>
            <a:ext cx="2362200" cy="914400"/>
          </a:xfrm>
          <a:prstGeom prst="ellipse">
            <a:avLst/>
          </a:prstGeom>
          <a:noFill/>
          <a:ln w="38100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26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8" grpId="0" build="p"/>
      <p:bldP spid="466949" grpId="0" animBg="1"/>
      <p:bldP spid="4669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10820400" cy="533400"/>
          </a:xfrm>
        </p:spPr>
        <p:txBody>
          <a:bodyPr/>
          <a:lstStyle/>
          <a:p>
            <a:r>
              <a:rPr lang="en-US" altLang="ko-KR" sz="2900" dirty="0" smtClean="0">
                <a:ea typeface="굴림" panose="020B0600000101010101" pitchFamily="34" charset="-127"/>
              </a:rPr>
              <a:t>Recall: Better </a:t>
            </a:r>
            <a:r>
              <a:rPr lang="en-US" altLang="ko-KR" sz="2900" dirty="0">
                <a:ea typeface="굴림" panose="020B0600000101010101" pitchFamily="34" charset="-127"/>
              </a:rPr>
              <a:t>Implementation of Locks by Disabling Interrupts</a:t>
            </a:r>
          </a:p>
        </p:txBody>
      </p:sp>
      <p:sp>
        <p:nvSpPr>
          <p:cNvPr id="445445" name="Text Box 5"/>
          <p:cNvSpPr txBox="1">
            <a:spLocks noChangeArrowheads="1"/>
          </p:cNvSpPr>
          <p:nvPr/>
        </p:nvSpPr>
        <p:spPr bwMode="auto">
          <a:xfrm>
            <a:off x="1676401" y="1981200"/>
            <a:ext cx="4581525" cy="389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1900" b="0" dirty="0" err="1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 value = FREE;</a:t>
            </a:r>
          </a:p>
          <a:p>
            <a:pPr algn="l"/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disable interrupts;</a:t>
            </a:r>
            <a:b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// Enable interrupts?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value = BUSY;</a:t>
            </a:r>
            <a:b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enable interrupts;</a:t>
            </a:r>
            <a:b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45446" name="Text Box 6"/>
          <p:cNvSpPr txBox="1">
            <a:spLocks noChangeArrowheads="1"/>
          </p:cNvSpPr>
          <p:nvPr/>
        </p:nvSpPr>
        <p:spPr bwMode="auto">
          <a:xfrm>
            <a:off x="6019800" y="2057400"/>
            <a:ext cx="4648200" cy="3842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Release()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disable interrupts;</a:t>
            </a: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(anyone on wait queue)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take thread off wait queue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Place on ready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value = FREE;</a:t>
            </a:r>
            <a:b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enable interrupts;</a:t>
            </a:r>
            <a:b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445459" name="Group 19"/>
          <p:cNvGrpSpPr>
            <a:grpSpLocks/>
          </p:cNvGrpSpPr>
          <p:nvPr/>
        </p:nvGrpSpPr>
        <p:grpSpPr bwMode="auto">
          <a:xfrm>
            <a:off x="4419600" y="1828800"/>
            <a:ext cx="609600" cy="685800"/>
            <a:chOff x="1776" y="912"/>
            <a:chExt cx="476" cy="576"/>
          </a:xfrm>
        </p:grpSpPr>
        <p:sp>
          <p:nvSpPr>
            <p:cNvPr id="12295" name="AutoShape 8"/>
            <p:cNvSpPr>
              <a:spLocks noChangeAspect="1" noChangeArrowheads="1" noTextEdit="1"/>
            </p:cNvSpPr>
            <p:nvPr/>
          </p:nvSpPr>
          <p:spPr bwMode="auto">
            <a:xfrm>
              <a:off x="1776" y="912"/>
              <a:ext cx="4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6" name="Freeform 10"/>
            <p:cNvSpPr>
              <a:spLocks/>
            </p:cNvSpPr>
            <p:nvPr/>
          </p:nvSpPr>
          <p:spPr bwMode="auto">
            <a:xfrm>
              <a:off x="1818" y="1046"/>
              <a:ext cx="434" cy="442"/>
            </a:xfrm>
            <a:custGeom>
              <a:avLst/>
              <a:gdLst>
                <a:gd name="T0" fmla="*/ 4 w 1303"/>
                <a:gd name="T1" fmla="*/ 79 h 1327"/>
                <a:gd name="T2" fmla="*/ 7 w 1303"/>
                <a:gd name="T3" fmla="*/ 86 h 1327"/>
                <a:gd name="T4" fmla="*/ 13 w 1303"/>
                <a:gd name="T5" fmla="*/ 97 h 1327"/>
                <a:gd name="T6" fmla="*/ 19 w 1303"/>
                <a:gd name="T7" fmla="*/ 109 h 1327"/>
                <a:gd name="T8" fmla="*/ 28 w 1303"/>
                <a:gd name="T9" fmla="*/ 121 h 1327"/>
                <a:gd name="T10" fmla="*/ 38 w 1303"/>
                <a:gd name="T11" fmla="*/ 132 h 1327"/>
                <a:gd name="T12" fmla="*/ 50 w 1303"/>
                <a:gd name="T13" fmla="*/ 140 h 1327"/>
                <a:gd name="T14" fmla="*/ 63 w 1303"/>
                <a:gd name="T15" fmla="*/ 145 h 1327"/>
                <a:gd name="T16" fmla="*/ 76 w 1303"/>
                <a:gd name="T17" fmla="*/ 147 h 1327"/>
                <a:gd name="T18" fmla="*/ 90 w 1303"/>
                <a:gd name="T19" fmla="*/ 146 h 1327"/>
                <a:gd name="T20" fmla="*/ 104 w 1303"/>
                <a:gd name="T21" fmla="*/ 142 h 1327"/>
                <a:gd name="T22" fmla="*/ 116 w 1303"/>
                <a:gd name="T23" fmla="*/ 136 h 1327"/>
                <a:gd name="T24" fmla="*/ 128 w 1303"/>
                <a:gd name="T25" fmla="*/ 126 h 1327"/>
                <a:gd name="T26" fmla="*/ 136 w 1303"/>
                <a:gd name="T27" fmla="*/ 116 h 1327"/>
                <a:gd name="T28" fmla="*/ 142 w 1303"/>
                <a:gd name="T29" fmla="*/ 105 h 1327"/>
                <a:gd name="T30" fmla="*/ 144 w 1303"/>
                <a:gd name="T31" fmla="*/ 94 h 1327"/>
                <a:gd name="T32" fmla="*/ 145 w 1303"/>
                <a:gd name="T33" fmla="*/ 82 h 1327"/>
                <a:gd name="T34" fmla="*/ 143 w 1303"/>
                <a:gd name="T35" fmla="*/ 71 h 1327"/>
                <a:gd name="T36" fmla="*/ 140 w 1303"/>
                <a:gd name="T37" fmla="*/ 59 h 1327"/>
                <a:gd name="T38" fmla="*/ 136 w 1303"/>
                <a:gd name="T39" fmla="*/ 48 h 1327"/>
                <a:gd name="T40" fmla="*/ 132 w 1303"/>
                <a:gd name="T41" fmla="*/ 37 h 1327"/>
                <a:gd name="T42" fmla="*/ 128 w 1303"/>
                <a:gd name="T43" fmla="*/ 27 h 1327"/>
                <a:gd name="T44" fmla="*/ 123 w 1303"/>
                <a:gd name="T45" fmla="*/ 18 h 1327"/>
                <a:gd name="T46" fmla="*/ 117 w 1303"/>
                <a:gd name="T47" fmla="*/ 11 h 1327"/>
                <a:gd name="T48" fmla="*/ 111 w 1303"/>
                <a:gd name="T49" fmla="*/ 5 h 1327"/>
                <a:gd name="T50" fmla="*/ 104 w 1303"/>
                <a:gd name="T51" fmla="*/ 1 h 1327"/>
                <a:gd name="T52" fmla="*/ 98 w 1303"/>
                <a:gd name="T53" fmla="*/ 0 h 1327"/>
                <a:gd name="T54" fmla="*/ 93 w 1303"/>
                <a:gd name="T55" fmla="*/ 0 h 1327"/>
                <a:gd name="T56" fmla="*/ 89 w 1303"/>
                <a:gd name="T57" fmla="*/ 3 h 1327"/>
                <a:gd name="T58" fmla="*/ 85 w 1303"/>
                <a:gd name="T59" fmla="*/ 6 h 1327"/>
                <a:gd name="T60" fmla="*/ 84 w 1303"/>
                <a:gd name="T61" fmla="*/ 10 h 1327"/>
                <a:gd name="T62" fmla="*/ 83 w 1303"/>
                <a:gd name="T63" fmla="*/ 15 h 1327"/>
                <a:gd name="T64" fmla="*/ 83 w 1303"/>
                <a:gd name="T65" fmla="*/ 20 h 1327"/>
                <a:gd name="T66" fmla="*/ 83 w 1303"/>
                <a:gd name="T67" fmla="*/ 25 h 1327"/>
                <a:gd name="T68" fmla="*/ 84 w 1303"/>
                <a:gd name="T69" fmla="*/ 28 h 1327"/>
                <a:gd name="T70" fmla="*/ 85 w 1303"/>
                <a:gd name="T71" fmla="*/ 32 h 1327"/>
                <a:gd name="T72" fmla="*/ 85 w 1303"/>
                <a:gd name="T73" fmla="*/ 36 h 1327"/>
                <a:gd name="T74" fmla="*/ 82 w 1303"/>
                <a:gd name="T75" fmla="*/ 40 h 1327"/>
                <a:gd name="T76" fmla="*/ 78 w 1303"/>
                <a:gd name="T77" fmla="*/ 41 h 1327"/>
                <a:gd name="T78" fmla="*/ 73 w 1303"/>
                <a:gd name="T79" fmla="*/ 43 h 1327"/>
                <a:gd name="T80" fmla="*/ 68 w 1303"/>
                <a:gd name="T81" fmla="*/ 45 h 1327"/>
                <a:gd name="T82" fmla="*/ 63 w 1303"/>
                <a:gd name="T83" fmla="*/ 47 h 1327"/>
                <a:gd name="T84" fmla="*/ 58 w 1303"/>
                <a:gd name="T85" fmla="*/ 49 h 1327"/>
                <a:gd name="T86" fmla="*/ 54 w 1303"/>
                <a:gd name="T87" fmla="*/ 52 h 1327"/>
                <a:gd name="T88" fmla="*/ 50 w 1303"/>
                <a:gd name="T89" fmla="*/ 55 h 1327"/>
                <a:gd name="T90" fmla="*/ 45 w 1303"/>
                <a:gd name="T91" fmla="*/ 57 h 1327"/>
                <a:gd name="T92" fmla="*/ 41 w 1303"/>
                <a:gd name="T93" fmla="*/ 55 h 1327"/>
                <a:gd name="T94" fmla="*/ 38 w 1303"/>
                <a:gd name="T95" fmla="*/ 52 h 1327"/>
                <a:gd name="T96" fmla="*/ 34 w 1303"/>
                <a:gd name="T97" fmla="*/ 48 h 1327"/>
                <a:gd name="T98" fmla="*/ 29 w 1303"/>
                <a:gd name="T99" fmla="*/ 44 h 1327"/>
                <a:gd name="T100" fmla="*/ 24 w 1303"/>
                <a:gd name="T101" fmla="*/ 41 h 1327"/>
                <a:gd name="T102" fmla="*/ 17 w 1303"/>
                <a:gd name="T103" fmla="*/ 40 h 1327"/>
                <a:gd name="T104" fmla="*/ 11 w 1303"/>
                <a:gd name="T105" fmla="*/ 41 h 1327"/>
                <a:gd name="T106" fmla="*/ 5 w 1303"/>
                <a:gd name="T107" fmla="*/ 45 h 1327"/>
                <a:gd name="T108" fmla="*/ 1 w 1303"/>
                <a:gd name="T109" fmla="*/ 51 h 1327"/>
                <a:gd name="T110" fmla="*/ 0 w 1303"/>
                <a:gd name="T111" fmla="*/ 58 h 1327"/>
                <a:gd name="T112" fmla="*/ 0 w 1303"/>
                <a:gd name="T113" fmla="*/ 65 h 1327"/>
                <a:gd name="T114" fmla="*/ 2 w 1303"/>
                <a:gd name="T115" fmla="*/ 71 h 1327"/>
                <a:gd name="T116" fmla="*/ 3 w 1303"/>
                <a:gd name="T117" fmla="*/ 75 h 13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03" h="1327">
                  <a:moveTo>
                    <a:pt x="28" y="680"/>
                  </a:moveTo>
                  <a:lnTo>
                    <a:pt x="28" y="681"/>
                  </a:lnTo>
                  <a:lnTo>
                    <a:pt x="30" y="684"/>
                  </a:lnTo>
                  <a:lnTo>
                    <a:pt x="30" y="686"/>
                  </a:lnTo>
                  <a:lnTo>
                    <a:pt x="30" y="688"/>
                  </a:lnTo>
                  <a:lnTo>
                    <a:pt x="33" y="691"/>
                  </a:lnTo>
                  <a:lnTo>
                    <a:pt x="34" y="697"/>
                  </a:lnTo>
                  <a:lnTo>
                    <a:pt x="36" y="698"/>
                  </a:lnTo>
                  <a:lnTo>
                    <a:pt x="36" y="704"/>
                  </a:lnTo>
                  <a:lnTo>
                    <a:pt x="37" y="708"/>
                  </a:lnTo>
                  <a:lnTo>
                    <a:pt x="40" y="714"/>
                  </a:lnTo>
                  <a:lnTo>
                    <a:pt x="43" y="720"/>
                  </a:lnTo>
                  <a:lnTo>
                    <a:pt x="44" y="725"/>
                  </a:lnTo>
                  <a:lnTo>
                    <a:pt x="47" y="733"/>
                  </a:lnTo>
                  <a:lnTo>
                    <a:pt x="51" y="740"/>
                  </a:lnTo>
                  <a:lnTo>
                    <a:pt x="53" y="745"/>
                  </a:lnTo>
                  <a:lnTo>
                    <a:pt x="55" y="752"/>
                  </a:lnTo>
                  <a:lnTo>
                    <a:pt x="60" y="761"/>
                  </a:lnTo>
                  <a:lnTo>
                    <a:pt x="64" y="769"/>
                  </a:lnTo>
                  <a:lnTo>
                    <a:pt x="67" y="778"/>
                  </a:lnTo>
                  <a:lnTo>
                    <a:pt x="70" y="785"/>
                  </a:lnTo>
                  <a:lnTo>
                    <a:pt x="74" y="795"/>
                  </a:lnTo>
                  <a:lnTo>
                    <a:pt x="80" y="804"/>
                  </a:lnTo>
                  <a:lnTo>
                    <a:pt x="84" y="812"/>
                  </a:lnTo>
                  <a:lnTo>
                    <a:pt x="87" y="822"/>
                  </a:lnTo>
                  <a:lnTo>
                    <a:pt x="92" y="832"/>
                  </a:lnTo>
                  <a:lnTo>
                    <a:pt x="98" y="842"/>
                  </a:lnTo>
                  <a:lnTo>
                    <a:pt x="101" y="852"/>
                  </a:lnTo>
                  <a:lnTo>
                    <a:pt x="108" y="861"/>
                  </a:lnTo>
                  <a:lnTo>
                    <a:pt x="114" y="872"/>
                  </a:lnTo>
                  <a:lnTo>
                    <a:pt x="118" y="883"/>
                  </a:lnTo>
                  <a:lnTo>
                    <a:pt x="124" y="893"/>
                  </a:lnTo>
                  <a:lnTo>
                    <a:pt x="129" y="903"/>
                  </a:lnTo>
                  <a:lnTo>
                    <a:pt x="136" y="915"/>
                  </a:lnTo>
                  <a:lnTo>
                    <a:pt x="142" y="926"/>
                  </a:lnTo>
                  <a:lnTo>
                    <a:pt x="148" y="936"/>
                  </a:lnTo>
                  <a:lnTo>
                    <a:pt x="153" y="947"/>
                  </a:lnTo>
                  <a:lnTo>
                    <a:pt x="161" y="959"/>
                  </a:lnTo>
                  <a:lnTo>
                    <a:pt x="168" y="969"/>
                  </a:lnTo>
                  <a:lnTo>
                    <a:pt x="173" y="980"/>
                  </a:lnTo>
                  <a:lnTo>
                    <a:pt x="180" y="991"/>
                  </a:lnTo>
                  <a:lnTo>
                    <a:pt x="189" y="1003"/>
                  </a:lnTo>
                  <a:lnTo>
                    <a:pt x="196" y="1014"/>
                  </a:lnTo>
                  <a:lnTo>
                    <a:pt x="202" y="1024"/>
                  </a:lnTo>
                  <a:lnTo>
                    <a:pt x="210" y="1035"/>
                  </a:lnTo>
                  <a:lnTo>
                    <a:pt x="219" y="1047"/>
                  </a:lnTo>
                  <a:lnTo>
                    <a:pt x="226" y="1058"/>
                  </a:lnTo>
                  <a:lnTo>
                    <a:pt x="233" y="1068"/>
                  </a:lnTo>
                  <a:lnTo>
                    <a:pt x="243" y="1078"/>
                  </a:lnTo>
                  <a:lnTo>
                    <a:pt x="250" y="1091"/>
                  </a:lnTo>
                  <a:lnTo>
                    <a:pt x="260" y="1101"/>
                  </a:lnTo>
                  <a:lnTo>
                    <a:pt x="269" y="1111"/>
                  </a:lnTo>
                  <a:lnTo>
                    <a:pt x="277" y="1122"/>
                  </a:lnTo>
                  <a:lnTo>
                    <a:pt x="286" y="1131"/>
                  </a:lnTo>
                  <a:lnTo>
                    <a:pt x="296" y="1141"/>
                  </a:lnTo>
                  <a:lnTo>
                    <a:pt x="304" y="1152"/>
                  </a:lnTo>
                  <a:lnTo>
                    <a:pt x="314" y="1161"/>
                  </a:lnTo>
                  <a:lnTo>
                    <a:pt x="324" y="1171"/>
                  </a:lnTo>
                  <a:lnTo>
                    <a:pt x="333" y="1181"/>
                  </a:lnTo>
                  <a:lnTo>
                    <a:pt x="342" y="1188"/>
                  </a:lnTo>
                  <a:lnTo>
                    <a:pt x="352" y="1199"/>
                  </a:lnTo>
                  <a:lnTo>
                    <a:pt x="362" y="1206"/>
                  </a:lnTo>
                  <a:lnTo>
                    <a:pt x="372" y="1215"/>
                  </a:lnTo>
                  <a:lnTo>
                    <a:pt x="382" y="1222"/>
                  </a:lnTo>
                  <a:lnTo>
                    <a:pt x="394" y="1230"/>
                  </a:lnTo>
                  <a:lnTo>
                    <a:pt x="405" y="1237"/>
                  </a:lnTo>
                  <a:lnTo>
                    <a:pt x="415" y="1245"/>
                  </a:lnTo>
                  <a:lnTo>
                    <a:pt x="425" y="1252"/>
                  </a:lnTo>
                  <a:lnTo>
                    <a:pt x="436" y="1259"/>
                  </a:lnTo>
                  <a:lnTo>
                    <a:pt x="448" y="1264"/>
                  </a:lnTo>
                  <a:lnTo>
                    <a:pt x="459" y="1270"/>
                  </a:lnTo>
                  <a:lnTo>
                    <a:pt x="469" y="1274"/>
                  </a:lnTo>
                  <a:lnTo>
                    <a:pt x="480" y="1281"/>
                  </a:lnTo>
                  <a:lnTo>
                    <a:pt x="492" y="1286"/>
                  </a:lnTo>
                  <a:lnTo>
                    <a:pt x="504" y="1290"/>
                  </a:lnTo>
                  <a:lnTo>
                    <a:pt x="516" y="1294"/>
                  </a:lnTo>
                  <a:lnTo>
                    <a:pt x="527" y="1299"/>
                  </a:lnTo>
                  <a:lnTo>
                    <a:pt x="539" y="1301"/>
                  </a:lnTo>
                  <a:lnTo>
                    <a:pt x="551" y="1307"/>
                  </a:lnTo>
                  <a:lnTo>
                    <a:pt x="563" y="1310"/>
                  </a:lnTo>
                  <a:lnTo>
                    <a:pt x="576" y="1313"/>
                  </a:lnTo>
                  <a:lnTo>
                    <a:pt x="587" y="1316"/>
                  </a:lnTo>
                  <a:lnTo>
                    <a:pt x="600" y="1317"/>
                  </a:lnTo>
                  <a:lnTo>
                    <a:pt x="611" y="1318"/>
                  </a:lnTo>
                  <a:lnTo>
                    <a:pt x="624" y="1321"/>
                  </a:lnTo>
                  <a:lnTo>
                    <a:pt x="637" y="1323"/>
                  </a:lnTo>
                  <a:lnTo>
                    <a:pt x="648" y="1324"/>
                  </a:lnTo>
                  <a:lnTo>
                    <a:pt x="661" y="1324"/>
                  </a:lnTo>
                  <a:lnTo>
                    <a:pt x="674" y="1326"/>
                  </a:lnTo>
                  <a:lnTo>
                    <a:pt x="686" y="1327"/>
                  </a:lnTo>
                  <a:lnTo>
                    <a:pt x="698" y="1327"/>
                  </a:lnTo>
                  <a:lnTo>
                    <a:pt x="710" y="1327"/>
                  </a:lnTo>
                  <a:lnTo>
                    <a:pt x="723" y="1327"/>
                  </a:lnTo>
                  <a:lnTo>
                    <a:pt x="736" y="1326"/>
                  </a:lnTo>
                  <a:lnTo>
                    <a:pt x="749" y="1326"/>
                  </a:lnTo>
                  <a:lnTo>
                    <a:pt x="762" y="1324"/>
                  </a:lnTo>
                  <a:lnTo>
                    <a:pt x="772" y="1323"/>
                  </a:lnTo>
                  <a:lnTo>
                    <a:pt x="786" y="1321"/>
                  </a:lnTo>
                  <a:lnTo>
                    <a:pt x="799" y="1318"/>
                  </a:lnTo>
                  <a:lnTo>
                    <a:pt x="810" y="1317"/>
                  </a:lnTo>
                  <a:lnTo>
                    <a:pt x="823" y="1314"/>
                  </a:lnTo>
                  <a:lnTo>
                    <a:pt x="836" y="1311"/>
                  </a:lnTo>
                  <a:lnTo>
                    <a:pt x="848" y="1310"/>
                  </a:lnTo>
                  <a:lnTo>
                    <a:pt x="860" y="1306"/>
                  </a:lnTo>
                  <a:lnTo>
                    <a:pt x="872" y="1301"/>
                  </a:lnTo>
                  <a:lnTo>
                    <a:pt x="885" y="1299"/>
                  </a:lnTo>
                  <a:lnTo>
                    <a:pt x="897" y="1296"/>
                  </a:lnTo>
                  <a:lnTo>
                    <a:pt x="908" y="1290"/>
                  </a:lnTo>
                  <a:lnTo>
                    <a:pt x="921" y="1287"/>
                  </a:lnTo>
                  <a:lnTo>
                    <a:pt x="934" y="1281"/>
                  </a:lnTo>
                  <a:lnTo>
                    <a:pt x="945" y="1277"/>
                  </a:lnTo>
                  <a:lnTo>
                    <a:pt x="958" y="1272"/>
                  </a:lnTo>
                  <a:lnTo>
                    <a:pt x="969" y="1266"/>
                  </a:lnTo>
                  <a:lnTo>
                    <a:pt x="980" y="1262"/>
                  </a:lnTo>
                  <a:lnTo>
                    <a:pt x="992" y="1256"/>
                  </a:lnTo>
                  <a:lnTo>
                    <a:pt x="1003" y="1249"/>
                  </a:lnTo>
                  <a:lnTo>
                    <a:pt x="1016" y="1242"/>
                  </a:lnTo>
                  <a:lnTo>
                    <a:pt x="1026" y="1235"/>
                  </a:lnTo>
                  <a:lnTo>
                    <a:pt x="1039" y="1230"/>
                  </a:lnTo>
                  <a:lnTo>
                    <a:pt x="1049" y="1222"/>
                  </a:lnTo>
                  <a:lnTo>
                    <a:pt x="1060" y="1215"/>
                  </a:lnTo>
                  <a:lnTo>
                    <a:pt x="1070" y="1206"/>
                  </a:lnTo>
                  <a:lnTo>
                    <a:pt x="1081" y="1200"/>
                  </a:lnTo>
                  <a:lnTo>
                    <a:pt x="1093" y="1190"/>
                  </a:lnTo>
                  <a:lnTo>
                    <a:pt x="1103" y="1183"/>
                  </a:lnTo>
                  <a:lnTo>
                    <a:pt x="1114" y="1175"/>
                  </a:lnTo>
                  <a:lnTo>
                    <a:pt x="1125" y="1168"/>
                  </a:lnTo>
                  <a:lnTo>
                    <a:pt x="1134" y="1158"/>
                  </a:lnTo>
                  <a:lnTo>
                    <a:pt x="1144" y="1149"/>
                  </a:lnTo>
                  <a:lnTo>
                    <a:pt x="1152" y="1139"/>
                  </a:lnTo>
                  <a:lnTo>
                    <a:pt x="1162" y="1131"/>
                  </a:lnTo>
                  <a:lnTo>
                    <a:pt x="1171" y="1122"/>
                  </a:lnTo>
                  <a:lnTo>
                    <a:pt x="1179" y="1112"/>
                  </a:lnTo>
                  <a:lnTo>
                    <a:pt x="1186" y="1104"/>
                  </a:lnTo>
                  <a:lnTo>
                    <a:pt x="1195" y="1095"/>
                  </a:lnTo>
                  <a:lnTo>
                    <a:pt x="1202" y="1084"/>
                  </a:lnTo>
                  <a:lnTo>
                    <a:pt x="1209" y="1075"/>
                  </a:lnTo>
                  <a:lnTo>
                    <a:pt x="1215" y="1067"/>
                  </a:lnTo>
                  <a:lnTo>
                    <a:pt x="1223" y="1057"/>
                  </a:lnTo>
                  <a:lnTo>
                    <a:pt x="1229" y="1047"/>
                  </a:lnTo>
                  <a:lnTo>
                    <a:pt x="1235" y="1038"/>
                  </a:lnTo>
                  <a:lnTo>
                    <a:pt x="1240" y="1028"/>
                  </a:lnTo>
                  <a:lnTo>
                    <a:pt x="1246" y="1018"/>
                  </a:lnTo>
                  <a:lnTo>
                    <a:pt x="1252" y="1008"/>
                  </a:lnTo>
                  <a:lnTo>
                    <a:pt x="1256" y="998"/>
                  </a:lnTo>
                  <a:lnTo>
                    <a:pt x="1260" y="989"/>
                  </a:lnTo>
                  <a:lnTo>
                    <a:pt x="1266" y="979"/>
                  </a:lnTo>
                  <a:lnTo>
                    <a:pt x="1269" y="969"/>
                  </a:lnTo>
                  <a:lnTo>
                    <a:pt x="1273" y="960"/>
                  </a:lnTo>
                  <a:lnTo>
                    <a:pt x="1276" y="949"/>
                  </a:lnTo>
                  <a:lnTo>
                    <a:pt x="1282" y="940"/>
                  </a:lnTo>
                  <a:lnTo>
                    <a:pt x="1283" y="929"/>
                  </a:lnTo>
                  <a:lnTo>
                    <a:pt x="1286" y="919"/>
                  </a:lnTo>
                  <a:lnTo>
                    <a:pt x="1289" y="907"/>
                  </a:lnTo>
                  <a:lnTo>
                    <a:pt x="1292" y="899"/>
                  </a:lnTo>
                  <a:lnTo>
                    <a:pt x="1293" y="888"/>
                  </a:lnTo>
                  <a:lnTo>
                    <a:pt x="1296" y="879"/>
                  </a:lnTo>
                  <a:lnTo>
                    <a:pt x="1297" y="868"/>
                  </a:lnTo>
                  <a:lnTo>
                    <a:pt x="1299" y="858"/>
                  </a:lnTo>
                  <a:lnTo>
                    <a:pt x="1300" y="848"/>
                  </a:lnTo>
                  <a:lnTo>
                    <a:pt x="1300" y="836"/>
                  </a:lnTo>
                  <a:lnTo>
                    <a:pt x="1302" y="826"/>
                  </a:lnTo>
                  <a:lnTo>
                    <a:pt x="1303" y="816"/>
                  </a:lnTo>
                  <a:lnTo>
                    <a:pt x="1303" y="805"/>
                  </a:lnTo>
                  <a:lnTo>
                    <a:pt x="1303" y="795"/>
                  </a:lnTo>
                  <a:lnTo>
                    <a:pt x="1303" y="784"/>
                  </a:lnTo>
                  <a:lnTo>
                    <a:pt x="1303" y="774"/>
                  </a:lnTo>
                  <a:lnTo>
                    <a:pt x="1303" y="764"/>
                  </a:lnTo>
                  <a:lnTo>
                    <a:pt x="1303" y="752"/>
                  </a:lnTo>
                  <a:lnTo>
                    <a:pt x="1302" y="742"/>
                  </a:lnTo>
                  <a:lnTo>
                    <a:pt x="1302" y="733"/>
                  </a:lnTo>
                  <a:lnTo>
                    <a:pt x="1300" y="721"/>
                  </a:lnTo>
                  <a:lnTo>
                    <a:pt x="1300" y="711"/>
                  </a:lnTo>
                  <a:lnTo>
                    <a:pt x="1299" y="701"/>
                  </a:lnTo>
                  <a:lnTo>
                    <a:pt x="1297" y="691"/>
                  </a:lnTo>
                  <a:lnTo>
                    <a:pt x="1296" y="680"/>
                  </a:lnTo>
                  <a:lnTo>
                    <a:pt x="1294" y="669"/>
                  </a:lnTo>
                  <a:lnTo>
                    <a:pt x="1293" y="659"/>
                  </a:lnTo>
                  <a:lnTo>
                    <a:pt x="1290" y="649"/>
                  </a:lnTo>
                  <a:lnTo>
                    <a:pt x="1289" y="637"/>
                  </a:lnTo>
                  <a:lnTo>
                    <a:pt x="1287" y="627"/>
                  </a:lnTo>
                  <a:lnTo>
                    <a:pt x="1285" y="616"/>
                  </a:lnTo>
                  <a:lnTo>
                    <a:pt x="1283" y="607"/>
                  </a:lnTo>
                  <a:lnTo>
                    <a:pt x="1280" y="596"/>
                  </a:lnTo>
                  <a:lnTo>
                    <a:pt x="1277" y="586"/>
                  </a:lnTo>
                  <a:lnTo>
                    <a:pt x="1275" y="576"/>
                  </a:lnTo>
                  <a:lnTo>
                    <a:pt x="1272" y="566"/>
                  </a:lnTo>
                  <a:lnTo>
                    <a:pt x="1269" y="555"/>
                  </a:lnTo>
                  <a:lnTo>
                    <a:pt x="1266" y="545"/>
                  </a:lnTo>
                  <a:lnTo>
                    <a:pt x="1263" y="533"/>
                  </a:lnTo>
                  <a:lnTo>
                    <a:pt x="1260" y="525"/>
                  </a:lnTo>
                  <a:lnTo>
                    <a:pt x="1256" y="515"/>
                  </a:lnTo>
                  <a:lnTo>
                    <a:pt x="1253" y="504"/>
                  </a:lnTo>
                  <a:lnTo>
                    <a:pt x="1250" y="494"/>
                  </a:lnTo>
                  <a:lnTo>
                    <a:pt x="1246" y="484"/>
                  </a:lnTo>
                  <a:lnTo>
                    <a:pt x="1243" y="474"/>
                  </a:lnTo>
                  <a:lnTo>
                    <a:pt x="1239" y="464"/>
                  </a:lnTo>
                  <a:lnTo>
                    <a:pt x="1236" y="452"/>
                  </a:lnTo>
                  <a:lnTo>
                    <a:pt x="1233" y="442"/>
                  </a:lnTo>
                  <a:lnTo>
                    <a:pt x="1229" y="432"/>
                  </a:lnTo>
                  <a:lnTo>
                    <a:pt x="1226" y="422"/>
                  </a:lnTo>
                  <a:lnTo>
                    <a:pt x="1222" y="413"/>
                  </a:lnTo>
                  <a:lnTo>
                    <a:pt x="1219" y="403"/>
                  </a:lnTo>
                  <a:lnTo>
                    <a:pt x="1213" y="393"/>
                  </a:lnTo>
                  <a:lnTo>
                    <a:pt x="1212" y="383"/>
                  </a:lnTo>
                  <a:lnTo>
                    <a:pt x="1208" y="373"/>
                  </a:lnTo>
                  <a:lnTo>
                    <a:pt x="1205" y="364"/>
                  </a:lnTo>
                  <a:lnTo>
                    <a:pt x="1201" y="354"/>
                  </a:lnTo>
                  <a:lnTo>
                    <a:pt x="1196" y="343"/>
                  </a:lnTo>
                  <a:lnTo>
                    <a:pt x="1192" y="334"/>
                  </a:lnTo>
                  <a:lnTo>
                    <a:pt x="1188" y="326"/>
                  </a:lnTo>
                  <a:lnTo>
                    <a:pt x="1185" y="316"/>
                  </a:lnTo>
                  <a:lnTo>
                    <a:pt x="1181" y="306"/>
                  </a:lnTo>
                  <a:lnTo>
                    <a:pt x="1178" y="297"/>
                  </a:lnTo>
                  <a:lnTo>
                    <a:pt x="1174" y="287"/>
                  </a:lnTo>
                  <a:lnTo>
                    <a:pt x="1169" y="279"/>
                  </a:lnTo>
                  <a:lnTo>
                    <a:pt x="1165" y="270"/>
                  </a:lnTo>
                  <a:lnTo>
                    <a:pt x="1161" y="260"/>
                  </a:lnTo>
                  <a:lnTo>
                    <a:pt x="1157" y="252"/>
                  </a:lnTo>
                  <a:lnTo>
                    <a:pt x="1152" y="243"/>
                  </a:lnTo>
                  <a:lnTo>
                    <a:pt x="1148" y="235"/>
                  </a:lnTo>
                  <a:lnTo>
                    <a:pt x="1144" y="226"/>
                  </a:lnTo>
                  <a:lnTo>
                    <a:pt x="1140" y="219"/>
                  </a:lnTo>
                  <a:lnTo>
                    <a:pt x="1135" y="209"/>
                  </a:lnTo>
                  <a:lnTo>
                    <a:pt x="1131" y="202"/>
                  </a:lnTo>
                  <a:lnTo>
                    <a:pt x="1127" y="193"/>
                  </a:lnTo>
                  <a:lnTo>
                    <a:pt x="1123" y="185"/>
                  </a:lnTo>
                  <a:lnTo>
                    <a:pt x="1117" y="178"/>
                  </a:lnTo>
                  <a:lnTo>
                    <a:pt x="1113" y="171"/>
                  </a:lnTo>
                  <a:lnTo>
                    <a:pt x="1107" y="162"/>
                  </a:lnTo>
                  <a:lnTo>
                    <a:pt x="1103" y="155"/>
                  </a:lnTo>
                  <a:lnTo>
                    <a:pt x="1098" y="148"/>
                  </a:lnTo>
                  <a:lnTo>
                    <a:pt x="1094" y="141"/>
                  </a:lnTo>
                  <a:lnTo>
                    <a:pt x="1088" y="134"/>
                  </a:lnTo>
                  <a:lnTo>
                    <a:pt x="1083" y="127"/>
                  </a:lnTo>
                  <a:lnTo>
                    <a:pt x="1078" y="120"/>
                  </a:lnTo>
                  <a:lnTo>
                    <a:pt x="1073" y="114"/>
                  </a:lnTo>
                  <a:lnTo>
                    <a:pt x="1067" y="107"/>
                  </a:lnTo>
                  <a:lnTo>
                    <a:pt x="1064" y="101"/>
                  </a:lnTo>
                  <a:lnTo>
                    <a:pt x="1057" y="95"/>
                  </a:lnTo>
                  <a:lnTo>
                    <a:pt x="1052" y="90"/>
                  </a:lnTo>
                  <a:lnTo>
                    <a:pt x="1047" y="84"/>
                  </a:lnTo>
                  <a:lnTo>
                    <a:pt x="1042" y="78"/>
                  </a:lnTo>
                  <a:lnTo>
                    <a:pt x="1036" y="73"/>
                  </a:lnTo>
                  <a:lnTo>
                    <a:pt x="1030" y="67"/>
                  </a:lnTo>
                  <a:lnTo>
                    <a:pt x="1025" y="63"/>
                  </a:lnTo>
                  <a:lnTo>
                    <a:pt x="1019" y="57"/>
                  </a:lnTo>
                  <a:lnTo>
                    <a:pt x="1013" y="53"/>
                  </a:lnTo>
                  <a:lnTo>
                    <a:pt x="1007" y="47"/>
                  </a:lnTo>
                  <a:lnTo>
                    <a:pt x="1000" y="44"/>
                  </a:lnTo>
                  <a:lnTo>
                    <a:pt x="995" y="40"/>
                  </a:lnTo>
                  <a:lnTo>
                    <a:pt x="989" y="37"/>
                  </a:lnTo>
                  <a:lnTo>
                    <a:pt x="983" y="33"/>
                  </a:lnTo>
                  <a:lnTo>
                    <a:pt x="978" y="30"/>
                  </a:lnTo>
                  <a:lnTo>
                    <a:pt x="971" y="27"/>
                  </a:lnTo>
                  <a:lnTo>
                    <a:pt x="963" y="23"/>
                  </a:lnTo>
                  <a:lnTo>
                    <a:pt x="958" y="20"/>
                  </a:lnTo>
                  <a:lnTo>
                    <a:pt x="952" y="17"/>
                  </a:lnTo>
                  <a:lnTo>
                    <a:pt x="945" y="14"/>
                  </a:lnTo>
                  <a:lnTo>
                    <a:pt x="939" y="13"/>
                  </a:lnTo>
                  <a:lnTo>
                    <a:pt x="932" y="10"/>
                  </a:lnTo>
                  <a:lnTo>
                    <a:pt x="926" y="9"/>
                  </a:lnTo>
                  <a:lnTo>
                    <a:pt x="922" y="7"/>
                  </a:lnTo>
                  <a:lnTo>
                    <a:pt x="915" y="6"/>
                  </a:lnTo>
                  <a:lnTo>
                    <a:pt x="909" y="4"/>
                  </a:lnTo>
                  <a:lnTo>
                    <a:pt x="904" y="3"/>
                  </a:lnTo>
                  <a:lnTo>
                    <a:pt x="899" y="3"/>
                  </a:lnTo>
                  <a:lnTo>
                    <a:pt x="892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72" y="0"/>
                  </a:lnTo>
                  <a:lnTo>
                    <a:pt x="867" y="0"/>
                  </a:lnTo>
                  <a:lnTo>
                    <a:pt x="863" y="0"/>
                  </a:lnTo>
                  <a:lnTo>
                    <a:pt x="858" y="0"/>
                  </a:lnTo>
                  <a:lnTo>
                    <a:pt x="853" y="0"/>
                  </a:lnTo>
                  <a:lnTo>
                    <a:pt x="848" y="1"/>
                  </a:lnTo>
                  <a:lnTo>
                    <a:pt x="845" y="3"/>
                  </a:lnTo>
                  <a:lnTo>
                    <a:pt x="841" y="4"/>
                  </a:lnTo>
                  <a:lnTo>
                    <a:pt x="836" y="4"/>
                  </a:lnTo>
                  <a:lnTo>
                    <a:pt x="831" y="6"/>
                  </a:lnTo>
                  <a:lnTo>
                    <a:pt x="827" y="7"/>
                  </a:lnTo>
                  <a:lnTo>
                    <a:pt x="824" y="9"/>
                  </a:lnTo>
                  <a:lnTo>
                    <a:pt x="818" y="10"/>
                  </a:lnTo>
                  <a:lnTo>
                    <a:pt x="817" y="11"/>
                  </a:lnTo>
                  <a:lnTo>
                    <a:pt x="811" y="13"/>
                  </a:lnTo>
                  <a:lnTo>
                    <a:pt x="809" y="16"/>
                  </a:lnTo>
                  <a:lnTo>
                    <a:pt x="806" y="17"/>
                  </a:lnTo>
                  <a:lnTo>
                    <a:pt x="801" y="20"/>
                  </a:lnTo>
                  <a:lnTo>
                    <a:pt x="799" y="23"/>
                  </a:lnTo>
                  <a:lnTo>
                    <a:pt x="796" y="26"/>
                  </a:lnTo>
                  <a:lnTo>
                    <a:pt x="793" y="29"/>
                  </a:lnTo>
                  <a:lnTo>
                    <a:pt x="789" y="31"/>
                  </a:lnTo>
                  <a:lnTo>
                    <a:pt x="786" y="34"/>
                  </a:lnTo>
                  <a:lnTo>
                    <a:pt x="783" y="37"/>
                  </a:lnTo>
                  <a:lnTo>
                    <a:pt x="780" y="40"/>
                  </a:lnTo>
                  <a:lnTo>
                    <a:pt x="777" y="43"/>
                  </a:lnTo>
                  <a:lnTo>
                    <a:pt x="774" y="46"/>
                  </a:lnTo>
                  <a:lnTo>
                    <a:pt x="773" y="50"/>
                  </a:lnTo>
                  <a:lnTo>
                    <a:pt x="770" y="53"/>
                  </a:lnTo>
                  <a:lnTo>
                    <a:pt x="769" y="57"/>
                  </a:lnTo>
                  <a:lnTo>
                    <a:pt x="767" y="60"/>
                  </a:lnTo>
                  <a:lnTo>
                    <a:pt x="764" y="64"/>
                  </a:lnTo>
                  <a:lnTo>
                    <a:pt x="763" y="68"/>
                  </a:lnTo>
                  <a:lnTo>
                    <a:pt x="762" y="71"/>
                  </a:lnTo>
                  <a:lnTo>
                    <a:pt x="759" y="75"/>
                  </a:lnTo>
                  <a:lnTo>
                    <a:pt x="757" y="80"/>
                  </a:lnTo>
                  <a:lnTo>
                    <a:pt x="756" y="84"/>
                  </a:lnTo>
                  <a:lnTo>
                    <a:pt x="755" y="88"/>
                  </a:lnTo>
                  <a:lnTo>
                    <a:pt x="753" y="91"/>
                  </a:lnTo>
                  <a:lnTo>
                    <a:pt x="753" y="97"/>
                  </a:lnTo>
                  <a:lnTo>
                    <a:pt x="752" y="101"/>
                  </a:lnTo>
                  <a:lnTo>
                    <a:pt x="750" y="107"/>
                  </a:lnTo>
                  <a:lnTo>
                    <a:pt x="749" y="111"/>
                  </a:lnTo>
                  <a:lnTo>
                    <a:pt x="749" y="115"/>
                  </a:lnTo>
                  <a:lnTo>
                    <a:pt x="749" y="120"/>
                  </a:lnTo>
                  <a:lnTo>
                    <a:pt x="749" y="124"/>
                  </a:lnTo>
                  <a:lnTo>
                    <a:pt x="749" y="128"/>
                  </a:lnTo>
                  <a:lnTo>
                    <a:pt x="749" y="135"/>
                  </a:lnTo>
                  <a:lnTo>
                    <a:pt x="747" y="138"/>
                  </a:lnTo>
                  <a:lnTo>
                    <a:pt x="747" y="144"/>
                  </a:lnTo>
                  <a:lnTo>
                    <a:pt x="747" y="148"/>
                  </a:lnTo>
                  <a:lnTo>
                    <a:pt x="747" y="152"/>
                  </a:lnTo>
                  <a:lnTo>
                    <a:pt x="747" y="157"/>
                  </a:lnTo>
                  <a:lnTo>
                    <a:pt x="747" y="162"/>
                  </a:lnTo>
                  <a:lnTo>
                    <a:pt x="747" y="166"/>
                  </a:lnTo>
                  <a:lnTo>
                    <a:pt x="747" y="171"/>
                  </a:lnTo>
                  <a:lnTo>
                    <a:pt x="747" y="175"/>
                  </a:lnTo>
                  <a:lnTo>
                    <a:pt x="747" y="178"/>
                  </a:lnTo>
                  <a:lnTo>
                    <a:pt x="749" y="182"/>
                  </a:lnTo>
                  <a:lnTo>
                    <a:pt x="749" y="188"/>
                  </a:lnTo>
                  <a:lnTo>
                    <a:pt x="749" y="191"/>
                  </a:lnTo>
                  <a:lnTo>
                    <a:pt x="749" y="195"/>
                  </a:lnTo>
                  <a:lnTo>
                    <a:pt x="750" y="199"/>
                  </a:lnTo>
                  <a:lnTo>
                    <a:pt x="750" y="203"/>
                  </a:lnTo>
                  <a:lnTo>
                    <a:pt x="750" y="206"/>
                  </a:lnTo>
                  <a:lnTo>
                    <a:pt x="752" y="209"/>
                  </a:lnTo>
                  <a:lnTo>
                    <a:pt x="752" y="215"/>
                  </a:lnTo>
                  <a:lnTo>
                    <a:pt x="752" y="218"/>
                  </a:lnTo>
                  <a:lnTo>
                    <a:pt x="752" y="221"/>
                  </a:lnTo>
                  <a:lnTo>
                    <a:pt x="752" y="225"/>
                  </a:lnTo>
                  <a:lnTo>
                    <a:pt x="753" y="228"/>
                  </a:lnTo>
                  <a:lnTo>
                    <a:pt x="755" y="232"/>
                  </a:lnTo>
                  <a:lnTo>
                    <a:pt x="755" y="235"/>
                  </a:lnTo>
                  <a:lnTo>
                    <a:pt x="755" y="239"/>
                  </a:lnTo>
                  <a:lnTo>
                    <a:pt x="755" y="243"/>
                  </a:lnTo>
                  <a:lnTo>
                    <a:pt x="756" y="246"/>
                  </a:lnTo>
                  <a:lnTo>
                    <a:pt x="756" y="249"/>
                  </a:lnTo>
                  <a:lnTo>
                    <a:pt x="757" y="252"/>
                  </a:lnTo>
                  <a:lnTo>
                    <a:pt x="757" y="255"/>
                  </a:lnTo>
                  <a:lnTo>
                    <a:pt x="759" y="259"/>
                  </a:lnTo>
                  <a:lnTo>
                    <a:pt x="759" y="260"/>
                  </a:lnTo>
                  <a:lnTo>
                    <a:pt x="760" y="265"/>
                  </a:lnTo>
                  <a:lnTo>
                    <a:pt x="760" y="266"/>
                  </a:lnTo>
                  <a:lnTo>
                    <a:pt x="762" y="270"/>
                  </a:lnTo>
                  <a:lnTo>
                    <a:pt x="762" y="272"/>
                  </a:lnTo>
                  <a:lnTo>
                    <a:pt x="762" y="275"/>
                  </a:lnTo>
                  <a:lnTo>
                    <a:pt x="762" y="277"/>
                  </a:lnTo>
                  <a:lnTo>
                    <a:pt x="763" y="280"/>
                  </a:lnTo>
                  <a:lnTo>
                    <a:pt x="764" y="286"/>
                  </a:lnTo>
                  <a:lnTo>
                    <a:pt x="764" y="290"/>
                  </a:lnTo>
                  <a:lnTo>
                    <a:pt x="766" y="296"/>
                  </a:lnTo>
                  <a:lnTo>
                    <a:pt x="767" y="300"/>
                  </a:lnTo>
                  <a:lnTo>
                    <a:pt x="767" y="304"/>
                  </a:lnTo>
                  <a:lnTo>
                    <a:pt x="767" y="309"/>
                  </a:lnTo>
                  <a:lnTo>
                    <a:pt x="769" y="313"/>
                  </a:lnTo>
                  <a:lnTo>
                    <a:pt x="769" y="317"/>
                  </a:lnTo>
                  <a:lnTo>
                    <a:pt x="769" y="320"/>
                  </a:lnTo>
                  <a:lnTo>
                    <a:pt x="769" y="324"/>
                  </a:lnTo>
                  <a:lnTo>
                    <a:pt x="769" y="327"/>
                  </a:lnTo>
                  <a:lnTo>
                    <a:pt x="770" y="331"/>
                  </a:lnTo>
                  <a:lnTo>
                    <a:pt x="767" y="333"/>
                  </a:lnTo>
                  <a:lnTo>
                    <a:pt x="767" y="337"/>
                  </a:lnTo>
                  <a:lnTo>
                    <a:pt x="764" y="339"/>
                  </a:lnTo>
                  <a:lnTo>
                    <a:pt x="762" y="341"/>
                  </a:lnTo>
                  <a:lnTo>
                    <a:pt x="757" y="344"/>
                  </a:lnTo>
                  <a:lnTo>
                    <a:pt x="753" y="347"/>
                  </a:lnTo>
                  <a:lnTo>
                    <a:pt x="749" y="350"/>
                  </a:lnTo>
                  <a:lnTo>
                    <a:pt x="743" y="354"/>
                  </a:lnTo>
                  <a:lnTo>
                    <a:pt x="740" y="356"/>
                  </a:lnTo>
                  <a:lnTo>
                    <a:pt x="737" y="356"/>
                  </a:lnTo>
                  <a:lnTo>
                    <a:pt x="735" y="358"/>
                  </a:lnTo>
                  <a:lnTo>
                    <a:pt x="730" y="360"/>
                  </a:lnTo>
                  <a:lnTo>
                    <a:pt x="728" y="361"/>
                  </a:lnTo>
                  <a:lnTo>
                    <a:pt x="723" y="363"/>
                  </a:lnTo>
                  <a:lnTo>
                    <a:pt x="720" y="364"/>
                  </a:lnTo>
                  <a:lnTo>
                    <a:pt x="716" y="366"/>
                  </a:lnTo>
                  <a:lnTo>
                    <a:pt x="712" y="367"/>
                  </a:lnTo>
                  <a:lnTo>
                    <a:pt x="709" y="368"/>
                  </a:lnTo>
                  <a:lnTo>
                    <a:pt x="705" y="370"/>
                  </a:lnTo>
                  <a:lnTo>
                    <a:pt x="701" y="371"/>
                  </a:lnTo>
                  <a:lnTo>
                    <a:pt x="696" y="373"/>
                  </a:lnTo>
                  <a:lnTo>
                    <a:pt x="692" y="374"/>
                  </a:lnTo>
                  <a:lnTo>
                    <a:pt x="689" y="376"/>
                  </a:lnTo>
                  <a:lnTo>
                    <a:pt x="683" y="378"/>
                  </a:lnTo>
                  <a:lnTo>
                    <a:pt x="679" y="380"/>
                  </a:lnTo>
                  <a:lnTo>
                    <a:pt x="674" y="381"/>
                  </a:lnTo>
                  <a:lnTo>
                    <a:pt x="669" y="383"/>
                  </a:lnTo>
                  <a:lnTo>
                    <a:pt x="665" y="384"/>
                  </a:lnTo>
                  <a:lnTo>
                    <a:pt x="659" y="385"/>
                  </a:lnTo>
                  <a:lnTo>
                    <a:pt x="655" y="387"/>
                  </a:lnTo>
                  <a:lnTo>
                    <a:pt x="652" y="388"/>
                  </a:lnTo>
                  <a:lnTo>
                    <a:pt x="647" y="390"/>
                  </a:lnTo>
                  <a:lnTo>
                    <a:pt x="642" y="391"/>
                  </a:lnTo>
                  <a:lnTo>
                    <a:pt x="637" y="393"/>
                  </a:lnTo>
                  <a:lnTo>
                    <a:pt x="631" y="394"/>
                  </a:lnTo>
                  <a:lnTo>
                    <a:pt x="628" y="395"/>
                  </a:lnTo>
                  <a:lnTo>
                    <a:pt x="621" y="398"/>
                  </a:lnTo>
                  <a:lnTo>
                    <a:pt x="617" y="400"/>
                  </a:lnTo>
                  <a:lnTo>
                    <a:pt x="612" y="401"/>
                  </a:lnTo>
                  <a:lnTo>
                    <a:pt x="607" y="404"/>
                  </a:lnTo>
                  <a:lnTo>
                    <a:pt x="602" y="405"/>
                  </a:lnTo>
                  <a:lnTo>
                    <a:pt x="598" y="408"/>
                  </a:lnTo>
                  <a:lnTo>
                    <a:pt x="593" y="410"/>
                  </a:lnTo>
                  <a:lnTo>
                    <a:pt x="588" y="411"/>
                  </a:lnTo>
                  <a:lnTo>
                    <a:pt x="583" y="414"/>
                  </a:lnTo>
                  <a:lnTo>
                    <a:pt x="578" y="415"/>
                  </a:lnTo>
                  <a:lnTo>
                    <a:pt x="573" y="417"/>
                  </a:lnTo>
                  <a:lnTo>
                    <a:pt x="568" y="418"/>
                  </a:lnTo>
                  <a:lnTo>
                    <a:pt x="563" y="421"/>
                  </a:lnTo>
                  <a:lnTo>
                    <a:pt x="558" y="422"/>
                  </a:lnTo>
                  <a:lnTo>
                    <a:pt x="554" y="424"/>
                  </a:lnTo>
                  <a:lnTo>
                    <a:pt x="550" y="427"/>
                  </a:lnTo>
                  <a:lnTo>
                    <a:pt x="546" y="430"/>
                  </a:lnTo>
                  <a:lnTo>
                    <a:pt x="541" y="432"/>
                  </a:lnTo>
                  <a:lnTo>
                    <a:pt x="537" y="434"/>
                  </a:lnTo>
                  <a:lnTo>
                    <a:pt x="533" y="437"/>
                  </a:lnTo>
                  <a:lnTo>
                    <a:pt x="529" y="438"/>
                  </a:lnTo>
                  <a:lnTo>
                    <a:pt x="524" y="441"/>
                  </a:lnTo>
                  <a:lnTo>
                    <a:pt x="520" y="442"/>
                  </a:lnTo>
                  <a:lnTo>
                    <a:pt x="516" y="445"/>
                  </a:lnTo>
                  <a:lnTo>
                    <a:pt x="512" y="448"/>
                  </a:lnTo>
                  <a:lnTo>
                    <a:pt x="507" y="449"/>
                  </a:lnTo>
                  <a:lnTo>
                    <a:pt x="503" y="452"/>
                  </a:lnTo>
                  <a:lnTo>
                    <a:pt x="500" y="454"/>
                  </a:lnTo>
                  <a:lnTo>
                    <a:pt x="496" y="455"/>
                  </a:lnTo>
                  <a:lnTo>
                    <a:pt x="492" y="458"/>
                  </a:lnTo>
                  <a:lnTo>
                    <a:pt x="490" y="461"/>
                  </a:lnTo>
                  <a:lnTo>
                    <a:pt x="487" y="464"/>
                  </a:lnTo>
                  <a:lnTo>
                    <a:pt x="482" y="465"/>
                  </a:lnTo>
                  <a:lnTo>
                    <a:pt x="479" y="468"/>
                  </a:lnTo>
                  <a:lnTo>
                    <a:pt x="477" y="471"/>
                  </a:lnTo>
                  <a:lnTo>
                    <a:pt x="475" y="474"/>
                  </a:lnTo>
                  <a:lnTo>
                    <a:pt x="472" y="474"/>
                  </a:lnTo>
                  <a:lnTo>
                    <a:pt x="469" y="477"/>
                  </a:lnTo>
                  <a:lnTo>
                    <a:pt x="466" y="478"/>
                  </a:lnTo>
                  <a:lnTo>
                    <a:pt x="463" y="481"/>
                  </a:lnTo>
                  <a:lnTo>
                    <a:pt x="456" y="485"/>
                  </a:lnTo>
                  <a:lnTo>
                    <a:pt x="452" y="489"/>
                  </a:lnTo>
                  <a:lnTo>
                    <a:pt x="448" y="492"/>
                  </a:lnTo>
                  <a:lnTo>
                    <a:pt x="443" y="496"/>
                  </a:lnTo>
                  <a:lnTo>
                    <a:pt x="438" y="499"/>
                  </a:lnTo>
                  <a:lnTo>
                    <a:pt x="435" y="502"/>
                  </a:lnTo>
                  <a:lnTo>
                    <a:pt x="429" y="505"/>
                  </a:lnTo>
                  <a:lnTo>
                    <a:pt x="425" y="508"/>
                  </a:lnTo>
                  <a:lnTo>
                    <a:pt x="421" y="508"/>
                  </a:lnTo>
                  <a:lnTo>
                    <a:pt x="418" y="511"/>
                  </a:lnTo>
                  <a:lnTo>
                    <a:pt x="414" y="512"/>
                  </a:lnTo>
                  <a:lnTo>
                    <a:pt x="409" y="513"/>
                  </a:lnTo>
                  <a:lnTo>
                    <a:pt x="406" y="515"/>
                  </a:lnTo>
                  <a:lnTo>
                    <a:pt x="401" y="515"/>
                  </a:lnTo>
                  <a:lnTo>
                    <a:pt x="398" y="513"/>
                  </a:lnTo>
                  <a:lnTo>
                    <a:pt x="394" y="513"/>
                  </a:lnTo>
                  <a:lnTo>
                    <a:pt x="389" y="511"/>
                  </a:lnTo>
                  <a:lnTo>
                    <a:pt x="387" y="509"/>
                  </a:lnTo>
                  <a:lnTo>
                    <a:pt x="382" y="506"/>
                  </a:lnTo>
                  <a:lnTo>
                    <a:pt x="378" y="505"/>
                  </a:lnTo>
                  <a:lnTo>
                    <a:pt x="374" y="501"/>
                  </a:lnTo>
                  <a:lnTo>
                    <a:pt x="369" y="498"/>
                  </a:lnTo>
                  <a:lnTo>
                    <a:pt x="367" y="495"/>
                  </a:lnTo>
                  <a:lnTo>
                    <a:pt x="364" y="492"/>
                  </a:lnTo>
                  <a:lnTo>
                    <a:pt x="362" y="489"/>
                  </a:lnTo>
                  <a:lnTo>
                    <a:pt x="360" y="486"/>
                  </a:lnTo>
                  <a:lnTo>
                    <a:pt x="357" y="484"/>
                  </a:lnTo>
                  <a:lnTo>
                    <a:pt x="354" y="479"/>
                  </a:lnTo>
                  <a:lnTo>
                    <a:pt x="351" y="477"/>
                  </a:lnTo>
                  <a:lnTo>
                    <a:pt x="348" y="475"/>
                  </a:lnTo>
                  <a:lnTo>
                    <a:pt x="345" y="471"/>
                  </a:lnTo>
                  <a:lnTo>
                    <a:pt x="342" y="468"/>
                  </a:lnTo>
                  <a:lnTo>
                    <a:pt x="340" y="464"/>
                  </a:lnTo>
                  <a:lnTo>
                    <a:pt x="335" y="461"/>
                  </a:lnTo>
                  <a:lnTo>
                    <a:pt x="333" y="457"/>
                  </a:lnTo>
                  <a:lnTo>
                    <a:pt x="330" y="454"/>
                  </a:lnTo>
                  <a:lnTo>
                    <a:pt x="327" y="451"/>
                  </a:lnTo>
                  <a:lnTo>
                    <a:pt x="324" y="448"/>
                  </a:lnTo>
                  <a:lnTo>
                    <a:pt x="318" y="444"/>
                  </a:lnTo>
                  <a:lnTo>
                    <a:pt x="315" y="440"/>
                  </a:lnTo>
                  <a:lnTo>
                    <a:pt x="311" y="437"/>
                  </a:lnTo>
                  <a:lnTo>
                    <a:pt x="308" y="432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1"/>
                  </a:lnTo>
                  <a:lnTo>
                    <a:pt x="291" y="418"/>
                  </a:lnTo>
                  <a:lnTo>
                    <a:pt x="287" y="414"/>
                  </a:lnTo>
                  <a:lnTo>
                    <a:pt x="283" y="411"/>
                  </a:lnTo>
                  <a:lnTo>
                    <a:pt x="279" y="408"/>
                  </a:lnTo>
                  <a:lnTo>
                    <a:pt x="276" y="404"/>
                  </a:lnTo>
                  <a:lnTo>
                    <a:pt x="270" y="401"/>
                  </a:lnTo>
                  <a:lnTo>
                    <a:pt x="266" y="397"/>
                  </a:lnTo>
                  <a:lnTo>
                    <a:pt x="261" y="394"/>
                  </a:lnTo>
                  <a:lnTo>
                    <a:pt x="257" y="391"/>
                  </a:lnTo>
                  <a:lnTo>
                    <a:pt x="252" y="387"/>
                  </a:lnTo>
                  <a:lnTo>
                    <a:pt x="247" y="384"/>
                  </a:lnTo>
                  <a:lnTo>
                    <a:pt x="242" y="381"/>
                  </a:lnTo>
                  <a:lnTo>
                    <a:pt x="237" y="380"/>
                  </a:lnTo>
                  <a:lnTo>
                    <a:pt x="232" y="376"/>
                  </a:lnTo>
                  <a:lnTo>
                    <a:pt x="227" y="373"/>
                  </a:lnTo>
                  <a:lnTo>
                    <a:pt x="223" y="371"/>
                  </a:lnTo>
                  <a:lnTo>
                    <a:pt x="217" y="370"/>
                  </a:lnTo>
                  <a:lnTo>
                    <a:pt x="212" y="367"/>
                  </a:lnTo>
                  <a:lnTo>
                    <a:pt x="207" y="364"/>
                  </a:lnTo>
                  <a:lnTo>
                    <a:pt x="202" y="364"/>
                  </a:lnTo>
                  <a:lnTo>
                    <a:pt x="196" y="361"/>
                  </a:lnTo>
                  <a:lnTo>
                    <a:pt x="192" y="361"/>
                  </a:lnTo>
                  <a:lnTo>
                    <a:pt x="185" y="358"/>
                  </a:lnTo>
                  <a:lnTo>
                    <a:pt x="179" y="358"/>
                  </a:lnTo>
                  <a:lnTo>
                    <a:pt x="175" y="357"/>
                  </a:lnTo>
                  <a:lnTo>
                    <a:pt x="168" y="356"/>
                  </a:lnTo>
                  <a:lnTo>
                    <a:pt x="163" y="356"/>
                  </a:lnTo>
                  <a:lnTo>
                    <a:pt x="156" y="356"/>
                  </a:lnTo>
                  <a:lnTo>
                    <a:pt x="151" y="356"/>
                  </a:lnTo>
                  <a:lnTo>
                    <a:pt x="145" y="356"/>
                  </a:lnTo>
                  <a:lnTo>
                    <a:pt x="139" y="356"/>
                  </a:lnTo>
                  <a:lnTo>
                    <a:pt x="134" y="356"/>
                  </a:lnTo>
                  <a:lnTo>
                    <a:pt x="128" y="358"/>
                  </a:lnTo>
                  <a:lnTo>
                    <a:pt x="121" y="358"/>
                  </a:lnTo>
                  <a:lnTo>
                    <a:pt x="117" y="360"/>
                  </a:lnTo>
                  <a:lnTo>
                    <a:pt x="109" y="361"/>
                  </a:lnTo>
                  <a:lnTo>
                    <a:pt x="104" y="364"/>
                  </a:lnTo>
                  <a:lnTo>
                    <a:pt x="98" y="366"/>
                  </a:lnTo>
                  <a:lnTo>
                    <a:pt x="91" y="370"/>
                  </a:lnTo>
                  <a:lnTo>
                    <a:pt x="85" y="371"/>
                  </a:lnTo>
                  <a:lnTo>
                    <a:pt x="80" y="376"/>
                  </a:lnTo>
                  <a:lnTo>
                    <a:pt x="71" y="380"/>
                  </a:lnTo>
                  <a:lnTo>
                    <a:pt x="67" y="383"/>
                  </a:lnTo>
                  <a:lnTo>
                    <a:pt x="61" y="385"/>
                  </a:lnTo>
                  <a:lnTo>
                    <a:pt x="55" y="390"/>
                  </a:lnTo>
                  <a:lnTo>
                    <a:pt x="50" y="394"/>
                  </a:lnTo>
                  <a:lnTo>
                    <a:pt x="46" y="398"/>
                  </a:lnTo>
                  <a:lnTo>
                    <a:pt x="41" y="404"/>
                  </a:lnTo>
                  <a:lnTo>
                    <a:pt x="37" y="410"/>
                  </a:lnTo>
                  <a:lnTo>
                    <a:pt x="33" y="414"/>
                  </a:lnTo>
                  <a:lnTo>
                    <a:pt x="30" y="418"/>
                  </a:lnTo>
                  <a:lnTo>
                    <a:pt x="26" y="424"/>
                  </a:lnTo>
                  <a:lnTo>
                    <a:pt x="23" y="430"/>
                  </a:lnTo>
                  <a:lnTo>
                    <a:pt x="20" y="435"/>
                  </a:lnTo>
                  <a:lnTo>
                    <a:pt x="17" y="441"/>
                  </a:lnTo>
                  <a:lnTo>
                    <a:pt x="14" y="448"/>
                  </a:lnTo>
                  <a:lnTo>
                    <a:pt x="13" y="452"/>
                  </a:lnTo>
                  <a:lnTo>
                    <a:pt x="11" y="458"/>
                  </a:lnTo>
                  <a:lnTo>
                    <a:pt x="9" y="465"/>
                  </a:lnTo>
                  <a:lnTo>
                    <a:pt x="7" y="471"/>
                  </a:lnTo>
                  <a:lnTo>
                    <a:pt x="6" y="478"/>
                  </a:lnTo>
                  <a:lnTo>
                    <a:pt x="4" y="484"/>
                  </a:lnTo>
                  <a:lnTo>
                    <a:pt x="3" y="491"/>
                  </a:lnTo>
                  <a:lnTo>
                    <a:pt x="3" y="498"/>
                  </a:lnTo>
                  <a:lnTo>
                    <a:pt x="3" y="504"/>
                  </a:lnTo>
                  <a:lnTo>
                    <a:pt x="1" y="509"/>
                  </a:lnTo>
                  <a:lnTo>
                    <a:pt x="0" y="516"/>
                  </a:lnTo>
                  <a:lnTo>
                    <a:pt x="0" y="523"/>
                  </a:lnTo>
                  <a:lnTo>
                    <a:pt x="0" y="529"/>
                  </a:lnTo>
                  <a:lnTo>
                    <a:pt x="0" y="535"/>
                  </a:lnTo>
                  <a:lnTo>
                    <a:pt x="0" y="542"/>
                  </a:lnTo>
                  <a:lnTo>
                    <a:pt x="1" y="549"/>
                  </a:lnTo>
                  <a:lnTo>
                    <a:pt x="1" y="555"/>
                  </a:lnTo>
                  <a:lnTo>
                    <a:pt x="1" y="560"/>
                  </a:lnTo>
                  <a:lnTo>
                    <a:pt x="3" y="568"/>
                  </a:lnTo>
                  <a:lnTo>
                    <a:pt x="3" y="573"/>
                  </a:lnTo>
                  <a:lnTo>
                    <a:pt x="4" y="580"/>
                  </a:lnTo>
                  <a:lnTo>
                    <a:pt x="4" y="585"/>
                  </a:lnTo>
                  <a:lnTo>
                    <a:pt x="6" y="590"/>
                  </a:lnTo>
                  <a:lnTo>
                    <a:pt x="6" y="596"/>
                  </a:lnTo>
                  <a:lnTo>
                    <a:pt x="7" y="603"/>
                  </a:lnTo>
                  <a:lnTo>
                    <a:pt x="9" y="607"/>
                  </a:lnTo>
                  <a:lnTo>
                    <a:pt x="9" y="613"/>
                  </a:lnTo>
                  <a:lnTo>
                    <a:pt x="10" y="617"/>
                  </a:lnTo>
                  <a:lnTo>
                    <a:pt x="11" y="624"/>
                  </a:lnTo>
                  <a:lnTo>
                    <a:pt x="13" y="629"/>
                  </a:lnTo>
                  <a:lnTo>
                    <a:pt x="14" y="633"/>
                  </a:lnTo>
                  <a:lnTo>
                    <a:pt x="14" y="637"/>
                  </a:lnTo>
                  <a:lnTo>
                    <a:pt x="16" y="643"/>
                  </a:lnTo>
                  <a:lnTo>
                    <a:pt x="17" y="646"/>
                  </a:lnTo>
                  <a:lnTo>
                    <a:pt x="19" y="651"/>
                  </a:lnTo>
                  <a:lnTo>
                    <a:pt x="19" y="654"/>
                  </a:lnTo>
                  <a:lnTo>
                    <a:pt x="20" y="659"/>
                  </a:lnTo>
                  <a:lnTo>
                    <a:pt x="20" y="661"/>
                  </a:lnTo>
                  <a:lnTo>
                    <a:pt x="23" y="664"/>
                  </a:lnTo>
                  <a:lnTo>
                    <a:pt x="23" y="667"/>
                  </a:lnTo>
                  <a:lnTo>
                    <a:pt x="24" y="670"/>
                  </a:lnTo>
                  <a:lnTo>
                    <a:pt x="26" y="673"/>
                  </a:lnTo>
                  <a:lnTo>
                    <a:pt x="27" y="677"/>
                  </a:lnTo>
                  <a:lnTo>
                    <a:pt x="27" y="680"/>
                  </a:lnTo>
                  <a:lnTo>
                    <a:pt x="28" y="680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Freeform 11"/>
            <p:cNvSpPr>
              <a:spLocks/>
            </p:cNvSpPr>
            <p:nvPr/>
          </p:nvSpPr>
          <p:spPr bwMode="auto">
            <a:xfrm>
              <a:off x="2044" y="1293"/>
              <a:ext cx="95" cy="137"/>
            </a:xfrm>
            <a:custGeom>
              <a:avLst/>
              <a:gdLst>
                <a:gd name="T0" fmla="*/ 31 w 285"/>
                <a:gd name="T1" fmla="*/ 35 h 411"/>
                <a:gd name="T2" fmla="*/ 30 w 285"/>
                <a:gd name="T3" fmla="*/ 33 h 411"/>
                <a:gd name="T4" fmla="*/ 29 w 285"/>
                <a:gd name="T5" fmla="*/ 30 h 411"/>
                <a:gd name="T6" fmla="*/ 27 w 285"/>
                <a:gd name="T7" fmla="*/ 28 h 411"/>
                <a:gd name="T8" fmla="*/ 26 w 285"/>
                <a:gd name="T9" fmla="*/ 25 h 411"/>
                <a:gd name="T10" fmla="*/ 25 w 285"/>
                <a:gd name="T11" fmla="*/ 23 h 411"/>
                <a:gd name="T12" fmla="*/ 25 w 285"/>
                <a:gd name="T13" fmla="*/ 21 h 411"/>
                <a:gd name="T14" fmla="*/ 25 w 285"/>
                <a:gd name="T15" fmla="*/ 19 h 411"/>
                <a:gd name="T16" fmla="*/ 26 w 285"/>
                <a:gd name="T17" fmla="*/ 17 h 411"/>
                <a:gd name="T18" fmla="*/ 26 w 285"/>
                <a:gd name="T19" fmla="*/ 15 h 411"/>
                <a:gd name="T20" fmla="*/ 26 w 285"/>
                <a:gd name="T21" fmla="*/ 13 h 411"/>
                <a:gd name="T22" fmla="*/ 26 w 285"/>
                <a:gd name="T23" fmla="*/ 11 h 411"/>
                <a:gd name="T24" fmla="*/ 26 w 285"/>
                <a:gd name="T25" fmla="*/ 10 h 411"/>
                <a:gd name="T26" fmla="*/ 25 w 285"/>
                <a:gd name="T27" fmla="*/ 8 h 411"/>
                <a:gd name="T28" fmla="*/ 25 w 285"/>
                <a:gd name="T29" fmla="*/ 6 h 411"/>
                <a:gd name="T30" fmla="*/ 23 w 285"/>
                <a:gd name="T31" fmla="*/ 4 h 411"/>
                <a:gd name="T32" fmla="*/ 21 w 285"/>
                <a:gd name="T33" fmla="*/ 2 h 411"/>
                <a:gd name="T34" fmla="*/ 19 w 285"/>
                <a:gd name="T35" fmla="*/ 1 h 411"/>
                <a:gd name="T36" fmla="*/ 18 w 285"/>
                <a:gd name="T37" fmla="*/ 1 h 411"/>
                <a:gd name="T38" fmla="*/ 16 w 285"/>
                <a:gd name="T39" fmla="*/ 0 h 411"/>
                <a:gd name="T40" fmla="*/ 14 w 285"/>
                <a:gd name="T41" fmla="*/ 0 h 411"/>
                <a:gd name="T42" fmla="*/ 12 w 285"/>
                <a:gd name="T43" fmla="*/ 0 h 411"/>
                <a:gd name="T44" fmla="*/ 10 w 285"/>
                <a:gd name="T45" fmla="*/ 0 h 411"/>
                <a:gd name="T46" fmla="*/ 9 w 285"/>
                <a:gd name="T47" fmla="*/ 1 h 411"/>
                <a:gd name="T48" fmla="*/ 7 w 285"/>
                <a:gd name="T49" fmla="*/ 2 h 411"/>
                <a:gd name="T50" fmla="*/ 5 w 285"/>
                <a:gd name="T51" fmla="*/ 3 h 411"/>
                <a:gd name="T52" fmla="*/ 2 w 285"/>
                <a:gd name="T53" fmla="*/ 6 h 411"/>
                <a:gd name="T54" fmla="*/ 1 w 285"/>
                <a:gd name="T55" fmla="*/ 8 h 411"/>
                <a:gd name="T56" fmla="*/ 0 w 285"/>
                <a:gd name="T57" fmla="*/ 9 h 411"/>
                <a:gd name="T58" fmla="*/ 0 w 285"/>
                <a:gd name="T59" fmla="*/ 12 h 411"/>
                <a:gd name="T60" fmla="*/ 0 w 285"/>
                <a:gd name="T61" fmla="*/ 14 h 411"/>
                <a:gd name="T62" fmla="*/ 1 w 285"/>
                <a:gd name="T63" fmla="*/ 17 h 411"/>
                <a:gd name="T64" fmla="*/ 2 w 285"/>
                <a:gd name="T65" fmla="*/ 19 h 411"/>
                <a:gd name="T66" fmla="*/ 4 w 285"/>
                <a:gd name="T67" fmla="*/ 21 h 411"/>
                <a:gd name="T68" fmla="*/ 6 w 285"/>
                <a:gd name="T69" fmla="*/ 23 h 411"/>
                <a:gd name="T70" fmla="*/ 8 w 285"/>
                <a:gd name="T71" fmla="*/ 24 h 411"/>
                <a:gd name="T72" fmla="*/ 10 w 285"/>
                <a:gd name="T73" fmla="*/ 25 h 411"/>
                <a:gd name="T74" fmla="*/ 11 w 285"/>
                <a:gd name="T75" fmla="*/ 26 h 411"/>
                <a:gd name="T76" fmla="*/ 12 w 285"/>
                <a:gd name="T77" fmla="*/ 28 h 411"/>
                <a:gd name="T78" fmla="*/ 13 w 285"/>
                <a:gd name="T79" fmla="*/ 31 h 411"/>
                <a:gd name="T80" fmla="*/ 13 w 285"/>
                <a:gd name="T81" fmla="*/ 33 h 411"/>
                <a:gd name="T82" fmla="*/ 14 w 285"/>
                <a:gd name="T83" fmla="*/ 34 h 411"/>
                <a:gd name="T84" fmla="*/ 15 w 285"/>
                <a:gd name="T85" fmla="*/ 36 h 411"/>
                <a:gd name="T86" fmla="*/ 16 w 285"/>
                <a:gd name="T87" fmla="*/ 38 h 411"/>
                <a:gd name="T88" fmla="*/ 17 w 285"/>
                <a:gd name="T89" fmla="*/ 40 h 411"/>
                <a:gd name="T90" fmla="*/ 18 w 285"/>
                <a:gd name="T91" fmla="*/ 42 h 411"/>
                <a:gd name="T92" fmla="*/ 20 w 285"/>
                <a:gd name="T93" fmla="*/ 44 h 411"/>
                <a:gd name="T94" fmla="*/ 23 w 285"/>
                <a:gd name="T95" fmla="*/ 45 h 411"/>
                <a:gd name="T96" fmla="*/ 25 w 285"/>
                <a:gd name="T97" fmla="*/ 46 h 411"/>
                <a:gd name="T98" fmla="*/ 28 w 285"/>
                <a:gd name="T99" fmla="*/ 45 h 411"/>
                <a:gd name="T100" fmla="*/ 29 w 285"/>
                <a:gd name="T101" fmla="*/ 44 h 411"/>
                <a:gd name="T102" fmla="*/ 31 w 285"/>
                <a:gd name="T103" fmla="*/ 42 h 411"/>
                <a:gd name="T104" fmla="*/ 31 w 285"/>
                <a:gd name="T105" fmla="*/ 40 h 411"/>
                <a:gd name="T106" fmla="*/ 32 w 285"/>
                <a:gd name="T107" fmla="*/ 38 h 411"/>
                <a:gd name="T108" fmla="*/ 32 w 285"/>
                <a:gd name="T109" fmla="*/ 37 h 41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85" h="411">
                  <a:moveTo>
                    <a:pt x="284" y="330"/>
                  </a:moveTo>
                  <a:lnTo>
                    <a:pt x="283" y="326"/>
                  </a:lnTo>
                  <a:lnTo>
                    <a:pt x="283" y="323"/>
                  </a:lnTo>
                  <a:lnTo>
                    <a:pt x="281" y="319"/>
                  </a:lnTo>
                  <a:lnTo>
                    <a:pt x="280" y="316"/>
                  </a:lnTo>
                  <a:lnTo>
                    <a:pt x="278" y="312"/>
                  </a:lnTo>
                  <a:lnTo>
                    <a:pt x="277" y="307"/>
                  </a:lnTo>
                  <a:lnTo>
                    <a:pt x="275" y="303"/>
                  </a:lnTo>
                  <a:lnTo>
                    <a:pt x="274" y="300"/>
                  </a:lnTo>
                  <a:lnTo>
                    <a:pt x="270" y="294"/>
                  </a:lnTo>
                  <a:lnTo>
                    <a:pt x="268" y="290"/>
                  </a:lnTo>
                  <a:lnTo>
                    <a:pt x="266" y="286"/>
                  </a:lnTo>
                  <a:lnTo>
                    <a:pt x="264" y="282"/>
                  </a:lnTo>
                  <a:lnTo>
                    <a:pt x="261" y="277"/>
                  </a:lnTo>
                  <a:lnTo>
                    <a:pt x="258" y="272"/>
                  </a:lnTo>
                  <a:lnTo>
                    <a:pt x="256" y="267"/>
                  </a:lnTo>
                  <a:lnTo>
                    <a:pt x="254" y="263"/>
                  </a:lnTo>
                  <a:lnTo>
                    <a:pt x="251" y="257"/>
                  </a:lnTo>
                  <a:lnTo>
                    <a:pt x="248" y="253"/>
                  </a:lnTo>
                  <a:lnTo>
                    <a:pt x="246" y="248"/>
                  </a:lnTo>
                  <a:lnTo>
                    <a:pt x="243" y="243"/>
                  </a:lnTo>
                  <a:lnTo>
                    <a:pt x="240" y="239"/>
                  </a:lnTo>
                  <a:lnTo>
                    <a:pt x="239" y="235"/>
                  </a:lnTo>
                  <a:lnTo>
                    <a:pt x="236" y="230"/>
                  </a:lnTo>
                  <a:lnTo>
                    <a:pt x="233" y="226"/>
                  </a:lnTo>
                  <a:lnTo>
                    <a:pt x="231" y="222"/>
                  </a:lnTo>
                  <a:lnTo>
                    <a:pt x="230" y="219"/>
                  </a:lnTo>
                  <a:lnTo>
                    <a:pt x="229" y="213"/>
                  </a:lnTo>
                  <a:lnTo>
                    <a:pt x="227" y="212"/>
                  </a:lnTo>
                  <a:lnTo>
                    <a:pt x="224" y="206"/>
                  </a:lnTo>
                  <a:lnTo>
                    <a:pt x="224" y="203"/>
                  </a:lnTo>
                  <a:lnTo>
                    <a:pt x="224" y="201"/>
                  </a:lnTo>
                  <a:lnTo>
                    <a:pt x="224" y="199"/>
                  </a:lnTo>
                  <a:lnTo>
                    <a:pt x="223" y="196"/>
                  </a:lnTo>
                  <a:lnTo>
                    <a:pt x="223" y="193"/>
                  </a:lnTo>
                  <a:lnTo>
                    <a:pt x="223" y="191"/>
                  </a:lnTo>
                  <a:lnTo>
                    <a:pt x="223" y="188"/>
                  </a:lnTo>
                  <a:lnTo>
                    <a:pt x="223" y="184"/>
                  </a:lnTo>
                  <a:lnTo>
                    <a:pt x="224" y="181"/>
                  </a:lnTo>
                  <a:lnTo>
                    <a:pt x="224" y="175"/>
                  </a:lnTo>
                  <a:lnTo>
                    <a:pt x="226" y="172"/>
                  </a:lnTo>
                  <a:lnTo>
                    <a:pt x="226" y="168"/>
                  </a:lnTo>
                  <a:lnTo>
                    <a:pt x="227" y="164"/>
                  </a:lnTo>
                  <a:lnTo>
                    <a:pt x="229" y="159"/>
                  </a:lnTo>
                  <a:lnTo>
                    <a:pt x="230" y="154"/>
                  </a:lnTo>
                  <a:lnTo>
                    <a:pt x="230" y="148"/>
                  </a:lnTo>
                  <a:lnTo>
                    <a:pt x="230" y="144"/>
                  </a:lnTo>
                  <a:lnTo>
                    <a:pt x="231" y="138"/>
                  </a:lnTo>
                  <a:lnTo>
                    <a:pt x="233" y="134"/>
                  </a:lnTo>
                  <a:lnTo>
                    <a:pt x="233" y="131"/>
                  </a:lnTo>
                  <a:lnTo>
                    <a:pt x="233" y="127"/>
                  </a:lnTo>
                  <a:lnTo>
                    <a:pt x="233" y="124"/>
                  </a:lnTo>
                  <a:lnTo>
                    <a:pt x="233" y="121"/>
                  </a:lnTo>
                  <a:lnTo>
                    <a:pt x="233" y="118"/>
                  </a:lnTo>
                  <a:lnTo>
                    <a:pt x="233" y="115"/>
                  </a:lnTo>
                  <a:lnTo>
                    <a:pt x="233" y="112"/>
                  </a:lnTo>
                  <a:lnTo>
                    <a:pt x="233" y="111"/>
                  </a:lnTo>
                  <a:lnTo>
                    <a:pt x="233" y="107"/>
                  </a:lnTo>
                  <a:lnTo>
                    <a:pt x="233" y="104"/>
                  </a:lnTo>
                  <a:lnTo>
                    <a:pt x="233" y="101"/>
                  </a:lnTo>
                  <a:lnTo>
                    <a:pt x="233" y="98"/>
                  </a:lnTo>
                  <a:lnTo>
                    <a:pt x="233" y="95"/>
                  </a:lnTo>
                  <a:lnTo>
                    <a:pt x="233" y="92"/>
                  </a:lnTo>
                  <a:lnTo>
                    <a:pt x="231" y="90"/>
                  </a:lnTo>
                  <a:lnTo>
                    <a:pt x="231" y="87"/>
                  </a:lnTo>
                  <a:lnTo>
                    <a:pt x="230" y="84"/>
                  </a:lnTo>
                  <a:lnTo>
                    <a:pt x="230" y="81"/>
                  </a:lnTo>
                  <a:lnTo>
                    <a:pt x="230" y="78"/>
                  </a:lnTo>
                  <a:lnTo>
                    <a:pt x="229" y="75"/>
                  </a:lnTo>
                  <a:lnTo>
                    <a:pt x="227" y="71"/>
                  </a:lnTo>
                  <a:lnTo>
                    <a:pt x="226" y="68"/>
                  </a:lnTo>
                  <a:lnTo>
                    <a:pt x="224" y="65"/>
                  </a:lnTo>
                  <a:lnTo>
                    <a:pt x="224" y="63"/>
                  </a:lnTo>
                  <a:lnTo>
                    <a:pt x="223" y="60"/>
                  </a:lnTo>
                  <a:lnTo>
                    <a:pt x="221" y="57"/>
                  </a:lnTo>
                  <a:lnTo>
                    <a:pt x="220" y="54"/>
                  </a:lnTo>
                  <a:lnTo>
                    <a:pt x="219" y="51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7" y="37"/>
                  </a:lnTo>
                  <a:lnTo>
                    <a:pt x="206" y="34"/>
                  </a:lnTo>
                  <a:lnTo>
                    <a:pt x="203" y="31"/>
                  </a:lnTo>
                  <a:lnTo>
                    <a:pt x="202" y="30"/>
                  </a:lnTo>
                  <a:lnTo>
                    <a:pt x="196" y="26"/>
                  </a:lnTo>
                  <a:lnTo>
                    <a:pt x="190" y="21"/>
                  </a:lnTo>
                  <a:lnTo>
                    <a:pt x="186" y="19"/>
                  </a:lnTo>
                  <a:lnTo>
                    <a:pt x="183" y="16"/>
                  </a:lnTo>
                  <a:lnTo>
                    <a:pt x="180" y="16"/>
                  </a:lnTo>
                  <a:lnTo>
                    <a:pt x="177" y="13"/>
                  </a:lnTo>
                  <a:lnTo>
                    <a:pt x="175" y="11"/>
                  </a:lnTo>
                  <a:lnTo>
                    <a:pt x="173" y="10"/>
                  </a:lnTo>
                  <a:lnTo>
                    <a:pt x="170" y="9"/>
                  </a:lnTo>
                  <a:lnTo>
                    <a:pt x="167" y="7"/>
                  </a:lnTo>
                  <a:lnTo>
                    <a:pt x="163" y="7"/>
                  </a:lnTo>
                  <a:lnTo>
                    <a:pt x="160" y="6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0" y="3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0" y="1"/>
                  </a:lnTo>
                  <a:lnTo>
                    <a:pt x="138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8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5" y="1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4" y="1"/>
                  </a:lnTo>
                  <a:lnTo>
                    <a:pt x="101" y="3"/>
                  </a:lnTo>
                  <a:lnTo>
                    <a:pt x="96" y="3"/>
                  </a:lnTo>
                  <a:lnTo>
                    <a:pt x="94" y="3"/>
                  </a:lnTo>
                  <a:lnTo>
                    <a:pt x="91" y="4"/>
                  </a:lnTo>
                  <a:lnTo>
                    <a:pt x="88" y="4"/>
                  </a:lnTo>
                  <a:lnTo>
                    <a:pt x="84" y="6"/>
                  </a:lnTo>
                  <a:lnTo>
                    <a:pt x="81" y="7"/>
                  </a:lnTo>
                  <a:lnTo>
                    <a:pt x="77" y="7"/>
                  </a:lnTo>
                  <a:lnTo>
                    <a:pt x="74" y="9"/>
                  </a:lnTo>
                  <a:lnTo>
                    <a:pt x="71" y="10"/>
                  </a:lnTo>
                  <a:lnTo>
                    <a:pt x="68" y="11"/>
                  </a:lnTo>
                  <a:lnTo>
                    <a:pt x="65" y="13"/>
                  </a:lnTo>
                  <a:lnTo>
                    <a:pt x="62" y="16"/>
                  </a:lnTo>
                  <a:lnTo>
                    <a:pt x="59" y="16"/>
                  </a:lnTo>
                  <a:lnTo>
                    <a:pt x="57" y="19"/>
                  </a:lnTo>
                  <a:lnTo>
                    <a:pt x="52" y="20"/>
                  </a:lnTo>
                  <a:lnTo>
                    <a:pt x="50" y="23"/>
                  </a:lnTo>
                  <a:lnTo>
                    <a:pt x="45" y="26"/>
                  </a:lnTo>
                  <a:lnTo>
                    <a:pt x="40" y="30"/>
                  </a:lnTo>
                  <a:lnTo>
                    <a:pt x="34" y="34"/>
                  </a:lnTo>
                  <a:lnTo>
                    <a:pt x="30" y="38"/>
                  </a:lnTo>
                  <a:lnTo>
                    <a:pt x="25" y="44"/>
                  </a:lnTo>
                  <a:lnTo>
                    <a:pt x="21" y="50"/>
                  </a:lnTo>
                  <a:lnTo>
                    <a:pt x="17" y="54"/>
                  </a:lnTo>
                  <a:lnTo>
                    <a:pt x="14" y="60"/>
                  </a:lnTo>
                  <a:lnTo>
                    <a:pt x="11" y="64"/>
                  </a:lnTo>
                  <a:lnTo>
                    <a:pt x="8" y="70"/>
                  </a:lnTo>
                  <a:lnTo>
                    <a:pt x="7" y="73"/>
                  </a:lnTo>
                  <a:lnTo>
                    <a:pt x="5" y="75"/>
                  </a:lnTo>
                  <a:lnTo>
                    <a:pt x="5" y="78"/>
                  </a:lnTo>
                  <a:lnTo>
                    <a:pt x="5" y="81"/>
                  </a:lnTo>
                  <a:lnTo>
                    <a:pt x="3" y="84"/>
                  </a:lnTo>
                  <a:lnTo>
                    <a:pt x="3" y="85"/>
                  </a:lnTo>
                  <a:lnTo>
                    <a:pt x="3" y="90"/>
                  </a:lnTo>
                  <a:lnTo>
                    <a:pt x="3" y="92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5"/>
                  </a:lnTo>
                  <a:lnTo>
                    <a:pt x="0" y="120"/>
                  </a:lnTo>
                  <a:lnTo>
                    <a:pt x="1" y="125"/>
                  </a:lnTo>
                  <a:lnTo>
                    <a:pt x="3" y="131"/>
                  </a:lnTo>
                  <a:lnTo>
                    <a:pt x="4" y="135"/>
                  </a:lnTo>
                  <a:lnTo>
                    <a:pt x="5" y="141"/>
                  </a:lnTo>
                  <a:lnTo>
                    <a:pt x="7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3" y="159"/>
                  </a:lnTo>
                  <a:lnTo>
                    <a:pt x="14" y="165"/>
                  </a:lnTo>
                  <a:lnTo>
                    <a:pt x="17" y="168"/>
                  </a:lnTo>
                  <a:lnTo>
                    <a:pt x="21" y="172"/>
                  </a:lnTo>
                  <a:lnTo>
                    <a:pt x="23" y="176"/>
                  </a:lnTo>
                  <a:lnTo>
                    <a:pt x="27" y="181"/>
                  </a:lnTo>
                  <a:lnTo>
                    <a:pt x="30" y="185"/>
                  </a:lnTo>
                  <a:lnTo>
                    <a:pt x="34" y="188"/>
                  </a:lnTo>
                  <a:lnTo>
                    <a:pt x="37" y="191"/>
                  </a:lnTo>
                  <a:lnTo>
                    <a:pt x="40" y="193"/>
                  </a:lnTo>
                  <a:lnTo>
                    <a:pt x="44" y="196"/>
                  </a:lnTo>
                  <a:lnTo>
                    <a:pt x="47" y="199"/>
                  </a:lnTo>
                  <a:lnTo>
                    <a:pt x="50" y="201"/>
                  </a:lnTo>
                  <a:lnTo>
                    <a:pt x="55" y="203"/>
                  </a:lnTo>
                  <a:lnTo>
                    <a:pt x="58" y="205"/>
                  </a:lnTo>
                  <a:lnTo>
                    <a:pt x="59" y="206"/>
                  </a:lnTo>
                  <a:lnTo>
                    <a:pt x="62" y="209"/>
                  </a:lnTo>
                  <a:lnTo>
                    <a:pt x="65" y="212"/>
                  </a:lnTo>
                  <a:lnTo>
                    <a:pt x="68" y="212"/>
                  </a:lnTo>
                  <a:lnTo>
                    <a:pt x="71" y="213"/>
                  </a:lnTo>
                  <a:lnTo>
                    <a:pt x="75" y="216"/>
                  </a:lnTo>
                  <a:lnTo>
                    <a:pt x="79" y="219"/>
                  </a:lnTo>
                  <a:lnTo>
                    <a:pt x="84" y="220"/>
                  </a:lnTo>
                  <a:lnTo>
                    <a:pt x="86" y="222"/>
                  </a:lnTo>
                  <a:lnTo>
                    <a:pt x="89" y="225"/>
                  </a:lnTo>
                  <a:lnTo>
                    <a:pt x="92" y="228"/>
                  </a:lnTo>
                  <a:lnTo>
                    <a:pt x="95" y="230"/>
                  </a:lnTo>
                  <a:lnTo>
                    <a:pt x="98" y="233"/>
                  </a:lnTo>
                  <a:lnTo>
                    <a:pt x="99" y="238"/>
                  </a:lnTo>
                  <a:lnTo>
                    <a:pt x="102" y="243"/>
                  </a:lnTo>
                  <a:lnTo>
                    <a:pt x="104" y="246"/>
                  </a:lnTo>
                  <a:lnTo>
                    <a:pt x="105" y="249"/>
                  </a:lnTo>
                  <a:lnTo>
                    <a:pt x="105" y="252"/>
                  </a:lnTo>
                  <a:lnTo>
                    <a:pt x="108" y="256"/>
                  </a:lnTo>
                  <a:lnTo>
                    <a:pt x="109" y="259"/>
                  </a:lnTo>
                  <a:lnTo>
                    <a:pt x="109" y="265"/>
                  </a:lnTo>
                  <a:lnTo>
                    <a:pt x="111" y="269"/>
                  </a:lnTo>
                  <a:lnTo>
                    <a:pt x="113" y="275"/>
                  </a:lnTo>
                  <a:lnTo>
                    <a:pt x="115" y="279"/>
                  </a:lnTo>
                  <a:lnTo>
                    <a:pt x="116" y="283"/>
                  </a:lnTo>
                  <a:lnTo>
                    <a:pt x="118" y="286"/>
                  </a:lnTo>
                  <a:lnTo>
                    <a:pt x="118" y="289"/>
                  </a:lnTo>
                  <a:lnTo>
                    <a:pt x="119" y="293"/>
                  </a:lnTo>
                  <a:lnTo>
                    <a:pt x="121" y="296"/>
                  </a:lnTo>
                  <a:lnTo>
                    <a:pt x="122" y="297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5" y="307"/>
                  </a:lnTo>
                  <a:lnTo>
                    <a:pt x="126" y="310"/>
                  </a:lnTo>
                  <a:lnTo>
                    <a:pt x="128" y="313"/>
                  </a:lnTo>
                  <a:lnTo>
                    <a:pt x="129" y="317"/>
                  </a:lnTo>
                  <a:lnTo>
                    <a:pt x="131" y="320"/>
                  </a:lnTo>
                  <a:lnTo>
                    <a:pt x="131" y="324"/>
                  </a:lnTo>
                  <a:lnTo>
                    <a:pt x="133" y="327"/>
                  </a:lnTo>
                  <a:lnTo>
                    <a:pt x="136" y="330"/>
                  </a:lnTo>
                  <a:lnTo>
                    <a:pt x="136" y="331"/>
                  </a:lnTo>
                  <a:lnTo>
                    <a:pt x="139" y="334"/>
                  </a:lnTo>
                  <a:lnTo>
                    <a:pt x="140" y="337"/>
                  </a:lnTo>
                  <a:lnTo>
                    <a:pt x="140" y="341"/>
                  </a:lnTo>
                  <a:lnTo>
                    <a:pt x="143" y="344"/>
                  </a:lnTo>
                  <a:lnTo>
                    <a:pt x="145" y="347"/>
                  </a:lnTo>
                  <a:lnTo>
                    <a:pt x="146" y="350"/>
                  </a:lnTo>
                  <a:lnTo>
                    <a:pt x="148" y="354"/>
                  </a:lnTo>
                  <a:lnTo>
                    <a:pt x="150" y="357"/>
                  </a:lnTo>
                  <a:lnTo>
                    <a:pt x="152" y="358"/>
                  </a:lnTo>
                  <a:lnTo>
                    <a:pt x="153" y="363"/>
                  </a:lnTo>
                  <a:lnTo>
                    <a:pt x="155" y="364"/>
                  </a:lnTo>
                  <a:lnTo>
                    <a:pt x="158" y="367"/>
                  </a:lnTo>
                  <a:lnTo>
                    <a:pt x="160" y="374"/>
                  </a:lnTo>
                  <a:lnTo>
                    <a:pt x="166" y="378"/>
                  </a:lnTo>
                  <a:lnTo>
                    <a:pt x="170" y="384"/>
                  </a:lnTo>
                  <a:lnTo>
                    <a:pt x="175" y="388"/>
                  </a:lnTo>
                  <a:lnTo>
                    <a:pt x="179" y="393"/>
                  </a:lnTo>
                  <a:lnTo>
                    <a:pt x="183" y="395"/>
                  </a:lnTo>
                  <a:lnTo>
                    <a:pt x="187" y="400"/>
                  </a:lnTo>
                  <a:lnTo>
                    <a:pt x="193" y="403"/>
                  </a:lnTo>
                  <a:lnTo>
                    <a:pt x="199" y="405"/>
                  </a:lnTo>
                  <a:lnTo>
                    <a:pt x="204" y="408"/>
                  </a:lnTo>
                  <a:lnTo>
                    <a:pt x="207" y="408"/>
                  </a:lnTo>
                  <a:lnTo>
                    <a:pt x="209" y="410"/>
                  </a:lnTo>
                  <a:lnTo>
                    <a:pt x="212" y="411"/>
                  </a:lnTo>
                  <a:lnTo>
                    <a:pt x="214" y="411"/>
                  </a:lnTo>
                  <a:lnTo>
                    <a:pt x="220" y="411"/>
                  </a:lnTo>
                  <a:lnTo>
                    <a:pt x="224" y="411"/>
                  </a:lnTo>
                  <a:lnTo>
                    <a:pt x="230" y="411"/>
                  </a:lnTo>
                  <a:lnTo>
                    <a:pt x="234" y="411"/>
                  </a:lnTo>
                  <a:lnTo>
                    <a:pt x="239" y="410"/>
                  </a:lnTo>
                  <a:lnTo>
                    <a:pt x="244" y="408"/>
                  </a:lnTo>
                  <a:lnTo>
                    <a:pt x="248" y="408"/>
                  </a:lnTo>
                  <a:lnTo>
                    <a:pt x="251" y="407"/>
                  </a:lnTo>
                  <a:lnTo>
                    <a:pt x="254" y="404"/>
                  </a:lnTo>
                  <a:lnTo>
                    <a:pt x="257" y="403"/>
                  </a:lnTo>
                  <a:lnTo>
                    <a:pt x="261" y="398"/>
                  </a:lnTo>
                  <a:lnTo>
                    <a:pt x="264" y="395"/>
                  </a:lnTo>
                  <a:lnTo>
                    <a:pt x="267" y="393"/>
                  </a:lnTo>
                  <a:lnTo>
                    <a:pt x="268" y="390"/>
                  </a:lnTo>
                  <a:lnTo>
                    <a:pt x="271" y="387"/>
                  </a:lnTo>
                  <a:lnTo>
                    <a:pt x="274" y="384"/>
                  </a:lnTo>
                  <a:lnTo>
                    <a:pt x="275" y="381"/>
                  </a:lnTo>
                  <a:lnTo>
                    <a:pt x="277" y="377"/>
                  </a:lnTo>
                  <a:lnTo>
                    <a:pt x="278" y="374"/>
                  </a:lnTo>
                  <a:lnTo>
                    <a:pt x="280" y="370"/>
                  </a:lnTo>
                  <a:lnTo>
                    <a:pt x="280" y="366"/>
                  </a:lnTo>
                  <a:lnTo>
                    <a:pt x="281" y="363"/>
                  </a:lnTo>
                  <a:lnTo>
                    <a:pt x="283" y="358"/>
                  </a:lnTo>
                  <a:lnTo>
                    <a:pt x="284" y="356"/>
                  </a:lnTo>
                  <a:lnTo>
                    <a:pt x="284" y="351"/>
                  </a:lnTo>
                  <a:lnTo>
                    <a:pt x="284" y="348"/>
                  </a:lnTo>
                  <a:lnTo>
                    <a:pt x="284" y="344"/>
                  </a:lnTo>
                  <a:lnTo>
                    <a:pt x="285" y="341"/>
                  </a:lnTo>
                  <a:lnTo>
                    <a:pt x="284" y="337"/>
                  </a:lnTo>
                  <a:lnTo>
                    <a:pt x="284" y="334"/>
                  </a:lnTo>
                  <a:lnTo>
                    <a:pt x="284" y="331"/>
                  </a:lnTo>
                  <a:lnTo>
                    <a:pt x="284" y="3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Freeform 12"/>
            <p:cNvSpPr>
              <a:spLocks/>
            </p:cNvSpPr>
            <p:nvPr/>
          </p:nvSpPr>
          <p:spPr bwMode="auto">
            <a:xfrm>
              <a:off x="1776" y="912"/>
              <a:ext cx="314" cy="278"/>
            </a:xfrm>
            <a:custGeom>
              <a:avLst/>
              <a:gdLst>
                <a:gd name="T0" fmla="*/ 10 w 942"/>
                <a:gd name="T1" fmla="*/ 24 h 833"/>
                <a:gd name="T2" fmla="*/ 17 w 942"/>
                <a:gd name="T3" fmla="*/ 16 h 833"/>
                <a:gd name="T4" fmla="*/ 24 w 942"/>
                <a:gd name="T5" fmla="*/ 10 h 833"/>
                <a:gd name="T6" fmla="*/ 33 w 942"/>
                <a:gd name="T7" fmla="*/ 5 h 833"/>
                <a:gd name="T8" fmla="*/ 41 w 942"/>
                <a:gd name="T9" fmla="*/ 2 h 833"/>
                <a:gd name="T10" fmla="*/ 49 w 942"/>
                <a:gd name="T11" fmla="*/ 0 h 833"/>
                <a:gd name="T12" fmla="*/ 56 w 942"/>
                <a:gd name="T13" fmla="*/ 0 h 833"/>
                <a:gd name="T14" fmla="*/ 63 w 942"/>
                <a:gd name="T15" fmla="*/ 0 h 833"/>
                <a:gd name="T16" fmla="*/ 68 w 942"/>
                <a:gd name="T17" fmla="*/ 1 h 833"/>
                <a:gd name="T18" fmla="*/ 73 w 942"/>
                <a:gd name="T19" fmla="*/ 2 h 833"/>
                <a:gd name="T20" fmla="*/ 77 w 942"/>
                <a:gd name="T21" fmla="*/ 4 h 833"/>
                <a:gd name="T22" fmla="*/ 81 w 942"/>
                <a:gd name="T23" fmla="*/ 6 h 833"/>
                <a:gd name="T24" fmla="*/ 83 w 942"/>
                <a:gd name="T25" fmla="*/ 10 h 833"/>
                <a:gd name="T26" fmla="*/ 87 w 942"/>
                <a:gd name="T27" fmla="*/ 13 h 833"/>
                <a:gd name="T28" fmla="*/ 91 w 942"/>
                <a:gd name="T29" fmla="*/ 12 h 833"/>
                <a:gd name="T30" fmla="*/ 94 w 942"/>
                <a:gd name="T31" fmla="*/ 11 h 833"/>
                <a:gd name="T32" fmla="*/ 99 w 942"/>
                <a:gd name="T33" fmla="*/ 11 h 833"/>
                <a:gd name="T34" fmla="*/ 103 w 942"/>
                <a:gd name="T35" fmla="*/ 14 h 833"/>
                <a:gd name="T36" fmla="*/ 105 w 942"/>
                <a:gd name="T37" fmla="*/ 19 h 833"/>
                <a:gd name="T38" fmla="*/ 104 w 942"/>
                <a:gd name="T39" fmla="*/ 22 h 833"/>
                <a:gd name="T40" fmla="*/ 104 w 942"/>
                <a:gd name="T41" fmla="*/ 26 h 833"/>
                <a:gd name="T42" fmla="*/ 102 w 942"/>
                <a:gd name="T43" fmla="*/ 30 h 833"/>
                <a:gd name="T44" fmla="*/ 98 w 942"/>
                <a:gd name="T45" fmla="*/ 34 h 833"/>
                <a:gd name="T46" fmla="*/ 92 w 942"/>
                <a:gd name="T47" fmla="*/ 36 h 833"/>
                <a:gd name="T48" fmla="*/ 87 w 942"/>
                <a:gd name="T49" fmla="*/ 34 h 833"/>
                <a:gd name="T50" fmla="*/ 87 w 942"/>
                <a:gd name="T51" fmla="*/ 30 h 833"/>
                <a:gd name="T52" fmla="*/ 85 w 942"/>
                <a:gd name="T53" fmla="*/ 26 h 833"/>
                <a:gd name="T54" fmla="*/ 81 w 942"/>
                <a:gd name="T55" fmla="*/ 25 h 833"/>
                <a:gd name="T56" fmla="*/ 76 w 942"/>
                <a:gd name="T57" fmla="*/ 27 h 833"/>
                <a:gd name="T58" fmla="*/ 72 w 942"/>
                <a:gd name="T59" fmla="*/ 27 h 833"/>
                <a:gd name="T60" fmla="*/ 68 w 942"/>
                <a:gd name="T61" fmla="*/ 25 h 833"/>
                <a:gd name="T62" fmla="*/ 63 w 942"/>
                <a:gd name="T63" fmla="*/ 24 h 833"/>
                <a:gd name="T64" fmla="*/ 56 w 942"/>
                <a:gd name="T65" fmla="*/ 23 h 833"/>
                <a:gd name="T66" fmla="*/ 49 w 942"/>
                <a:gd name="T67" fmla="*/ 24 h 833"/>
                <a:gd name="T68" fmla="*/ 40 w 942"/>
                <a:gd name="T69" fmla="*/ 27 h 833"/>
                <a:gd name="T70" fmla="*/ 34 w 942"/>
                <a:gd name="T71" fmla="*/ 32 h 833"/>
                <a:gd name="T72" fmla="*/ 30 w 942"/>
                <a:gd name="T73" fmla="*/ 37 h 833"/>
                <a:gd name="T74" fmla="*/ 27 w 942"/>
                <a:gd name="T75" fmla="*/ 43 h 833"/>
                <a:gd name="T76" fmla="*/ 26 w 942"/>
                <a:gd name="T77" fmla="*/ 49 h 833"/>
                <a:gd name="T78" fmla="*/ 26 w 942"/>
                <a:gd name="T79" fmla="*/ 55 h 833"/>
                <a:gd name="T80" fmla="*/ 26 w 942"/>
                <a:gd name="T81" fmla="*/ 60 h 833"/>
                <a:gd name="T82" fmla="*/ 26 w 942"/>
                <a:gd name="T83" fmla="*/ 65 h 833"/>
                <a:gd name="T84" fmla="*/ 27 w 942"/>
                <a:gd name="T85" fmla="*/ 69 h 833"/>
                <a:gd name="T86" fmla="*/ 29 w 942"/>
                <a:gd name="T87" fmla="*/ 72 h 833"/>
                <a:gd name="T88" fmla="*/ 31 w 942"/>
                <a:gd name="T89" fmla="*/ 77 h 833"/>
                <a:gd name="T90" fmla="*/ 27 w 942"/>
                <a:gd name="T91" fmla="*/ 80 h 833"/>
                <a:gd name="T92" fmla="*/ 24 w 942"/>
                <a:gd name="T93" fmla="*/ 80 h 833"/>
                <a:gd name="T94" fmla="*/ 19 w 942"/>
                <a:gd name="T95" fmla="*/ 82 h 833"/>
                <a:gd name="T96" fmla="*/ 15 w 942"/>
                <a:gd name="T97" fmla="*/ 85 h 833"/>
                <a:gd name="T98" fmla="*/ 11 w 942"/>
                <a:gd name="T99" fmla="*/ 89 h 833"/>
                <a:gd name="T100" fmla="*/ 10 w 942"/>
                <a:gd name="T101" fmla="*/ 92 h 833"/>
                <a:gd name="T102" fmla="*/ 6 w 942"/>
                <a:gd name="T103" fmla="*/ 91 h 833"/>
                <a:gd name="T104" fmla="*/ 4 w 942"/>
                <a:gd name="T105" fmla="*/ 87 h 833"/>
                <a:gd name="T106" fmla="*/ 2 w 942"/>
                <a:gd name="T107" fmla="*/ 78 h 833"/>
                <a:gd name="T108" fmla="*/ 0 w 942"/>
                <a:gd name="T109" fmla="*/ 68 h 833"/>
                <a:gd name="T110" fmla="*/ 0 w 942"/>
                <a:gd name="T111" fmla="*/ 56 h 833"/>
                <a:gd name="T112" fmla="*/ 1 w 942"/>
                <a:gd name="T113" fmla="*/ 44 h 833"/>
                <a:gd name="T114" fmla="*/ 5 w 942"/>
                <a:gd name="T115" fmla="*/ 34 h 83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42" h="833">
                  <a:moveTo>
                    <a:pt x="44" y="304"/>
                  </a:moveTo>
                  <a:lnTo>
                    <a:pt x="47" y="294"/>
                  </a:lnTo>
                  <a:lnTo>
                    <a:pt x="53" y="284"/>
                  </a:lnTo>
                  <a:lnTo>
                    <a:pt x="57" y="274"/>
                  </a:lnTo>
                  <a:lnTo>
                    <a:pt x="61" y="265"/>
                  </a:lnTo>
                  <a:lnTo>
                    <a:pt x="67" y="255"/>
                  </a:lnTo>
                  <a:lnTo>
                    <a:pt x="72" y="246"/>
                  </a:lnTo>
                  <a:lnTo>
                    <a:pt x="77" y="238"/>
                  </a:lnTo>
                  <a:lnTo>
                    <a:pt x="84" y="229"/>
                  </a:lnTo>
                  <a:lnTo>
                    <a:pt x="88" y="220"/>
                  </a:lnTo>
                  <a:lnTo>
                    <a:pt x="94" y="212"/>
                  </a:lnTo>
                  <a:lnTo>
                    <a:pt x="99" y="202"/>
                  </a:lnTo>
                  <a:lnTo>
                    <a:pt x="107" y="195"/>
                  </a:lnTo>
                  <a:lnTo>
                    <a:pt x="112" y="188"/>
                  </a:lnTo>
                  <a:lnTo>
                    <a:pt x="118" y="181"/>
                  </a:lnTo>
                  <a:lnTo>
                    <a:pt x="125" y="172"/>
                  </a:lnTo>
                  <a:lnTo>
                    <a:pt x="131" y="165"/>
                  </a:lnTo>
                  <a:lnTo>
                    <a:pt x="136" y="158"/>
                  </a:lnTo>
                  <a:lnTo>
                    <a:pt x="144" y="152"/>
                  </a:lnTo>
                  <a:lnTo>
                    <a:pt x="149" y="145"/>
                  </a:lnTo>
                  <a:lnTo>
                    <a:pt x="158" y="138"/>
                  </a:lnTo>
                  <a:lnTo>
                    <a:pt x="162" y="132"/>
                  </a:lnTo>
                  <a:lnTo>
                    <a:pt x="171" y="127"/>
                  </a:lnTo>
                  <a:lnTo>
                    <a:pt x="178" y="119"/>
                  </a:lnTo>
                  <a:lnTo>
                    <a:pt x="185" y="114"/>
                  </a:lnTo>
                  <a:lnTo>
                    <a:pt x="192" y="108"/>
                  </a:lnTo>
                  <a:lnTo>
                    <a:pt x="198" y="104"/>
                  </a:lnTo>
                  <a:lnTo>
                    <a:pt x="206" y="98"/>
                  </a:lnTo>
                  <a:lnTo>
                    <a:pt x="212" y="92"/>
                  </a:lnTo>
                  <a:lnTo>
                    <a:pt x="220" y="87"/>
                  </a:lnTo>
                  <a:lnTo>
                    <a:pt x="226" y="82"/>
                  </a:lnTo>
                  <a:lnTo>
                    <a:pt x="234" y="78"/>
                  </a:lnTo>
                  <a:lnTo>
                    <a:pt x="242" y="74"/>
                  </a:lnTo>
                  <a:lnTo>
                    <a:pt x="249" y="70"/>
                  </a:lnTo>
                  <a:lnTo>
                    <a:pt x="256" y="65"/>
                  </a:lnTo>
                  <a:lnTo>
                    <a:pt x="264" y="61"/>
                  </a:lnTo>
                  <a:lnTo>
                    <a:pt x="271" y="57"/>
                  </a:lnTo>
                  <a:lnTo>
                    <a:pt x="278" y="53"/>
                  </a:lnTo>
                  <a:lnTo>
                    <a:pt x="287" y="50"/>
                  </a:lnTo>
                  <a:lnTo>
                    <a:pt x="294" y="47"/>
                  </a:lnTo>
                  <a:lnTo>
                    <a:pt x="301" y="44"/>
                  </a:lnTo>
                  <a:lnTo>
                    <a:pt x="310" y="40"/>
                  </a:lnTo>
                  <a:lnTo>
                    <a:pt x="317" y="37"/>
                  </a:lnTo>
                  <a:lnTo>
                    <a:pt x="324" y="34"/>
                  </a:lnTo>
                  <a:lnTo>
                    <a:pt x="332" y="31"/>
                  </a:lnTo>
                  <a:lnTo>
                    <a:pt x="340" y="28"/>
                  </a:lnTo>
                  <a:lnTo>
                    <a:pt x="348" y="27"/>
                  </a:lnTo>
                  <a:lnTo>
                    <a:pt x="355" y="24"/>
                  </a:lnTo>
                  <a:lnTo>
                    <a:pt x="362" y="21"/>
                  </a:lnTo>
                  <a:lnTo>
                    <a:pt x="371" y="20"/>
                  </a:lnTo>
                  <a:lnTo>
                    <a:pt x="378" y="17"/>
                  </a:lnTo>
                  <a:lnTo>
                    <a:pt x="385" y="16"/>
                  </a:lnTo>
                  <a:lnTo>
                    <a:pt x="394" y="14"/>
                  </a:lnTo>
                  <a:lnTo>
                    <a:pt x="401" y="11"/>
                  </a:lnTo>
                  <a:lnTo>
                    <a:pt x="408" y="10"/>
                  </a:lnTo>
                  <a:lnTo>
                    <a:pt x="415" y="9"/>
                  </a:lnTo>
                  <a:lnTo>
                    <a:pt x="423" y="9"/>
                  </a:lnTo>
                  <a:lnTo>
                    <a:pt x="429" y="6"/>
                  </a:lnTo>
                  <a:lnTo>
                    <a:pt x="438" y="6"/>
                  </a:lnTo>
                  <a:lnTo>
                    <a:pt x="445" y="4"/>
                  </a:lnTo>
                  <a:lnTo>
                    <a:pt x="452" y="4"/>
                  </a:lnTo>
                  <a:lnTo>
                    <a:pt x="459" y="3"/>
                  </a:lnTo>
                  <a:lnTo>
                    <a:pt x="466" y="3"/>
                  </a:lnTo>
                  <a:lnTo>
                    <a:pt x="473" y="1"/>
                  </a:lnTo>
                  <a:lnTo>
                    <a:pt x="482" y="1"/>
                  </a:lnTo>
                  <a:lnTo>
                    <a:pt x="487" y="1"/>
                  </a:lnTo>
                  <a:lnTo>
                    <a:pt x="492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19" y="0"/>
                  </a:lnTo>
                  <a:lnTo>
                    <a:pt x="526" y="0"/>
                  </a:lnTo>
                  <a:lnTo>
                    <a:pt x="531" y="0"/>
                  </a:lnTo>
                  <a:lnTo>
                    <a:pt x="536" y="0"/>
                  </a:lnTo>
                  <a:lnTo>
                    <a:pt x="541" y="1"/>
                  </a:lnTo>
                  <a:lnTo>
                    <a:pt x="547" y="1"/>
                  </a:lnTo>
                  <a:lnTo>
                    <a:pt x="551" y="1"/>
                  </a:lnTo>
                  <a:lnTo>
                    <a:pt x="557" y="3"/>
                  </a:lnTo>
                  <a:lnTo>
                    <a:pt x="563" y="3"/>
                  </a:lnTo>
                  <a:lnTo>
                    <a:pt x="568" y="4"/>
                  </a:lnTo>
                  <a:lnTo>
                    <a:pt x="573" y="4"/>
                  </a:lnTo>
                  <a:lnTo>
                    <a:pt x="578" y="6"/>
                  </a:lnTo>
                  <a:lnTo>
                    <a:pt x="583" y="6"/>
                  </a:lnTo>
                  <a:lnTo>
                    <a:pt x="588" y="6"/>
                  </a:lnTo>
                  <a:lnTo>
                    <a:pt x="594" y="7"/>
                  </a:lnTo>
                  <a:lnTo>
                    <a:pt x="598" y="9"/>
                  </a:lnTo>
                  <a:lnTo>
                    <a:pt x="604" y="9"/>
                  </a:lnTo>
                  <a:lnTo>
                    <a:pt x="608" y="9"/>
                  </a:lnTo>
                  <a:lnTo>
                    <a:pt x="614" y="10"/>
                  </a:lnTo>
                  <a:lnTo>
                    <a:pt x="618" y="11"/>
                  </a:lnTo>
                  <a:lnTo>
                    <a:pt x="622" y="11"/>
                  </a:lnTo>
                  <a:lnTo>
                    <a:pt x="628" y="14"/>
                  </a:lnTo>
                  <a:lnTo>
                    <a:pt x="632" y="16"/>
                  </a:lnTo>
                  <a:lnTo>
                    <a:pt x="637" y="16"/>
                  </a:lnTo>
                  <a:lnTo>
                    <a:pt x="642" y="17"/>
                  </a:lnTo>
                  <a:lnTo>
                    <a:pt x="647" y="18"/>
                  </a:lnTo>
                  <a:lnTo>
                    <a:pt x="651" y="20"/>
                  </a:lnTo>
                  <a:lnTo>
                    <a:pt x="654" y="21"/>
                  </a:lnTo>
                  <a:lnTo>
                    <a:pt x="658" y="21"/>
                  </a:lnTo>
                  <a:lnTo>
                    <a:pt x="662" y="23"/>
                  </a:lnTo>
                  <a:lnTo>
                    <a:pt x="666" y="24"/>
                  </a:lnTo>
                  <a:lnTo>
                    <a:pt x="671" y="24"/>
                  </a:lnTo>
                  <a:lnTo>
                    <a:pt x="675" y="27"/>
                  </a:lnTo>
                  <a:lnTo>
                    <a:pt x="678" y="28"/>
                  </a:lnTo>
                  <a:lnTo>
                    <a:pt x="681" y="30"/>
                  </a:lnTo>
                  <a:lnTo>
                    <a:pt x="685" y="30"/>
                  </a:lnTo>
                  <a:lnTo>
                    <a:pt x="688" y="31"/>
                  </a:lnTo>
                  <a:lnTo>
                    <a:pt x="691" y="33"/>
                  </a:lnTo>
                  <a:lnTo>
                    <a:pt x="695" y="34"/>
                  </a:lnTo>
                  <a:lnTo>
                    <a:pt x="698" y="36"/>
                  </a:lnTo>
                  <a:lnTo>
                    <a:pt x="701" y="37"/>
                  </a:lnTo>
                  <a:lnTo>
                    <a:pt x="703" y="38"/>
                  </a:lnTo>
                  <a:lnTo>
                    <a:pt x="709" y="40"/>
                  </a:lnTo>
                  <a:lnTo>
                    <a:pt x="715" y="44"/>
                  </a:lnTo>
                  <a:lnTo>
                    <a:pt x="718" y="47"/>
                  </a:lnTo>
                  <a:lnTo>
                    <a:pt x="722" y="50"/>
                  </a:lnTo>
                  <a:lnTo>
                    <a:pt x="725" y="51"/>
                  </a:lnTo>
                  <a:lnTo>
                    <a:pt x="729" y="54"/>
                  </a:lnTo>
                  <a:lnTo>
                    <a:pt x="730" y="57"/>
                  </a:lnTo>
                  <a:lnTo>
                    <a:pt x="732" y="58"/>
                  </a:lnTo>
                  <a:lnTo>
                    <a:pt x="732" y="61"/>
                  </a:lnTo>
                  <a:lnTo>
                    <a:pt x="733" y="64"/>
                  </a:lnTo>
                  <a:lnTo>
                    <a:pt x="735" y="67"/>
                  </a:lnTo>
                  <a:lnTo>
                    <a:pt x="736" y="71"/>
                  </a:lnTo>
                  <a:lnTo>
                    <a:pt x="737" y="74"/>
                  </a:lnTo>
                  <a:lnTo>
                    <a:pt x="739" y="78"/>
                  </a:lnTo>
                  <a:lnTo>
                    <a:pt x="740" y="81"/>
                  </a:lnTo>
                  <a:lnTo>
                    <a:pt x="745" y="87"/>
                  </a:lnTo>
                  <a:lnTo>
                    <a:pt x="746" y="90"/>
                  </a:lnTo>
                  <a:lnTo>
                    <a:pt x="750" y="95"/>
                  </a:lnTo>
                  <a:lnTo>
                    <a:pt x="753" y="100"/>
                  </a:lnTo>
                  <a:lnTo>
                    <a:pt x="759" y="104"/>
                  </a:lnTo>
                  <a:lnTo>
                    <a:pt x="762" y="107"/>
                  </a:lnTo>
                  <a:lnTo>
                    <a:pt x="767" y="111"/>
                  </a:lnTo>
                  <a:lnTo>
                    <a:pt x="769" y="112"/>
                  </a:lnTo>
                  <a:lnTo>
                    <a:pt x="772" y="114"/>
                  </a:lnTo>
                  <a:lnTo>
                    <a:pt x="777" y="115"/>
                  </a:lnTo>
                  <a:lnTo>
                    <a:pt x="779" y="117"/>
                  </a:lnTo>
                  <a:lnTo>
                    <a:pt x="784" y="118"/>
                  </a:lnTo>
                  <a:lnTo>
                    <a:pt x="790" y="118"/>
                  </a:lnTo>
                  <a:lnTo>
                    <a:pt x="793" y="118"/>
                  </a:lnTo>
                  <a:lnTo>
                    <a:pt x="796" y="118"/>
                  </a:lnTo>
                  <a:lnTo>
                    <a:pt x="799" y="118"/>
                  </a:lnTo>
                  <a:lnTo>
                    <a:pt x="803" y="117"/>
                  </a:lnTo>
                  <a:lnTo>
                    <a:pt x="806" y="115"/>
                  </a:lnTo>
                  <a:lnTo>
                    <a:pt x="808" y="114"/>
                  </a:lnTo>
                  <a:lnTo>
                    <a:pt x="813" y="114"/>
                  </a:lnTo>
                  <a:lnTo>
                    <a:pt x="816" y="112"/>
                  </a:lnTo>
                  <a:lnTo>
                    <a:pt x="818" y="111"/>
                  </a:lnTo>
                  <a:lnTo>
                    <a:pt x="821" y="110"/>
                  </a:lnTo>
                  <a:lnTo>
                    <a:pt x="824" y="108"/>
                  </a:lnTo>
                  <a:lnTo>
                    <a:pt x="828" y="107"/>
                  </a:lnTo>
                  <a:lnTo>
                    <a:pt x="831" y="105"/>
                  </a:lnTo>
                  <a:lnTo>
                    <a:pt x="834" y="104"/>
                  </a:lnTo>
                  <a:lnTo>
                    <a:pt x="838" y="102"/>
                  </a:lnTo>
                  <a:lnTo>
                    <a:pt x="841" y="100"/>
                  </a:lnTo>
                  <a:lnTo>
                    <a:pt x="845" y="100"/>
                  </a:lnTo>
                  <a:lnTo>
                    <a:pt x="848" y="98"/>
                  </a:lnTo>
                  <a:lnTo>
                    <a:pt x="850" y="97"/>
                  </a:lnTo>
                  <a:lnTo>
                    <a:pt x="854" y="97"/>
                  </a:lnTo>
                  <a:lnTo>
                    <a:pt x="855" y="94"/>
                  </a:lnTo>
                  <a:lnTo>
                    <a:pt x="861" y="92"/>
                  </a:lnTo>
                  <a:lnTo>
                    <a:pt x="862" y="92"/>
                  </a:lnTo>
                  <a:lnTo>
                    <a:pt x="865" y="92"/>
                  </a:lnTo>
                  <a:lnTo>
                    <a:pt x="871" y="92"/>
                  </a:lnTo>
                  <a:lnTo>
                    <a:pt x="875" y="92"/>
                  </a:lnTo>
                  <a:lnTo>
                    <a:pt x="880" y="95"/>
                  </a:lnTo>
                  <a:lnTo>
                    <a:pt x="887" y="97"/>
                  </a:lnTo>
                  <a:lnTo>
                    <a:pt x="892" y="98"/>
                  </a:lnTo>
                  <a:lnTo>
                    <a:pt x="897" y="101"/>
                  </a:lnTo>
                  <a:lnTo>
                    <a:pt x="901" y="102"/>
                  </a:lnTo>
                  <a:lnTo>
                    <a:pt x="905" y="105"/>
                  </a:lnTo>
                  <a:lnTo>
                    <a:pt x="909" y="108"/>
                  </a:lnTo>
                  <a:lnTo>
                    <a:pt x="914" y="111"/>
                  </a:lnTo>
                  <a:lnTo>
                    <a:pt x="916" y="114"/>
                  </a:lnTo>
                  <a:lnTo>
                    <a:pt x="921" y="117"/>
                  </a:lnTo>
                  <a:lnTo>
                    <a:pt x="924" y="119"/>
                  </a:lnTo>
                  <a:lnTo>
                    <a:pt x="926" y="124"/>
                  </a:lnTo>
                  <a:lnTo>
                    <a:pt x="928" y="128"/>
                  </a:lnTo>
                  <a:lnTo>
                    <a:pt x="931" y="131"/>
                  </a:lnTo>
                  <a:lnTo>
                    <a:pt x="932" y="135"/>
                  </a:lnTo>
                  <a:lnTo>
                    <a:pt x="935" y="139"/>
                  </a:lnTo>
                  <a:lnTo>
                    <a:pt x="936" y="144"/>
                  </a:lnTo>
                  <a:lnTo>
                    <a:pt x="939" y="148"/>
                  </a:lnTo>
                  <a:lnTo>
                    <a:pt x="939" y="154"/>
                  </a:lnTo>
                  <a:lnTo>
                    <a:pt x="939" y="158"/>
                  </a:lnTo>
                  <a:lnTo>
                    <a:pt x="941" y="164"/>
                  </a:lnTo>
                  <a:lnTo>
                    <a:pt x="941" y="168"/>
                  </a:lnTo>
                  <a:lnTo>
                    <a:pt x="941" y="171"/>
                  </a:lnTo>
                  <a:lnTo>
                    <a:pt x="941" y="174"/>
                  </a:lnTo>
                  <a:lnTo>
                    <a:pt x="941" y="176"/>
                  </a:lnTo>
                  <a:lnTo>
                    <a:pt x="942" y="181"/>
                  </a:lnTo>
                  <a:lnTo>
                    <a:pt x="941" y="183"/>
                  </a:lnTo>
                  <a:lnTo>
                    <a:pt x="941" y="186"/>
                  </a:lnTo>
                  <a:lnTo>
                    <a:pt x="941" y="189"/>
                  </a:lnTo>
                  <a:lnTo>
                    <a:pt x="941" y="192"/>
                  </a:lnTo>
                  <a:lnTo>
                    <a:pt x="939" y="195"/>
                  </a:lnTo>
                  <a:lnTo>
                    <a:pt x="939" y="198"/>
                  </a:lnTo>
                  <a:lnTo>
                    <a:pt x="939" y="201"/>
                  </a:lnTo>
                  <a:lnTo>
                    <a:pt x="939" y="205"/>
                  </a:lnTo>
                  <a:lnTo>
                    <a:pt x="936" y="208"/>
                  </a:lnTo>
                  <a:lnTo>
                    <a:pt x="936" y="210"/>
                  </a:lnTo>
                  <a:lnTo>
                    <a:pt x="936" y="215"/>
                  </a:lnTo>
                  <a:lnTo>
                    <a:pt x="935" y="218"/>
                  </a:lnTo>
                  <a:lnTo>
                    <a:pt x="934" y="220"/>
                  </a:lnTo>
                  <a:lnTo>
                    <a:pt x="934" y="225"/>
                  </a:lnTo>
                  <a:lnTo>
                    <a:pt x="934" y="228"/>
                  </a:lnTo>
                  <a:lnTo>
                    <a:pt x="934" y="233"/>
                  </a:lnTo>
                  <a:lnTo>
                    <a:pt x="932" y="235"/>
                  </a:lnTo>
                  <a:lnTo>
                    <a:pt x="931" y="238"/>
                  </a:lnTo>
                  <a:lnTo>
                    <a:pt x="931" y="240"/>
                  </a:lnTo>
                  <a:lnTo>
                    <a:pt x="929" y="243"/>
                  </a:lnTo>
                  <a:lnTo>
                    <a:pt x="928" y="246"/>
                  </a:lnTo>
                  <a:lnTo>
                    <a:pt x="926" y="249"/>
                  </a:lnTo>
                  <a:lnTo>
                    <a:pt x="926" y="252"/>
                  </a:lnTo>
                  <a:lnTo>
                    <a:pt x="925" y="255"/>
                  </a:lnTo>
                  <a:lnTo>
                    <a:pt x="924" y="259"/>
                  </a:lnTo>
                  <a:lnTo>
                    <a:pt x="921" y="265"/>
                  </a:lnTo>
                  <a:lnTo>
                    <a:pt x="918" y="270"/>
                  </a:lnTo>
                  <a:lnTo>
                    <a:pt x="915" y="274"/>
                  </a:lnTo>
                  <a:lnTo>
                    <a:pt x="911" y="279"/>
                  </a:lnTo>
                  <a:lnTo>
                    <a:pt x="908" y="283"/>
                  </a:lnTo>
                  <a:lnTo>
                    <a:pt x="904" y="289"/>
                  </a:lnTo>
                  <a:lnTo>
                    <a:pt x="901" y="292"/>
                  </a:lnTo>
                  <a:lnTo>
                    <a:pt x="897" y="296"/>
                  </a:lnTo>
                  <a:lnTo>
                    <a:pt x="892" y="299"/>
                  </a:lnTo>
                  <a:lnTo>
                    <a:pt x="889" y="302"/>
                  </a:lnTo>
                  <a:lnTo>
                    <a:pt x="885" y="306"/>
                  </a:lnTo>
                  <a:lnTo>
                    <a:pt x="880" y="309"/>
                  </a:lnTo>
                  <a:lnTo>
                    <a:pt x="877" y="310"/>
                  </a:lnTo>
                  <a:lnTo>
                    <a:pt x="871" y="313"/>
                  </a:lnTo>
                  <a:lnTo>
                    <a:pt x="867" y="316"/>
                  </a:lnTo>
                  <a:lnTo>
                    <a:pt x="862" y="317"/>
                  </a:lnTo>
                  <a:lnTo>
                    <a:pt x="858" y="319"/>
                  </a:lnTo>
                  <a:lnTo>
                    <a:pt x="853" y="320"/>
                  </a:lnTo>
                  <a:lnTo>
                    <a:pt x="848" y="321"/>
                  </a:lnTo>
                  <a:lnTo>
                    <a:pt x="843" y="321"/>
                  </a:lnTo>
                  <a:lnTo>
                    <a:pt x="837" y="323"/>
                  </a:lnTo>
                  <a:lnTo>
                    <a:pt x="831" y="323"/>
                  </a:lnTo>
                  <a:lnTo>
                    <a:pt x="827" y="323"/>
                  </a:lnTo>
                  <a:lnTo>
                    <a:pt x="821" y="321"/>
                  </a:lnTo>
                  <a:lnTo>
                    <a:pt x="816" y="320"/>
                  </a:lnTo>
                  <a:lnTo>
                    <a:pt x="811" y="320"/>
                  </a:lnTo>
                  <a:lnTo>
                    <a:pt x="807" y="319"/>
                  </a:lnTo>
                  <a:lnTo>
                    <a:pt x="803" y="317"/>
                  </a:lnTo>
                  <a:lnTo>
                    <a:pt x="799" y="313"/>
                  </a:lnTo>
                  <a:lnTo>
                    <a:pt x="794" y="311"/>
                  </a:lnTo>
                  <a:lnTo>
                    <a:pt x="791" y="310"/>
                  </a:lnTo>
                  <a:lnTo>
                    <a:pt x="787" y="304"/>
                  </a:lnTo>
                  <a:lnTo>
                    <a:pt x="784" y="300"/>
                  </a:lnTo>
                  <a:lnTo>
                    <a:pt x="783" y="296"/>
                  </a:lnTo>
                  <a:lnTo>
                    <a:pt x="781" y="293"/>
                  </a:lnTo>
                  <a:lnTo>
                    <a:pt x="780" y="290"/>
                  </a:lnTo>
                  <a:lnTo>
                    <a:pt x="779" y="287"/>
                  </a:lnTo>
                  <a:lnTo>
                    <a:pt x="779" y="283"/>
                  </a:lnTo>
                  <a:lnTo>
                    <a:pt x="779" y="280"/>
                  </a:lnTo>
                  <a:lnTo>
                    <a:pt x="779" y="277"/>
                  </a:lnTo>
                  <a:lnTo>
                    <a:pt x="779" y="274"/>
                  </a:lnTo>
                  <a:lnTo>
                    <a:pt x="779" y="270"/>
                  </a:lnTo>
                  <a:lnTo>
                    <a:pt x="777" y="267"/>
                  </a:lnTo>
                  <a:lnTo>
                    <a:pt x="777" y="265"/>
                  </a:lnTo>
                  <a:lnTo>
                    <a:pt x="777" y="260"/>
                  </a:lnTo>
                  <a:lnTo>
                    <a:pt x="776" y="257"/>
                  </a:lnTo>
                  <a:lnTo>
                    <a:pt x="774" y="255"/>
                  </a:lnTo>
                  <a:lnTo>
                    <a:pt x="773" y="252"/>
                  </a:lnTo>
                  <a:lnTo>
                    <a:pt x="772" y="249"/>
                  </a:lnTo>
                  <a:lnTo>
                    <a:pt x="769" y="243"/>
                  </a:lnTo>
                  <a:lnTo>
                    <a:pt x="766" y="239"/>
                  </a:lnTo>
                  <a:lnTo>
                    <a:pt x="762" y="236"/>
                  </a:lnTo>
                  <a:lnTo>
                    <a:pt x="759" y="235"/>
                  </a:lnTo>
                  <a:lnTo>
                    <a:pt x="756" y="233"/>
                  </a:lnTo>
                  <a:lnTo>
                    <a:pt x="753" y="233"/>
                  </a:lnTo>
                  <a:lnTo>
                    <a:pt x="749" y="230"/>
                  </a:lnTo>
                  <a:lnTo>
                    <a:pt x="746" y="229"/>
                  </a:lnTo>
                  <a:lnTo>
                    <a:pt x="743" y="229"/>
                  </a:lnTo>
                  <a:lnTo>
                    <a:pt x="739" y="229"/>
                  </a:lnTo>
                  <a:lnTo>
                    <a:pt x="735" y="226"/>
                  </a:lnTo>
                  <a:lnTo>
                    <a:pt x="730" y="226"/>
                  </a:lnTo>
                  <a:lnTo>
                    <a:pt x="725" y="226"/>
                  </a:lnTo>
                  <a:lnTo>
                    <a:pt x="722" y="228"/>
                  </a:lnTo>
                  <a:lnTo>
                    <a:pt x="716" y="229"/>
                  </a:lnTo>
                  <a:lnTo>
                    <a:pt x="713" y="229"/>
                  </a:lnTo>
                  <a:lnTo>
                    <a:pt x="709" y="232"/>
                  </a:lnTo>
                  <a:lnTo>
                    <a:pt x="705" y="233"/>
                  </a:lnTo>
                  <a:lnTo>
                    <a:pt x="701" y="235"/>
                  </a:lnTo>
                  <a:lnTo>
                    <a:pt x="696" y="238"/>
                  </a:lnTo>
                  <a:lnTo>
                    <a:pt x="691" y="239"/>
                  </a:lnTo>
                  <a:lnTo>
                    <a:pt x="685" y="242"/>
                  </a:lnTo>
                  <a:lnTo>
                    <a:pt x="683" y="243"/>
                  </a:lnTo>
                  <a:lnTo>
                    <a:pt x="681" y="245"/>
                  </a:lnTo>
                  <a:lnTo>
                    <a:pt x="678" y="246"/>
                  </a:lnTo>
                  <a:lnTo>
                    <a:pt x="675" y="247"/>
                  </a:lnTo>
                  <a:lnTo>
                    <a:pt x="672" y="246"/>
                  </a:lnTo>
                  <a:lnTo>
                    <a:pt x="669" y="246"/>
                  </a:lnTo>
                  <a:lnTo>
                    <a:pt x="666" y="246"/>
                  </a:lnTo>
                  <a:lnTo>
                    <a:pt x="662" y="245"/>
                  </a:lnTo>
                  <a:lnTo>
                    <a:pt x="656" y="243"/>
                  </a:lnTo>
                  <a:lnTo>
                    <a:pt x="651" y="242"/>
                  </a:lnTo>
                  <a:lnTo>
                    <a:pt x="649" y="240"/>
                  </a:lnTo>
                  <a:lnTo>
                    <a:pt x="647" y="239"/>
                  </a:lnTo>
                  <a:lnTo>
                    <a:pt x="644" y="238"/>
                  </a:lnTo>
                  <a:lnTo>
                    <a:pt x="641" y="236"/>
                  </a:lnTo>
                  <a:lnTo>
                    <a:pt x="637" y="236"/>
                  </a:lnTo>
                  <a:lnTo>
                    <a:pt x="632" y="233"/>
                  </a:lnTo>
                  <a:lnTo>
                    <a:pt x="628" y="233"/>
                  </a:lnTo>
                  <a:lnTo>
                    <a:pt x="625" y="230"/>
                  </a:lnTo>
                  <a:lnTo>
                    <a:pt x="621" y="229"/>
                  </a:lnTo>
                  <a:lnTo>
                    <a:pt x="617" y="228"/>
                  </a:lnTo>
                  <a:lnTo>
                    <a:pt x="614" y="226"/>
                  </a:lnTo>
                  <a:lnTo>
                    <a:pt x="610" y="225"/>
                  </a:lnTo>
                  <a:lnTo>
                    <a:pt x="604" y="223"/>
                  </a:lnTo>
                  <a:lnTo>
                    <a:pt x="600" y="220"/>
                  </a:lnTo>
                  <a:lnTo>
                    <a:pt x="597" y="220"/>
                  </a:lnTo>
                  <a:lnTo>
                    <a:pt x="591" y="218"/>
                  </a:lnTo>
                  <a:lnTo>
                    <a:pt x="585" y="218"/>
                  </a:lnTo>
                  <a:lnTo>
                    <a:pt x="581" y="216"/>
                  </a:lnTo>
                  <a:lnTo>
                    <a:pt x="575" y="215"/>
                  </a:lnTo>
                  <a:lnTo>
                    <a:pt x="571" y="213"/>
                  </a:lnTo>
                  <a:lnTo>
                    <a:pt x="566" y="212"/>
                  </a:lnTo>
                  <a:lnTo>
                    <a:pt x="560" y="210"/>
                  </a:lnTo>
                  <a:lnTo>
                    <a:pt x="554" y="210"/>
                  </a:lnTo>
                  <a:lnTo>
                    <a:pt x="550" y="210"/>
                  </a:lnTo>
                  <a:lnTo>
                    <a:pt x="543" y="208"/>
                  </a:lnTo>
                  <a:lnTo>
                    <a:pt x="537" y="208"/>
                  </a:lnTo>
                  <a:lnTo>
                    <a:pt x="531" y="208"/>
                  </a:lnTo>
                  <a:lnTo>
                    <a:pt x="526" y="208"/>
                  </a:lnTo>
                  <a:lnTo>
                    <a:pt x="519" y="206"/>
                  </a:lnTo>
                  <a:lnTo>
                    <a:pt x="513" y="206"/>
                  </a:lnTo>
                  <a:lnTo>
                    <a:pt x="507" y="206"/>
                  </a:lnTo>
                  <a:lnTo>
                    <a:pt x="500" y="206"/>
                  </a:lnTo>
                  <a:lnTo>
                    <a:pt x="494" y="206"/>
                  </a:lnTo>
                  <a:lnTo>
                    <a:pt x="487" y="206"/>
                  </a:lnTo>
                  <a:lnTo>
                    <a:pt x="482" y="208"/>
                  </a:lnTo>
                  <a:lnTo>
                    <a:pt x="475" y="209"/>
                  </a:lnTo>
                  <a:lnTo>
                    <a:pt x="467" y="209"/>
                  </a:lnTo>
                  <a:lnTo>
                    <a:pt x="460" y="210"/>
                  </a:lnTo>
                  <a:lnTo>
                    <a:pt x="453" y="212"/>
                  </a:lnTo>
                  <a:lnTo>
                    <a:pt x="446" y="212"/>
                  </a:lnTo>
                  <a:lnTo>
                    <a:pt x="439" y="215"/>
                  </a:lnTo>
                  <a:lnTo>
                    <a:pt x="432" y="216"/>
                  </a:lnTo>
                  <a:lnTo>
                    <a:pt x="425" y="218"/>
                  </a:lnTo>
                  <a:lnTo>
                    <a:pt x="418" y="220"/>
                  </a:lnTo>
                  <a:lnTo>
                    <a:pt x="411" y="223"/>
                  </a:lnTo>
                  <a:lnTo>
                    <a:pt x="404" y="226"/>
                  </a:lnTo>
                  <a:lnTo>
                    <a:pt x="395" y="229"/>
                  </a:lnTo>
                  <a:lnTo>
                    <a:pt x="388" y="233"/>
                  </a:lnTo>
                  <a:lnTo>
                    <a:pt x="379" y="236"/>
                  </a:lnTo>
                  <a:lnTo>
                    <a:pt x="372" y="242"/>
                  </a:lnTo>
                  <a:lnTo>
                    <a:pt x="364" y="245"/>
                  </a:lnTo>
                  <a:lnTo>
                    <a:pt x="357" y="249"/>
                  </a:lnTo>
                  <a:lnTo>
                    <a:pt x="351" y="252"/>
                  </a:lnTo>
                  <a:lnTo>
                    <a:pt x="344" y="257"/>
                  </a:lnTo>
                  <a:lnTo>
                    <a:pt x="340" y="260"/>
                  </a:lnTo>
                  <a:lnTo>
                    <a:pt x="332" y="265"/>
                  </a:lnTo>
                  <a:lnTo>
                    <a:pt x="327" y="269"/>
                  </a:lnTo>
                  <a:lnTo>
                    <a:pt x="323" y="273"/>
                  </a:lnTo>
                  <a:lnTo>
                    <a:pt x="318" y="277"/>
                  </a:lnTo>
                  <a:lnTo>
                    <a:pt x="314" y="282"/>
                  </a:lnTo>
                  <a:lnTo>
                    <a:pt x="308" y="286"/>
                  </a:lnTo>
                  <a:lnTo>
                    <a:pt x="304" y="292"/>
                  </a:lnTo>
                  <a:lnTo>
                    <a:pt x="300" y="296"/>
                  </a:lnTo>
                  <a:lnTo>
                    <a:pt x="296" y="300"/>
                  </a:lnTo>
                  <a:lnTo>
                    <a:pt x="290" y="304"/>
                  </a:lnTo>
                  <a:lnTo>
                    <a:pt x="288" y="310"/>
                  </a:lnTo>
                  <a:lnTo>
                    <a:pt x="284" y="314"/>
                  </a:lnTo>
                  <a:lnTo>
                    <a:pt x="280" y="320"/>
                  </a:lnTo>
                  <a:lnTo>
                    <a:pt x="277" y="324"/>
                  </a:lnTo>
                  <a:lnTo>
                    <a:pt x="273" y="330"/>
                  </a:lnTo>
                  <a:lnTo>
                    <a:pt x="270" y="334"/>
                  </a:lnTo>
                  <a:lnTo>
                    <a:pt x="269" y="338"/>
                  </a:lnTo>
                  <a:lnTo>
                    <a:pt x="264" y="346"/>
                  </a:lnTo>
                  <a:lnTo>
                    <a:pt x="263" y="350"/>
                  </a:lnTo>
                  <a:lnTo>
                    <a:pt x="260" y="356"/>
                  </a:lnTo>
                  <a:lnTo>
                    <a:pt x="259" y="361"/>
                  </a:lnTo>
                  <a:lnTo>
                    <a:pt x="254" y="366"/>
                  </a:lnTo>
                  <a:lnTo>
                    <a:pt x="253" y="373"/>
                  </a:lnTo>
                  <a:lnTo>
                    <a:pt x="250" y="377"/>
                  </a:lnTo>
                  <a:lnTo>
                    <a:pt x="249" y="383"/>
                  </a:lnTo>
                  <a:lnTo>
                    <a:pt x="247" y="387"/>
                  </a:lnTo>
                  <a:lnTo>
                    <a:pt x="246" y="393"/>
                  </a:lnTo>
                  <a:lnTo>
                    <a:pt x="243" y="398"/>
                  </a:lnTo>
                  <a:lnTo>
                    <a:pt x="243" y="404"/>
                  </a:lnTo>
                  <a:lnTo>
                    <a:pt x="242" y="408"/>
                  </a:lnTo>
                  <a:lnTo>
                    <a:pt x="240" y="414"/>
                  </a:lnTo>
                  <a:lnTo>
                    <a:pt x="239" y="420"/>
                  </a:lnTo>
                  <a:lnTo>
                    <a:pt x="239" y="425"/>
                  </a:lnTo>
                  <a:lnTo>
                    <a:pt x="237" y="431"/>
                  </a:lnTo>
                  <a:lnTo>
                    <a:pt x="236" y="437"/>
                  </a:lnTo>
                  <a:lnTo>
                    <a:pt x="236" y="441"/>
                  </a:lnTo>
                  <a:lnTo>
                    <a:pt x="234" y="447"/>
                  </a:lnTo>
                  <a:lnTo>
                    <a:pt x="233" y="454"/>
                  </a:lnTo>
                  <a:lnTo>
                    <a:pt x="233" y="458"/>
                  </a:lnTo>
                  <a:lnTo>
                    <a:pt x="233" y="464"/>
                  </a:lnTo>
                  <a:lnTo>
                    <a:pt x="233" y="469"/>
                  </a:lnTo>
                  <a:lnTo>
                    <a:pt x="232" y="474"/>
                  </a:lnTo>
                  <a:lnTo>
                    <a:pt x="232" y="479"/>
                  </a:lnTo>
                  <a:lnTo>
                    <a:pt x="232" y="485"/>
                  </a:lnTo>
                  <a:lnTo>
                    <a:pt x="232" y="491"/>
                  </a:lnTo>
                  <a:lnTo>
                    <a:pt x="230" y="495"/>
                  </a:lnTo>
                  <a:lnTo>
                    <a:pt x="230" y="499"/>
                  </a:lnTo>
                  <a:lnTo>
                    <a:pt x="230" y="505"/>
                  </a:lnTo>
                  <a:lnTo>
                    <a:pt x="230" y="511"/>
                  </a:lnTo>
                  <a:lnTo>
                    <a:pt x="230" y="515"/>
                  </a:lnTo>
                  <a:lnTo>
                    <a:pt x="230" y="519"/>
                  </a:lnTo>
                  <a:lnTo>
                    <a:pt x="230" y="525"/>
                  </a:lnTo>
                  <a:lnTo>
                    <a:pt x="232" y="529"/>
                  </a:lnTo>
                  <a:lnTo>
                    <a:pt x="232" y="535"/>
                  </a:lnTo>
                  <a:lnTo>
                    <a:pt x="232" y="539"/>
                  </a:lnTo>
                  <a:lnTo>
                    <a:pt x="232" y="543"/>
                  </a:lnTo>
                  <a:lnTo>
                    <a:pt x="232" y="548"/>
                  </a:lnTo>
                  <a:lnTo>
                    <a:pt x="232" y="552"/>
                  </a:lnTo>
                  <a:lnTo>
                    <a:pt x="233" y="556"/>
                  </a:lnTo>
                  <a:lnTo>
                    <a:pt x="233" y="560"/>
                  </a:lnTo>
                  <a:lnTo>
                    <a:pt x="233" y="566"/>
                  </a:lnTo>
                  <a:lnTo>
                    <a:pt x="233" y="569"/>
                  </a:lnTo>
                  <a:lnTo>
                    <a:pt x="233" y="573"/>
                  </a:lnTo>
                  <a:lnTo>
                    <a:pt x="233" y="576"/>
                  </a:lnTo>
                  <a:lnTo>
                    <a:pt x="234" y="580"/>
                  </a:lnTo>
                  <a:lnTo>
                    <a:pt x="234" y="585"/>
                  </a:lnTo>
                  <a:lnTo>
                    <a:pt x="236" y="589"/>
                  </a:lnTo>
                  <a:lnTo>
                    <a:pt x="236" y="592"/>
                  </a:lnTo>
                  <a:lnTo>
                    <a:pt x="237" y="596"/>
                  </a:lnTo>
                  <a:lnTo>
                    <a:pt x="239" y="599"/>
                  </a:lnTo>
                  <a:lnTo>
                    <a:pt x="239" y="603"/>
                  </a:lnTo>
                  <a:lnTo>
                    <a:pt x="239" y="606"/>
                  </a:lnTo>
                  <a:lnTo>
                    <a:pt x="240" y="610"/>
                  </a:lnTo>
                  <a:lnTo>
                    <a:pt x="242" y="613"/>
                  </a:lnTo>
                  <a:lnTo>
                    <a:pt x="242" y="616"/>
                  </a:lnTo>
                  <a:lnTo>
                    <a:pt x="243" y="620"/>
                  </a:lnTo>
                  <a:lnTo>
                    <a:pt x="244" y="623"/>
                  </a:lnTo>
                  <a:lnTo>
                    <a:pt x="246" y="626"/>
                  </a:lnTo>
                  <a:lnTo>
                    <a:pt x="246" y="629"/>
                  </a:lnTo>
                  <a:lnTo>
                    <a:pt x="247" y="631"/>
                  </a:lnTo>
                  <a:lnTo>
                    <a:pt x="249" y="634"/>
                  </a:lnTo>
                  <a:lnTo>
                    <a:pt x="250" y="637"/>
                  </a:lnTo>
                  <a:lnTo>
                    <a:pt x="251" y="640"/>
                  </a:lnTo>
                  <a:lnTo>
                    <a:pt x="253" y="643"/>
                  </a:lnTo>
                  <a:lnTo>
                    <a:pt x="254" y="646"/>
                  </a:lnTo>
                  <a:lnTo>
                    <a:pt x="257" y="651"/>
                  </a:lnTo>
                  <a:lnTo>
                    <a:pt x="259" y="656"/>
                  </a:lnTo>
                  <a:lnTo>
                    <a:pt x="261" y="660"/>
                  </a:lnTo>
                  <a:lnTo>
                    <a:pt x="264" y="666"/>
                  </a:lnTo>
                  <a:lnTo>
                    <a:pt x="267" y="670"/>
                  </a:lnTo>
                  <a:lnTo>
                    <a:pt x="269" y="674"/>
                  </a:lnTo>
                  <a:lnTo>
                    <a:pt x="270" y="678"/>
                  </a:lnTo>
                  <a:lnTo>
                    <a:pt x="273" y="681"/>
                  </a:lnTo>
                  <a:lnTo>
                    <a:pt x="273" y="684"/>
                  </a:lnTo>
                  <a:lnTo>
                    <a:pt x="276" y="688"/>
                  </a:lnTo>
                  <a:lnTo>
                    <a:pt x="276" y="691"/>
                  </a:lnTo>
                  <a:lnTo>
                    <a:pt x="277" y="694"/>
                  </a:lnTo>
                  <a:lnTo>
                    <a:pt x="277" y="700"/>
                  </a:lnTo>
                  <a:lnTo>
                    <a:pt x="277" y="704"/>
                  </a:lnTo>
                  <a:lnTo>
                    <a:pt x="276" y="707"/>
                  </a:lnTo>
                  <a:lnTo>
                    <a:pt x="271" y="711"/>
                  </a:lnTo>
                  <a:lnTo>
                    <a:pt x="266" y="713"/>
                  </a:lnTo>
                  <a:lnTo>
                    <a:pt x="261" y="714"/>
                  </a:lnTo>
                  <a:lnTo>
                    <a:pt x="257" y="714"/>
                  </a:lnTo>
                  <a:lnTo>
                    <a:pt x="251" y="715"/>
                  </a:lnTo>
                  <a:lnTo>
                    <a:pt x="247" y="715"/>
                  </a:lnTo>
                  <a:lnTo>
                    <a:pt x="242" y="715"/>
                  </a:lnTo>
                  <a:lnTo>
                    <a:pt x="239" y="715"/>
                  </a:lnTo>
                  <a:lnTo>
                    <a:pt x="237" y="715"/>
                  </a:lnTo>
                  <a:lnTo>
                    <a:pt x="233" y="715"/>
                  </a:lnTo>
                  <a:lnTo>
                    <a:pt x="232" y="717"/>
                  </a:lnTo>
                  <a:lnTo>
                    <a:pt x="227" y="717"/>
                  </a:lnTo>
                  <a:lnTo>
                    <a:pt x="223" y="718"/>
                  </a:lnTo>
                  <a:lnTo>
                    <a:pt x="220" y="718"/>
                  </a:lnTo>
                  <a:lnTo>
                    <a:pt x="216" y="720"/>
                  </a:lnTo>
                  <a:lnTo>
                    <a:pt x="212" y="721"/>
                  </a:lnTo>
                  <a:lnTo>
                    <a:pt x="207" y="722"/>
                  </a:lnTo>
                  <a:lnTo>
                    <a:pt x="203" y="725"/>
                  </a:lnTo>
                  <a:lnTo>
                    <a:pt x="199" y="727"/>
                  </a:lnTo>
                  <a:lnTo>
                    <a:pt x="193" y="728"/>
                  </a:lnTo>
                  <a:lnTo>
                    <a:pt x="188" y="731"/>
                  </a:lnTo>
                  <a:lnTo>
                    <a:pt x="185" y="734"/>
                  </a:lnTo>
                  <a:lnTo>
                    <a:pt x="182" y="734"/>
                  </a:lnTo>
                  <a:lnTo>
                    <a:pt x="179" y="735"/>
                  </a:lnTo>
                  <a:lnTo>
                    <a:pt x="176" y="738"/>
                  </a:lnTo>
                  <a:lnTo>
                    <a:pt x="172" y="740"/>
                  </a:lnTo>
                  <a:lnTo>
                    <a:pt x="169" y="741"/>
                  </a:lnTo>
                  <a:lnTo>
                    <a:pt x="165" y="742"/>
                  </a:lnTo>
                  <a:lnTo>
                    <a:pt x="162" y="745"/>
                  </a:lnTo>
                  <a:lnTo>
                    <a:pt x="159" y="747"/>
                  </a:lnTo>
                  <a:lnTo>
                    <a:pt x="155" y="750"/>
                  </a:lnTo>
                  <a:lnTo>
                    <a:pt x="152" y="752"/>
                  </a:lnTo>
                  <a:lnTo>
                    <a:pt x="149" y="757"/>
                  </a:lnTo>
                  <a:lnTo>
                    <a:pt x="144" y="758"/>
                  </a:lnTo>
                  <a:lnTo>
                    <a:pt x="139" y="761"/>
                  </a:lnTo>
                  <a:lnTo>
                    <a:pt x="136" y="762"/>
                  </a:lnTo>
                  <a:lnTo>
                    <a:pt x="134" y="765"/>
                  </a:lnTo>
                  <a:lnTo>
                    <a:pt x="131" y="768"/>
                  </a:lnTo>
                  <a:lnTo>
                    <a:pt x="126" y="771"/>
                  </a:lnTo>
                  <a:lnTo>
                    <a:pt x="125" y="772"/>
                  </a:lnTo>
                  <a:lnTo>
                    <a:pt x="122" y="775"/>
                  </a:lnTo>
                  <a:lnTo>
                    <a:pt x="117" y="779"/>
                  </a:lnTo>
                  <a:lnTo>
                    <a:pt x="114" y="784"/>
                  </a:lnTo>
                  <a:lnTo>
                    <a:pt x="108" y="788"/>
                  </a:lnTo>
                  <a:lnTo>
                    <a:pt x="105" y="792"/>
                  </a:lnTo>
                  <a:lnTo>
                    <a:pt x="102" y="796"/>
                  </a:lnTo>
                  <a:lnTo>
                    <a:pt x="99" y="799"/>
                  </a:lnTo>
                  <a:lnTo>
                    <a:pt x="98" y="802"/>
                  </a:lnTo>
                  <a:lnTo>
                    <a:pt x="97" y="808"/>
                  </a:lnTo>
                  <a:lnTo>
                    <a:pt x="94" y="809"/>
                  </a:lnTo>
                  <a:lnTo>
                    <a:pt x="94" y="812"/>
                  </a:lnTo>
                  <a:lnTo>
                    <a:pt x="92" y="816"/>
                  </a:lnTo>
                  <a:lnTo>
                    <a:pt x="92" y="819"/>
                  </a:lnTo>
                  <a:lnTo>
                    <a:pt x="90" y="822"/>
                  </a:lnTo>
                  <a:lnTo>
                    <a:pt x="90" y="826"/>
                  </a:lnTo>
                  <a:lnTo>
                    <a:pt x="87" y="831"/>
                  </a:lnTo>
                  <a:lnTo>
                    <a:pt x="85" y="832"/>
                  </a:lnTo>
                  <a:lnTo>
                    <a:pt x="82" y="833"/>
                  </a:lnTo>
                  <a:lnTo>
                    <a:pt x="78" y="833"/>
                  </a:lnTo>
                  <a:lnTo>
                    <a:pt x="77" y="833"/>
                  </a:lnTo>
                  <a:lnTo>
                    <a:pt x="74" y="833"/>
                  </a:lnTo>
                  <a:lnTo>
                    <a:pt x="71" y="832"/>
                  </a:lnTo>
                  <a:lnTo>
                    <a:pt x="68" y="832"/>
                  </a:lnTo>
                  <a:lnTo>
                    <a:pt x="64" y="829"/>
                  </a:lnTo>
                  <a:lnTo>
                    <a:pt x="60" y="825"/>
                  </a:lnTo>
                  <a:lnTo>
                    <a:pt x="57" y="822"/>
                  </a:lnTo>
                  <a:lnTo>
                    <a:pt x="55" y="819"/>
                  </a:lnTo>
                  <a:lnTo>
                    <a:pt x="53" y="818"/>
                  </a:lnTo>
                  <a:lnTo>
                    <a:pt x="51" y="815"/>
                  </a:lnTo>
                  <a:lnTo>
                    <a:pt x="48" y="809"/>
                  </a:lnTo>
                  <a:lnTo>
                    <a:pt x="47" y="805"/>
                  </a:lnTo>
                  <a:lnTo>
                    <a:pt x="44" y="799"/>
                  </a:lnTo>
                  <a:lnTo>
                    <a:pt x="43" y="795"/>
                  </a:lnTo>
                  <a:lnTo>
                    <a:pt x="40" y="789"/>
                  </a:lnTo>
                  <a:lnTo>
                    <a:pt x="40" y="785"/>
                  </a:lnTo>
                  <a:lnTo>
                    <a:pt x="36" y="779"/>
                  </a:lnTo>
                  <a:lnTo>
                    <a:pt x="34" y="772"/>
                  </a:lnTo>
                  <a:lnTo>
                    <a:pt x="31" y="765"/>
                  </a:lnTo>
                  <a:lnTo>
                    <a:pt x="30" y="759"/>
                  </a:lnTo>
                  <a:lnTo>
                    <a:pt x="28" y="751"/>
                  </a:lnTo>
                  <a:lnTo>
                    <a:pt x="27" y="744"/>
                  </a:lnTo>
                  <a:lnTo>
                    <a:pt x="24" y="735"/>
                  </a:lnTo>
                  <a:lnTo>
                    <a:pt x="21" y="728"/>
                  </a:lnTo>
                  <a:lnTo>
                    <a:pt x="20" y="721"/>
                  </a:lnTo>
                  <a:lnTo>
                    <a:pt x="18" y="713"/>
                  </a:lnTo>
                  <a:lnTo>
                    <a:pt x="16" y="704"/>
                  </a:lnTo>
                  <a:lnTo>
                    <a:pt x="16" y="694"/>
                  </a:lnTo>
                  <a:lnTo>
                    <a:pt x="13" y="686"/>
                  </a:lnTo>
                  <a:lnTo>
                    <a:pt x="13" y="677"/>
                  </a:lnTo>
                  <a:lnTo>
                    <a:pt x="10" y="667"/>
                  </a:lnTo>
                  <a:lnTo>
                    <a:pt x="9" y="657"/>
                  </a:lnTo>
                  <a:lnTo>
                    <a:pt x="7" y="649"/>
                  </a:lnTo>
                  <a:lnTo>
                    <a:pt x="6" y="639"/>
                  </a:lnTo>
                  <a:lnTo>
                    <a:pt x="6" y="629"/>
                  </a:lnTo>
                  <a:lnTo>
                    <a:pt x="4" y="619"/>
                  </a:lnTo>
                  <a:lnTo>
                    <a:pt x="3" y="607"/>
                  </a:lnTo>
                  <a:lnTo>
                    <a:pt x="3" y="599"/>
                  </a:lnTo>
                  <a:lnTo>
                    <a:pt x="1" y="589"/>
                  </a:lnTo>
                  <a:lnTo>
                    <a:pt x="0" y="577"/>
                  </a:lnTo>
                  <a:lnTo>
                    <a:pt x="0" y="567"/>
                  </a:lnTo>
                  <a:lnTo>
                    <a:pt x="0" y="556"/>
                  </a:lnTo>
                  <a:lnTo>
                    <a:pt x="0" y="545"/>
                  </a:lnTo>
                  <a:lnTo>
                    <a:pt x="0" y="535"/>
                  </a:lnTo>
                  <a:lnTo>
                    <a:pt x="0" y="525"/>
                  </a:lnTo>
                  <a:lnTo>
                    <a:pt x="0" y="513"/>
                  </a:lnTo>
                  <a:lnTo>
                    <a:pt x="0" y="502"/>
                  </a:lnTo>
                  <a:lnTo>
                    <a:pt x="0" y="492"/>
                  </a:lnTo>
                  <a:lnTo>
                    <a:pt x="1" y="482"/>
                  </a:lnTo>
                  <a:lnTo>
                    <a:pt x="3" y="469"/>
                  </a:lnTo>
                  <a:lnTo>
                    <a:pt x="3" y="459"/>
                  </a:lnTo>
                  <a:lnTo>
                    <a:pt x="4" y="448"/>
                  </a:lnTo>
                  <a:lnTo>
                    <a:pt x="6" y="438"/>
                  </a:lnTo>
                  <a:lnTo>
                    <a:pt x="9" y="427"/>
                  </a:lnTo>
                  <a:lnTo>
                    <a:pt x="9" y="415"/>
                  </a:lnTo>
                  <a:lnTo>
                    <a:pt x="11" y="405"/>
                  </a:lnTo>
                  <a:lnTo>
                    <a:pt x="13" y="394"/>
                  </a:lnTo>
                  <a:lnTo>
                    <a:pt x="16" y="384"/>
                  </a:lnTo>
                  <a:lnTo>
                    <a:pt x="18" y="374"/>
                  </a:lnTo>
                  <a:lnTo>
                    <a:pt x="21" y="363"/>
                  </a:lnTo>
                  <a:lnTo>
                    <a:pt x="24" y="354"/>
                  </a:lnTo>
                  <a:lnTo>
                    <a:pt x="27" y="343"/>
                  </a:lnTo>
                  <a:lnTo>
                    <a:pt x="30" y="333"/>
                  </a:lnTo>
                  <a:lnTo>
                    <a:pt x="34" y="324"/>
                  </a:lnTo>
                  <a:lnTo>
                    <a:pt x="40" y="313"/>
                  </a:lnTo>
                  <a:lnTo>
                    <a:pt x="44" y="304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Freeform 13"/>
            <p:cNvSpPr>
              <a:spLocks/>
            </p:cNvSpPr>
            <p:nvPr/>
          </p:nvSpPr>
          <p:spPr bwMode="auto">
            <a:xfrm>
              <a:off x="1923" y="937"/>
              <a:ext cx="81" cy="29"/>
            </a:xfrm>
            <a:custGeom>
              <a:avLst/>
              <a:gdLst>
                <a:gd name="T0" fmla="*/ 9 w 243"/>
                <a:gd name="T1" fmla="*/ 0 h 87"/>
                <a:gd name="T2" fmla="*/ 10 w 243"/>
                <a:gd name="T3" fmla="*/ 0 h 87"/>
                <a:gd name="T4" fmla="*/ 12 w 243"/>
                <a:gd name="T5" fmla="*/ 0 h 87"/>
                <a:gd name="T6" fmla="*/ 13 w 243"/>
                <a:gd name="T7" fmla="*/ 0 h 87"/>
                <a:gd name="T8" fmla="*/ 14 w 243"/>
                <a:gd name="T9" fmla="*/ 0 h 87"/>
                <a:gd name="T10" fmla="*/ 15 w 243"/>
                <a:gd name="T11" fmla="*/ 0 h 87"/>
                <a:gd name="T12" fmla="*/ 17 w 243"/>
                <a:gd name="T13" fmla="*/ 0 h 87"/>
                <a:gd name="T14" fmla="*/ 18 w 243"/>
                <a:gd name="T15" fmla="*/ 0 h 87"/>
                <a:gd name="T16" fmla="*/ 19 w 243"/>
                <a:gd name="T17" fmla="*/ 1 h 87"/>
                <a:gd name="T18" fmla="*/ 21 w 243"/>
                <a:gd name="T19" fmla="*/ 1 h 87"/>
                <a:gd name="T20" fmla="*/ 22 w 243"/>
                <a:gd name="T21" fmla="*/ 2 h 87"/>
                <a:gd name="T22" fmla="*/ 24 w 243"/>
                <a:gd name="T23" fmla="*/ 3 h 87"/>
                <a:gd name="T24" fmla="*/ 25 w 243"/>
                <a:gd name="T25" fmla="*/ 3 h 87"/>
                <a:gd name="T26" fmla="*/ 26 w 243"/>
                <a:gd name="T27" fmla="*/ 4 h 87"/>
                <a:gd name="T28" fmla="*/ 27 w 243"/>
                <a:gd name="T29" fmla="*/ 5 h 87"/>
                <a:gd name="T30" fmla="*/ 26 w 243"/>
                <a:gd name="T31" fmla="*/ 6 h 87"/>
                <a:gd name="T32" fmla="*/ 25 w 243"/>
                <a:gd name="T33" fmla="*/ 7 h 87"/>
                <a:gd name="T34" fmla="*/ 24 w 243"/>
                <a:gd name="T35" fmla="*/ 7 h 87"/>
                <a:gd name="T36" fmla="*/ 23 w 243"/>
                <a:gd name="T37" fmla="*/ 6 h 87"/>
                <a:gd name="T38" fmla="*/ 22 w 243"/>
                <a:gd name="T39" fmla="*/ 6 h 87"/>
                <a:gd name="T40" fmla="*/ 20 w 243"/>
                <a:gd name="T41" fmla="*/ 6 h 87"/>
                <a:gd name="T42" fmla="*/ 19 w 243"/>
                <a:gd name="T43" fmla="*/ 6 h 87"/>
                <a:gd name="T44" fmla="*/ 18 w 243"/>
                <a:gd name="T45" fmla="*/ 5 h 87"/>
                <a:gd name="T46" fmla="*/ 16 w 243"/>
                <a:gd name="T47" fmla="*/ 5 h 87"/>
                <a:gd name="T48" fmla="*/ 15 w 243"/>
                <a:gd name="T49" fmla="*/ 5 h 87"/>
                <a:gd name="T50" fmla="*/ 13 w 243"/>
                <a:gd name="T51" fmla="*/ 6 h 87"/>
                <a:gd name="T52" fmla="*/ 11 w 243"/>
                <a:gd name="T53" fmla="*/ 6 h 87"/>
                <a:gd name="T54" fmla="*/ 10 w 243"/>
                <a:gd name="T55" fmla="*/ 7 h 87"/>
                <a:gd name="T56" fmla="*/ 9 w 243"/>
                <a:gd name="T57" fmla="*/ 7 h 87"/>
                <a:gd name="T58" fmla="*/ 7 w 243"/>
                <a:gd name="T59" fmla="*/ 8 h 87"/>
                <a:gd name="T60" fmla="*/ 6 w 243"/>
                <a:gd name="T61" fmla="*/ 9 h 87"/>
                <a:gd name="T62" fmla="*/ 5 w 243"/>
                <a:gd name="T63" fmla="*/ 9 h 87"/>
                <a:gd name="T64" fmla="*/ 4 w 243"/>
                <a:gd name="T65" fmla="*/ 9 h 87"/>
                <a:gd name="T66" fmla="*/ 3 w 243"/>
                <a:gd name="T67" fmla="*/ 10 h 87"/>
                <a:gd name="T68" fmla="*/ 1 w 243"/>
                <a:gd name="T69" fmla="*/ 9 h 87"/>
                <a:gd name="T70" fmla="*/ 0 w 243"/>
                <a:gd name="T71" fmla="*/ 8 h 87"/>
                <a:gd name="T72" fmla="*/ 0 w 243"/>
                <a:gd name="T73" fmla="*/ 7 h 87"/>
                <a:gd name="T74" fmla="*/ 0 w 243"/>
                <a:gd name="T75" fmla="*/ 6 h 87"/>
                <a:gd name="T76" fmla="*/ 1 w 243"/>
                <a:gd name="T77" fmla="*/ 4 h 87"/>
                <a:gd name="T78" fmla="*/ 2 w 243"/>
                <a:gd name="T79" fmla="*/ 4 h 87"/>
                <a:gd name="T80" fmla="*/ 3 w 243"/>
                <a:gd name="T81" fmla="*/ 3 h 87"/>
                <a:gd name="T82" fmla="*/ 4 w 243"/>
                <a:gd name="T83" fmla="*/ 2 h 87"/>
                <a:gd name="T84" fmla="*/ 5 w 243"/>
                <a:gd name="T85" fmla="*/ 2 h 87"/>
                <a:gd name="T86" fmla="*/ 7 w 243"/>
                <a:gd name="T87" fmla="*/ 1 h 87"/>
                <a:gd name="T88" fmla="*/ 8 w 243"/>
                <a:gd name="T89" fmla="*/ 1 h 87"/>
                <a:gd name="T90" fmla="*/ 9 w 243"/>
                <a:gd name="T91" fmla="*/ 1 h 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3" h="87">
                  <a:moveTo>
                    <a:pt x="77" y="6"/>
                  </a:moveTo>
                  <a:lnTo>
                    <a:pt x="80" y="4"/>
                  </a:lnTo>
                  <a:lnTo>
                    <a:pt x="83" y="3"/>
                  </a:lnTo>
                  <a:lnTo>
                    <a:pt x="86" y="3"/>
                  </a:lnTo>
                  <a:lnTo>
                    <a:pt x="90" y="3"/>
                  </a:lnTo>
                  <a:lnTo>
                    <a:pt x="94" y="1"/>
                  </a:lnTo>
                  <a:lnTo>
                    <a:pt x="96" y="0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41" y="0"/>
                  </a:lnTo>
                  <a:lnTo>
                    <a:pt x="145" y="1"/>
                  </a:lnTo>
                  <a:lnTo>
                    <a:pt x="150" y="3"/>
                  </a:lnTo>
                  <a:lnTo>
                    <a:pt x="154" y="3"/>
                  </a:lnTo>
                  <a:lnTo>
                    <a:pt x="157" y="3"/>
                  </a:lnTo>
                  <a:lnTo>
                    <a:pt x="161" y="4"/>
                  </a:lnTo>
                  <a:lnTo>
                    <a:pt x="165" y="6"/>
                  </a:lnTo>
                  <a:lnTo>
                    <a:pt x="170" y="7"/>
                  </a:lnTo>
                  <a:lnTo>
                    <a:pt x="175" y="7"/>
                  </a:lnTo>
                  <a:lnTo>
                    <a:pt x="180" y="10"/>
                  </a:lnTo>
                  <a:lnTo>
                    <a:pt x="182" y="11"/>
                  </a:lnTo>
                  <a:lnTo>
                    <a:pt x="188" y="13"/>
                  </a:lnTo>
                  <a:lnTo>
                    <a:pt x="192" y="16"/>
                  </a:lnTo>
                  <a:lnTo>
                    <a:pt x="197" y="17"/>
                  </a:lnTo>
                  <a:lnTo>
                    <a:pt x="202" y="18"/>
                  </a:lnTo>
                  <a:lnTo>
                    <a:pt x="207" y="21"/>
                  </a:lnTo>
                  <a:lnTo>
                    <a:pt x="211" y="23"/>
                  </a:lnTo>
                  <a:lnTo>
                    <a:pt x="214" y="26"/>
                  </a:lnTo>
                  <a:lnTo>
                    <a:pt x="218" y="27"/>
                  </a:lnTo>
                  <a:lnTo>
                    <a:pt x="221" y="28"/>
                  </a:lnTo>
                  <a:lnTo>
                    <a:pt x="224" y="31"/>
                  </a:lnTo>
                  <a:lnTo>
                    <a:pt x="228" y="33"/>
                  </a:lnTo>
                  <a:lnTo>
                    <a:pt x="231" y="36"/>
                  </a:lnTo>
                  <a:lnTo>
                    <a:pt x="235" y="37"/>
                  </a:lnTo>
                  <a:lnTo>
                    <a:pt x="238" y="40"/>
                  </a:lnTo>
                  <a:lnTo>
                    <a:pt x="241" y="43"/>
                  </a:lnTo>
                  <a:lnTo>
                    <a:pt x="243" y="45"/>
                  </a:lnTo>
                  <a:lnTo>
                    <a:pt x="243" y="50"/>
                  </a:lnTo>
                  <a:lnTo>
                    <a:pt x="241" y="54"/>
                  </a:lnTo>
                  <a:lnTo>
                    <a:pt x="238" y="55"/>
                  </a:lnTo>
                  <a:lnTo>
                    <a:pt x="235" y="57"/>
                  </a:lnTo>
                  <a:lnTo>
                    <a:pt x="232" y="58"/>
                  </a:lnTo>
                  <a:lnTo>
                    <a:pt x="228" y="60"/>
                  </a:lnTo>
                  <a:lnTo>
                    <a:pt x="222" y="60"/>
                  </a:lnTo>
                  <a:lnTo>
                    <a:pt x="216" y="60"/>
                  </a:lnTo>
                  <a:lnTo>
                    <a:pt x="214" y="60"/>
                  </a:lnTo>
                  <a:lnTo>
                    <a:pt x="211" y="60"/>
                  </a:lnTo>
                  <a:lnTo>
                    <a:pt x="208" y="60"/>
                  </a:lnTo>
                  <a:lnTo>
                    <a:pt x="205" y="58"/>
                  </a:lnTo>
                  <a:lnTo>
                    <a:pt x="202" y="57"/>
                  </a:lnTo>
                  <a:lnTo>
                    <a:pt x="198" y="57"/>
                  </a:lnTo>
                  <a:lnTo>
                    <a:pt x="194" y="55"/>
                  </a:lnTo>
                  <a:lnTo>
                    <a:pt x="191" y="54"/>
                  </a:lnTo>
                  <a:lnTo>
                    <a:pt x="188" y="54"/>
                  </a:lnTo>
                  <a:lnTo>
                    <a:pt x="184" y="53"/>
                  </a:lnTo>
                  <a:lnTo>
                    <a:pt x="181" y="53"/>
                  </a:lnTo>
                  <a:lnTo>
                    <a:pt x="177" y="51"/>
                  </a:lnTo>
                  <a:lnTo>
                    <a:pt x="174" y="50"/>
                  </a:lnTo>
                  <a:lnTo>
                    <a:pt x="168" y="50"/>
                  </a:lnTo>
                  <a:lnTo>
                    <a:pt x="164" y="47"/>
                  </a:lnTo>
                  <a:lnTo>
                    <a:pt x="161" y="47"/>
                  </a:lnTo>
                  <a:lnTo>
                    <a:pt x="157" y="47"/>
                  </a:lnTo>
                  <a:lnTo>
                    <a:pt x="151" y="45"/>
                  </a:lnTo>
                  <a:lnTo>
                    <a:pt x="148" y="45"/>
                  </a:lnTo>
                  <a:lnTo>
                    <a:pt x="143" y="47"/>
                  </a:lnTo>
                  <a:lnTo>
                    <a:pt x="138" y="47"/>
                  </a:lnTo>
                  <a:lnTo>
                    <a:pt x="133" y="47"/>
                  </a:lnTo>
                  <a:lnTo>
                    <a:pt x="128" y="47"/>
                  </a:lnTo>
                  <a:lnTo>
                    <a:pt x="124" y="50"/>
                  </a:lnTo>
                  <a:lnTo>
                    <a:pt x="118" y="51"/>
                  </a:lnTo>
                  <a:lnTo>
                    <a:pt x="113" y="53"/>
                  </a:lnTo>
                  <a:lnTo>
                    <a:pt x="108" y="54"/>
                  </a:lnTo>
                  <a:lnTo>
                    <a:pt x="103" y="57"/>
                  </a:lnTo>
                  <a:lnTo>
                    <a:pt x="100" y="58"/>
                  </a:lnTo>
                  <a:lnTo>
                    <a:pt x="97" y="60"/>
                  </a:lnTo>
                  <a:lnTo>
                    <a:pt x="94" y="60"/>
                  </a:lnTo>
                  <a:lnTo>
                    <a:pt x="93" y="63"/>
                  </a:lnTo>
                  <a:lnTo>
                    <a:pt x="86" y="64"/>
                  </a:lnTo>
                  <a:lnTo>
                    <a:pt x="81" y="67"/>
                  </a:lnTo>
                  <a:lnTo>
                    <a:pt x="76" y="68"/>
                  </a:lnTo>
                  <a:lnTo>
                    <a:pt x="72" y="71"/>
                  </a:lnTo>
                  <a:lnTo>
                    <a:pt x="67" y="71"/>
                  </a:lnTo>
                  <a:lnTo>
                    <a:pt x="63" y="74"/>
                  </a:lnTo>
                  <a:lnTo>
                    <a:pt x="57" y="75"/>
                  </a:lnTo>
                  <a:lnTo>
                    <a:pt x="53" y="78"/>
                  </a:lnTo>
                  <a:lnTo>
                    <a:pt x="49" y="78"/>
                  </a:lnTo>
                  <a:lnTo>
                    <a:pt x="46" y="81"/>
                  </a:lnTo>
                  <a:lnTo>
                    <a:pt x="42" y="81"/>
                  </a:lnTo>
                  <a:lnTo>
                    <a:pt x="39" y="84"/>
                  </a:lnTo>
                  <a:lnTo>
                    <a:pt x="36" y="84"/>
                  </a:lnTo>
                  <a:lnTo>
                    <a:pt x="32" y="85"/>
                  </a:lnTo>
                  <a:lnTo>
                    <a:pt x="29" y="85"/>
                  </a:lnTo>
                  <a:lnTo>
                    <a:pt x="26" y="87"/>
                  </a:lnTo>
                  <a:lnTo>
                    <a:pt x="23" y="87"/>
                  </a:lnTo>
                  <a:lnTo>
                    <a:pt x="20" y="87"/>
                  </a:lnTo>
                  <a:lnTo>
                    <a:pt x="15" y="87"/>
                  </a:lnTo>
                  <a:lnTo>
                    <a:pt x="10" y="85"/>
                  </a:lnTo>
                  <a:lnTo>
                    <a:pt x="6" y="82"/>
                  </a:lnTo>
                  <a:lnTo>
                    <a:pt x="3" y="80"/>
                  </a:lnTo>
                  <a:lnTo>
                    <a:pt x="2" y="75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2" y="40"/>
                  </a:lnTo>
                  <a:lnTo>
                    <a:pt x="15" y="37"/>
                  </a:lnTo>
                  <a:lnTo>
                    <a:pt x="18" y="36"/>
                  </a:lnTo>
                  <a:lnTo>
                    <a:pt x="20" y="33"/>
                  </a:lnTo>
                  <a:lnTo>
                    <a:pt x="23" y="31"/>
                  </a:lnTo>
                  <a:lnTo>
                    <a:pt x="26" y="28"/>
                  </a:lnTo>
                  <a:lnTo>
                    <a:pt x="29" y="26"/>
                  </a:lnTo>
                  <a:lnTo>
                    <a:pt x="32" y="24"/>
                  </a:lnTo>
                  <a:lnTo>
                    <a:pt x="36" y="23"/>
                  </a:lnTo>
                  <a:lnTo>
                    <a:pt x="39" y="21"/>
                  </a:lnTo>
                  <a:lnTo>
                    <a:pt x="42" y="18"/>
                  </a:lnTo>
                  <a:lnTo>
                    <a:pt x="46" y="17"/>
                  </a:lnTo>
                  <a:lnTo>
                    <a:pt x="49" y="16"/>
                  </a:lnTo>
                  <a:lnTo>
                    <a:pt x="52" y="14"/>
                  </a:lnTo>
                  <a:lnTo>
                    <a:pt x="56" y="13"/>
                  </a:lnTo>
                  <a:lnTo>
                    <a:pt x="59" y="10"/>
                  </a:lnTo>
                  <a:lnTo>
                    <a:pt x="64" y="10"/>
                  </a:lnTo>
                  <a:lnTo>
                    <a:pt x="67" y="7"/>
                  </a:lnTo>
                  <a:lnTo>
                    <a:pt x="70" y="7"/>
                  </a:lnTo>
                  <a:lnTo>
                    <a:pt x="73" y="6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Freeform 14"/>
            <p:cNvSpPr>
              <a:spLocks/>
            </p:cNvSpPr>
            <p:nvPr/>
          </p:nvSpPr>
          <p:spPr bwMode="auto">
            <a:xfrm>
              <a:off x="2190" y="1213"/>
              <a:ext cx="34" cy="110"/>
            </a:xfrm>
            <a:custGeom>
              <a:avLst/>
              <a:gdLst>
                <a:gd name="T0" fmla="*/ 2 w 102"/>
                <a:gd name="T1" fmla="*/ 12 h 330"/>
                <a:gd name="T2" fmla="*/ 2 w 102"/>
                <a:gd name="T3" fmla="*/ 13 h 330"/>
                <a:gd name="T4" fmla="*/ 2 w 102"/>
                <a:gd name="T5" fmla="*/ 14 h 330"/>
                <a:gd name="T6" fmla="*/ 2 w 102"/>
                <a:gd name="T7" fmla="*/ 16 h 330"/>
                <a:gd name="T8" fmla="*/ 2 w 102"/>
                <a:gd name="T9" fmla="*/ 17 h 330"/>
                <a:gd name="T10" fmla="*/ 2 w 102"/>
                <a:gd name="T11" fmla="*/ 19 h 330"/>
                <a:gd name="T12" fmla="*/ 2 w 102"/>
                <a:gd name="T13" fmla="*/ 20 h 330"/>
                <a:gd name="T14" fmla="*/ 2 w 102"/>
                <a:gd name="T15" fmla="*/ 22 h 330"/>
                <a:gd name="T16" fmla="*/ 2 w 102"/>
                <a:gd name="T17" fmla="*/ 23 h 330"/>
                <a:gd name="T18" fmla="*/ 2 w 102"/>
                <a:gd name="T19" fmla="*/ 25 h 330"/>
                <a:gd name="T20" fmla="*/ 2 w 102"/>
                <a:gd name="T21" fmla="*/ 27 h 330"/>
                <a:gd name="T22" fmla="*/ 2 w 102"/>
                <a:gd name="T23" fmla="*/ 28 h 330"/>
                <a:gd name="T24" fmla="*/ 2 w 102"/>
                <a:gd name="T25" fmla="*/ 29 h 330"/>
                <a:gd name="T26" fmla="*/ 2 w 102"/>
                <a:gd name="T27" fmla="*/ 30 h 330"/>
                <a:gd name="T28" fmla="*/ 2 w 102"/>
                <a:gd name="T29" fmla="*/ 32 h 330"/>
                <a:gd name="T30" fmla="*/ 2 w 102"/>
                <a:gd name="T31" fmla="*/ 33 h 330"/>
                <a:gd name="T32" fmla="*/ 2 w 102"/>
                <a:gd name="T33" fmla="*/ 34 h 330"/>
                <a:gd name="T34" fmla="*/ 3 w 102"/>
                <a:gd name="T35" fmla="*/ 35 h 330"/>
                <a:gd name="T36" fmla="*/ 4 w 102"/>
                <a:gd name="T37" fmla="*/ 36 h 330"/>
                <a:gd name="T38" fmla="*/ 5 w 102"/>
                <a:gd name="T39" fmla="*/ 36 h 330"/>
                <a:gd name="T40" fmla="*/ 7 w 102"/>
                <a:gd name="T41" fmla="*/ 36 h 330"/>
                <a:gd name="T42" fmla="*/ 8 w 102"/>
                <a:gd name="T43" fmla="*/ 36 h 330"/>
                <a:gd name="T44" fmla="*/ 9 w 102"/>
                <a:gd name="T45" fmla="*/ 35 h 330"/>
                <a:gd name="T46" fmla="*/ 10 w 102"/>
                <a:gd name="T47" fmla="*/ 34 h 330"/>
                <a:gd name="T48" fmla="*/ 11 w 102"/>
                <a:gd name="T49" fmla="*/ 33 h 330"/>
                <a:gd name="T50" fmla="*/ 11 w 102"/>
                <a:gd name="T51" fmla="*/ 31 h 330"/>
                <a:gd name="T52" fmla="*/ 11 w 102"/>
                <a:gd name="T53" fmla="*/ 30 h 330"/>
                <a:gd name="T54" fmla="*/ 11 w 102"/>
                <a:gd name="T55" fmla="*/ 28 h 330"/>
                <a:gd name="T56" fmla="*/ 11 w 102"/>
                <a:gd name="T57" fmla="*/ 27 h 330"/>
                <a:gd name="T58" fmla="*/ 11 w 102"/>
                <a:gd name="T59" fmla="*/ 25 h 330"/>
                <a:gd name="T60" fmla="*/ 11 w 102"/>
                <a:gd name="T61" fmla="*/ 24 h 330"/>
                <a:gd name="T62" fmla="*/ 11 w 102"/>
                <a:gd name="T63" fmla="*/ 23 h 330"/>
                <a:gd name="T64" fmla="*/ 11 w 102"/>
                <a:gd name="T65" fmla="*/ 22 h 330"/>
                <a:gd name="T66" fmla="*/ 10 w 102"/>
                <a:gd name="T67" fmla="*/ 21 h 330"/>
                <a:gd name="T68" fmla="*/ 10 w 102"/>
                <a:gd name="T69" fmla="*/ 19 h 330"/>
                <a:gd name="T70" fmla="*/ 10 w 102"/>
                <a:gd name="T71" fmla="*/ 18 h 330"/>
                <a:gd name="T72" fmla="*/ 9 w 102"/>
                <a:gd name="T73" fmla="*/ 16 h 330"/>
                <a:gd name="T74" fmla="*/ 9 w 102"/>
                <a:gd name="T75" fmla="*/ 14 h 330"/>
                <a:gd name="T76" fmla="*/ 8 w 102"/>
                <a:gd name="T77" fmla="*/ 13 h 330"/>
                <a:gd name="T78" fmla="*/ 8 w 102"/>
                <a:gd name="T79" fmla="*/ 11 h 330"/>
                <a:gd name="T80" fmla="*/ 7 w 102"/>
                <a:gd name="T81" fmla="*/ 9 h 330"/>
                <a:gd name="T82" fmla="*/ 7 w 102"/>
                <a:gd name="T83" fmla="*/ 8 h 330"/>
                <a:gd name="T84" fmla="*/ 6 w 102"/>
                <a:gd name="T85" fmla="*/ 6 h 330"/>
                <a:gd name="T86" fmla="*/ 6 w 102"/>
                <a:gd name="T87" fmla="*/ 5 h 330"/>
                <a:gd name="T88" fmla="*/ 5 w 102"/>
                <a:gd name="T89" fmla="*/ 3 h 330"/>
                <a:gd name="T90" fmla="*/ 4 w 102"/>
                <a:gd name="T91" fmla="*/ 2 h 330"/>
                <a:gd name="T92" fmla="*/ 4 w 102"/>
                <a:gd name="T93" fmla="*/ 2 h 330"/>
                <a:gd name="T94" fmla="*/ 3 w 102"/>
                <a:gd name="T95" fmla="*/ 0 h 330"/>
                <a:gd name="T96" fmla="*/ 2 w 102"/>
                <a:gd name="T97" fmla="*/ 0 h 330"/>
                <a:gd name="T98" fmla="*/ 0 w 102"/>
                <a:gd name="T99" fmla="*/ 2 h 330"/>
                <a:gd name="T100" fmla="*/ 0 w 102"/>
                <a:gd name="T101" fmla="*/ 2 h 330"/>
                <a:gd name="T102" fmla="*/ 0 w 102"/>
                <a:gd name="T103" fmla="*/ 4 h 330"/>
                <a:gd name="T104" fmla="*/ 0 w 102"/>
                <a:gd name="T105" fmla="*/ 5 h 330"/>
                <a:gd name="T106" fmla="*/ 0 w 102"/>
                <a:gd name="T107" fmla="*/ 6 h 330"/>
                <a:gd name="T108" fmla="*/ 1 w 102"/>
                <a:gd name="T109" fmla="*/ 7 h 330"/>
                <a:gd name="T110" fmla="*/ 1 w 102"/>
                <a:gd name="T111" fmla="*/ 9 h 330"/>
                <a:gd name="T112" fmla="*/ 2 w 102"/>
                <a:gd name="T113" fmla="*/ 9 h 330"/>
                <a:gd name="T114" fmla="*/ 2 w 102"/>
                <a:gd name="T115" fmla="*/ 11 h 33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2" h="330">
                  <a:moveTo>
                    <a:pt x="18" y="99"/>
                  </a:moveTo>
                  <a:lnTo>
                    <a:pt x="18" y="102"/>
                  </a:lnTo>
                  <a:lnTo>
                    <a:pt x="18" y="105"/>
                  </a:lnTo>
                  <a:lnTo>
                    <a:pt x="18" y="109"/>
                  </a:lnTo>
                  <a:lnTo>
                    <a:pt x="20" y="112"/>
                  </a:lnTo>
                  <a:lnTo>
                    <a:pt x="20" y="116"/>
                  </a:lnTo>
                  <a:lnTo>
                    <a:pt x="21" y="119"/>
                  </a:lnTo>
                  <a:lnTo>
                    <a:pt x="21" y="125"/>
                  </a:lnTo>
                  <a:lnTo>
                    <a:pt x="21" y="129"/>
                  </a:lnTo>
                  <a:lnTo>
                    <a:pt x="21" y="132"/>
                  </a:lnTo>
                  <a:lnTo>
                    <a:pt x="21" y="136"/>
                  </a:lnTo>
                  <a:lnTo>
                    <a:pt x="21" y="140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5"/>
                  </a:lnTo>
                  <a:lnTo>
                    <a:pt x="21" y="159"/>
                  </a:lnTo>
                  <a:lnTo>
                    <a:pt x="23" y="163"/>
                  </a:lnTo>
                  <a:lnTo>
                    <a:pt x="21" y="168"/>
                  </a:lnTo>
                  <a:lnTo>
                    <a:pt x="21" y="172"/>
                  </a:lnTo>
                  <a:lnTo>
                    <a:pt x="21" y="177"/>
                  </a:lnTo>
                  <a:lnTo>
                    <a:pt x="21" y="182"/>
                  </a:lnTo>
                  <a:lnTo>
                    <a:pt x="20" y="187"/>
                  </a:lnTo>
                  <a:lnTo>
                    <a:pt x="20" y="190"/>
                  </a:lnTo>
                  <a:lnTo>
                    <a:pt x="20" y="196"/>
                  </a:lnTo>
                  <a:lnTo>
                    <a:pt x="20" y="200"/>
                  </a:lnTo>
                  <a:lnTo>
                    <a:pt x="18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8" y="219"/>
                  </a:lnTo>
                  <a:lnTo>
                    <a:pt x="18" y="224"/>
                  </a:lnTo>
                  <a:lnTo>
                    <a:pt x="18" y="227"/>
                  </a:lnTo>
                  <a:lnTo>
                    <a:pt x="18" y="233"/>
                  </a:lnTo>
                  <a:lnTo>
                    <a:pt x="18" y="239"/>
                  </a:lnTo>
                  <a:lnTo>
                    <a:pt x="17" y="243"/>
                  </a:lnTo>
                  <a:lnTo>
                    <a:pt x="17" y="246"/>
                  </a:lnTo>
                  <a:lnTo>
                    <a:pt x="15" y="250"/>
                  </a:lnTo>
                  <a:lnTo>
                    <a:pt x="15" y="254"/>
                  </a:lnTo>
                  <a:lnTo>
                    <a:pt x="15" y="259"/>
                  </a:lnTo>
                  <a:lnTo>
                    <a:pt x="15" y="263"/>
                  </a:lnTo>
                  <a:lnTo>
                    <a:pt x="15" y="267"/>
                  </a:lnTo>
                  <a:lnTo>
                    <a:pt x="17" y="271"/>
                  </a:lnTo>
                  <a:lnTo>
                    <a:pt x="17" y="274"/>
                  </a:lnTo>
                  <a:lnTo>
                    <a:pt x="17" y="278"/>
                  </a:lnTo>
                  <a:lnTo>
                    <a:pt x="17" y="281"/>
                  </a:lnTo>
                  <a:lnTo>
                    <a:pt x="17" y="287"/>
                  </a:lnTo>
                  <a:lnTo>
                    <a:pt x="17" y="290"/>
                  </a:lnTo>
                  <a:lnTo>
                    <a:pt x="18" y="293"/>
                  </a:lnTo>
                  <a:lnTo>
                    <a:pt x="18" y="296"/>
                  </a:lnTo>
                  <a:lnTo>
                    <a:pt x="18" y="300"/>
                  </a:lnTo>
                  <a:lnTo>
                    <a:pt x="18" y="303"/>
                  </a:lnTo>
                  <a:lnTo>
                    <a:pt x="20" y="305"/>
                  </a:lnTo>
                  <a:lnTo>
                    <a:pt x="21" y="308"/>
                  </a:lnTo>
                  <a:lnTo>
                    <a:pt x="23" y="310"/>
                  </a:lnTo>
                  <a:lnTo>
                    <a:pt x="25" y="315"/>
                  </a:lnTo>
                  <a:lnTo>
                    <a:pt x="28" y="320"/>
                  </a:lnTo>
                  <a:lnTo>
                    <a:pt x="31" y="323"/>
                  </a:lnTo>
                  <a:lnTo>
                    <a:pt x="34" y="325"/>
                  </a:lnTo>
                  <a:lnTo>
                    <a:pt x="40" y="327"/>
                  </a:lnTo>
                  <a:lnTo>
                    <a:pt x="44" y="328"/>
                  </a:lnTo>
                  <a:lnTo>
                    <a:pt x="48" y="328"/>
                  </a:lnTo>
                  <a:lnTo>
                    <a:pt x="54" y="330"/>
                  </a:lnTo>
                  <a:lnTo>
                    <a:pt x="58" y="328"/>
                  </a:lnTo>
                  <a:lnTo>
                    <a:pt x="62" y="328"/>
                  </a:lnTo>
                  <a:lnTo>
                    <a:pt x="65" y="327"/>
                  </a:lnTo>
                  <a:lnTo>
                    <a:pt x="69" y="325"/>
                  </a:lnTo>
                  <a:lnTo>
                    <a:pt x="72" y="324"/>
                  </a:lnTo>
                  <a:lnTo>
                    <a:pt x="77" y="323"/>
                  </a:lnTo>
                  <a:lnTo>
                    <a:pt x="79" y="320"/>
                  </a:lnTo>
                  <a:lnTo>
                    <a:pt x="82" y="317"/>
                  </a:lnTo>
                  <a:lnTo>
                    <a:pt x="85" y="314"/>
                  </a:lnTo>
                  <a:lnTo>
                    <a:pt x="87" y="311"/>
                  </a:lnTo>
                  <a:lnTo>
                    <a:pt x="89" y="308"/>
                  </a:lnTo>
                  <a:lnTo>
                    <a:pt x="91" y="304"/>
                  </a:lnTo>
                  <a:lnTo>
                    <a:pt x="92" y="300"/>
                  </a:lnTo>
                  <a:lnTo>
                    <a:pt x="95" y="297"/>
                  </a:lnTo>
                  <a:lnTo>
                    <a:pt x="95" y="293"/>
                  </a:lnTo>
                  <a:lnTo>
                    <a:pt x="96" y="288"/>
                  </a:lnTo>
                  <a:lnTo>
                    <a:pt x="98" y="283"/>
                  </a:lnTo>
                  <a:lnTo>
                    <a:pt x="99" y="278"/>
                  </a:lnTo>
                  <a:lnTo>
                    <a:pt x="99" y="274"/>
                  </a:lnTo>
                  <a:lnTo>
                    <a:pt x="99" y="270"/>
                  </a:lnTo>
                  <a:lnTo>
                    <a:pt x="101" y="266"/>
                  </a:lnTo>
                  <a:lnTo>
                    <a:pt x="102" y="260"/>
                  </a:lnTo>
                  <a:lnTo>
                    <a:pt x="102" y="256"/>
                  </a:lnTo>
                  <a:lnTo>
                    <a:pt x="102" y="250"/>
                  </a:lnTo>
                  <a:lnTo>
                    <a:pt x="102" y="244"/>
                  </a:lnTo>
                  <a:lnTo>
                    <a:pt x="102" y="240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101" y="226"/>
                  </a:lnTo>
                  <a:lnTo>
                    <a:pt x="101" y="222"/>
                  </a:lnTo>
                  <a:lnTo>
                    <a:pt x="99" y="219"/>
                  </a:lnTo>
                  <a:lnTo>
                    <a:pt x="99" y="216"/>
                  </a:lnTo>
                  <a:lnTo>
                    <a:pt x="99" y="213"/>
                  </a:lnTo>
                  <a:lnTo>
                    <a:pt x="99" y="210"/>
                  </a:lnTo>
                  <a:lnTo>
                    <a:pt x="98" y="207"/>
                  </a:lnTo>
                  <a:lnTo>
                    <a:pt x="96" y="204"/>
                  </a:lnTo>
                  <a:lnTo>
                    <a:pt x="96" y="200"/>
                  </a:lnTo>
                  <a:lnTo>
                    <a:pt x="96" y="197"/>
                  </a:lnTo>
                  <a:lnTo>
                    <a:pt x="95" y="193"/>
                  </a:lnTo>
                  <a:lnTo>
                    <a:pt x="95" y="189"/>
                  </a:lnTo>
                  <a:lnTo>
                    <a:pt x="94" y="185"/>
                  </a:lnTo>
                  <a:lnTo>
                    <a:pt x="94" y="182"/>
                  </a:lnTo>
                  <a:lnTo>
                    <a:pt x="92" y="176"/>
                  </a:lnTo>
                  <a:lnTo>
                    <a:pt x="91" y="172"/>
                  </a:lnTo>
                  <a:lnTo>
                    <a:pt x="89" y="168"/>
                  </a:lnTo>
                  <a:lnTo>
                    <a:pt x="89" y="163"/>
                  </a:lnTo>
                  <a:lnTo>
                    <a:pt x="88" y="159"/>
                  </a:lnTo>
                  <a:lnTo>
                    <a:pt x="87" y="153"/>
                  </a:lnTo>
                  <a:lnTo>
                    <a:pt x="85" y="149"/>
                  </a:lnTo>
                  <a:lnTo>
                    <a:pt x="84" y="143"/>
                  </a:lnTo>
                  <a:lnTo>
                    <a:pt x="82" y="139"/>
                  </a:lnTo>
                  <a:lnTo>
                    <a:pt x="81" y="135"/>
                  </a:lnTo>
                  <a:lnTo>
                    <a:pt x="79" y="129"/>
                  </a:lnTo>
                  <a:lnTo>
                    <a:pt x="78" y="125"/>
                  </a:lnTo>
                  <a:lnTo>
                    <a:pt x="77" y="119"/>
                  </a:lnTo>
                  <a:lnTo>
                    <a:pt x="74" y="113"/>
                  </a:lnTo>
                  <a:lnTo>
                    <a:pt x="74" y="109"/>
                  </a:lnTo>
                  <a:lnTo>
                    <a:pt x="71" y="104"/>
                  </a:lnTo>
                  <a:lnTo>
                    <a:pt x="71" y="99"/>
                  </a:lnTo>
                  <a:lnTo>
                    <a:pt x="68" y="94"/>
                  </a:lnTo>
                  <a:lnTo>
                    <a:pt x="67" y="89"/>
                  </a:lnTo>
                  <a:lnTo>
                    <a:pt x="65" y="85"/>
                  </a:lnTo>
                  <a:lnTo>
                    <a:pt x="64" y="79"/>
                  </a:lnTo>
                  <a:lnTo>
                    <a:pt x="62" y="75"/>
                  </a:lnTo>
                  <a:lnTo>
                    <a:pt x="61" y="69"/>
                  </a:lnTo>
                  <a:lnTo>
                    <a:pt x="58" y="65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4" y="52"/>
                  </a:lnTo>
                  <a:lnTo>
                    <a:pt x="52" y="48"/>
                  </a:lnTo>
                  <a:lnTo>
                    <a:pt x="50" y="44"/>
                  </a:lnTo>
                  <a:lnTo>
                    <a:pt x="48" y="38"/>
                  </a:lnTo>
                  <a:lnTo>
                    <a:pt x="45" y="35"/>
                  </a:lnTo>
                  <a:lnTo>
                    <a:pt x="44" y="31"/>
                  </a:lnTo>
                  <a:lnTo>
                    <a:pt x="42" y="28"/>
                  </a:lnTo>
                  <a:lnTo>
                    <a:pt x="41" y="25"/>
                  </a:lnTo>
                  <a:lnTo>
                    <a:pt x="40" y="22"/>
                  </a:lnTo>
                  <a:lnTo>
                    <a:pt x="38" y="20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34" y="10"/>
                  </a:lnTo>
                  <a:lnTo>
                    <a:pt x="31" y="8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0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3" y="45"/>
                  </a:lnTo>
                  <a:lnTo>
                    <a:pt x="3" y="48"/>
                  </a:lnTo>
                  <a:lnTo>
                    <a:pt x="4" y="51"/>
                  </a:lnTo>
                  <a:lnTo>
                    <a:pt x="6" y="57"/>
                  </a:lnTo>
                  <a:lnTo>
                    <a:pt x="7" y="59"/>
                  </a:lnTo>
                  <a:lnTo>
                    <a:pt x="8" y="65"/>
                  </a:lnTo>
                  <a:lnTo>
                    <a:pt x="10" y="69"/>
                  </a:lnTo>
                  <a:lnTo>
                    <a:pt x="11" y="75"/>
                  </a:lnTo>
                  <a:lnTo>
                    <a:pt x="11" y="78"/>
                  </a:lnTo>
                  <a:lnTo>
                    <a:pt x="13" y="79"/>
                  </a:lnTo>
                  <a:lnTo>
                    <a:pt x="13" y="82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5" y="91"/>
                  </a:lnTo>
                  <a:lnTo>
                    <a:pt x="15" y="95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Freeform 15"/>
            <p:cNvSpPr>
              <a:spLocks/>
            </p:cNvSpPr>
            <p:nvPr/>
          </p:nvSpPr>
          <p:spPr bwMode="auto">
            <a:xfrm>
              <a:off x="1899" y="1341"/>
              <a:ext cx="50" cy="73"/>
            </a:xfrm>
            <a:custGeom>
              <a:avLst/>
              <a:gdLst>
                <a:gd name="T0" fmla="*/ 0 w 151"/>
                <a:gd name="T1" fmla="*/ 8 h 219"/>
                <a:gd name="T2" fmla="*/ 1 w 151"/>
                <a:gd name="T3" fmla="*/ 9 h 219"/>
                <a:gd name="T4" fmla="*/ 1 w 151"/>
                <a:gd name="T5" fmla="*/ 10 h 219"/>
                <a:gd name="T6" fmla="*/ 2 w 151"/>
                <a:gd name="T7" fmla="*/ 12 h 219"/>
                <a:gd name="T8" fmla="*/ 3 w 151"/>
                <a:gd name="T9" fmla="*/ 14 h 219"/>
                <a:gd name="T10" fmla="*/ 4 w 151"/>
                <a:gd name="T11" fmla="*/ 15 h 219"/>
                <a:gd name="T12" fmla="*/ 4 w 151"/>
                <a:gd name="T13" fmla="*/ 16 h 219"/>
                <a:gd name="T14" fmla="*/ 5 w 151"/>
                <a:gd name="T15" fmla="*/ 18 h 219"/>
                <a:gd name="T16" fmla="*/ 6 w 151"/>
                <a:gd name="T17" fmla="*/ 20 h 219"/>
                <a:gd name="T18" fmla="*/ 7 w 151"/>
                <a:gd name="T19" fmla="*/ 21 h 219"/>
                <a:gd name="T20" fmla="*/ 8 w 151"/>
                <a:gd name="T21" fmla="*/ 22 h 219"/>
                <a:gd name="T22" fmla="*/ 9 w 151"/>
                <a:gd name="T23" fmla="*/ 23 h 219"/>
                <a:gd name="T24" fmla="*/ 11 w 151"/>
                <a:gd name="T25" fmla="*/ 23 h 219"/>
                <a:gd name="T26" fmla="*/ 12 w 151"/>
                <a:gd name="T27" fmla="*/ 24 h 219"/>
                <a:gd name="T28" fmla="*/ 13 w 151"/>
                <a:gd name="T29" fmla="*/ 24 h 219"/>
                <a:gd name="T30" fmla="*/ 14 w 151"/>
                <a:gd name="T31" fmla="*/ 24 h 219"/>
                <a:gd name="T32" fmla="*/ 15 w 151"/>
                <a:gd name="T33" fmla="*/ 24 h 219"/>
                <a:gd name="T34" fmla="*/ 16 w 151"/>
                <a:gd name="T35" fmla="*/ 24 h 219"/>
                <a:gd name="T36" fmla="*/ 17 w 151"/>
                <a:gd name="T37" fmla="*/ 22 h 219"/>
                <a:gd name="T38" fmla="*/ 16 w 151"/>
                <a:gd name="T39" fmla="*/ 21 h 219"/>
                <a:gd name="T40" fmla="*/ 15 w 151"/>
                <a:gd name="T41" fmla="*/ 20 h 219"/>
                <a:gd name="T42" fmla="*/ 15 w 151"/>
                <a:gd name="T43" fmla="*/ 19 h 219"/>
                <a:gd name="T44" fmla="*/ 14 w 151"/>
                <a:gd name="T45" fmla="*/ 18 h 219"/>
                <a:gd name="T46" fmla="*/ 13 w 151"/>
                <a:gd name="T47" fmla="*/ 17 h 219"/>
                <a:gd name="T48" fmla="*/ 13 w 151"/>
                <a:gd name="T49" fmla="*/ 16 h 219"/>
                <a:gd name="T50" fmla="*/ 12 w 151"/>
                <a:gd name="T51" fmla="*/ 14 h 219"/>
                <a:gd name="T52" fmla="*/ 11 w 151"/>
                <a:gd name="T53" fmla="*/ 13 h 219"/>
                <a:gd name="T54" fmla="*/ 11 w 151"/>
                <a:gd name="T55" fmla="*/ 12 h 219"/>
                <a:gd name="T56" fmla="*/ 10 w 151"/>
                <a:gd name="T57" fmla="*/ 10 h 219"/>
                <a:gd name="T58" fmla="*/ 9 w 151"/>
                <a:gd name="T59" fmla="*/ 9 h 219"/>
                <a:gd name="T60" fmla="*/ 9 w 151"/>
                <a:gd name="T61" fmla="*/ 7 h 219"/>
                <a:gd name="T62" fmla="*/ 8 w 151"/>
                <a:gd name="T63" fmla="*/ 6 h 219"/>
                <a:gd name="T64" fmla="*/ 7 w 151"/>
                <a:gd name="T65" fmla="*/ 5 h 219"/>
                <a:gd name="T66" fmla="*/ 7 w 151"/>
                <a:gd name="T67" fmla="*/ 4 h 219"/>
                <a:gd name="T68" fmla="*/ 6 w 151"/>
                <a:gd name="T69" fmla="*/ 3 h 219"/>
                <a:gd name="T70" fmla="*/ 5 w 151"/>
                <a:gd name="T71" fmla="*/ 2 h 219"/>
                <a:gd name="T72" fmla="*/ 4 w 151"/>
                <a:gd name="T73" fmla="*/ 0 h 219"/>
                <a:gd name="T74" fmla="*/ 3 w 151"/>
                <a:gd name="T75" fmla="*/ 0 h 219"/>
                <a:gd name="T76" fmla="*/ 2 w 151"/>
                <a:gd name="T77" fmla="*/ 1 h 219"/>
                <a:gd name="T78" fmla="*/ 1 w 151"/>
                <a:gd name="T79" fmla="*/ 2 h 219"/>
                <a:gd name="T80" fmla="*/ 1 w 151"/>
                <a:gd name="T81" fmla="*/ 3 h 219"/>
                <a:gd name="T82" fmla="*/ 0 w 151"/>
                <a:gd name="T83" fmla="*/ 5 h 219"/>
                <a:gd name="T84" fmla="*/ 0 w 151"/>
                <a:gd name="T85" fmla="*/ 6 h 219"/>
                <a:gd name="T86" fmla="*/ 0 w 151"/>
                <a:gd name="T87" fmla="*/ 7 h 2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51" h="219">
                  <a:moveTo>
                    <a:pt x="2" y="66"/>
                  </a:moveTo>
                  <a:lnTo>
                    <a:pt x="2" y="67"/>
                  </a:lnTo>
                  <a:lnTo>
                    <a:pt x="3" y="70"/>
                  </a:lnTo>
                  <a:lnTo>
                    <a:pt x="5" y="74"/>
                  </a:lnTo>
                  <a:lnTo>
                    <a:pt x="5" y="77"/>
                  </a:lnTo>
                  <a:lnTo>
                    <a:pt x="8" y="80"/>
                  </a:lnTo>
                  <a:lnTo>
                    <a:pt x="9" y="85"/>
                  </a:lnTo>
                  <a:lnTo>
                    <a:pt x="10" y="90"/>
                  </a:lnTo>
                  <a:lnTo>
                    <a:pt x="13" y="94"/>
                  </a:lnTo>
                  <a:lnTo>
                    <a:pt x="13" y="98"/>
                  </a:lnTo>
                  <a:lnTo>
                    <a:pt x="16" y="103"/>
                  </a:lnTo>
                  <a:lnTo>
                    <a:pt x="19" y="108"/>
                  </a:lnTo>
                  <a:lnTo>
                    <a:pt x="22" y="114"/>
                  </a:lnTo>
                  <a:lnTo>
                    <a:pt x="25" y="118"/>
                  </a:lnTo>
                  <a:lnTo>
                    <a:pt x="27" y="124"/>
                  </a:lnTo>
                  <a:lnTo>
                    <a:pt x="29" y="127"/>
                  </a:lnTo>
                  <a:lnTo>
                    <a:pt x="30" y="130"/>
                  </a:lnTo>
                  <a:lnTo>
                    <a:pt x="32" y="132"/>
                  </a:lnTo>
                  <a:lnTo>
                    <a:pt x="33" y="135"/>
                  </a:lnTo>
                  <a:lnTo>
                    <a:pt x="36" y="139"/>
                  </a:lnTo>
                  <a:lnTo>
                    <a:pt x="39" y="145"/>
                  </a:lnTo>
                  <a:lnTo>
                    <a:pt x="42" y="151"/>
                  </a:lnTo>
                  <a:lnTo>
                    <a:pt x="44" y="157"/>
                  </a:lnTo>
                  <a:lnTo>
                    <a:pt x="47" y="161"/>
                  </a:lnTo>
                  <a:lnTo>
                    <a:pt x="52" y="167"/>
                  </a:lnTo>
                  <a:lnTo>
                    <a:pt x="54" y="171"/>
                  </a:lnTo>
                  <a:lnTo>
                    <a:pt x="57" y="176"/>
                  </a:lnTo>
                  <a:lnTo>
                    <a:pt x="60" y="179"/>
                  </a:lnTo>
                  <a:lnTo>
                    <a:pt x="63" y="185"/>
                  </a:lnTo>
                  <a:lnTo>
                    <a:pt x="66" y="188"/>
                  </a:lnTo>
                  <a:lnTo>
                    <a:pt x="70" y="192"/>
                  </a:lnTo>
                  <a:lnTo>
                    <a:pt x="73" y="195"/>
                  </a:lnTo>
                  <a:lnTo>
                    <a:pt x="76" y="198"/>
                  </a:lnTo>
                  <a:lnTo>
                    <a:pt x="80" y="202"/>
                  </a:lnTo>
                  <a:lnTo>
                    <a:pt x="83" y="205"/>
                  </a:lnTo>
                  <a:lnTo>
                    <a:pt x="86" y="205"/>
                  </a:lnTo>
                  <a:lnTo>
                    <a:pt x="89" y="208"/>
                  </a:lnTo>
                  <a:lnTo>
                    <a:pt x="91" y="209"/>
                  </a:lnTo>
                  <a:lnTo>
                    <a:pt x="96" y="211"/>
                  </a:lnTo>
                  <a:lnTo>
                    <a:pt x="98" y="212"/>
                  </a:lnTo>
                  <a:lnTo>
                    <a:pt x="103" y="213"/>
                  </a:lnTo>
                  <a:lnTo>
                    <a:pt x="106" y="215"/>
                  </a:lnTo>
                  <a:lnTo>
                    <a:pt x="110" y="216"/>
                  </a:lnTo>
                  <a:lnTo>
                    <a:pt x="113" y="216"/>
                  </a:lnTo>
                  <a:lnTo>
                    <a:pt x="117" y="218"/>
                  </a:lnTo>
                  <a:lnTo>
                    <a:pt x="120" y="218"/>
                  </a:lnTo>
                  <a:lnTo>
                    <a:pt x="123" y="219"/>
                  </a:lnTo>
                  <a:lnTo>
                    <a:pt x="125" y="219"/>
                  </a:lnTo>
                  <a:lnTo>
                    <a:pt x="128" y="219"/>
                  </a:lnTo>
                  <a:lnTo>
                    <a:pt x="133" y="219"/>
                  </a:lnTo>
                  <a:lnTo>
                    <a:pt x="135" y="219"/>
                  </a:lnTo>
                  <a:lnTo>
                    <a:pt x="141" y="218"/>
                  </a:lnTo>
                  <a:lnTo>
                    <a:pt x="145" y="216"/>
                  </a:lnTo>
                  <a:lnTo>
                    <a:pt x="148" y="213"/>
                  </a:lnTo>
                  <a:lnTo>
                    <a:pt x="150" y="211"/>
                  </a:lnTo>
                  <a:lnTo>
                    <a:pt x="151" y="205"/>
                  </a:lnTo>
                  <a:lnTo>
                    <a:pt x="150" y="202"/>
                  </a:lnTo>
                  <a:lnTo>
                    <a:pt x="150" y="198"/>
                  </a:lnTo>
                  <a:lnTo>
                    <a:pt x="147" y="195"/>
                  </a:lnTo>
                  <a:lnTo>
                    <a:pt x="145" y="192"/>
                  </a:lnTo>
                  <a:lnTo>
                    <a:pt x="144" y="189"/>
                  </a:lnTo>
                  <a:lnTo>
                    <a:pt x="141" y="185"/>
                  </a:lnTo>
                  <a:lnTo>
                    <a:pt x="137" y="181"/>
                  </a:lnTo>
                  <a:lnTo>
                    <a:pt x="135" y="178"/>
                  </a:lnTo>
                  <a:lnTo>
                    <a:pt x="134" y="175"/>
                  </a:lnTo>
                  <a:lnTo>
                    <a:pt x="133" y="172"/>
                  </a:lnTo>
                  <a:lnTo>
                    <a:pt x="131" y="169"/>
                  </a:lnTo>
                  <a:lnTo>
                    <a:pt x="128" y="167"/>
                  </a:lnTo>
                  <a:lnTo>
                    <a:pt x="127" y="164"/>
                  </a:lnTo>
                  <a:lnTo>
                    <a:pt x="125" y="159"/>
                  </a:lnTo>
                  <a:lnTo>
                    <a:pt x="123" y="157"/>
                  </a:lnTo>
                  <a:lnTo>
                    <a:pt x="121" y="152"/>
                  </a:lnTo>
                  <a:lnTo>
                    <a:pt x="120" y="149"/>
                  </a:lnTo>
                  <a:lnTo>
                    <a:pt x="118" y="145"/>
                  </a:lnTo>
                  <a:lnTo>
                    <a:pt x="117" y="141"/>
                  </a:lnTo>
                  <a:lnTo>
                    <a:pt x="114" y="138"/>
                  </a:lnTo>
                  <a:lnTo>
                    <a:pt x="113" y="134"/>
                  </a:lnTo>
                  <a:lnTo>
                    <a:pt x="110" y="130"/>
                  </a:lnTo>
                  <a:lnTo>
                    <a:pt x="108" y="125"/>
                  </a:lnTo>
                  <a:lnTo>
                    <a:pt x="106" y="121"/>
                  </a:lnTo>
                  <a:lnTo>
                    <a:pt x="104" y="117"/>
                  </a:lnTo>
                  <a:lnTo>
                    <a:pt x="101" y="112"/>
                  </a:lnTo>
                  <a:lnTo>
                    <a:pt x="100" y="108"/>
                  </a:lnTo>
                  <a:lnTo>
                    <a:pt x="97" y="104"/>
                  </a:lnTo>
                  <a:lnTo>
                    <a:pt x="96" y="101"/>
                  </a:lnTo>
                  <a:lnTo>
                    <a:pt x="94" y="95"/>
                  </a:lnTo>
                  <a:lnTo>
                    <a:pt x="91" y="93"/>
                  </a:lnTo>
                  <a:lnTo>
                    <a:pt x="89" y="87"/>
                  </a:lnTo>
                  <a:lnTo>
                    <a:pt x="89" y="83"/>
                  </a:lnTo>
                  <a:lnTo>
                    <a:pt x="86" y="78"/>
                  </a:lnTo>
                  <a:lnTo>
                    <a:pt x="83" y="75"/>
                  </a:lnTo>
                  <a:lnTo>
                    <a:pt x="81" y="71"/>
                  </a:lnTo>
                  <a:lnTo>
                    <a:pt x="80" y="67"/>
                  </a:lnTo>
                  <a:lnTo>
                    <a:pt x="76" y="61"/>
                  </a:lnTo>
                  <a:lnTo>
                    <a:pt x="74" y="58"/>
                  </a:lnTo>
                  <a:lnTo>
                    <a:pt x="73" y="54"/>
                  </a:lnTo>
                  <a:lnTo>
                    <a:pt x="71" y="51"/>
                  </a:lnTo>
                  <a:lnTo>
                    <a:pt x="69" y="47"/>
                  </a:lnTo>
                  <a:lnTo>
                    <a:pt x="67" y="44"/>
                  </a:lnTo>
                  <a:lnTo>
                    <a:pt x="64" y="40"/>
                  </a:lnTo>
                  <a:lnTo>
                    <a:pt x="63" y="36"/>
                  </a:lnTo>
                  <a:lnTo>
                    <a:pt x="60" y="33"/>
                  </a:lnTo>
                  <a:lnTo>
                    <a:pt x="59" y="30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3" y="21"/>
                  </a:lnTo>
                  <a:lnTo>
                    <a:pt x="52" y="20"/>
                  </a:lnTo>
                  <a:lnTo>
                    <a:pt x="47" y="14"/>
                  </a:lnTo>
                  <a:lnTo>
                    <a:pt x="44" y="9"/>
                  </a:lnTo>
                  <a:lnTo>
                    <a:pt x="42" y="6"/>
                  </a:lnTo>
                  <a:lnTo>
                    <a:pt x="39" y="3"/>
                  </a:lnTo>
                  <a:lnTo>
                    <a:pt x="36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0"/>
                  </a:lnTo>
                  <a:lnTo>
                    <a:pt x="5" y="24"/>
                  </a:lnTo>
                  <a:lnTo>
                    <a:pt x="5" y="29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60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14400"/>
            <a:ext cx="8305800" cy="826294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Key idea: maintain a lock variable and impose mutual exclusion only during operations on that </a:t>
            </a:r>
            <a:r>
              <a:rPr lang="en-US" altLang="ko-KR" dirty="0" smtClean="0">
                <a:ea typeface="굴림" panose="020B0600000101010101" pitchFamily="34" charset="-127"/>
              </a:rPr>
              <a:t>variable</a:t>
            </a: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endParaRPr lang="en-US" altLang="ko-KR" dirty="0" smtClean="0">
              <a:ea typeface="굴림" panose="020B0600000101010101" pitchFamily="34" charset="-127"/>
            </a:endParaRP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endParaRPr lang="en-US" altLang="ko-KR" dirty="0" smtClean="0">
              <a:ea typeface="굴림" panose="020B0600000101010101" pitchFamily="34" charset="-127"/>
            </a:endParaRP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endParaRPr lang="en-US" altLang="ko-KR" dirty="0" smtClean="0">
              <a:ea typeface="굴림" panose="020B0600000101010101" pitchFamily="34" charset="-127"/>
            </a:endParaRP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endParaRPr lang="en-US" altLang="ko-KR" dirty="0" smtClean="0">
              <a:ea typeface="굴림" panose="020B0600000101010101" pitchFamily="34" charset="-127"/>
            </a:endParaRP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endParaRPr lang="en-US" altLang="ko-KR" dirty="0" smtClean="0">
              <a:ea typeface="굴림" panose="020B0600000101010101" pitchFamily="34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Really only works in kernel – why?</a:t>
            </a:r>
          </a:p>
          <a:p>
            <a:pPr marL="0" indent="0"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26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5" grpId="0"/>
      <p:bldP spid="445446" grpId="0"/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altLang="ko-KR" sz="2800" dirty="0">
                <a:ea typeface="굴림" panose="020B0600000101010101" pitchFamily="34" charset="-127"/>
              </a:rPr>
              <a:t>Synchronized Buffer (with condition variable)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685800"/>
            <a:ext cx="9067800" cy="5715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Here is an (infinite) synchronized queue:</a:t>
            </a:r>
          </a:p>
          <a:p>
            <a:pPr>
              <a:lnSpc>
                <a:spcPct val="80000"/>
              </a:lnSpc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lock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;	// Initially unlocked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condition 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buf_CV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;	// Initially empty</a:t>
            </a:r>
            <a:b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queue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queue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;	// </a:t>
            </a:r>
            <a:r>
              <a:rPr lang="en-US" altLang="ko-KR" sz="2000" smtClean="0">
                <a:latin typeface="Consolas" charset="0"/>
                <a:ea typeface="Consolas" charset="0"/>
                <a:cs typeface="Consolas" charset="0"/>
              </a:rPr>
              <a:t>Actual queue!</a:t>
            </a: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Producer(item)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acquire(&amp;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	// Get Lock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enqueue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queue,item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	// Add item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cond_signal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(&amp;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buf_CV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// Signal any waiters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release(&amp;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	// Release Lock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Consumer()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acquire(&amp;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	// Get Lock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while (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isEmpty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(&amp;queue)) {</a:t>
            </a:r>
            <a:b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			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cond_wait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(&amp;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buf_CV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, &amp;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); // If empty, sleep</a:t>
            </a:r>
            <a:b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		}</a:t>
            </a:r>
            <a:b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item =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dequeue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(&amp;queue);	// Get next item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release(&amp;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	// Release Lock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return(item);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altLang="ko-KR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1616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vs. Hoare monitors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685800"/>
            <a:ext cx="9509760" cy="571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Need to be careful about precise definition of signal and wait.  Consider a piece of our </a:t>
            </a:r>
            <a:r>
              <a:rPr lang="en-US" altLang="ko-KR" dirty="0" err="1">
                <a:latin typeface="Helvetica" charset="0"/>
                <a:ea typeface="굴림" charset="0"/>
                <a:cs typeface="굴림" charset="0"/>
              </a:rPr>
              <a:t>dequeue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 code:</a:t>
            </a:r>
          </a:p>
          <a:p>
            <a:pPr>
              <a:lnSpc>
                <a:spcPct val="100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while (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isEmpty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(&amp;queue)) {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	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(&amp;buf_CV,&amp;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buf_lock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); // If nothing, sleep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}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	item =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dequeue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(&amp;queue);	// Get next item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Why didn’t we do 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this?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/>
            </a:r>
            <a:br>
              <a:rPr lang="en-US" altLang="ko-KR" dirty="0">
                <a:latin typeface="Helvetica" charset="0"/>
                <a:ea typeface="굴림" charset="0"/>
                <a:cs typeface="굴림" charset="0"/>
              </a:rPr>
            </a:b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	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if (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isEmpty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(&amp;queue)) {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	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(&amp;buf_CV,&amp;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buf_lock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); // If nothing, sleep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}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	item =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dequeue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(&amp;queue);	// Get next item</a:t>
            </a:r>
            <a:endParaRPr lang="en-US" altLang="ko-KR" dirty="0" smtClean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Answer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: depends on the type of scheduling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Mesa-style: Named after Xerox-Park Mesa Operating System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Most OSes use Mesa Scheduling!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Hoare-style: Named after British logician Tony Hoare</a:t>
            </a:r>
          </a:p>
          <a:p>
            <a:pPr marL="457200" lvl="1" indent="0">
              <a:lnSpc>
                <a:spcPct val="100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rgbClr val="FF0000"/>
              </a:solidFill>
              <a:latin typeface="Helvetica" charset="0"/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4287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Hoare monitors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7438" y="762000"/>
            <a:ext cx="9906000" cy="5715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Signaler gives up lock, CPU to waiter; waiter runs immediately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Then, Waiter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gives up lock, processor back to signaler when it exits critical section or if it waits again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 smtClean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 smtClean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 smtClean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 smtClean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On first glance, this seems like good semantics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W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aiter gets to run immediately, condition is still correct!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Most textbooks talk about Hoare scheduling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However, hard to do, not really necessary!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Forces a lot of context switching (inefficient!)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6356838" y="2058988"/>
            <a:ext cx="44196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acquire(&amp;</a:t>
            </a:r>
            <a:r>
              <a:rPr lang="en-US" altLang="ko-KR" dirty="0" err="1" smtClean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 smtClean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altLang="ko-KR" dirty="0">
              <a:solidFill>
                <a:srgbClr val="000000"/>
              </a:solidFill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if </a:t>
            </a:r>
            <a:r>
              <a:rPr lang="en-US" altLang="ko-KR" dirty="0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dirty="0" err="1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isEmpty</a:t>
            </a:r>
            <a:r>
              <a:rPr lang="en-US" altLang="ko-KR" dirty="0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(&amp;queue)) {</a:t>
            </a:r>
          </a:p>
          <a:p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dirty="0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dirty="0" err="1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dirty="0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(&amp;buf_CV,&amp;</a:t>
            </a:r>
            <a:r>
              <a:rPr lang="en-US" altLang="ko-KR" dirty="0" err="1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 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}</a:t>
            </a:r>
            <a:b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r</a:t>
            </a:r>
            <a:r>
              <a:rPr lang="en-US" altLang="ko-KR" dirty="0" smtClean="0">
                <a:latin typeface="Courier New" charset="0"/>
                <a:ea typeface="굴림" charset="0"/>
                <a:cs typeface="굴림" charset="0"/>
              </a:rPr>
              <a:t>elease(&amp;</a:t>
            </a:r>
            <a:r>
              <a:rPr lang="en-US" altLang="ko-KR" dirty="0" err="1" smtClean="0"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 smtClean="0"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dirty="0">
              <a:ea typeface="굴림" charset="0"/>
              <a:cs typeface="굴림" charset="0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632438" y="2057400"/>
            <a:ext cx="3505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 smtClean="0">
                <a:latin typeface="Courier New" charset="0"/>
                <a:ea typeface="굴림" charset="0"/>
                <a:cs typeface="굴림" charset="0"/>
              </a:rPr>
              <a:t>acquire(&amp;</a:t>
            </a:r>
            <a:r>
              <a:rPr lang="en-US" altLang="ko-KR" dirty="0" err="1" smtClean="0"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 smtClean="0"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altLang="ko-KR" dirty="0"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 </a:t>
            </a:r>
            <a:endParaRPr lang="en-US" altLang="ko-KR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c</a:t>
            </a:r>
            <a:r>
              <a:rPr lang="en-US" altLang="ko-KR" dirty="0" err="1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ond_signal</a:t>
            </a:r>
            <a:r>
              <a:rPr lang="en-US" altLang="ko-KR" dirty="0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dirty="0" err="1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buf_CV</a:t>
            </a:r>
            <a:r>
              <a:rPr lang="en-US" altLang="ko-KR" dirty="0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altLang="ko-KR" dirty="0"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 smtClean="0">
                <a:latin typeface="Courier New" charset="0"/>
                <a:ea typeface="굴림" charset="0"/>
                <a:cs typeface="굴림" charset="0"/>
              </a:rPr>
              <a:t>release(&amp;</a:t>
            </a:r>
            <a:r>
              <a:rPr lang="en-US" altLang="ko-KR" dirty="0" err="1" smtClean="0"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 smtClean="0"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dirty="0">
              <a:ea typeface="굴림" charset="0"/>
              <a:cs typeface="굴림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604238" y="2668587"/>
            <a:ext cx="1905000" cy="406400"/>
            <a:chOff x="3429000" y="3581400"/>
            <a:chExt cx="1905000" cy="406400"/>
          </a:xfrm>
        </p:grpSpPr>
        <p:cxnSp>
          <p:nvCxnSpPr>
            <p:cNvPr id="56332" name="Straight Arrow Connector 6"/>
            <p:cNvCxnSpPr>
              <a:cxnSpLocks noChangeShapeType="1"/>
              <a:endCxn id="56323" idx="1"/>
            </p:cNvCxnSpPr>
            <p:nvPr/>
          </p:nvCxnSpPr>
          <p:spPr bwMode="auto">
            <a:xfrm>
              <a:off x="3429000" y="3962400"/>
              <a:ext cx="1905000" cy="25400"/>
            </a:xfrm>
            <a:prstGeom prst="straightConnector1">
              <a:avLst/>
            </a:prstGeom>
            <a:noFill/>
            <a:ln w="38100">
              <a:solidFill>
                <a:srgbClr val="83A6F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33" name="Rectangle 18"/>
            <p:cNvSpPr>
              <a:spLocks noChangeArrowheads="1"/>
            </p:cNvSpPr>
            <p:nvPr/>
          </p:nvSpPr>
          <p:spPr bwMode="auto">
            <a:xfrm>
              <a:off x="3657600" y="3581400"/>
              <a:ext cx="1524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ko-KR">
                  <a:latin typeface="Courier New" charset="0"/>
                  <a:ea typeface="굴림" charset="0"/>
                  <a:cs typeface="굴림" charset="0"/>
                </a:rPr>
                <a:t>Lock, CPU</a:t>
              </a:r>
              <a:endParaRPr lang="en-US">
                <a:ea typeface="굴림" charset="0"/>
                <a:cs typeface="굴림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528038" y="3201987"/>
            <a:ext cx="1905000" cy="685800"/>
            <a:chOff x="3429000" y="4114800"/>
            <a:chExt cx="1905000" cy="685800"/>
          </a:xfrm>
        </p:grpSpPr>
        <p:cxnSp>
          <p:nvCxnSpPr>
            <p:cNvPr id="56330" name="Straight Arrow Connector 7"/>
            <p:cNvCxnSpPr>
              <a:cxnSpLocks noChangeShapeType="1"/>
            </p:cNvCxnSpPr>
            <p:nvPr/>
          </p:nvCxnSpPr>
          <p:spPr bwMode="auto">
            <a:xfrm rot="10800000">
              <a:off x="3429000" y="4114800"/>
              <a:ext cx="1905000" cy="685800"/>
            </a:xfrm>
            <a:prstGeom prst="straightConnector1">
              <a:avLst/>
            </a:prstGeom>
            <a:noFill/>
            <a:ln w="38100">
              <a:solidFill>
                <a:srgbClr val="83A6F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31" name="Rectangle 19"/>
            <p:cNvSpPr>
              <a:spLocks noChangeArrowheads="1"/>
            </p:cNvSpPr>
            <p:nvPr/>
          </p:nvSpPr>
          <p:spPr bwMode="auto">
            <a:xfrm rot="1248180">
              <a:off x="3828806" y="4135607"/>
              <a:ext cx="14351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ko-KR">
                  <a:latin typeface="Courier New" charset="0"/>
                  <a:ea typeface="굴림" charset="0"/>
                  <a:cs typeface="굴림" charset="0"/>
                </a:rPr>
                <a:t>Lock, CPU</a:t>
              </a:r>
              <a:endParaRPr lang="en-US">
                <a:ea typeface="굴림" charset="0"/>
                <a:cs typeface="굴림" charset="0"/>
              </a:endParaRPr>
            </a:p>
          </p:txBody>
        </p:sp>
      </p:grpSp>
      <p:cxnSp>
        <p:nvCxnSpPr>
          <p:cNvPr id="47114" name="Straight Arrow Connector 20"/>
          <p:cNvCxnSpPr>
            <a:cxnSpLocks noChangeShapeType="1"/>
          </p:cNvCxnSpPr>
          <p:nvPr/>
        </p:nvCxnSpPr>
        <p:spPr bwMode="auto">
          <a:xfrm rot="5400000">
            <a:off x="2661932" y="2858293"/>
            <a:ext cx="228600" cy="1588"/>
          </a:xfrm>
          <a:prstGeom prst="straightConnector1">
            <a:avLst/>
          </a:prstGeom>
          <a:noFill/>
          <a:ln w="38100">
            <a:solidFill>
              <a:srgbClr val="83A6F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15" name="Straight Arrow Connector 25"/>
          <p:cNvCxnSpPr>
            <a:cxnSpLocks noChangeShapeType="1"/>
          </p:cNvCxnSpPr>
          <p:nvPr/>
        </p:nvCxnSpPr>
        <p:spPr bwMode="auto">
          <a:xfrm rot="5400000">
            <a:off x="6698945" y="3544094"/>
            <a:ext cx="534988" cy="3175"/>
          </a:xfrm>
          <a:prstGeom prst="straightConnector1">
            <a:avLst/>
          </a:prstGeom>
          <a:noFill/>
          <a:ln w="38100">
            <a:solidFill>
              <a:srgbClr val="83A6F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16" name="Straight Arrow Connector 27"/>
          <p:cNvCxnSpPr>
            <a:cxnSpLocks noChangeShapeType="1"/>
          </p:cNvCxnSpPr>
          <p:nvPr/>
        </p:nvCxnSpPr>
        <p:spPr bwMode="auto">
          <a:xfrm rot="5400000">
            <a:off x="2660345" y="3391694"/>
            <a:ext cx="228600" cy="1587"/>
          </a:xfrm>
          <a:prstGeom prst="straightConnector1">
            <a:avLst/>
          </a:prstGeom>
          <a:noFill/>
          <a:ln w="38100">
            <a:solidFill>
              <a:srgbClr val="83A6F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937139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uiExpand="1" build="p"/>
      <p:bldP spid="56323" grpId="0"/>
      <p:bldP spid="563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monitors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762000"/>
            <a:ext cx="10363200" cy="6019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Signaler keeps lock and processor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Waiter placed on ready queue with no special priority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 smtClean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 smtClean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 smtClean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 smtClean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 smtClean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 smtClean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</a:rPr>
              <a:t>Practically</a:t>
            </a:r>
            <a:r>
              <a:rPr lang="en-US" altLang="ko-KR" dirty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</a:rPr>
              <a:t>, need to check condition again after </a:t>
            </a:r>
            <a:r>
              <a:rPr lang="en-US" altLang="ko-KR" dirty="0" smtClean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</a:rPr>
              <a:t>wait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</a:rPr>
              <a:t>By the time the waiter gets scheduled, condition may be false again – so, just check again with the “while” loop</a:t>
            </a: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Most real operating </a:t>
            </a:r>
            <a:r>
              <a:rPr lang="en-US" altLang="ko-KR" dirty="0" smtClean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systems do this!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More efficient, easier to implement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Signaler’s cache state, </a:t>
            </a:r>
            <a:r>
              <a:rPr lang="en-US" altLang="ko-KR" dirty="0" err="1" smtClean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etc</a:t>
            </a:r>
            <a:r>
              <a:rPr lang="en-US" altLang="ko-KR" dirty="0" smtClean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 still good</a:t>
            </a:r>
            <a:endParaRPr lang="en-US" altLang="ko-KR" dirty="0">
              <a:solidFill>
                <a:srgbClr val="000000"/>
              </a:solidFill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6553200" y="1974830"/>
            <a:ext cx="44196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acquire(&amp;</a:t>
            </a:r>
            <a:r>
              <a:rPr lang="en-US" altLang="ko-KR" dirty="0" err="1" smtClean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 smtClean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altLang="ko-KR" dirty="0">
              <a:solidFill>
                <a:srgbClr val="000000"/>
              </a:solidFill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while </a:t>
            </a:r>
            <a:r>
              <a:rPr lang="en-US" altLang="ko-KR" dirty="0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dirty="0" err="1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isEmpty</a:t>
            </a:r>
            <a:r>
              <a:rPr lang="en-US" altLang="ko-KR" dirty="0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(&amp;queue)) 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{</a:t>
            </a:r>
            <a:b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dirty="0" err="1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dirty="0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(&amp;buf_CV,&amp;</a:t>
            </a:r>
            <a:r>
              <a:rPr lang="en-US" altLang="ko-KR" dirty="0" err="1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 </a:t>
            </a:r>
            <a:b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}</a:t>
            </a:r>
            <a:b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lock.Release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();</a:t>
            </a:r>
            <a:endParaRPr lang="en-US" dirty="0">
              <a:ea typeface="굴림" charset="0"/>
              <a:cs typeface="굴림" charset="0"/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828800" y="1973243"/>
            <a:ext cx="35052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 smtClean="0">
                <a:latin typeface="Courier New" charset="0"/>
                <a:ea typeface="굴림" charset="0"/>
                <a:cs typeface="굴림" charset="0"/>
              </a:rPr>
              <a:t>acquire(&amp;</a:t>
            </a:r>
            <a:r>
              <a:rPr lang="en-US" altLang="ko-KR" dirty="0" err="1" smtClean="0"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 smtClean="0">
                <a:latin typeface="Courier New" charset="0"/>
                <a:ea typeface="굴림" charset="0"/>
                <a:cs typeface="굴림" charset="0"/>
              </a:rPr>
              <a:t>)</a:t>
            </a:r>
            <a:endParaRPr lang="en-US" altLang="ko-KR" dirty="0"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 </a:t>
            </a:r>
            <a:endParaRPr lang="en-US" altLang="ko-KR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c</a:t>
            </a:r>
            <a:r>
              <a:rPr lang="en-US" altLang="ko-KR" dirty="0" err="1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ond_signal</a:t>
            </a:r>
            <a:r>
              <a:rPr lang="en-US" altLang="ko-KR" dirty="0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dirty="0" err="1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buf_CV</a:t>
            </a:r>
            <a:r>
              <a:rPr lang="en-US" altLang="ko-KR" dirty="0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altLang="ko-KR" dirty="0"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r</a:t>
            </a:r>
            <a:r>
              <a:rPr lang="en-US" altLang="ko-KR" dirty="0" smtClean="0">
                <a:latin typeface="Courier New" charset="0"/>
                <a:ea typeface="굴림" charset="0"/>
                <a:cs typeface="굴림" charset="0"/>
              </a:rPr>
              <a:t>elease(&amp;</a:t>
            </a:r>
            <a:r>
              <a:rPr lang="en-US" altLang="ko-KR" dirty="0" err="1" smtClean="0"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 smtClean="0">
                <a:latin typeface="Courier New" charset="0"/>
                <a:ea typeface="굴림" charset="0"/>
                <a:cs typeface="굴림" charset="0"/>
              </a:rPr>
              <a:t>));</a:t>
            </a:r>
            <a:endParaRPr lang="en-US" dirty="0">
              <a:ea typeface="굴림" charset="0"/>
              <a:cs typeface="굴림" charset="0"/>
            </a:endParaRPr>
          </a:p>
        </p:txBody>
      </p:sp>
      <p:cxnSp>
        <p:nvCxnSpPr>
          <p:cNvPr id="58373" name="Straight Arrow Connector 20"/>
          <p:cNvCxnSpPr>
            <a:cxnSpLocks noChangeShapeType="1"/>
          </p:cNvCxnSpPr>
          <p:nvPr/>
        </p:nvCxnSpPr>
        <p:spPr bwMode="auto">
          <a:xfrm rot="5400000">
            <a:off x="2705894" y="2774135"/>
            <a:ext cx="228600" cy="1588"/>
          </a:xfrm>
          <a:prstGeom prst="straightConnector1">
            <a:avLst/>
          </a:prstGeom>
          <a:noFill/>
          <a:ln w="38100">
            <a:solidFill>
              <a:srgbClr val="83A6F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374" name="Straight Arrow Connector 27"/>
          <p:cNvCxnSpPr>
            <a:cxnSpLocks noChangeShapeType="1"/>
          </p:cNvCxnSpPr>
          <p:nvPr/>
        </p:nvCxnSpPr>
        <p:spPr bwMode="auto">
          <a:xfrm rot="5400000">
            <a:off x="2704307" y="3307536"/>
            <a:ext cx="228600" cy="1587"/>
          </a:xfrm>
          <a:prstGeom prst="straightConnector1">
            <a:avLst/>
          </a:prstGeom>
          <a:noFill/>
          <a:ln w="38100">
            <a:solidFill>
              <a:srgbClr val="83A6F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" name="Group 10"/>
          <p:cNvGrpSpPr>
            <a:grpSpLocks/>
          </p:cNvGrpSpPr>
          <p:nvPr/>
        </p:nvGrpSpPr>
        <p:grpSpPr bwMode="auto">
          <a:xfrm rot="21303948">
            <a:off x="4303193" y="3041296"/>
            <a:ext cx="2438400" cy="942011"/>
            <a:chOff x="3151163" y="4038600"/>
            <a:chExt cx="2438400" cy="942011"/>
          </a:xfrm>
        </p:grpSpPr>
        <p:cxnSp>
          <p:nvCxnSpPr>
            <p:cNvPr id="58377" name="Straight Arrow Connector 7"/>
            <p:cNvCxnSpPr>
              <a:cxnSpLocks noChangeShapeType="1"/>
            </p:cNvCxnSpPr>
            <p:nvPr/>
          </p:nvCxnSpPr>
          <p:spPr bwMode="auto">
            <a:xfrm flipV="1">
              <a:off x="3151163" y="4038600"/>
              <a:ext cx="2438400" cy="762000"/>
            </a:xfrm>
            <a:prstGeom prst="straightConnector1">
              <a:avLst/>
            </a:prstGeom>
            <a:noFill/>
            <a:ln w="38100">
              <a:solidFill>
                <a:srgbClr val="83A6FA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8378" name="TextBox 17"/>
            <p:cNvSpPr txBox="1">
              <a:spLocks noChangeArrowheads="1"/>
            </p:cNvSpPr>
            <p:nvPr/>
          </p:nvSpPr>
          <p:spPr bwMode="auto">
            <a:xfrm rot="20571012">
              <a:off x="3474910" y="4334280"/>
              <a:ext cx="191590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 dirty="0">
                  <a:latin typeface="Helvetica" charset="0"/>
                  <a:cs typeface="Helvetica" charset="0"/>
                </a:rPr>
                <a:t>schedule thread</a:t>
              </a:r>
              <a:br>
                <a:rPr lang="en-US" sz="1800" b="0" dirty="0">
                  <a:latin typeface="Helvetica" charset="0"/>
                  <a:cs typeface="Helvetica" charset="0"/>
                </a:rPr>
              </a:br>
              <a:r>
                <a:rPr lang="en-US" sz="1800" b="0" dirty="0">
                  <a:latin typeface="Helvetica" charset="0"/>
                  <a:cs typeface="Helvetica" charset="0"/>
                </a:rPr>
                <a:t>(sometime later!)</a:t>
              </a:r>
            </a:p>
          </p:txBody>
        </p:sp>
      </p:grpSp>
      <p:sp>
        <p:nvSpPr>
          <p:cNvPr id="12" name="Rounded Rectangular Callout 1"/>
          <p:cNvSpPr>
            <a:spLocks noChangeArrowheads="1"/>
          </p:cNvSpPr>
          <p:nvPr/>
        </p:nvSpPr>
        <p:spPr bwMode="auto">
          <a:xfrm>
            <a:off x="4585275" y="1642776"/>
            <a:ext cx="1752600" cy="838200"/>
          </a:xfrm>
          <a:prstGeom prst="wedgeRoundRectCallout">
            <a:avLst>
              <a:gd name="adj1" fmla="val -53209"/>
              <a:gd name="adj2" fmla="val 86135"/>
              <a:gd name="adj3" fmla="val 16667"/>
            </a:avLst>
          </a:prstGeom>
          <a:solidFill>
            <a:srgbClr val="FF66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Helvetica" charset="0"/>
                <a:cs typeface="Helvetica" charset="0"/>
              </a:rPr>
              <a:t>Put waiting thread on ready queue</a:t>
            </a:r>
          </a:p>
        </p:txBody>
      </p:sp>
    </p:spTree>
    <p:extLst>
      <p:ext uri="{BB962C8B-B14F-4D97-AF65-F5344CB8AC3E}">
        <p14:creationId xmlns:p14="http://schemas.microsoft.com/office/powerpoint/2010/main" val="38873016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8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8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83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83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83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83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uiExpand="1" build="p"/>
      <p:bldP spid="58371" grpId="0"/>
      <p:bldP spid="58372" grpId="0"/>
      <p:bldP spid="1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6FB968-B554-4E4F-8A65-879E107A4083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1" y="685800"/>
            <a:ext cx="8673267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ts val="0"/>
              </a:spcBef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4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lock </a:t>
            </a:r>
            <a:r>
              <a:rPr lang="en-US" altLang="ko-KR" sz="24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4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= &lt;initially unlocked&gt;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4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condition </a:t>
            </a:r>
            <a:r>
              <a:rPr lang="en-US" altLang="ko-KR" sz="2400" b="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producer_CV</a:t>
            </a:r>
            <a:r>
              <a:rPr lang="en-US" altLang="ko-KR" sz="24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</a:t>
            </a:r>
            <a:r>
              <a:rPr lang="en-US" altLang="ko-KR" sz="24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= &lt;initially empty&gt;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400" b="0" dirty="0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condition </a:t>
            </a:r>
            <a:r>
              <a:rPr lang="en-US" altLang="ko-KR" sz="2400" b="0" dirty="0" err="1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consumer_CV</a:t>
            </a:r>
            <a:r>
              <a:rPr lang="en-US" altLang="ko-KR" sz="2400" b="0" dirty="0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</a:t>
            </a:r>
            <a:r>
              <a:rPr lang="en-US" altLang="ko-KR" sz="24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= &lt;initially empty&gt;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C9C23-136B-4945-A0CD-F4FBA22029AF}"/>
              </a:ext>
            </a:extLst>
          </p:cNvPr>
          <p:cNvSpPr txBox="1"/>
          <p:nvPr/>
        </p:nvSpPr>
        <p:spPr>
          <a:xfrm>
            <a:off x="1752601" y="1752601"/>
            <a:ext cx="8762999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Producer(item)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b="0" dirty="0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while (buffer full) { </a:t>
            </a:r>
            <a:r>
              <a:rPr lang="en-US" altLang="ko-KR" sz="2000" b="0" dirty="0" err="1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cond_wait</a:t>
            </a:r>
            <a:r>
              <a:rPr lang="en-US" altLang="ko-KR" sz="2000" b="0" dirty="0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(&amp;</a:t>
            </a:r>
            <a:r>
              <a:rPr lang="en-US" altLang="ko-KR" sz="2000" b="0" dirty="0" err="1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producer_CV</a:t>
            </a:r>
            <a:r>
              <a:rPr lang="en-US" altLang="ko-KR" sz="2000" b="0" dirty="0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, &amp;</a:t>
            </a:r>
            <a:r>
              <a:rPr lang="en-US" altLang="ko-KR" sz="2000" b="0" dirty="0" err="1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b="0" dirty="0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 }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enqueue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(item);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b="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cond_signal</a:t>
            </a:r>
            <a:r>
              <a:rPr lang="en-US" altLang="ko-KR" sz="20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(&amp;</a:t>
            </a:r>
            <a:r>
              <a:rPr lang="en-US" altLang="ko-KR" sz="2000" b="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consumer_CV</a:t>
            </a:r>
            <a:r>
              <a:rPr lang="en-US" altLang="ko-KR" sz="20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/>
            </a:r>
            <a:b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b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40435-8718-5749-8837-B26C02671F42}"/>
              </a:ext>
            </a:extLst>
          </p:cNvPr>
          <p:cNvSpPr txBox="1"/>
          <p:nvPr/>
        </p:nvSpPr>
        <p:spPr>
          <a:xfrm>
            <a:off x="1752602" y="4027944"/>
            <a:ext cx="8915399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Consumer()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</a:t>
            </a:r>
            <a:r>
              <a:rPr lang="en-US" altLang="ko-KR" sz="20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while (buffer empty) { </a:t>
            </a:r>
            <a:r>
              <a:rPr lang="en-US" altLang="ko-KR" sz="2000" b="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cond_wait</a:t>
            </a:r>
            <a:r>
              <a:rPr lang="en-US" altLang="ko-KR" sz="20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(&amp;</a:t>
            </a:r>
            <a:r>
              <a:rPr lang="en-US" altLang="ko-KR" sz="2000" b="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consumer_CV</a:t>
            </a:r>
            <a:r>
              <a:rPr lang="en-US" altLang="ko-KR" sz="20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, &amp;</a:t>
            </a:r>
            <a:r>
              <a:rPr lang="en-US" altLang="ko-KR" sz="2000" b="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 }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item = </a:t>
            </a:r>
            <a:r>
              <a:rPr lang="en-US" altLang="ko-KR" sz="20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dequeue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b="0" dirty="0" err="1">
                <a:solidFill>
                  <a:srgbClr val="233AE1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cond_signal</a:t>
            </a:r>
            <a:r>
              <a:rPr lang="en-US" altLang="ko-KR" sz="2000" b="0" dirty="0">
                <a:solidFill>
                  <a:srgbClr val="233AE1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(&amp;</a:t>
            </a:r>
            <a:r>
              <a:rPr lang="en-US" altLang="ko-KR" sz="2000" b="0" dirty="0" err="1">
                <a:solidFill>
                  <a:srgbClr val="233AE1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producer_CV</a:t>
            </a:r>
            <a:r>
              <a:rPr lang="en-US" altLang="ko-KR" sz="2000" b="0" dirty="0">
                <a:solidFill>
                  <a:srgbClr val="233AE1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</a:t>
            </a:r>
            <a:r>
              <a:rPr lang="en-US" altLang="ko-KR" sz="20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return item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6401" y="152400"/>
            <a:ext cx="8839198" cy="533400"/>
          </a:xfrm>
        </p:spPr>
        <p:txBody>
          <a:bodyPr/>
          <a:lstStyle/>
          <a:p>
            <a:r>
              <a:rPr lang="en-US" dirty="0" smtClean="0"/>
              <a:t>Circular Buffer – 3</a:t>
            </a:r>
            <a:r>
              <a:rPr lang="en-US" baseline="30000" dirty="0" smtClean="0"/>
              <a:t>rd</a:t>
            </a:r>
            <a:r>
              <a:rPr lang="en-US" dirty="0" smtClean="0"/>
              <a:t> cut (Monitors, </a:t>
            </a:r>
            <a:r>
              <a:rPr lang="en-US" dirty="0" err="1" smtClean="0"/>
              <a:t>pthread</a:t>
            </a:r>
            <a:r>
              <a:rPr lang="en-US" dirty="0" smtClean="0"/>
              <a:t>-like)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589742" y="2891436"/>
            <a:ext cx="5081372" cy="1832964"/>
            <a:chOff x="3929744" y="2645560"/>
            <a:chExt cx="5081372" cy="1832964"/>
          </a:xfrm>
        </p:grpSpPr>
        <p:sp>
          <p:nvSpPr>
            <p:cNvPr id="15" name="Left Arrow 14">
              <a:extLst>
                <a:ext uri="{FF2B5EF4-FFF2-40B4-BE49-F238E27FC236}">
                  <a16:creationId xmlns:a16="http://schemas.microsoft.com/office/drawing/2014/main" id="{14EFDF98-AECE-EC47-9CC5-8180274342CD}"/>
                </a:ext>
              </a:extLst>
            </p:cNvPr>
            <p:cNvSpPr/>
            <p:nvPr/>
          </p:nvSpPr>
          <p:spPr>
            <a:xfrm rot="2576667">
              <a:off x="3929744" y="2645560"/>
              <a:ext cx="1099457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E67781F4-D046-8340-B7E9-889D75469A74}"/>
                </a:ext>
              </a:extLst>
            </p:cNvPr>
            <p:cNvSpPr/>
            <p:nvPr/>
          </p:nvSpPr>
          <p:spPr>
            <a:xfrm rot="18805604" flipV="1">
              <a:off x="4024202" y="3728776"/>
              <a:ext cx="1107610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9DC36C-75E7-9D46-868E-C4C30423AD8B}"/>
                </a:ext>
              </a:extLst>
            </p:cNvPr>
            <p:cNvSpPr txBox="1"/>
            <p:nvPr/>
          </p:nvSpPr>
          <p:spPr>
            <a:xfrm>
              <a:off x="5053189" y="2687079"/>
              <a:ext cx="3957927" cy="12003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What does thread do when it is waiting?</a:t>
              </a:r>
            </a:p>
            <a:p>
              <a:r>
                <a:rPr lang="en-US" sz="2400" dirty="0"/>
                <a:t> - Sleep, not </a:t>
              </a:r>
              <a:r>
                <a:rPr lang="en-US" sz="2400" dirty="0" err="1"/>
                <a:t>busywait</a:t>
              </a:r>
              <a:r>
                <a:rPr lang="en-US" sz="2400" dirty="0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31889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67275-B469-434A-BED0-8DC501B44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990600"/>
            <a:ext cx="7886700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MESA semantics</a:t>
            </a:r>
          </a:p>
          <a:p>
            <a:r>
              <a:rPr lang="en-US" dirty="0" smtClean="0"/>
              <a:t>For most operating systems, when </a:t>
            </a:r>
            <a:r>
              <a:rPr lang="en-US" dirty="0"/>
              <a:t>a thread is woken up by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signal()</a:t>
            </a:r>
            <a:r>
              <a:rPr lang="en-US" dirty="0"/>
              <a:t>, it is simply put on the ready queue</a:t>
            </a:r>
          </a:p>
          <a:p>
            <a:r>
              <a:rPr lang="en-US" dirty="0"/>
              <a:t>It may or may not reacquire the lock immediately!</a:t>
            </a:r>
          </a:p>
          <a:p>
            <a:pPr lvl="1"/>
            <a:r>
              <a:rPr lang="en-US" dirty="0"/>
              <a:t>Another thread could be scheduled first and "sneak in" to empty the queue</a:t>
            </a:r>
          </a:p>
          <a:p>
            <a:pPr lvl="1"/>
            <a:r>
              <a:rPr lang="en-US" dirty="0"/>
              <a:t>Need a loop to re-check condition on wakeup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Again: Why </a:t>
            </a: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Loop?</a:t>
            </a:r>
          </a:p>
        </p:txBody>
      </p:sp>
    </p:spTree>
    <p:extLst>
      <p:ext uri="{BB962C8B-B14F-4D97-AF65-F5344CB8AC3E}">
        <p14:creationId xmlns:p14="http://schemas.microsoft.com/office/powerpoint/2010/main" val="2203134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Summary (1/2)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2200" y="685800"/>
            <a:ext cx="9956800" cy="5867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Important concept: 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Atomic Operations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An operation that runs to completion or not at all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These are the primitives on which to construct various synchronization primitives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Talked about hardware atomicity primitives: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Disabling of Interrupts, </a:t>
            </a:r>
            <a:r>
              <a:rPr lang="en-US" altLang="ko-KR" dirty="0" err="1" smtClean="0">
                <a:ea typeface="굴림" panose="020B0600000101010101" pitchFamily="34" charset="-127"/>
              </a:rPr>
              <a:t>test&amp;set</a:t>
            </a:r>
            <a:r>
              <a:rPr lang="en-US" altLang="ko-KR" dirty="0" smtClean="0">
                <a:ea typeface="굴림" panose="020B0600000101010101" pitchFamily="34" charset="-127"/>
              </a:rPr>
              <a:t>, swap, </a:t>
            </a:r>
            <a:r>
              <a:rPr lang="en-US" altLang="ko-KR" dirty="0" err="1" smtClean="0">
                <a:ea typeface="굴림" panose="020B0600000101010101" pitchFamily="34" charset="-127"/>
              </a:rPr>
              <a:t>compare&amp;swap</a:t>
            </a:r>
            <a:r>
              <a:rPr lang="en-US" altLang="ko-KR" dirty="0" smtClean="0">
                <a:ea typeface="굴림" panose="020B0600000101010101" pitchFamily="34" charset="-127"/>
              </a:rPr>
              <a:t>,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load-locked &amp; store-conditional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Showed several constructions of Locks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Must be very careful not to waste/tie up machine resources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</a:rPr>
              <a:t>Shouldn’t disable interrupts for long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</a:rPr>
              <a:t>Shouldn’t spin wait for long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Key idea: Separate lock variable, use hardware mechanisms to protect modifications of that variable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Showed primitive for constructing user-level locks 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Packages up functionality of sleeping</a:t>
            </a:r>
          </a:p>
        </p:txBody>
      </p:sp>
    </p:spTree>
    <p:extLst>
      <p:ext uri="{BB962C8B-B14F-4D97-AF65-F5344CB8AC3E}">
        <p14:creationId xmlns:p14="http://schemas.microsoft.com/office/powerpoint/2010/main" val="19308659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Summary (2/2)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0" y="762000"/>
            <a:ext cx="10109200" cy="5943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Semaphores</a:t>
            </a:r>
            <a:r>
              <a:rPr lang="en-US" altLang="ko-KR" dirty="0" smtClean="0">
                <a:ea typeface="굴림" panose="020B0600000101010101" pitchFamily="34" charset="-127"/>
              </a:rPr>
              <a:t>: Like integers with restricted interface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Two operations: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P()</a:t>
            </a:r>
            <a:r>
              <a:rPr lang="en-US" altLang="ko-KR" dirty="0" smtClean="0"/>
              <a:t>: </a:t>
            </a:r>
            <a:r>
              <a:rPr lang="en-US" altLang="ko-KR" dirty="0" smtClean="0">
                <a:ea typeface="굴림" panose="020B0600000101010101" pitchFamily="34" charset="-127"/>
              </a:rPr>
              <a:t>Wait if zero; decrement when becomes non-zero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V()</a:t>
            </a:r>
            <a:r>
              <a:rPr lang="en-US" altLang="ko-KR" dirty="0" smtClean="0"/>
              <a:t>: </a:t>
            </a:r>
            <a:r>
              <a:rPr lang="en-US" altLang="ko-KR" dirty="0" smtClean="0">
                <a:ea typeface="굴림" panose="020B0600000101010101" pitchFamily="34" charset="-127"/>
              </a:rPr>
              <a:t>Increment and wake a sleeping task (if exists)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Can initialize value to any non-negative value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 separate semaphore for each constraint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Monitors</a:t>
            </a:r>
            <a:r>
              <a:rPr lang="en-US" altLang="ko-KR" dirty="0" smtClean="0">
                <a:ea typeface="굴림" panose="020B0600000101010101" pitchFamily="34" charset="-127"/>
              </a:rPr>
              <a:t>: A lock plus one or more condition variables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Always acquire lock before accessing shared data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 condition variables to wait inside critical section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Three Operations: </a:t>
            </a: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Wait()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Signal()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ea typeface="굴림" panose="020B0600000101010101" pitchFamily="34" charset="-127"/>
              </a:rPr>
              <a:t>and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Broadcast()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Monitors represent the logic of the program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Wait if necessary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Signal when change something so any waiting threads can </a:t>
            </a:r>
            <a:r>
              <a:rPr lang="en-US" altLang="ko-KR" dirty="0" smtClean="0">
                <a:ea typeface="굴림" panose="020B0600000101010101" pitchFamily="34" charset="-127"/>
              </a:rPr>
              <a:t>proceed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solidFill>
                  <a:schemeClr val="hlink"/>
                </a:solidFill>
                <a:latin typeface="Gill Sans Light"/>
                <a:ea typeface="Consolas" charset="0"/>
                <a:cs typeface="Consolas" charset="0"/>
              </a:rPr>
              <a:t>Next time: More complex monitor example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solidFill>
                  <a:schemeClr val="hlink"/>
                </a:solidFill>
                <a:latin typeface="Gill Sans Light"/>
                <a:ea typeface="Consolas" charset="0"/>
                <a:cs typeface="Consolas" charset="0"/>
              </a:rPr>
              <a:t>Readers/Writers in depth!</a:t>
            </a:r>
            <a:endParaRPr lang="en-US" altLang="ko-KR" dirty="0">
              <a:solidFill>
                <a:srgbClr val="FF0000"/>
              </a:solidFill>
              <a:latin typeface="Gill Sans Light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altLang="ko-KR" dirty="0" smtClean="0">
              <a:solidFill>
                <a:schemeClr val="hlink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endParaRPr lang="en-US" altLang="ko-KR" dirty="0">
              <a:solidFill>
                <a:schemeClr val="hlink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endParaRPr lang="en-US" altLang="ko-KR" dirty="0" smtClean="0">
              <a:solidFill>
                <a:schemeClr val="hlink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69179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New Lock Implementation: Discussion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685800"/>
            <a:ext cx="10134600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Why do we need to disable interrupts at all?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Avoid interruption between checking and setting lock </a:t>
            </a:r>
            <a:r>
              <a:rPr lang="en-US" altLang="ko-KR" sz="2000" dirty="0" smtClean="0">
                <a:ea typeface="굴림" panose="020B0600000101010101" pitchFamily="34" charset="-127"/>
              </a:rPr>
              <a:t>value. 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i="1" dirty="0" smtClean="0">
                <a:ea typeface="굴림" panose="020B0600000101010101" pitchFamily="34" charset="-127"/>
              </a:rPr>
              <a:t>Prevent switching to other thread that might be trying to acquire lock!</a:t>
            </a:r>
            <a:endParaRPr lang="en-US" altLang="ko-KR" sz="2000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Otherwise two threads could think that they both have </a:t>
            </a:r>
            <a:r>
              <a:rPr lang="en-US" altLang="ko-KR" sz="2000" dirty="0" smtClean="0">
                <a:ea typeface="굴림" panose="020B0600000101010101" pitchFamily="34" charset="-127"/>
              </a:rPr>
              <a:t>lock!</a:t>
            </a: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Note: unlike previous solution, this “meta-”critical section is very short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User of lock can take as long as they like in their own critical section: doesn’t impact global machine behavior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Critical interrupts taken in time!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2971800" y="1873250"/>
            <a:ext cx="4581527" cy="330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disable interrupts;</a:t>
            </a:r>
            <a:b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// Enable interrupts?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enable interrupts;</a:t>
            </a:r>
            <a:b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971800" y="2482850"/>
            <a:ext cx="6307141" cy="2057400"/>
            <a:chOff x="3276601" y="2286000"/>
            <a:chExt cx="6307141" cy="2057400"/>
          </a:xfrm>
        </p:grpSpPr>
        <p:grpSp>
          <p:nvGrpSpPr>
            <p:cNvPr id="13318" name="Group 8"/>
            <p:cNvGrpSpPr>
              <a:grpSpLocks/>
            </p:cNvGrpSpPr>
            <p:nvPr/>
          </p:nvGrpSpPr>
          <p:grpSpPr bwMode="auto">
            <a:xfrm>
              <a:off x="7543803" y="2362200"/>
              <a:ext cx="2039939" cy="1905000"/>
              <a:chOff x="3811" y="2112"/>
              <a:chExt cx="1285" cy="1200"/>
            </a:xfrm>
          </p:grpSpPr>
          <p:sp>
            <p:nvSpPr>
              <p:cNvPr id="13319" name="AutoShape 6"/>
              <p:cNvSpPr>
                <a:spLocks/>
              </p:cNvSpPr>
              <p:nvPr/>
            </p:nvSpPr>
            <p:spPr bwMode="auto">
              <a:xfrm>
                <a:off x="3811" y="2112"/>
                <a:ext cx="336" cy="1200"/>
              </a:xfrm>
              <a:prstGeom prst="rightBrace">
                <a:avLst>
                  <a:gd name="adj1" fmla="val 29762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320" name="Text Box 7"/>
              <p:cNvSpPr txBox="1">
                <a:spLocks noChangeArrowheads="1"/>
              </p:cNvSpPr>
              <p:nvPr/>
            </p:nvSpPr>
            <p:spPr bwMode="auto">
              <a:xfrm>
                <a:off x="4224" y="2268"/>
                <a:ext cx="872" cy="8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800" b="0" dirty="0" smtClean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“Meta-”</a:t>
                </a:r>
                <a:br>
                  <a:rPr lang="en-US" altLang="en-US" sz="2800" b="0" dirty="0" smtClean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</a:br>
                <a:r>
                  <a:rPr lang="en-US" altLang="en-US" sz="2800" b="0" dirty="0" smtClean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Critical</a:t>
                </a:r>
                <a:endParaRPr lang="en-US" altLang="en-US" sz="28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  <a:p>
                <a:r>
                  <a:rPr lang="en-US" altLang="en-US" sz="2800" b="0" dirty="0" smtClean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Section</a:t>
                </a:r>
                <a:endParaRPr lang="en-US" altLang="en-US" sz="28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" name="Rectangle 1"/>
            <p:cNvSpPr/>
            <p:nvPr/>
          </p:nvSpPr>
          <p:spPr bwMode="auto">
            <a:xfrm>
              <a:off x="3276601" y="2286000"/>
              <a:ext cx="4267202" cy="2057400"/>
            </a:xfrm>
            <a:prstGeom prst="rect">
              <a:avLst/>
            </a:prstGeom>
            <a:solidFill>
              <a:srgbClr val="FF0000">
                <a:alpha val="25098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2219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 uiExpand="1" build="p"/>
      <p:bldP spid="133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Interrupt Re-enable in Going to </a:t>
            </a:r>
            <a:r>
              <a:rPr lang="en-US" altLang="ko-KR" dirty="0">
                <a:ea typeface="굴림" panose="020B0600000101010101" pitchFamily="34" charset="-127"/>
              </a:rPr>
              <a:t>S</a:t>
            </a:r>
            <a:r>
              <a:rPr lang="en-US" altLang="ko-KR" dirty="0" smtClean="0">
                <a:ea typeface="굴림" panose="020B0600000101010101" pitchFamily="34" charset="-127"/>
              </a:rPr>
              <a:t>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 smtClean="0">
                <a:ea typeface="굴림" panose="020B0600000101010101" pitchFamily="34" charset="-127"/>
              </a:rPr>
              <a:t>ints</a:t>
            </a:r>
            <a:r>
              <a:rPr lang="en-US" altLang="ko-KR" dirty="0" smtClean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5105401" y="11430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disable interrupts;</a:t>
            </a:r>
            <a:br>
              <a:rPr lang="en-US" altLang="en-US" sz="19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enable interrupts;</a:t>
            </a: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453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093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Interrupt Re-enable in Going to </a:t>
            </a:r>
            <a:r>
              <a:rPr lang="en-US" altLang="ko-KR" dirty="0">
                <a:ea typeface="굴림" panose="020B0600000101010101" pitchFamily="34" charset="-127"/>
              </a:rPr>
              <a:t>S</a:t>
            </a:r>
            <a:r>
              <a:rPr lang="en-US" altLang="ko-KR" dirty="0" smtClean="0">
                <a:ea typeface="굴림" panose="020B0600000101010101" pitchFamily="34" charset="-127"/>
              </a:rPr>
              <a:t>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 smtClean="0">
                <a:ea typeface="굴림" panose="020B0600000101010101" pitchFamily="34" charset="-127"/>
              </a:rPr>
              <a:t>ints</a:t>
            </a:r>
            <a:r>
              <a:rPr lang="en-US" altLang="ko-KR" dirty="0" smtClean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Before Putting thread on the wait queue?</a:t>
            </a: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5105401" y="11430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disable interrupts;</a:t>
            </a:r>
            <a:br>
              <a:rPr lang="en-US" altLang="en-US" sz="19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enable interrupts;</a:t>
            </a:r>
            <a:br>
              <a:rPr lang="en-US" altLang="en-US" sz="19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449544" name="Group 8"/>
          <p:cNvGrpSpPr>
            <a:grpSpLocks/>
          </p:cNvGrpSpPr>
          <p:nvPr/>
        </p:nvGrpSpPr>
        <p:grpSpPr bwMode="auto">
          <a:xfrm>
            <a:off x="2952681" y="1838325"/>
            <a:ext cx="3335407" cy="460800"/>
            <a:chOff x="1022" y="1344"/>
            <a:chExt cx="1858" cy="256"/>
          </a:xfrm>
        </p:grpSpPr>
        <p:sp>
          <p:nvSpPr>
            <p:cNvPr id="14349" name="Text Box 5"/>
            <p:cNvSpPr txBox="1">
              <a:spLocks noChangeArrowheads="1"/>
            </p:cNvSpPr>
            <p:nvPr/>
          </p:nvSpPr>
          <p:spPr bwMode="auto">
            <a:xfrm>
              <a:off x="1022" y="1344"/>
              <a:ext cx="129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Enable Position</a:t>
              </a:r>
            </a:p>
          </p:txBody>
        </p:sp>
        <p:sp>
          <p:nvSpPr>
            <p:cNvPr id="14350" name="Line 6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453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68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Interrupt Re-enable in Going to </a:t>
            </a:r>
            <a:r>
              <a:rPr lang="en-US" altLang="ko-KR" dirty="0">
                <a:ea typeface="굴림" panose="020B0600000101010101" pitchFamily="34" charset="-127"/>
              </a:rPr>
              <a:t>S</a:t>
            </a:r>
            <a:r>
              <a:rPr lang="en-US" altLang="ko-KR" dirty="0" smtClean="0">
                <a:ea typeface="굴림" panose="020B0600000101010101" pitchFamily="34" charset="-127"/>
              </a:rPr>
              <a:t>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 smtClean="0">
                <a:ea typeface="굴림" panose="020B0600000101010101" pitchFamily="34" charset="-127"/>
              </a:rPr>
              <a:t>ints</a:t>
            </a:r>
            <a:r>
              <a:rPr lang="en-US" altLang="ko-KR" dirty="0" smtClean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Before Putting thread on the wait queue?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Release can check the queue and not wake up thread</a:t>
            </a: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5105401" y="11430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disable interrupts;</a:t>
            </a:r>
            <a:br>
              <a:rPr lang="en-US" altLang="en-US" sz="19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enable interrupts;</a:t>
            </a:r>
            <a:br>
              <a:rPr lang="en-US" altLang="en-US" sz="19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449544" name="Group 8"/>
          <p:cNvGrpSpPr>
            <a:grpSpLocks/>
          </p:cNvGrpSpPr>
          <p:nvPr/>
        </p:nvGrpSpPr>
        <p:grpSpPr bwMode="auto">
          <a:xfrm>
            <a:off x="2952681" y="1838325"/>
            <a:ext cx="3335407" cy="460800"/>
            <a:chOff x="1022" y="1344"/>
            <a:chExt cx="1858" cy="256"/>
          </a:xfrm>
        </p:grpSpPr>
        <p:sp>
          <p:nvSpPr>
            <p:cNvPr id="14349" name="Text Box 5"/>
            <p:cNvSpPr txBox="1">
              <a:spLocks noChangeArrowheads="1"/>
            </p:cNvSpPr>
            <p:nvPr/>
          </p:nvSpPr>
          <p:spPr bwMode="auto">
            <a:xfrm>
              <a:off x="1022" y="1344"/>
              <a:ext cx="129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Enable Position</a:t>
              </a:r>
            </a:p>
          </p:txBody>
        </p:sp>
        <p:sp>
          <p:nvSpPr>
            <p:cNvPr id="14350" name="Line 6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453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19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70615</TotalTime>
  <Pages>60</Pages>
  <Words>7458</Words>
  <Application>Microsoft Office PowerPoint</Application>
  <PresentationFormat>Widescreen</PresentationFormat>
  <Paragraphs>936</Paragraphs>
  <Slides>57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72" baseType="lpstr">
      <vt:lpstr>MS PGothic</vt:lpstr>
      <vt:lpstr>MS PGothic</vt:lpstr>
      <vt:lpstr>Arial</vt:lpstr>
      <vt:lpstr>Comic Sans MS</vt:lpstr>
      <vt:lpstr>Consolas</vt:lpstr>
      <vt:lpstr>Courier</vt:lpstr>
      <vt:lpstr>Courier New</vt:lpstr>
      <vt:lpstr>Gill Sans</vt:lpstr>
      <vt:lpstr>Gill Sans Light</vt:lpstr>
      <vt:lpstr>Gulim</vt:lpstr>
      <vt:lpstr>Gulim</vt:lpstr>
      <vt:lpstr>Helvetica</vt:lpstr>
      <vt:lpstr>Symbol</vt:lpstr>
      <vt:lpstr>Wingdings</vt:lpstr>
      <vt:lpstr>Office</vt:lpstr>
      <vt:lpstr>CS162 Operating Systems and Systems Programming Lecture 8  Synchronization 3:  Locks, Semaphores, Monitors</vt:lpstr>
      <vt:lpstr>Recall: Too Much Milk Solution #3</vt:lpstr>
      <vt:lpstr>Recall: Too Much Milk: Solution #4</vt:lpstr>
      <vt:lpstr>Recall: Naïve use of Interrupt Enable/Disable</vt:lpstr>
      <vt:lpstr>Recall: Better Implementation of Locks by Disabling Interrupts</vt:lpstr>
      <vt:lpstr>New Lock Implementation: Discussion</vt:lpstr>
      <vt:lpstr>Interrupt Re-enable in Going to Sleep</vt:lpstr>
      <vt:lpstr>Interrupt Re-enable in Going to Sleep</vt:lpstr>
      <vt:lpstr>Interrupt Re-enable in Going to Sleep</vt:lpstr>
      <vt:lpstr>Interrupt Re-enable in Going to Sleep</vt:lpstr>
      <vt:lpstr>Interrupt Re-enable in Going to Sleep</vt:lpstr>
      <vt:lpstr>Interrupt Re-enable in Going to Sleep</vt:lpstr>
      <vt:lpstr>How to Re-enable After Sleep()?</vt:lpstr>
      <vt:lpstr>In-Kernel Lock: Simulation</vt:lpstr>
      <vt:lpstr>In-Kernel Lock: Simulation</vt:lpstr>
      <vt:lpstr>In-Kernel Lock: Simulation</vt:lpstr>
      <vt:lpstr>In-Kernel Lock: Simulation</vt:lpstr>
      <vt:lpstr>In-Kernel Lock: Simulation</vt:lpstr>
      <vt:lpstr>In-Kernel Lock: Simulation</vt:lpstr>
      <vt:lpstr>Atomic Read-Modify-Write Instructions</vt:lpstr>
      <vt:lpstr>Examples of Read-Modify-Write </vt:lpstr>
      <vt:lpstr>Using of Compare&amp;Swap for queues </vt:lpstr>
      <vt:lpstr>Administrivia</vt:lpstr>
      <vt:lpstr>Implementing Locks with test&amp;set</vt:lpstr>
      <vt:lpstr>Problem: Busy-Waiting for Lock</vt:lpstr>
      <vt:lpstr>Multiprocessor Spin Locks: test&amp;test&amp;set</vt:lpstr>
      <vt:lpstr>Better Locks using test&amp;set</vt:lpstr>
      <vt:lpstr>Recap: Locks using interrupts</vt:lpstr>
      <vt:lpstr>Recap: Locks using test &amp; set</vt:lpstr>
      <vt:lpstr>Linux futex: Fast Userspace Mutex</vt:lpstr>
      <vt:lpstr>Example: First try: T&amp;S and futex</vt:lpstr>
      <vt:lpstr>Example: Try #2: T&amp;S and futex</vt:lpstr>
      <vt:lpstr>Try #3: Better, using more atomics</vt:lpstr>
      <vt:lpstr>Recall: Where are we going with synchronization?</vt:lpstr>
      <vt:lpstr>Higher-level Primitives than Locks</vt:lpstr>
      <vt:lpstr>Producer-Consumer with a Bounded Buffer</vt:lpstr>
      <vt:lpstr>Circular Buffer Data Structure (sequential case)</vt:lpstr>
      <vt:lpstr>Circular Buffer – first cut</vt:lpstr>
      <vt:lpstr>Circular Buffer – 2nd cut</vt:lpstr>
      <vt:lpstr>Higher-level Primitives than Locks</vt:lpstr>
      <vt:lpstr>Semaphores</vt:lpstr>
      <vt:lpstr>Semaphores Like Integers Except…</vt:lpstr>
      <vt:lpstr>Two Uses of Semaphores</vt:lpstr>
      <vt:lpstr>Revisit Bounded Buffer: Correctness constraints for solution</vt:lpstr>
      <vt:lpstr>Full Solution to Bounded Buffer (coke machine)</vt:lpstr>
      <vt:lpstr>Discussion about Solution</vt:lpstr>
      <vt:lpstr>Semaphores are good but…Monitors are better!</vt:lpstr>
      <vt:lpstr>Condition Variables</vt:lpstr>
      <vt:lpstr> Monitor with Condition Variables</vt:lpstr>
      <vt:lpstr>Synchronized Buffer (with condition variable)</vt:lpstr>
      <vt:lpstr>Mesa vs. Hoare monitors</vt:lpstr>
      <vt:lpstr>Hoare monitors</vt:lpstr>
      <vt:lpstr>Mesa monitors</vt:lpstr>
      <vt:lpstr>Circular Buffer – 3rd cut (Monitors, pthread-like)</vt:lpstr>
      <vt:lpstr>Again: Why the while Loop?</vt:lpstr>
      <vt:lpstr>Summary (1/2)</vt:lpstr>
      <vt:lpstr>Summary (2/2)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kubitron</cp:lastModifiedBy>
  <cp:revision>844</cp:revision>
  <cp:lastPrinted>2022-02-10T17:22:46Z</cp:lastPrinted>
  <dcterms:created xsi:type="dcterms:W3CDTF">1995-08-12T11:37:26Z</dcterms:created>
  <dcterms:modified xsi:type="dcterms:W3CDTF">2022-02-13T00:20:00Z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