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0"/>
  </p:notesMasterIdLst>
  <p:handoutMasterIdLst>
    <p:handoutMasterId r:id="rId111"/>
  </p:handoutMasterIdLst>
  <p:sldIdLst>
    <p:sldId id="256" r:id="rId2"/>
    <p:sldId id="1366" r:id="rId3"/>
    <p:sldId id="1367" r:id="rId4"/>
    <p:sldId id="1430" r:id="rId5"/>
    <p:sldId id="1365" r:id="rId6"/>
    <p:sldId id="1435" r:id="rId7"/>
    <p:sldId id="1436" r:id="rId8"/>
    <p:sldId id="1437" r:id="rId9"/>
    <p:sldId id="1438" r:id="rId10"/>
    <p:sldId id="1439" r:id="rId11"/>
    <p:sldId id="1440" r:id="rId12"/>
    <p:sldId id="1441" r:id="rId13"/>
    <p:sldId id="1442" r:id="rId14"/>
    <p:sldId id="1443" r:id="rId15"/>
    <p:sldId id="1444" r:id="rId16"/>
    <p:sldId id="1445" r:id="rId17"/>
    <p:sldId id="1446" r:id="rId18"/>
    <p:sldId id="1455" r:id="rId19"/>
    <p:sldId id="1447" r:id="rId20"/>
    <p:sldId id="1448" r:id="rId21"/>
    <p:sldId id="1449" r:id="rId22"/>
    <p:sldId id="1450" r:id="rId23"/>
    <p:sldId id="1451" r:id="rId24"/>
    <p:sldId id="1452" r:id="rId25"/>
    <p:sldId id="1453" r:id="rId26"/>
    <p:sldId id="1454" r:id="rId27"/>
    <p:sldId id="1304" r:id="rId28"/>
    <p:sldId id="1431" r:id="rId29"/>
    <p:sldId id="1305" r:id="rId30"/>
    <p:sldId id="1306" r:id="rId31"/>
    <p:sldId id="1307" r:id="rId32"/>
    <p:sldId id="1308" r:id="rId33"/>
    <p:sldId id="1309" r:id="rId34"/>
    <p:sldId id="1310" r:id="rId35"/>
    <p:sldId id="1311" r:id="rId36"/>
    <p:sldId id="1312" r:id="rId37"/>
    <p:sldId id="1313" r:id="rId38"/>
    <p:sldId id="1314" r:id="rId39"/>
    <p:sldId id="1315" r:id="rId40"/>
    <p:sldId id="1316" r:id="rId41"/>
    <p:sldId id="1317" r:id="rId42"/>
    <p:sldId id="1318" r:id="rId43"/>
    <p:sldId id="1319" r:id="rId44"/>
    <p:sldId id="1320" r:id="rId45"/>
    <p:sldId id="1321" r:id="rId46"/>
    <p:sldId id="1322" r:id="rId47"/>
    <p:sldId id="1323" r:id="rId48"/>
    <p:sldId id="1324" r:id="rId49"/>
    <p:sldId id="1325" r:id="rId50"/>
    <p:sldId id="1326" r:id="rId51"/>
    <p:sldId id="1327" r:id="rId52"/>
    <p:sldId id="1328" r:id="rId53"/>
    <p:sldId id="1329" r:id="rId54"/>
    <p:sldId id="1330" r:id="rId55"/>
    <p:sldId id="1331" r:id="rId56"/>
    <p:sldId id="1332" r:id="rId57"/>
    <p:sldId id="1333" r:id="rId58"/>
    <p:sldId id="1334" r:id="rId59"/>
    <p:sldId id="1335" r:id="rId60"/>
    <p:sldId id="1336" r:id="rId61"/>
    <p:sldId id="1337" r:id="rId62"/>
    <p:sldId id="1338" r:id="rId63"/>
    <p:sldId id="1339" r:id="rId64"/>
    <p:sldId id="1340" r:id="rId65"/>
    <p:sldId id="1341" r:id="rId66"/>
    <p:sldId id="1342" r:id="rId67"/>
    <p:sldId id="1343" r:id="rId68"/>
    <p:sldId id="1344" r:id="rId69"/>
    <p:sldId id="1345" r:id="rId70"/>
    <p:sldId id="1346" r:id="rId71"/>
    <p:sldId id="1347" r:id="rId72"/>
    <p:sldId id="1348" r:id="rId73"/>
    <p:sldId id="1349" r:id="rId74"/>
    <p:sldId id="1350" r:id="rId75"/>
    <p:sldId id="1351" r:id="rId76"/>
    <p:sldId id="1352" r:id="rId77"/>
    <p:sldId id="1353" r:id="rId78"/>
    <p:sldId id="1354" r:id="rId79"/>
    <p:sldId id="1265" r:id="rId80"/>
    <p:sldId id="1357" r:id="rId81"/>
    <p:sldId id="1266" r:id="rId82"/>
    <p:sldId id="1267" r:id="rId83"/>
    <p:sldId id="1358" r:id="rId84"/>
    <p:sldId id="1359" r:id="rId85"/>
    <p:sldId id="1360" r:id="rId86"/>
    <p:sldId id="1361" r:id="rId87"/>
    <p:sldId id="1368" r:id="rId88"/>
    <p:sldId id="1369" r:id="rId89"/>
    <p:sldId id="1372" r:id="rId90"/>
    <p:sldId id="1373" r:id="rId91"/>
    <p:sldId id="1374" r:id="rId92"/>
    <p:sldId id="1376" r:id="rId93"/>
    <p:sldId id="1377" r:id="rId94"/>
    <p:sldId id="1378" r:id="rId95"/>
    <p:sldId id="1379" r:id="rId96"/>
    <p:sldId id="1429" r:id="rId97"/>
    <p:sldId id="1382" r:id="rId98"/>
    <p:sldId id="1383" r:id="rId99"/>
    <p:sldId id="1384" r:id="rId100"/>
    <p:sldId id="1385" r:id="rId101"/>
    <p:sldId id="1386" r:id="rId102"/>
    <p:sldId id="1387" r:id="rId103"/>
    <p:sldId id="1388" r:id="rId104"/>
    <p:sldId id="1389" r:id="rId105"/>
    <p:sldId id="1390" r:id="rId106"/>
    <p:sldId id="1391" r:id="rId107"/>
    <p:sldId id="1392" r:id="rId108"/>
    <p:sldId id="1356" r:id="rId109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BCFFBC"/>
    <a:srgbClr val="2A40E2"/>
    <a:srgbClr val="F430AB"/>
    <a:srgbClr val="A18623"/>
    <a:srgbClr val="9E7800"/>
    <a:srgbClr val="C49500"/>
    <a:srgbClr val="E6E703"/>
    <a:srgbClr val="72AAAE"/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6"/>
    <p:restoredTop sz="95005" autoAdjust="0"/>
  </p:normalViewPr>
  <p:slideViewPr>
    <p:cSldViewPr>
      <p:cViewPr varScale="1">
        <p:scale>
          <a:sx n="104" d="100"/>
          <a:sy n="104" d="100"/>
        </p:scale>
        <p:origin x="108" y="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-25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6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75" tIns="46978" rIns="92275" bIns="46978">
            <a:spAutoFit/>
          </a:bodyPr>
          <a:lstStyle/>
          <a:p>
            <a:pPr algn="ctr" defTabSz="917177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77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3" y="6956426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75" tIns="46978" rIns="92275" bIns="46978">
            <a:spAutoFit/>
          </a:bodyPr>
          <a:lstStyle/>
          <a:p>
            <a:pPr algn="ctr" defTabSz="917177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77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2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9" tIns="46978" rIns="95629" bIns="469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22627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005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30707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065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93987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5579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2618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63674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5758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872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0978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426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048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14" tIns="45708" rIns="91414" bIns="45708"/>
          <a:lstStyle/>
          <a:p>
            <a:fld id="{BB7440CD-BA39-A148-AE3A-F33EF3E7FD3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98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5101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8967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9873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5010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3247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62757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312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942134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0797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422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3794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241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42155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534032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331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337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01" tIns="45701" rIns="91401" bIns="45701"/>
          <a:lstStyle/>
          <a:p>
            <a:fld id="{BB7440CD-BA39-A148-AE3A-F33EF3E7FD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95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01" tIns="45701" rIns="91401" bIns="45701"/>
          <a:lstStyle/>
          <a:p>
            <a:fld id="{BB7440CD-BA39-A148-AE3A-F33EF3E7FD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73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01" tIns="45701" rIns="91401" bIns="45701"/>
          <a:lstStyle/>
          <a:p>
            <a:fld id="{BB7440CD-BA39-A148-AE3A-F33EF3E7FD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87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70058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7132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227755" y="6551613"/>
            <a:ext cx="888045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9.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" y="6550025"/>
            <a:ext cx="979733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1/15/2022</a:t>
            </a:r>
            <a:endParaRPr lang="en-US" sz="1400" b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004418" y="6550025"/>
            <a:ext cx="416329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Joesph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 &amp; </a:t>
            </a:r>
            <a:r>
              <a:rPr lang="en-US" sz="1400" b="0" dirty="0" err="1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Kubiatowicz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CS162 © UCB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Spring</a:t>
            </a:r>
            <a:r>
              <a:rPr lang="en-US" sz="1400" b="0" baseline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 2022</a:t>
            </a:r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</a:t>
            </a:r>
            <a:r>
              <a:rPr lang="en-US" sz="3000" dirty="0" smtClean="0"/>
              <a:t>9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 smtClean="0"/>
              <a:t>Synchronization 4: </a:t>
            </a:r>
            <a:br>
              <a:rPr lang="en-US" sz="3000" dirty="0" smtClean="0"/>
            </a:br>
            <a:r>
              <a:rPr lang="en-US" sz="3000" dirty="0" smtClean="0"/>
              <a:t>Semaphores (</a:t>
            </a:r>
            <a:r>
              <a:rPr lang="en-US" sz="3000" dirty="0" err="1" smtClean="0"/>
              <a:t>Con’t</a:t>
            </a:r>
            <a:r>
              <a:rPr lang="en-US" sz="3000" dirty="0" smtClean="0"/>
              <a:t>), Monitors and Readers/Writers</a:t>
            </a:r>
            <a:br>
              <a:rPr lang="en-US" sz="30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 smtClean="0">
                <a:ea typeface="Gill Sans" charset="0"/>
              </a:rPr>
              <a:t>February 15</a:t>
            </a:r>
            <a:r>
              <a:rPr lang="en-US" altLang="en-US" baseline="30000" dirty="0" smtClean="0">
                <a:ea typeface="Gill Sans" charset="0"/>
              </a:rPr>
              <a:t>th</a:t>
            </a:r>
            <a:r>
              <a:rPr lang="en-US" altLang="en-US" dirty="0" smtClean="0">
                <a:ea typeface="Gill Sans" charset="0"/>
              </a:rPr>
              <a:t>, 2022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Prof. </a:t>
            </a:r>
            <a:r>
              <a:rPr lang="en-US" altLang="en-US" dirty="0" smtClean="0">
                <a:ea typeface="Gill Sans" charset="0"/>
              </a:rPr>
              <a:t>Anthony Joseph and John </a:t>
            </a:r>
            <a:r>
              <a:rPr lang="en-US" altLang="en-US" dirty="0" err="1" smtClean="0">
                <a:ea typeface="Gill Sans" charset="0"/>
              </a:rPr>
              <a:t>Kubiatowicz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Higher-level Primitives than Locks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11049000" cy="58674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What is right abstraction for synchronizing threads that share memory?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Want as high a level primitive as possible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Good primitives and practices important!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Since execution is not entirely sequential, really hard to find bugs, since they happen rarely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UNIX is pretty stable now, but up until about mid-80s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(10 years after started), systems running UNIX would crash every week or so – concurrency bugs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Synchronization is a way of coordinating multiple concurrent activities that are using shared state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This lecture presents some ways to structuring sharing</a:t>
            </a:r>
          </a:p>
        </p:txBody>
      </p:sp>
    </p:spTree>
    <p:extLst>
      <p:ext uri="{BB962C8B-B14F-4D97-AF65-F5344CB8AC3E}">
        <p14:creationId xmlns:p14="http://schemas.microsoft.com/office/powerpoint/2010/main" val="2139211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8B0C-48F2-40D6-9719-F987FA96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User Process View of Memory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7F83B-3C34-40E9-A4F2-D370920E5B98}"/>
              </a:ext>
            </a:extLst>
          </p:cNvPr>
          <p:cNvSpPr txBox="1"/>
          <p:nvPr/>
        </p:nvSpPr>
        <p:spPr>
          <a:xfrm>
            <a:off x="3185369" y="5181159"/>
            <a:ext cx="1157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user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D3FF78-4D4A-48FC-AF6B-2CBBF5FF655B}"/>
              </a:ext>
            </a:extLst>
          </p:cNvPr>
          <p:cNvSpPr txBox="1"/>
          <p:nvPr/>
        </p:nvSpPr>
        <p:spPr>
          <a:xfrm>
            <a:off x="3223591" y="4828622"/>
            <a:ext cx="11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user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666F2-9441-48FB-81CC-A0D9173B44C1}"/>
              </a:ext>
            </a:extLst>
          </p:cNvPr>
          <p:cNvSpPr txBox="1"/>
          <p:nvPr/>
        </p:nvSpPr>
        <p:spPr>
          <a:xfrm>
            <a:off x="3294622" y="4582013"/>
            <a:ext cx="788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ill Sans Light"/>
              </a:rPr>
              <a:t>heap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19F740-5631-4342-8DFD-6D75B3323781}"/>
              </a:ext>
            </a:extLst>
          </p:cNvPr>
          <p:cNvSpPr txBox="1"/>
          <p:nvPr/>
        </p:nvSpPr>
        <p:spPr>
          <a:xfrm>
            <a:off x="3290928" y="3454242"/>
            <a:ext cx="816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ill Sans Light"/>
              </a:rPr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4D8C09-D085-4FEA-8A86-FC46E3EC4734}"/>
              </a:ext>
            </a:extLst>
          </p:cNvPr>
          <p:cNvSpPr txBox="1"/>
          <p:nvPr/>
        </p:nvSpPr>
        <p:spPr>
          <a:xfrm>
            <a:off x="1912785" y="5649692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0x00000000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A05D77-B5C4-4514-893A-5EC0B35929A9}"/>
              </a:ext>
            </a:extLst>
          </p:cNvPr>
          <p:cNvSpPr txBox="1"/>
          <p:nvPr/>
        </p:nvSpPr>
        <p:spPr>
          <a:xfrm>
            <a:off x="1912784" y="5421092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0x08048000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AB78A6-E55E-4235-BD19-F5D02A51B59C}"/>
              </a:ext>
            </a:extLst>
          </p:cNvPr>
          <p:cNvSpPr txBox="1"/>
          <p:nvPr/>
        </p:nvSpPr>
        <p:spPr>
          <a:xfrm>
            <a:off x="1912784" y="1950068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0xffffffff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9576E-DF67-4C5E-BE50-919DBBDCB92C}"/>
              </a:ext>
            </a:extLst>
          </p:cNvPr>
          <p:cNvSpPr txBox="1"/>
          <p:nvPr/>
        </p:nvSpPr>
        <p:spPr>
          <a:xfrm>
            <a:off x="1909176" y="3062288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0xc0000000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5C9B9A-8D7D-4B20-94F9-42BEE5614BEB}"/>
              </a:ext>
            </a:extLst>
          </p:cNvPr>
          <p:cNvSpPr txBox="1"/>
          <p:nvPr/>
        </p:nvSpPr>
        <p:spPr>
          <a:xfrm>
            <a:off x="3392793" y="3165255"/>
            <a:ext cx="702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Gill Sans Light"/>
              </a:rPr>
              <a:t>argv</a:t>
            </a:r>
            <a:endParaRPr lang="en-US" sz="1400" dirty="0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0CBC9F-0012-4F46-8DF0-BC43D8708B04}"/>
              </a:ext>
            </a:extLst>
          </p:cNvPr>
          <p:cNvSpPr/>
          <p:nvPr/>
        </p:nvSpPr>
        <p:spPr bwMode="auto">
          <a:xfrm>
            <a:off x="3187781" y="2077026"/>
            <a:ext cx="1151916" cy="37250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D98110-4DC5-4B6D-979F-ECD5C7B4C621}"/>
              </a:ext>
            </a:extLst>
          </p:cNvPr>
          <p:cNvCxnSpPr>
            <a:cxnSpLocks/>
          </p:cNvCxnSpPr>
          <p:nvPr/>
        </p:nvCxnSpPr>
        <p:spPr bwMode="auto">
          <a:xfrm>
            <a:off x="3185368" y="5581635"/>
            <a:ext cx="116933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25311B-0F24-4521-96A0-10DE78350B1B}"/>
              </a:ext>
            </a:extLst>
          </p:cNvPr>
          <p:cNvCxnSpPr>
            <a:cxnSpLocks/>
          </p:cNvCxnSpPr>
          <p:nvPr/>
        </p:nvCxnSpPr>
        <p:spPr bwMode="auto">
          <a:xfrm>
            <a:off x="3185368" y="5167176"/>
            <a:ext cx="117321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49416F-232F-443D-AAF7-EEAA929B6F9F}"/>
              </a:ext>
            </a:extLst>
          </p:cNvPr>
          <p:cNvCxnSpPr>
            <a:cxnSpLocks/>
          </p:cNvCxnSpPr>
          <p:nvPr/>
        </p:nvCxnSpPr>
        <p:spPr bwMode="auto">
          <a:xfrm>
            <a:off x="3193886" y="3191197"/>
            <a:ext cx="1139705" cy="0"/>
          </a:xfrm>
          <a:prstGeom prst="line">
            <a:avLst/>
          </a:prstGeom>
          <a:solidFill>
            <a:schemeClr val="accent1"/>
          </a:solidFill>
          <a:ln w="15875" cap="flat" cmpd="dbl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18AEDF0-9DB7-4DD4-80C1-CF3EFBED6919}"/>
              </a:ext>
            </a:extLst>
          </p:cNvPr>
          <p:cNvCxnSpPr>
            <a:cxnSpLocks/>
          </p:cNvCxnSpPr>
          <p:nvPr/>
        </p:nvCxnSpPr>
        <p:spPr bwMode="auto">
          <a:xfrm>
            <a:off x="3211831" y="3796560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831C05-A410-4092-BA24-1F1D0FEEFA1A}"/>
              </a:ext>
            </a:extLst>
          </p:cNvPr>
          <p:cNvCxnSpPr>
            <a:cxnSpLocks/>
          </p:cNvCxnSpPr>
          <p:nvPr/>
        </p:nvCxnSpPr>
        <p:spPr bwMode="auto">
          <a:xfrm>
            <a:off x="3211831" y="4633776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Up Arrow 24">
            <a:extLst>
              <a:ext uri="{FF2B5EF4-FFF2-40B4-BE49-F238E27FC236}">
                <a16:creationId xmlns:a16="http://schemas.microsoft.com/office/drawing/2014/main" id="{B71912EA-EB15-4B33-92CE-2805F635058A}"/>
              </a:ext>
            </a:extLst>
          </p:cNvPr>
          <p:cNvSpPr/>
          <p:nvPr/>
        </p:nvSpPr>
        <p:spPr bwMode="auto">
          <a:xfrm>
            <a:off x="3985591" y="4469173"/>
            <a:ext cx="152400" cy="228600"/>
          </a:xfrm>
          <a:prstGeom prst="upArrow">
            <a:avLst/>
          </a:prstGeom>
          <a:solidFill>
            <a:schemeClr val="accent1">
              <a:alpha val="83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2" name="Up Arrow 25">
            <a:extLst>
              <a:ext uri="{FF2B5EF4-FFF2-40B4-BE49-F238E27FC236}">
                <a16:creationId xmlns:a16="http://schemas.microsoft.com/office/drawing/2014/main" id="{BE0EA289-70CB-4ECB-9627-2942088097C5}"/>
              </a:ext>
            </a:extLst>
          </p:cNvPr>
          <p:cNvSpPr/>
          <p:nvPr/>
        </p:nvSpPr>
        <p:spPr bwMode="auto">
          <a:xfrm rot="10800000">
            <a:off x="3975813" y="3626109"/>
            <a:ext cx="152400" cy="228600"/>
          </a:xfrm>
          <a:prstGeom prst="upArrow">
            <a:avLst/>
          </a:prstGeom>
          <a:solidFill>
            <a:schemeClr val="accent1">
              <a:alpha val="83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C9818E-222B-4754-ADF5-5E9F499481CE}"/>
              </a:ext>
            </a:extLst>
          </p:cNvPr>
          <p:cNvSpPr txBox="1"/>
          <p:nvPr/>
        </p:nvSpPr>
        <p:spPr>
          <a:xfrm>
            <a:off x="1971371" y="1219200"/>
            <a:ext cx="3614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Virtual </a:t>
            </a:r>
            <a:r>
              <a:rPr lang="en-US" sz="2000" dirty="0" smtClean="0">
                <a:latin typeface="Gill Sans Light"/>
              </a:rPr>
              <a:t/>
            </a:r>
            <a:br>
              <a:rPr lang="en-US" sz="2000" dirty="0" smtClean="0">
                <a:latin typeface="Gill Sans Light"/>
              </a:rPr>
            </a:br>
            <a:r>
              <a:rPr lang="en-US" sz="2000" dirty="0" smtClean="0">
                <a:latin typeface="Gill Sans Light"/>
              </a:rPr>
              <a:t>Address </a:t>
            </a:r>
            <a:r>
              <a:rPr lang="en-US" sz="2000" dirty="0">
                <a:latin typeface="Gill Sans Light"/>
              </a:rPr>
              <a:t>Space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C05EFA-88FA-4848-80F2-59296354EB1E}"/>
              </a:ext>
            </a:extLst>
          </p:cNvPr>
          <p:cNvSpPr txBox="1"/>
          <p:nvPr/>
        </p:nvSpPr>
        <p:spPr>
          <a:xfrm>
            <a:off x="693991" y="2778705"/>
            <a:ext cx="1151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latin typeface="Gill Sans Light"/>
                <a:ea typeface="Gill Sans" charset="0"/>
                <a:cs typeface="Gill Sans" charset="0"/>
              </a:rPr>
              <a:t>Processor</a:t>
            </a:r>
          </a:p>
          <a:p>
            <a:pPr algn="ctr"/>
            <a:r>
              <a:rPr lang="en-US" sz="1600" b="0" dirty="0">
                <a:latin typeface="Gill Sans Light"/>
                <a:ea typeface="Gill Sans" charset="0"/>
                <a:cs typeface="Gill Sans" charset="0"/>
              </a:rPr>
              <a:t>registers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6C2E58-CE21-41AB-9C18-50ACB2B478D9}"/>
              </a:ext>
            </a:extLst>
          </p:cNvPr>
          <p:cNvGrpSpPr/>
          <p:nvPr/>
        </p:nvGrpSpPr>
        <p:grpSpPr>
          <a:xfrm>
            <a:off x="788171" y="3374185"/>
            <a:ext cx="986168" cy="1075852"/>
            <a:chOff x="749881" y="3252823"/>
            <a:chExt cx="986168" cy="62583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F7A32B-1D7D-4232-9ED7-382AFFD3108C}"/>
                </a:ext>
              </a:extLst>
            </p:cNvPr>
            <p:cNvSpPr/>
            <p:nvPr/>
          </p:nvSpPr>
          <p:spPr bwMode="auto">
            <a:xfrm>
              <a:off x="749882" y="3302406"/>
              <a:ext cx="986167" cy="566796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12E8FB-C4FD-4438-97D7-A82816D28300}"/>
                </a:ext>
              </a:extLst>
            </p:cNvPr>
            <p:cNvSpPr/>
            <p:nvPr/>
          </p:nvSpPr>
          <p:spPr bwMode="auto">
            <a:xfrm>
              <a:off x="749882" y="3456006"/>
              <a:ext cx="986167" cy="13097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ADE5B3F-EAC0-4B19-AE56-36F48AD40895}"/>
                </a:ext>
              </a:extLst>
            </p:cNvPr>
            <p:cNvSpPr/>
            <p:nvPr/>
          </p:nvSpPr>
          <p:spPr bwMode="auto">
            <a:xfrm>
              <a:off x="749881" y="3723843"/>
              <a:ext cx="986167" cy="14535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DF27EE-B2BB-4812-9EC6-C242479479CC}"/>
                </a:ext>
              </a:extLst>
            </p:cNvPr>
            <p:cNvSpPr txBox="1"/>
            <p:nvPr/>
          </p:nvSpPr>
          <p:spPr>
            <a:xfrm>
              <a:off x="953904" y="3681718"/>
              <a:ext cx="573352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ip</a:t>
              </a:r>
              <a:endParaRPr lang="en-US" sz="1600" dirty="0">
                <a:latin typeface="Gill Sans Light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99A004-860E-466B-9167-59CA2E7F765F}"/>
                </a:ext>
              </a:extLst>
            </p:cNvPr>
            <p:cNvSpPr txBox="1"/>
            <p:nvPr/>
          </p:nvSpPr>
          <p:spPr>
            <a:xfrm>
              <a:off x="986024" y="3252823"/>
              <a:ext cx="491270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sp</a:t>
              </a:r>
              <a:endParaRPr lang="en-US" sz="1600" dirty="0">
                <a:latin typeface="Gill Sans Light"/>
              </a:endParaRPr>
            </a:p>
          </p:txBody>
        </p:sp>
      </p:grpSp>
      <p:cxnSp>
        <p:nvCxnSpPr>
          <p:cNvPr id="31" name="Curved Connector 36">
            <a:extLst>
              <a:ext uri="{FF2B5EF4-FFF2-40B4-BE49-F238E27FC236}">
                <a16:creationId xmlns:a16="http://schemas.microsoft.com/office/drawing/2014/main" id="{EF7253FD-AB97-4EF5-AF3C-DC3446228F60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 bwMode="auto">
          <a:xfrm>
            <a:off x="1774338" y="4308838"/>
            <a:ext cx="1411031" cy="105698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32" name="Curved Connector 39">
            <a:extLst>
              <a:ext uri="{FF2B5EF4-FFF2-40B4-BE49-F238E27FC236}">
                <a16:creationId xmlns:a16="http://schemas.microsoft.com/office/drawing/2014/main" id="{B71CB0A0-B2AA-4D9B-9397-1EECC51A61E3}"/>
              </a:ext>
            </a:extLst>
          </p:cNvPr>
          <p:cNvCxnSpPr>
            <a:cxnSpLocks/>
          </p:cNvCxnSpPr>
          <p:nvPr/>
        </p:nvCxnSpPr>
        <p:spPr bwMode="auto">
          <a:xfrm>
            <a:off x="1774338" y="3597133"/>
            <a:ext cx="1398440" cy="19942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33" name="Curved Connector 41">
            <a:extLst>
              <a:ext uri="{FF2B5EF4-FFF2-40B4-BE49-F238E27FC236}">
                <a16:creationId xmlns:a16="http://schemas.microsoft.com/office/drawing/2014/main" id="{A2CA62E1-12E8-480E-93B0-2FCA7DB42830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 bwMode="auto">
          <a:xfrm>
            <a:off x="1774339" y="3836046"/>
            <a:ext cx="1449252" cy="117724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72B58EF-E244-4D21-AD32-732C25BA4279}"/>
              </a:ext>
            </a:extLst>
          </p:cNvPr>
          <p:cNvSpPr/>
          <p:nvPr/>
        </p:nvSpPr>
        <p:spPr bwMode="auto">
          <a:xfrm>
            <a:off x="8956237" y="2258973"/>
            <a:ext cx="1139705" cy="2857477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DD5046-4F3C-4448-B748-7403E18272A2}"/>
              </a:ext>
            </a:extLst>
          </p:cNvPr>
          <p:cNvCxnSpPr>
            <a:cxnSpLocks/>
          </p:cNvCxnSpPr>
          <p:nvPr/>
        </p:nvCxnSpPr>
        <p:spPr bwMode="auto">
          <a:xfrm>
            <a:off x="8968448" y="4560293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9B1810-0A3D-48A8-91AC-35DD42D55B19}"/>
              </a:ext>
            </a:extLst>
          </p:cNvPr>
          <p:cNvCxnSpPr>
            <a:cxnSpLocks/>
          </p:cNvCxnSpPr>
          <p:nvPr/>
        </p:nvCxnSpPr>
        <p:spPr bwMode="auto">
          <a:xfrm>
            <a:off x="8968448" y="4069339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9D9EAD1-5050-42AE-8B4C-A95E71B08086}"/>
              </a:ext>
            </a:extLst>
          </p:cNvPr>
          <p:cNvCxnSpPr>
            <a:cxnSpLocks/>
          </p:cNvCxnSpPr>
          <p:nvPr/>
        </p:nvCxnSpPr>
        <p:spPr bwMode="auto">
          <a:xfrm>
            <a:off x="8968448" y="3545835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98B5EC8-08D2-423B-AE1B-E48AFB4B5C98}"/>
              </a:ext>
            </a:extLst>
          </p:cNvPr>
          <p:cNvSpPr txBox="1"/>
          <p:nvPr/>
        </p:nvSpPr>
        <p:spPr>
          <a:xfrm>
            <a:off x="6734271" y="2301170"/>
            <a:ext cx="138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Page Table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52026B1-ED01-4A7F-9B90-B3878C945E04}"/>
              </a:ext>
            </a:extLst>
          </p:cNvPr>
          <p:cNvSpPr txBox="1"/>
          <p:nvPr/>
        </p:nvSpPr>
        <p:spPr>
          <a:xfrm>
            <a:off x="8534400" y="1524000"/>
            <a:ext cx="197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Physical Memory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65DC3A7-2611-4D4B-971A-3BDFE3F053B7}"/>
              </a:ext>
            </a:extLst>
          </p:cNvPr>
          <p:cNvCxnSpPr>
            <a:cxnSpLocks/>
          </p:cNvCxnSpPr>
          <p:nvPr/>
        </p:nvCxnSpPr>
        <p:spPr bwMode="auto">
          <a:xfrm flipV="1">
            <a:off x="7840165" y="3977698"/>
            <a:ext cx="1128283" cy="5196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B04560D-1DE8-4CAD-A976-57DC17A75552}"/>
              </a:ext>
            </a:extLst>
          </p:cNvPr>
          <p:cNvCxnSpPr>
            <a:cxnSpLocks/>
          </p:cNvCxnSpPr>
          <p:nvPr/>
        </p:nvCxnSpPr>
        <p:spPr bwMode="auto">
          <a:xfrm>
            <a:off x="8968448" y="2746599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D52C58C-A779-4724-BB2B-348E93B51DF5}"/>
              </a:ext>
            </a:extLst>
          </p:cNvPr>
          <p:cNvSpPr/>
          <p:nvPr/>
        </p:nvSpPr>
        <p:spPr>
          <a:xfrm>
            <a:off x="9191919" y="2433554"/>
            <a:ext cx="668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Page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DEC4271-38CF-42B3-96ED-426EC143FF20}"/>
              </a:ext>
            </a:extLst>
          </p:cNvPr>
          <p:cNvCxnSpPr>
            <a:cxnSpLocks/>
          </p:cNvCxnSpPr>
          <p:nvPr/>
        </p:nvCxnSpPr>
        <p:spPr bwMode="auto">
          <a:xfrm>
            <a:off x="8986812" y="2491477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F2A367-5EDA-4C1C-9B46-E242E4EF05C4}"/>
              </a:ext>
            </a:extLst>
          </p:cNvPr>
          <p:cNvCxnSpPr>
            <a:cxnSpLocks/>
          </p:cNvCxnSpPr>
          <p:nvPr/>
        </p:nvCxnSpPr>
        <p:spPr bwMode="auto">
          <a:xfrm>
            <a:off x="8956237" y="3812131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0E4774-06DE-475F-9D1E-E3D999193F35}"/>
              </a:ext>
            </a:extLst>
          </p:cNvPr>
          <p:cNvCxnSpPr>
            <a:cxnSpLocks/>
          </p:cNvCxnSpPr>
          <p:nvPr/>
        </p:nvCxnSpPr>
        <p:spPr bwMode="auto">
          <a:xfrm>
            <a:off x="8956237" y="4333791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12A157D-733E-4E8F-9B24-CE1D246D712A}"/>
              </a:ext>
            </a:extLst>
          </p:cNvPr>
          <p:cNvCxnSpPr>
            <a:cxnSpLocks/>
          </p:cNvCxnSpPr>
          <p:nvPr/>
        </p:nvCxnSpPr>
        <p:spPr bwMode="auto">
          <a:xfrm>
            <a:off x="8970277" y="4818947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674A3C8-A373-47D7-A776-6BF529550E77}"/>
              </a:ext>
            </a:extLst>
          </p:cNvPr>
          <p:cNvSpPr/>
          <p:nvPr/>
        </p:nvSpPr>
        <p:spPr bwMode="auto">
          <a:xfrm>
            <a:off x="6951392" y="2761290"/>
            <a:ext cx="1064880" cy="2700383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35B566-6F9D-4946-AAD5-26BAE003F423}"/>
              </a:ext>
            </a:extLst>
          </p:cNvPr>
          <p:cNvSpPr/>
          <p:nvPr/>
        </p:nvSpPr>
        <p:spPr bwMode="auto">
          <a:xfrm>
            <a:off x="6951392" y="4391115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0" name="Vertical Scroll 11">
            <a:extLst>
              <a:ext uri="{FF2B5EF4-FFF2-40B4-BE49-F238E27FC236}">
                <a16:creationId xmlns:a16="http://schemas.microsoft.com/office/drawing/2014/main" id="{778AEF03-ACB0-4C61-B2A8-419702437ADB}"/>
              </a:ext>
            </a:extLst>
          </p:cNvPr>
          <p:cNvSpPr/>
          <p:nvPr/>
        </p:nvSpPr>
        <p:spPr bwMode="auto">
          <a:xfrm>
            <a:off x="4204821" y="5079518"/>
            <a:ext cx="457200" cy="403421"/>
          </a:xfrm>
          <a:prstGeom prst="verticalScroll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61261F3-7F87-409A-A54C-911610428223}"/>
              </a:ext>
            </a:extLst>
          </p:cNvPr>
          <p:cNvSpPr/>
          <p:nvPr/>
        </p:nvSpPr>
        <p:spPr bwMode="auto">
          <a:xfrm>
            <a:off x="3217707" y="2097726"/>
            <a:ext cx="1105567" cy="1067589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0FD13F-65D2-4862-84B9-BEA926625E66}"/>
              </a:ext>
            </a:extLst>
          </p:cNvPr>
          <p:cNvSpPr txBox="1"/>
          <p:nvPr/>
        </p:nvSpPr>
        <p:spPr>
          <a:xfrm>
            <a:off x="3278745" y="2041286"/>
            <a:ext cx="930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4137939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8B0C-48F2-40D6-9719-F987FA96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Processor Mode (Privilege Level)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7F83B-3C34-40E9-A4F2-D370920E5B98}"/>
              </a:ext>
            </a:extLst>
          </p:cNvPr>
          <p:cNvSpPr txBox="1"/>
          <p:nvPr/>
        </p:nvSpPr>
        <p:spPr>
          <a:xfrm>
            <a:off x="3185369" y="5181159"/>
            <a:ext cx="1157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user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D3FF78-4D4A-48FC-AF6B-2CBBF5FF655B}"/>
              </a:ext>
            </a:extLst>
          </p:cNvPr>
          <p:cNvSpPr txBox="1"/>
          <p:nvPr/>
        </p:nvSpPr>
        <p:spPr>
          <a:xfrm>
            <a:off x="3223591" y="4828622"/>
            <a:ext cx="11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user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666F2-9441-48FB-81CC-A0D9173B44C1}"/>
              </a:ext>
            </a:extLst>
          </p:cNvPr>
          <p:cNvSpPr txBox="1"/>
          <p:nvPr/>
        </p:nvSpPr>
        <p:spPr>
          <a:xfrm>
            <a:off x="3294622" y="4582013"/>
            <a:ext cx="788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ill Sans Light"/>
              </a:rPr>
              <a:t>heap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19F740-5631-4342-8DFD-6D75B3323781}"/>
              </a:ext>
            </a:extLst>
          </p:cNvPr>
          <p:cNvSpPr txBox="1"/>
          <p:nvPr/>
        </p:nvSpPr>
        <p:spPr>
          <a:xfrm>
            <a:off x="3290928" y="3454242"/>
            <a:ext cx="816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ill Sans Light"/>
              </a:rPr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4D8C09-D085-4FEA-8A86-FC46E3EC4734}"/>
              </a:ext>
            </a:extLst>
          </p:cNvPr>
          <p:cNvSpPr txBox="1"/>
          <p:nvPr/>
        </p:nvSpPr>
        <p:spPr>
          <a:xfrm>
            <a:off x="1912785" y="5649692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0x00000000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A05D77-B5C4-4514-893A-5EC0B35929A9}"/>
              </a:ext>
            </a:extLst>
          </p:cNvPr>
          <p:cNvSpPr txBox="1"/>
          <p:nvPr/>
        </p:nvSpPr>
        <p:spPr>
          <a:xfrm>
            <a:off x="1912784" y="5421092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0x08048000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AB78A6-E55E-4235-BD19-F5D02A51B59C}"/>
              </a:ext>
            </a:extLst>
          </p:cNvPr>
          <p:cNvSpPr txBox="1"/>
          <p:nvPr/>
        </p:nvSpPr>
        <p:spPr>
          <a:xfrm>
            <a:off x="1912784" y="1950068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0xffffffff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9576E-DF67-4C5E-BE50-919DBBDCB92C}"/>
              </a:ext>
            </a:extLst>
          </p:cNvPr>
          <p:cNvSpPr txBox="1"/>
          <p:nvPr/>
        </p:nvSpPr>
        <p:spPr>
          <a:xfrm>
            <a:off x="1909176" y="3062288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0xc0000000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5C9B9A-8D7D-4B20-94F9-42BEE5614BEB}"/>
              </a:ext>
            </a:extLst>
          </p:cNvPr>
          <p:cNvSpPr txBox="1"/>
          <p:nvPr/>
        </p:nvSpPr>
        <p:spPr>
          <a:xfrm>
            <a:off x="3392793" y="3165255"/>
            <a:ext cx="702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Gill Sans Light"/>
              </a:rPr>
              <a:t>argv</a:t>
            </a:r>
            <a:endParaRPr lang="en-US" sz="1400" dirty="0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0CBC9F-0012-4F46-8DF0-BC43D8708B04}"/>
              </a:ext>
            </a:extLst>
          </p:cNvPr>
          <p:cNvSpPr/>
          <p:nvPr/>
        </p:nvSpPr>
        <p:spPr bwMode="auto">
          <a:xfrm>
            <a:off x="3187781" y="2077026"/>
            <a:ext cx="1151916" cy="37250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D98110-4DC5-4B6D-979F-ECD5C7B4C621}"/>
              </a:ext>
            </a:extLst>
          </p:cNvPr>
          <p:cNvCxnSpPr>
            <a:cxnSpLocks/>
          </p:cNvCxnSpPr>
          <p:nvPr/>
        </p:nvCxnSpPr>
        <p:spPr bwMode="auto">
          <a:xfrm>
            <a:off x="3185368" y="5581635"/>
            <a:ext cx="116933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25311B-0F24-4521-96A0-10DE78350B1B}"/>
              </a:ext>
            </a:extLst>
          </p:cNvPr>
          <p:cNvCxnSpPr>
            <a:cxnSpLocks/>
          </p:cNvCxnSpPr>
          <p:nvPr/>
        </p:nvCxnSpPr>
        <p:spPr bwMode="auto">
          <a:xfrm>
            <a:off x="3185368" y="5167176"/>
            <a:ext cx="117321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49416F-232F-443D-AAF7-EEAA929B6F9F}"/>
              </a:ext>
            </a:extLst>
          </p:cNvPr>
          <p:cNvCxnSpPr>
            <a:cxnSpLocks/>
          </p:cNvCxnSpPr>
          <p:nvPr/>
        </p:nvCxnSpPr>
        <p:spPr bwMode="auto">
          <a:xfrm>
            <a:off x="3193886" y="3191197"/>
            <a:ext cx="1139705" cy="0"/>
          </a:xfrm>
          <a:prstGeom prst="line">
            <a:avLst/>
          </a:prstGeom>
          <a:solidFill>
            <a:schemeClr val="accent1"/>
          </a:solidFill>
          <a:ln w="15875" cap="flat" cmpd="dbl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18AEDF0-9DB7-4DD4-80C1-CF3EFBED6919}"/>
              </a:ext>
            </a:extLst>
          </p:cNvPr>
          <p:cNvCxnSpPr>
            <a:cxnSpLocks/>
          </p:cNvCxnSpPr>
          <p:nvPr/>
        </p:nvCxnSpPr>
        <p:spPr bwMode="auto">
          <a:xfrm>
            <a:off x="3211831" y="3796560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831C05-A410-4092-BA24-1F1D0FEEFA1A}"/>
              </a:ext>
            </a:extLst>
          </p:cNvPr>
          <p:cNvCxnSpPr>
            <a:cxnSpLocks/>
          </p:cNvCxnSpPr>
          <p:nvPr/>
        </p:nvCxnSpPr>
        <p:spPr bwMode="auto">
          <a:xfrm>
            <a:off x="3211831" y="4633776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Up Arrow 24">
            <a:extLst>
              <a:ext uri="{FF2B5EF4-FFF2-40B4-BE49-F238E27FC236}">
                <a16:creationId xmlns:a16="http://schemas.microsoft.com/office/drawing/2014/main" id="{B71912EA-EB15-4B33-92CE-2805F635058A}"/>
              </a:ext>
            </a:extLst>
          </p:cNvPr>
          <p:cNvSpPr/>
          <p:nvPr/>
        </p:nvSpPr>
        <p:spPr bwMode="auto">
          <a:xfrm>
            <a:off x="3985591" y="4469173"/>
            <a:ext cx="152400" cy="228600"/>
          </a:xfrm>
          <a:prstGeom prst="upArrow">
            <a:avLst/>
          </a:prstGeom>
          <a:solidFill>
            <a:schemeClr val="accent1">
              <a:alpha val="83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2" name="Up Arrow 25">
            <a:extLst>
              <a:ext uri="{FF2B5EF4-FFF2-40B4-BE49-F238E27FC236}">
                <a16:creationId xmlns:a16="http://schemas.microsoft.com/office/drawing/2014/main" id="{BE0EA289-70CB-4ECB-9627-2942088097C5}"/>
              </a:ext>
            </a:extLst>
          </p:cNvPr>
          <p:cNvSpPr/>
          <p:nvPr/>
        </p:nvSpPr>
        <p:spPr bwMode="auto">
          <a:xfrm rot="10800000">
            <a:off x="3975813" y="3626109"/>
            <a:ext cx="152400" cy="228600"/>
          </a:xfrm>
          <a:prstGeom prst="upArrow">
            <a:avLst/>
          </a:prstGeom>
          <a:solidFill>
            <a:schemeClr val="accent1">
              <a:alpha val="83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C05EFA-88FA-4848-80F2-59296354EB1E}"/>
              </a:ext>
            </a:extLst>
          </p:cNvPr>
          <p:cNvSpPr txBox="1"/>
          <p:nvPr/>
        </p:nvSpPr>
        <p:spPr>
          <a:xfrm>
            <a:off x="693991" y="2778705"/>
            <a:ext cx="1151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latin typeface="Gill Sans Light"/>
                <a:ea typeface="Gill Sans" charset="0"/>
                <a:cs typeface="Gill Sans" charset="0"/>
              </a:rPr>
              <a:t>Processor</a:t>
            </a:r>
          </a:p>
          <a:p>
            <a:pPr algn="ctr"/>
            <a:r>
              <a:rPr lang="en-US" sz="1600" b="0" dirty="0">
                <a:latin typeface="Gill Sans Light"/>
                <a:ea typeface="Gill Sans" charset="0"/>
                <a:cs typeface="Gill Sans" charset="0"/>
              </a:rPr>
              <a:t>registers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6C2E58-CE21-41AB-9C18-50ACB2B478D9}"/>
              </a:ext>
            </a:extLst>
          </p:cNvPr>
          <p:cNvGrpSpPr/>
          <p:nvPr/>
        </p:nvGrpSpPr>
        <p:grpSpPr>
          <a:xfrm>
            <a:off x="788171" y="3374185"/>
            <a:ext cx="986168" cy="1075852"/>
            <a:chOff x="749881" y="3252823"/>
            <a:chExt cx="986168" cy="62583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F7A32B-1D7D-4232-9ED7-382AFFD3108C}"/>
                </a:ext>
              </a:extLst>
            </p:cNvPr>
            <p:cNvSpPr/>
            <p:nvPr/>
          </p:nvSpPr>
          <p:spPr bwMode="auto">
            <a:xfrm>
              <a:off x="749882" y="3302406"/>
              <a:ext cx="986167" cy="566796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12E8FB-C4FD-4438-97D7-A82816D28300}"/>
                </a:ext>
              </a:extLst>
            </p:cNvPr>
            <p:cNvSpPr/>
            <p:nvPr/>
          </p:nvSpPr>
          <p:spPr bwMode="auto">
            <a:xfrm>
              <a:off x="749882" y="3456006"/>
              <a:ext cx="986167" cy="13097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ADE5B3F-EAC0-4B19-AE56-36F48AD40895}"/>
                </a:ext>
              </a:extLst>
            </p:cNvPr>
            <p:cNvSpPr/>
            <p:nvPr/>
          </p:nvSpPr>
          <p:spPr bwMode="auto">
            <a:xfrm>
              <a:off x="749881" y="3723843"/>
              <a:ext cx="986167" cy="14535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DF27EE-B2BB-4812-9EC6-C242479479CC}"/>
                </a:ext>
              </a:extLst>
            </p:cNvPr>
            <p:cNvSpPr txBox="1"/>
            <p:nvPr/>
          </p:nvSpPr>
          <p:spPr>
            <a:xfrm>
              <a:off x="953904" y="3681718"/>
              <a:ext cx="573352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ip</a:t>
              </a:r>
              <a:endParaRPr lang="en-US" sz="1600" dirty="0">
                <a:latin typeface="Gill Sans Light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99A004-860E-466B-9167-59CA2E7F765F}"/>
                </a:ext>
              </a:extLst>
            </p:cNvPr>
            <p:cNvSpPr txBox="1"/>
            <p:nvPr/>
          </p:nvSpPr>
          <p:spPr>
            <a:xfrm>
              <a:off x="986024" y="3252823"/>
              <a:ext cx="491270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sp</a:t>
              </a:r>
              <a:endParaRPr lang="en-US" sz="1600" dirty="0">
                <a:latin typeface="Gill Sans Light"/>
              </a:endParaRPr>
            </a:p>
          </p:txBody>
        </p:sp>
      </p:grpSp>
      <p:cxnSp>
        <p:nvCxnSpPr>
          <p:cNvPr id="31" name="Curved Connector 36">
            <a:extLst>
              <a:ext uri="{FF2B5EF4-FFF2-40B4-BE49-F238E27FC236}">
                <a16:creationId xmlns:a16="http://schemas.microsoft.com/office/drawing/2014/main" id="{EF7253FD-AB97-4EF5-AF3C-DC3446228F60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 bwMode="auto">
          <a:xfrm>
            <a:off x="1774338" y="4308838"/>
            <a:ext cx="1411031" cy="105698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32" name="Curved Connector 39">
            <a:extLst>
              <a:ext uri="{FF2B5EF4-FFF2-40B4-BE49-F238E27FC236}">
                <a16:creationId xmlns:a16="http://schemas.microsoft.com/office/drawing/2014/main" id="{B71CB0A0-B2AA-4D9B-9397-1EECC51A61E3}"/>
              </a:ext>
            </a:extLst>
          </p:cNvPr>
          <p:cNvCxnSpPr>
            <a:cxnSpLocks/>
          </p:cNvCxnSpPr>
          <p:nvPr/>
        </p:nvCxnSpPr>
        <p:spPr bwMode="auto">
          <a:xfrm>
            <a:off x="1774338" y="3597133"/>
            <a:ext cx="1398440" cy="19942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33" name="Curved Connector 41">
            <a:extLst>
              <a:ext uri="{FF2B5EF4-FFF2-40B4-BE49-F238E27FC236}">
                <a16:creationId xmlns:a16="http://schemas.microsoft.com/office/drawing/2014/main" id="{A2CA62E1-12E8-480E-93B0-2FCA7DB42830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 bwMode="auto">
          <a:xfrm>
            <a:off x="1774339" y="3836046"/>
            <a:ext cx="1449252" cy="117724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72B58EF-E244-4D21-AD32-732C25BA4279}"/>
              </a:ext>
            </a:extLst>
          </p:cNvPr>
          <p:cNvSpPr/>
          <p:nvPr/>
        </p:nvSpPr>
        <p:spPr bwMode="auto">
          <a:xfrm>
            <a:off x="8956237" y="2258973"/>
            <a:ext cx="1139705" cy="2857477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DD5046-4F3C-4448-B748-7403E18272A2}"/>
              </a:ext>
            </a:extLst>
          </p:cNvPr>
          <p:cNvCxnSpPr>
            <a:cxnSpLocks/>
          </p:cNvCxnSpPr>
          <p:nvPr/>
        </p:nvCxnSpPr>
        <p:spPr bwMode="auto">
          <a:xfrm>
            <a:off x="8968448" y="4560293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9B1810-0A3D-48A8-91AC-35DD42D55B19}"/>
              </a:ext>
            </a:extLst>
          </p:cNvPr>
          <p:cNvCxnSpPr>
            <a:cxnSpLocks/>
          </p:cNvCxnSpPr>
          <p:nvPr/>
        </p:nvCxnSpPr>
        <p:spPr bwMode="auto">
          <a:xfrm>
            <a:off x="8968448" y="4069339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9D9EAD1-5050-42AE-8B4C-A95E71B08086}"/>
              </a:ext>
            </a:extLst>
          </p:cNvPr>
          <p:cNvCxnSpPr>
            <a:cxnSpLocks/>
          </p:cNvCxnSpPr>
          <p:nvPr/>
        </p:nvCxnSpPr>
        <p:spPr bwMode="auto">
          <a:xfrm>
            <a:off x="8968448" y="3545835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98B5EC8-08D2-423B-AE1B-E48AFB4B5C98}"/>
              </a:ext>
            </a:extLst>
          </p:cNvPr>
          <p:cNvSpPr txBox="1"/>
          <p:nvPr/>
        </p:nvSpPr>
        <p:spPr>
          <a:xfrm>
            <a:off x="6734271" y="2301170"/>
            <a:ext cx="138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Page Table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65DC3A7-2611-4D4B-971A-3BDFE3F053B7}"/>
              </a:ext>
            </a:extLst>
          </p:cNvPr>
          <p:cNvCxnSpPr>
            <a:cxnSpLocks/>
          </p:cNvCxnSpPr>
          <p:nvPr/>
        </p:nvCxnSpPr>
        <p:spPr bwMode="auto">
          <a:xfrm flipV="1">
            <a:off x="7840165" y="3977698"/>
            <a:ext cx="1128283" cy="5196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B04560D-1DE8-4CAD-A976-57DC17A75552}"/>
              </a:ext>
            </a:extLst>
          </p:cNvPr>
          <p:cNvCxnSpPr>
            <a:cxnSpLocks/>
          </p:cNvCxnSpPr>
          <p:nvPr/>
        </p:nvCxnSpPr>
        <p:spPr bwMode="auto">
          <a:xfrm>
            <a:off x="8968448" y="2746599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D52C58C-A779-4724-BB2B-348E93B51DF5}"/>
              </a:ext>
            </a:extLst>
          </p:cNvPr>
          <p:cNvSpPr/>
          <p:nvPr/>
        </p:nvSpPr>
        <p:spPr>
          <a:xfrm>
            <a:off x="9191919" y="2433554"/>
            <a:ext cx="668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Page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DEC4271-38CF-42B3-96ED-426EC143FF20}"/>
              </a:ext>
            </a:extLst>
          </p:cNvPr>
          <p:cNvCxnSpPr>
            <a:cxnSpLocks/>
          </p:cNvCxnSpPr>
          <p:nvPr/>
        </p:nvCxnSpPr>
        <p:spPr bwMode="auto">
          <a:xfrm>
            <a:off x="8986812" y="2491477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F2A367-5EDA-4C1C-9B46-E242E4EF05C4}"/>
              </a:ext>
            </a:extLst>
          </p:cNvPr>
          <p:cNvCxnSpPr>
            <a:cxnSpLocks/>
          </p:cNvCxnSpPr>
          <p:nvPr/>
        </p:nvCxnSpPr>
        <p:spPr bwMode="auto">
          <a:xfrm>
            <a:off x="8956237" y="3812131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0E4774-06DE-475F-9D1E-E3D999193F35}"/>
              </a:ext>
            </a:extLst>
          </p:cNvPr>
          <p:cNvCxnSpPr>
            <a:cxnSpLocks/>
          </p:cNvCxnSpPr>
          <p:nvPr/>
        </p:nvCxnSpPr>
        <p:spPr bwMode="auto">
          <a:xfrm>
            <a:off x="8956237" y="4333791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12A157D-733E-4E8F-9B24-CE1D246D712A}"/>
              </a:ext>
            </a:extLst>
          </p:cNvPr>
          <p:cNvCxnSpPr>
            <a:cxnSpLocks/>
          </p:cNvCxnSpPr>
          <p:nvPr/>
        </p:nvCxnSpPr>
        <p:spPr bwMode="auto">
          <a:xfrm>
            <a:off x="8970277" y="4818947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674A3C8-A373-47D7-A776-6BF529550E77}"/>
              </a:ext>
            </a:extLst>
          </p:cNvPr>
          <p:cNvSpPr/>
          <p:nvPr/>
        </p:nvSpPr>
        <p:spPr bwMode="auto">
          <a:xfrm>
            <a:off x="6951392" y="2761290"/>
            <a:ext cx="1064880" cy="2700383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35B566-6F9D-4946-AAD5-26BAE003F423}"/>
              </a:ext>
            </a:extLst>
          </p:cNvPr>
          <p:cNvSpPr/>
          <p:nvPr/>
        </p:nvSpPr>
        <p:spPr bwMode="auto">
          <a:xfrm>
            <a:off x="6951392" y="4391115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0" name="Vertical Scroll 11">
            <a:extLst>
              <a:ext uri="{FF2B5EF4-FFF2-40B4-BE49-F238E27FC236}">
                <a16:creationId xmlns:a16="http://schemas.microsoft.com/office/drawing/2014/main" id="{778AEF03-ACB0-4C61-B2A8-419702437ADB}"/>
              </a:ext>
            </a:extLst>
          </p:cNvPr>
          <p:cNvSpPr/>
          <p:nvPr/>
        </p:nvSpPr>
        <p:spPr bwMode="auto">
          <a:xfrm>
            <a:off x="4204821" y="5079518"/>
            <a:ext cx="457200" cy="403421"/>
          </a:xfrm>
          <a:prstGeom prst="verticalScroll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61261F3-7F87-409A-A54C-911610428223}"/>
              </a:ext>
            </a:extLst>
          </p:cNvPr>
          <p:cNvSpPr/>
          <p:nvPr/>
        </p:nvSpPr>
        <p:spPr bwMode="auto">
          <a:xfrm>
            <a:off x="3217707" y="2097726"/>
            <a:ext cx="1105567" cy="1067589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0FD13F-65D2-4862-84B9-BEA926625E66}"/>
              </a:ext>
            </a:extLst>
          </p:cNvPr>
          <p:cNvSpPr txBox="1"/>
          <p:nvPr/>
        </p:nvSpPr>
        <p:spPr>
          <a:xfrm>
            <a:off x="3278745" y="2041286"/>
            <a:ext cx="930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kernel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6B43490-2218-4FD5-A062-B9D07294CF1E}"/>
              </a:ext>
            </a:extLst>
          </p:cNvPr>
          <p:cNvSpPr/>
          <p:nvPr/>
        </p:nvSpPr>
        <p:spPr bwMode="auto">
          <a:xfrm>
            <a:off x="7113203" y="4393286"/>
            <a:ext cx="139176" cy="239601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A9D5B9-2E90-470B-8C96-8705E467E24A}"/>
              </a:ext>
            </a:extLst>
          </p:cNvPr>
          <p:cNvSpPr txBox="1"/>
          <p:nvPr/>
        </p:nvSpPr>
        <p:spPr>
          <a:xfrm>
            <a:off x="6945479" y="4062129"/>
            <a:ext cx="48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u/s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B3774DF-081E-4D48-9EC0-601255B68A57}"/>
              </a:ext>
            </a:extLst>
          </p:cNvPr>
          <p:cNvSpPr/>
          <p:nvPr/>
        </p:nvSpPr>
        <p:spPr bwMode="auto">
          <a:xfrm>
            <a:off x="1062972" y="5060676"/>
            <a:ext cx="817812" cy="3089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89F931-C476-492A-AA8C-E810E4776C20}"/>
              </a:ext>
            </a:extLst>
          </p:cNvPr>
          <p:cNvSpPr txBox="1"/>
          <p:nvPr/>
        </p:nvSpPr>
        <p:spPr>
          <a:xfrm>
            <a:off x="441266" y="5013288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Gill Sans Light"/>
              </a:rPr>
              <a:t>CPL: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840DB7-DC37-4B2E-9886-AFE6D43518AC}"/>
              </a:ext>
            </a:extLst>
          </p:cNvPr>
          <p:cNvSpPr txBox="1"/>
          <p:nvPr/>
        </p:nvSpPr>
        <p:spPr>
          <a:xfrm>
            <a:off x="1029288" y="5030482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Gill Sans Light"/>
              </a:rPr>
              <a:t>3 - user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0F1DB8A-8903-426C-BF01-11641C473A39}"/>
              </a:ext>
            </a:extLst>
          </p:cNvPr>
          <p:cNvSpPr/>
          <p:nvPr/>
        </p:nvSpPr>
        <p:spPr bwMode="auto">
          <a:xfrm>
            <a:off x="6951391" y="3073653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52E85D-7E33-4583-B127-6DCBA4C3DE52}"/>
              </a:ext>
            </a:extLst>
          </p:cNvPr>
          <p:cNvSpPr/>
          <p:nvPr/>
        </p:nvSpPr>
        <p:spPr bwMode="auto">
          <a:xfrm>
            <a:off x="7113202" y="3075824"/>
            <a:ext cx="139176" cy="239601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DA5B792-1D8D-47B4-822C-F13D7CEC5334}"/>
              </a:ext>
            </a:extLst>
          </p:cNvPr>
          <p:cNvSpPr/>
          <p:nvPr/>
        </p:nvSpPr>
        <p:spPr bwMode="auto">
          <a:xfrm>
            <a:off x="6951391" y="3561322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9B69255-D19C-4DE2-AD8F-28B6F2D2167A}"/>
              </a:ext>
            </a:extLst>
          </p:cNvPr>
          <p:cNvSpPr/>
          <p:nvPr/>
        </p:nvSpPr>
        <p:spPr bwMode="auto">
          <a:xfrm>
            <a:off x="7113202" y="3563493"/>
            <a:ext cx="139176" cy="239601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C9818E-222B-4754-ADF5-5E9F499481CE}"/>
              </a:ext>
            </a:extLst>
          </p:cNvPr>
          <p:cNvSpPr txBox="1"/>
          <p:nvPr/>
        </p:nvSpPr>
        <p:spPr>
          <a:xfrm>
            <a:off x="1971371" y="1219200"/>
            <a:ext cx="3614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Virtual </a:t>
            </a:r>
            <a:r>
              <a:rPr lang="en-US" sz="2000" dirty="0" smtClean="0">
                <a:latin typeface="Gill Sans Light"/>
              </a:rPr>
              <a:t/>
            </a:r>
            <a:br>
              <a:rPr lang="en-US" sz="2000" dirty="0" smtClean="0">
                <a:latin typeface="Gill Sans Light"/>
              </a:rPr>
            </a:br>
            <a:r>
              <a:rPr lang="en-US" sz="2000" dirty="0" smtClean="0">
                <a:latin typeface="Gill Sans Light"/>
              </a:rPr>
              <a:t>Address </a:t>
            </a:r>
            <a:r>
              <a:rPr lang="en-US" sz="2000" dirty="0">
                <a:latin typeface="Gill Sans Light"/>
              </a:rPr>
              <a:t>Space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2026B1-ED01-4A7F-9B90-B3878C945E04}"/>
              </a:ext>
            </a:extLst>
          </p:cNvPr>
          <p:cNvSpPr txBox="1"/>
          <p:nvPr/>
        </p:nvSpPr>
        <p:spPr>
          <a:xfrm>
            <a:off x="8534400" y="1524000"/>
            <a:ext cx="197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Physical Memory</a:t>
            </a:r>
          </a:p>
        </p:txBody>
      </p:sp>
    </p:spTree>
    <p:extLst>
      <p:ext uri="{BB962C8B-B14F-4D97-AF65-F5344CB8AC3E}">
        <p14:creationId xmlns:p14="http://schemas.microsoft.com/office/powerpoint/2010/main" val="41950488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3" grpId="0" animBg="1"/>
      <p:bldP spid="6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C482E8-08EC-4275-A549-353993B23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209" y="1316969"/>
            <a:ext cx="5804176" cy="32913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F0187A-2A4D-449C-8784-A0B034148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Aside: x86 (32-bit) Page Table Entry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22BFB-F90A-4989-A8AB-29C847D43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00329"/>
            <a:ext cx="10515600" cy="1876633"/>
          </a:xfrm>
        </p:spPr>
        <p:txBody>
          <a:bodyPr/>
          <a:lstStyle/>
          <a:p>
            <a:r>
              <a:rPr lang="en-US" sz="2000" dirty="0">
                <a:latin typeface="Gill Sans Light"/>
              </a:rPr>
              <a:t>Controls many aspects of access</a:t>
            </a:r>
          </a:p>
          <a:p>
            <a:r>
              <a:rPr lang="en-US" sz="2000" dirty="0">
                <a:latin typeface="Gill Sans Light"/>
              </a:rPr>
              <a:t>Later – discuss page table organization</a:t>
            </a:r>
          </a:p>
          <a:p>
            <a:pPr lvl="1"/>
            <a:r>
              <a:rPr lang="en-US" sz="2000" dirty="0">
                <a:latin typeface="Gill Sans Light"/>
              </a:rPr>
              <a:t>For 32 (64?) bit VAS, how large?  vs size of memory?</a:t>
            </a:r>
          </a:p>
          <a:p>
            <a:pPr lvl="1"/>
            <a:r>
              <a:rPr lang="en-US" sz="2000" dirty="0">
                <a:latin typeface="Gill Sans Light"/>
              </a:rPr>
              <a:t>Used sparsely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A0D7FA-E0DE-4E72-9EE1-B08E19D56686}"/>
              </a:ext>
            </a:extLst>
          </p:cNvPr>
          <p:cNvSpPr txBox="1"/>
          <p:nvPr/>
        </p:nvSpPr>
        <p:spPr>
          <a:xfrm>
            <a:off x="1931926" y="1316969"/>
            <a:ext cx="138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Page Table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28140E-709D-4BF2-B224-3B0ECFBF5FED}"/>
              </a:ext>
            </a:extLst>
          </p:cNvPr>
          <p:cNvSpPr/>
          <p:nvPr/>
        </p:nvSpPr>
        <p:spPr bwMode="auto">
          <a:xfrm>
            <a:off x="2149047" y="1777089"/>
            <a:ext cx="1064880" cy="2496849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5EB883-9CB2-4620-8004-A62766878F7B}"/>
              </a:ext>
            </a:extLst>
          </p:cNvPr>
          <p:cNvSpPr/>
          <p:nvPr/>
        </p:nvSpPr>
        <p:spPr bwMode="auto">
          <a:xfrm>
            <a:off x="2149047" y="3406914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5A8ADF-0706-4534-B075-59CE1F8C70A6}"/>
              </a:ext>
            </a:extLst>
          </p:cNvPr>
          <p:cNvSpPr/>
          <p:nvPr/>
        </p:nvSpPr>
        <p:spPr bwMode="auto">
          <a:xfrm>
            <a:off x="2310858" y="3409085"/>
            <a:ext cx="139176" cy="239601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BEC8DB-A085-436D-8CD0-C3BF7355FF43}"/>
              </a:ext>
            </a:extLst>
          </p:cNvPr>
          <p:cNvSpPr txBox="1"/>
          <p:nvPr/>
        </p:nvSpPr>
        <p:spPr>
          <a:xfrm>
            <a:off x="2143134" y="3077928"/>
            <a:ext cx="48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u/s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4F45BE-CE94-40B6-B002-3101A6526D94}"/>
              </a:ext>
            </a:extLst>
          </p:cNvPr>
          <p:cNvSpPr/>
          <p:nvPr/>
        </p:nvSpPr>
        <p:spPr bwMode="auto">
          <a:xfrm>
            <a:off x="2149046" y="2089452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7410F4-CC7D-4904-B1E7-D36E75419532}"/>
              </a:ext>
            </a:extLst>
          </p:cNvPr>
          <p:cNvSpPr/>
          <p:nvPr/>
        </p:nvSpPr>
        <p:spPr bwMode="auto">
          <a:xfrm>
            <a:off x="2310857" y="2091623"/>
            <a:ext cx="139176" cy="239601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0870EA-05E2-45AE-B839-5360B4FA23CE}"/>
              </a:ext>
            </a:extLst>
          </p:cNvPr>
          <p:cNvSpPr/>
          <p:nvPr/>
        </p:nvSpPr>
        <p:spPr bwMode="auto">
          <a:xfrm>
            <a:off x="2149046" y="2577121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3A96A0-1FAC-42B9-9CE3-17A0BBAC2534}"/>
              </a:ext>
            </a:extLst>
          </p:cNvPr>
          <p:cNvSpPr/>
          <p:nvPr/>
        </p:nvSpPr>
        <p:spPr bwMode="auto">
          <a:xfrm>
            <a:off x="2310857" y="2579292"/>
            <a:ext cx="139176" cy="239601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18FFE6-A802-4CA0-B35F-A7DBAE561564}"/>
              </a:ext>
            </a:extLst>
          </p:cNvPr>
          <p:cNvCxnSpPr>
            <a:cxnSpLocks/>
          </p:cNvCxnSpPr>
          <p:nvPr/>
        </p:nvCxnSpPr>
        <p:spPr>
          <a:xfrm flipV="1">
            <a:off x="3008446" y="2178475"/>
            <a:ext cx="2578762" cy="132556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A000979-80A6-4CD0-9C87-D99CB9C4EB0F}"/>
              </a:ext>
            </a:extLst>
          </p:cNvPr>
          <p:cNvSpPr/>
          <p:nvPr/>
        </p:nvSpPr>
        <p:spPr>
          <a:xfrm>
            <a:off x="5903843" y="4022035"/>
            <a:ext cx="1318592" cy="2054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5191DE-B4D3-4D70-919A-6DB7D23B0A14}"/>
              </a:ext>
            </a:extLst>
          </p:cNvPr>
          <p:cNvSpPr txBox="1"/>
          <p:nvPr/>
        </p:nvSpPr>
        <p:spPr>
          <a:xfrm>
            <a:off x="8897913" y="5715297"/>
            <a:ext cx="2392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  <a:latin typeface="Gill Sans Light"/>
              </a:rPr>
              <a:t>Pintos: </a:t>
            </a:r>
            <a:r>
              <a:rPr lang="en-US" sz="2000" dirty="0" err="1">
                <a:highlight>
                  <a:srgbClr val="FFFF00"/>
                </a:highlight>
                <a:latin typeface="Gill Sans Light"/>
              </a:rPr>
              <a:t>page_dir.c</a:t>
            </a:r>
            <a:endParaRPr lang="en-US" sz="2000" dirty="0">
              <a:highlight>
                <a:srgbClr val="FFFF00"/>
              </a:highlight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6944833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8B0C-48F2-40D6-9719-F987FA96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User → Kernel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7F83B-3C34-40E9-A4F2-D370920E5B98}"/>
              </a:ext>
            </a:extLst>
          </p:cNvPr>
          <p:cNvSpPr txBox="1"/>
          <p:nvPr/>
        </p:nvSpPr>
        <p:spPr>
          <a:xfrm>
            <a:off x="3185369" y="5181159"/>
            <a:ext cx="1157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user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D3FF78-4D4A-48FC-AF6B-2CBBF5FF655B}"/>
              </a:ext>
            </a:extLst>
          </p:cNvPr>
          <p:cNvSpPr txBox="1"/>
          <p:nvPr/>
        </p:nvSpPr>
        <p:spPr>
          <a:xfrm>
            <a:off x="3223591" y="4828622"/>
            <a:ext cx="11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user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666F2-9441-48FB-81CC-A0D9173B44C1}"/>
              </a:ext>
            </a:extLst>
          </p:cNvPr>
          <p:cNvSpPr txBox="1"/>
          <p:nvPr/>
        </p:nvSpPr>
        <p:spPr>
          <a:xfrm>
            <a:off x="3294622" y="4582013"/>
            <a:ext cx="788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ill Sans Light"/>
              </a:rPr>
              <a:t>heap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19F740-5631-4342-8DFD-6D75B3323781}"/>
              </a:ext>
            </a:extLst>
          </p:cNvPr>
          <p:cNvSpPr txBox="1"/>
          <p:nvPr/>
        </p:nvSpPr>
        <p:spPr>
          <a:xfrm>
            <a:off x="3290928" y="3454242"/>
            <a:ext cx="816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ill Sans Light"/>
              </a:rPr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4D8C09-D085-4FEA-8A86-FC46E3EC4734}"/>
              </a:ext>
            </a:extLst>
          </p:cNvPr>
          <p:cNvSpPr txBox="1"/>
          <p:nvPr/>
        </p:nvSpPr>
        <p:spPr>
          <a:xfrm>
            <a:off x="1912785" y="5649692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0x00000000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A05D77-B5C4-4514-893A-5EC0B35929A9}"/>
              </a:ext>
            </a:extLst>
          </p:cNvPr>
          <p:cNvSpPr txBox="1"/>
          <p:nvPr/>
        </p:nvSpPr>
        <p:spPr>
          <a:xfrm>
            <a:off x="1912784" y="5421092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0x08048000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AB78A6-E55E-4235-BD19-F5D02A51B59C}"/>
              </a:ext>
            </a:extLst>
          </p:cNvPr>
          <p:cNvSpPr txBox="1"/>
          <p:nvPr/>
        </p:nvSpPr>
        <p:spPr>
          <a:xfrm>
            <a:off x="1912784" y="1950068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0xffffffff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9576E-DF67-4C5E-BE50-919DBBDCB92C}"/>
              </a:ext>
            </a:extLst>
          </p:cNvPr>
          <p:cNvSpPr txBox="1"/>
          <p:nvPr/>
        </p:nvSpPr>
        <p:spPr>
          <a:xfrm>
            <a:off x="1909176" y="3062288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0xc0000000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5C9B9A-8D7D-4B20-94F9-42BEE5614BEB}"/>
              </a:ext>
            </a:extLst>
          </p:cNvPr>
          <p:cNvSpPr txBox="1"/>
          <p:nvPr/>
        </p:nvSpPr>
        <p:spPr>
          <a:xfrm>
            <a:off x="3392793" y="3165255"/>
            <a:ext cx="702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Gill Sans Light"/>
              </a:rPr>
              <a:t>argv</a:t>
            </a:r>
            <a:endParaRPr lang="en-US" sz="1400" dirty="0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0CBC9F-0012-4F46-8DF0-BC43D8708B04}"/>
              </a:ext>
            </a:extLst>
          </p:cNvPr>
          <p:cNvSpPr/>
          <p:nvPr/>
        </p:nvSpPr>
        <p:spPr bwMode="auto">
          <a:xfrm>
            <a:off x="3187781" y="2077026"/>
            <a:ext cx="1151916" cy="37250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D98110-4DC5-4B6D-979F-ECD5C7B4C621}"/>
              </a:ext>
            </a:extLst>
          </p:cNvPr>
          <p:cNvCxnSpPr>
            <a:cxnSpLocks/>
          </p:cNvCxnSpPr>
          <p:nvPr/>
        </p:nvCxnSpPr>
        <p:spPr bwMode="auto">
          <a:xfrm>
            <a:off x="3185368" y="5581635"/>
            <a:ext cx="116933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25311B-0F24-4521-96A0-10DE78350B1B}"/>
              </a:ext>
            </a:extLst>
          </p:cNvPr>
          <p:cNvCxnSpPr>
            <a:cxnSpLocks/>
          </p:cNvCxnSpPr>
          <p:nvPr/>
        </p:nvCxnSpPr>
        <p:spPr bwMode="auto">
          <a:xfrm>
            <a:off x="3185368" y="5167176"/>
            <a:ext cx="117321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49416F-232F-443D-AAF7-EEAA929B6F9F}"/>
              </a:ext>
            </a:extLst>
          </p:cNvPr>
          <p:cNvCxnSpPr>
            <a:cxnSpLocks/>
          </p:cNvCxnSpPr>
          <p:nvPr/>
        </p:nvCxnSpPr>
        <p:spPr bwMode="auto">
          <a:xfrm>
            <a:off x="3193886" y="3191197"/>
            <a:ext cx="1139705" cy="0"/>
          </a:xfrm>
          <a:prstGeom prst="line">
            <a:avLst/>
          </a:prstGeom>
          <a:solidFill>
            <a:schemeClr val="accent1"/>
          </a:solidFill>
          <a:ln w="15875" cap="flat" cmpd="dbl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18AEDF0-9DB7-4DD4-80C1-CF3EFBED6919}"/>
              </a:ext>
            </a:extLst>
          </p:cNvPr>
          <p:cNvCxnSpPr>
            <a:cxnSpLocks/>
          </p:cNvCxnSpPr>
          <p:nvPr/>
        </p:nvCxnSpPr>
        <p:spPr bwMode="auto">
          <a:xfrm>
            <a:off x="3211831" y="3796560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831C05-A410-4092-BA24-1F1D0FEEFA1A}"/>
              </a:ext>
            </a:extLst>
          </p:cNvPr>
          <p:cNvCxnSpPr>
            <a:cxnSpLocks/>
          </p:cNvCxnSpPr>
          <p:nvPr/>
        </p:nvCxnSpPr>
        <p:spPr bwMode="auto">
          <a:xfrm>
            <a:off x="3211831" y="4633776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Up Arrow 24">
            <a:extLst>
              <a:ext uri="{FF2B5EF4-FFF2-40B4-BE49-F238E27FC236}">
                <a16:creationId xmlns:a16="http://schemas.microsoft.com/office/drawing/2014/main" id="{B71912EA-EB15-4B33-92CE-2805F635058A}"/>
              </a:ext>
            </a:extLst>
          </p:cNvPr>
          <p:cNvSpPr/>
          <p:nvPr/>
        </p:nvSpPr>
        <p:spPr bwMode="auto">
          <a:xfrm>
            <a:off x="3985591" y="4469173"/>
            <a:ext cx="152400" cy="228600"/>
          </a:xfrm>
          <a:prstGeom prst="upArrow">
            <a:avLst/>
          </a:prstGeom>
          <a:solidFill>
            <a:schemeClr val="accent1">
              <a:alpha val="83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2" name="Up Arrow 25">
            <a:extLst>
              <a:ext uri="{FF2B5EF4-FFF2-40B4-BE49-F238E27FC236}">
                <a16:creationId xmlns:a16="http://schemas.microsoft.com/office/drawing/2014/main" id="{BE0EA289-70CB-4ECB-9627-2942088097C5}"/>
              </a:ext>
            </a:extLst>
          </p:cNvPr>
          <p:cNvSpPr/>
          <p:nvPr/>
        </p:nvSpPr>
        <p:spPr bwMode="auto">
          <a:xfrm rot="10800000">
            <a:off x="3975813" y="3626109"/>
            <a:ext cx="152400" cy="228600"/>
          </a:xfrm>
          <a:prstGeom prst="upArrow">
            <a:avLst/>
          </a:prstGeom>
          <a:solidFill>
            <a:schemeClr val="accent1">
              <a:alpha val="83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C05EFA-88FA-4848-80F2-59296354EB1E}"/>
              </a:ext>
            </a:extLst>
          </p:cNvPr>
          <p:cNvSpPr txBox="1"/>
          <p:nvPr/>
        </p:nvSpPr>
        <p:spPr>
          <a:xfrm>
            <a:off x="693991" y="2778705"/>
            <a:ext cx="1151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latin typeface="Gill Sans Light"/>
                <a:ea typeface="Gill Sans" charset="0"/>
                <a:cs typeface="Gill Sans" charset="0"/>
              </a:rPr>
              <a:t>Processor</a:t>
            </a:r>
          </a:p>
          <a:p>
            <a:pPr algn="ctr"/>
            <a:r>
              <a:rPr lang="en-US" sz="1600" b="0" dirty="0">
                <a:latin typeface="Gill Sans Light"/>
                <a:ea typeface="Gill Sans" charset="0"/>
                <a:cs typeface="Gill Sans" charset="0"/>
              </a:rPr>
              <a:t>registers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6C2E58-CE21-41AB-9C18-50ACB2B478D9}"/>
              </a:ext>
            </a:extLst>
          </p:cNvPr>
          <p:cNvGrpSpPr/>
          <p:nvPr/>
        </p:nvGrpSpPr>
        <p:grpSpPr>
          <a:xfrm>
            <a:off x="788171" y="3374185"/>
            <a:ext cx="986168" cy="1075852"/>
            <a:chOff x="749881" y="3252823"/>
            <a:chExt cx="986168" cy="62583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F7A32B-1D7D-4232-9ED7-382AFFD3108C}"/>
                </a:ext>
              </a:extLst>
            </p:cNvPr>
            <p:cNvSpPr/>
            <p:nvPr/>
          </p:nvSpPr>
          <p:spPr bwMode="auto">
            <a:xfrm>
              <a:off x="749882" y="3302406"/>
              <a:ext cx="986167" cy="566796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12E8FB-C4FD-4438-97D7-A82816D28300}"/>
                </a:ext>
              </a:extLst>
            </p:cNvPr>
            <p:cNvSpPr/>
            <p:nvPr/>
          </p:nvSpPr>
          <p:spPr bwMode="auto">
            <a:xfrm>
              <a:off x="749882" y="3456006"/>
              <a:ext cx="986167" cy="13097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ADE5B3F-EAC0-4B19-AE56-36F48AD40895}"/>
                </a:ext>
              </a:extLst>
            </p:cNvPr>
            <p:cNvSpPr/>
            <p:nvPr/>
          </p:nvSpPr>
          <p:spPr bwMode="auto">
            <a:xfrm>
              <a:off x="749881" y="3723843"/>
              <a:ext cx="986167" cy="14535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DF27EE-B2BB-4812-9EC6-C242479479CC}"/>
                </a:ext>
              </a:extLst>
            </p:cNvPr>
            <p:cNvSpPr txBox="1"/>
            <p:nvPr/>
          </p:nvSpPr>
          <p:spPr>
            <a:xfrm>
              <a:off x="953904" y="3681718"/>
              <a:ext cx="573352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ip</a:t>
              </a:r>
              <a:endParaRPr lang="en-US" sz="1600" dirty="0">
                <a:latin typeface="Gill Sans Light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99A004-860E-466B-9167-59CA2E7F765F}"/>
                </a:ext>
              </a:extLst>
            </p:cNvPr>
            <p:cNvSpPr txBox="1"/>
            <p:nvPr/>
          </p:nvSpPr>
          <p:spPr>
            <a:xfrm>
              <a:off x="986024" y="3252823"/>
              <a:ext cx="491270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sp</a:t>
              </a:r>
              <a:endParaRPr lang="en-US" sz="1600" dirty="0">
                <a:latin typeface="Gill Sans Light"/>
              </a:endParaRPr>
            </a:p>
          </p:txBody>
        </p:sp>
      </p:grpSp>
      <p:cxnSp>
        <p:nvCxnSpPr>
          <p:cNvPr id="31" name="Curved Connector 36">
            <a:extLst>
              <a:ext uri="{FF2B5EF4-FFF2-40B4-BE49-F238E27FC236}">
                <a16:creationId xmlns:a16="http://schemas.microsoft.com/office/drawing/2014/main" id="{EF7253FD-AB97-4EF5-AF3C-DC3446228F60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 bwMode="auto">
          <a:xfrm>
            <a:off x="1774338" y="4308838"/>
            <a:ext cx="1411031" cy="105698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32" name="Curved Connector 39">
            <a:extLst>
              <a:ext uri="{FF2B5EF4-FFF2-40B4-BE49-F238E27FC236}">
                <a16:creationId xmlns:a16="http://schemas.microsoft.com/office/drawing/2014/main" id="{B71CB0A0-B2AA-4D9B-9397-1EECC51A61E3}"/>
              </a:ext>
            </a:extLst>
          </p:cNvPr>
          <p:cNvCxnSpPr>
            <a:cxnSpLocks/>
          </p:cNvCxnSpPr>
          <p:nvPr/>
        </p:nvCxnSpPr>
        <p:spPr bwMode="auto">
          <a:xfrm>
            <a:off x="1774338" y="3597133"/>
            <a:ext cx="1398440" cy="19942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33" name="Curved Connector 41">
            <a:extLst>
              <a:ext uri="{FF2B5EF4-FFF2-40B4-BE49-F238E27FC236}">
                <a16:creationId xmlns:a16="http://schemas.microsoft.com/office/drawing/2014/main" id="{A2CA62E1-12E8-480E-93B0-2FCA7DB42830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 bwMode="auto">
          <a:xfrm>
            <a:off x="1774339" y="3836046"/>
            <a:ext cx="1449252" cy="117724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72B58EF-E244-4D21-AD32-732C25BA4279}"/>
              </a:ext>
            </a:extLst>
          </p:cNvPr>
          <p:cNvSpPr/>
          <p:nvPr/>
        </p:nvSpPr>
        <p:spPr bwMode="auto">
          <a:xfrm>
            <a:off x="8956237" y="2258973"/>
            <a:ext cx="1139705" cy="2857477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DD5046-4F3C-4448-B748-7403E18272A2}"/>
              </a:ext>
            </a:extLst>
          </p:cNvPr>
          <p:cNvCxnSpPr>
            <a:cxnSpLocks/>
          </p:cNvCxnSpPr>
          <p:nvPr/>
        </p:nvCxnSpPr>
        <p:spPr bwMode="auto">
          <a:xfrm>
            <a:off x="8968448" y="4560293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9B1810-0A3D-48A8-91AC-35DD42D55B19}"/>
              </a:ext>
            </a:extLst>
          </p:cNvPr>
          <p:cNvCxnSpPr>
            <a:cxnSpLocks/>
          </p:cNvCxnSpPr>
          <p:nvPr/>
        </p:nvCxnSpPr>
        <p:spPr bwMode="auto">
          <a:xfrm>
            <a:off x="8968448" y="4069339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9D9EAD1-5050-42AE-8B4C-A95E71B08086}"/>
              </a:ext>
            </a:extLst>
          </p:cNvPr>
          <p:cNvCxnSpPr>
            <a:cxnSpLocks/>
          </p:cNvCxnSpPr>
          <p:nvPr/>
        </p:nvCxnSpPr>
        <p:spPr bwMode="auto">
          <a:xfrm>
            <a:off x="8968448" y="3545835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98B5EC8-08D2-423B-AE1B-E48AFB4B5C98}"/>
              </a:ext>
            </a:extLst>
          </p:cNvPr>
          <p:cNvSpPr txBox="1"/>
          <p:nvPr/>
        </p:nvSpPr>
        <p:spPr>
          <a:xfrm>
            <a:off x="6734271" y="2301170"/>
            <a:ext cx="138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Page Table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65DC3A7-2611-4D4B-971A-3BDFE3F053B7}"/>
              </a:ext>
            </a:extLst>
          </p:cNvPr>
          <p:cNvCxnSpPr>
            <a:cxnSpLocks/>
          </p:cNvCxnSpPr>
          <p:nvPr/>
        </p:nvCxnSpPr>
        <p:spPr bwMode="auto">
          <a:xfrm flipV="1">
            <a:off x="7840165" y="3977698"/>
            <a:ext cx="1128283" cy="5196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B04560D-1DE8-4CAD-A976-57DC17A75552}"/>
              </a:ext>
            </a:extLst>
          </p:cNvPr>
          <p:cNvCxnSpPr>
            <a:cxnSpLocks/>
          </p:cNvCxnSpPr>
          <p:nvPr/>
        </p:nvCxnSpPr>
        <p:spPr bwMode="auto">
          <a:xfrm>
            <a:off x="8968448" y="2746599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D52C58C-A779-4724-BB2B-348E93B51DF5}"/>
              </a:ext>
            </a:extLst>
          </p:cNvPr>
          <p:cNvSpPr/>
          <p:nvPr/>
        </p:nvSpPr>
        <p:spPr>
          <a:xfrm>
            <a:off x="9191919" y="2433554"/>
            <a:ext cx="668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Page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DEC4271-38CF-42B3-96ED-426EC143FF20}"/>
              </a:ext>
            </a:extLst>
          </p:cNvPr>
          <p:cNvCxnSpPr>
            <a:cxnSpLocks/>
          </p:cNvCxnSpPr>
          <p:nvPr/>
        </p:nvCxnSpPr>
        <p:spPr bwMode="auto">
          <a:xfrm>
            <a:off x="8986812" y="2491477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F2A367-5EDA-4C1C-9B46-E242E4EF05C4}"/>
              </a:ext>
            </a:extLst>
          </p:cNvPr>
          <p:cNvCxnSpPr>
            <a:cxnSpLocks/>
          </p:cNvCxnSpPr>
          <p:nvPr/>
        </p:nvCxnSpPr>
        <p:spPr bwMode="auto">
          <a:xfrm>
            <a:off x="8956237" y="3812131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0E4774-06DE-475F-9D1E-E3D999193F35}"/>
              </a:ext>
            </a:extLst>
          </p:cNvPr>
          <p:cNvCxnSpPr>
            <a:cxnSpLocks/>
          </p:cNvCxnSpPr>
          <p:nvPr/>
        </p:nvCxnSpPr>
        <p:spPr bwMode="auto">
          <a:xfrm>
            <a:off x="8956237" y="4333791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12A157D-733E-4E8F-9B24-CE1D246D712A}"/>
              </a:ext>
            </a:extLst>
          </p:cNvPr>
          <p:cNvCxnSpPr>
            <a:cxnSpLocks/>
          </p:cNvCxnSpPr>
          <p:nvPr/>
        </p:nvCxnSpPr>
        <p:spPr bwMode="auto">
          <a:xfrm>
            <a:off x="8970277" y="4818947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674A3C8-A373-47D7-A776-6BF529550E77}"/>
              </a:ext>
            </a:extLst>
          </p:cNvPr>
          <p:cNvSpPr/>
          <p:nvPr/>
        </p:nvSpPr>
        <p:spPr bwMode="auto">
          <a:xfrm>
            <a:off x="6951392" y="2761290"/>
            <a:ext cx="1064880" cy="2700383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35B566-6F9D-4946-AAD5-26BAE003F423}"/>
              </a:ext>
            </a:extLst>
          </p:cNvPr>
          <p:cNvSpPr/>
          <p:nvPr/>
        </p:nvSpPr>
        <p:spPr bwMode="auto">
          <a:xfrm>
            <a:off x="6951392" y="4391115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0" name="Vertical Scroll 11">
            <a:extLst>
              <a:ext uri="{FF2B5EF4-FFF2-40B4-BE49-F238E27FC236}">
                <a16:creationId xmlns:a16="http://schemas.microsoft.com/office/drawing/2014/main" id="{778AEF03-ACB0-4C61-B2A8-419702437ADB}"/>
              </a:ext>
            </a:extLst>
          </p:cNvPr>
          <p:cNvSpPr/>
          <p:nvPr/>
        </p:nvSpPr>
        <p:spPr bwMode="auto">
          <a:xfrm>
            <a:off x="4204821" y="5079518"/>
            <a:ext cx="457200" cy="403421"/>
          </a:xfrm>
          <a:prstGeom prst="verticalScroll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61261F3-7F87-409A-A54C-911610428223}"/>
              </a:ext>
            </a:extLst>
          </p:cNvPr>
          <p:cNvSpPr/>
          <p:nvPr/>
        </p:nvSpPr>
        <p:spPr bwMode="auto">
          <a:xfrm>
            <a:off x="3217707" y="2097726"/>
            <a:ext cx="1105567" cy="1067589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0FD13F-65D2-4862-84B9-BEA926625E66}"/>
              </a:ext>
            </a:extLst>
          </p:cNvPr>
          <p:cNvSpPr txBox="1"/>
          <p:nvPr/>
        </p:nvSpPr>
        <p:spPr>
          <a:xfrm>
            <a:off x="3278745" y="2041286"/>
            <a:ext cx="930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kernel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6B43490-2218-4FD5-A062-B9D07294CF1E}"/>
              </a:ext>
            </a:extLst>
          </p:cNvPr>
          <p:cNvSpPr/>
          <p:nvPr/>
        </p:nvSpPr>
        <p:spPr bwMode="auto">
          <a:xfrm>
            <a:off x="7113203" y="4393286"/>
            <a:ext cx="139176" cy="239601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A9D5B9-2E90-470B-8C96-8705E467E24A}"/>
              </a:ext>
            </a:extLst>
          </p:cNvPr>
          <p:cNvSpPr txBox="1"/>
          <p:nvPr/>
        </p:nvSpPr>
        <p:spPr>
          <a:xfrm>
            <a:off x="6945479" y="4062129"/>
            <a:ext cx="48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u/s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B3774DF-081E-4D48-9EC0-601255B68A57}"/>
              </a:ext>
            </a:extLst>
          </p:cNvPr>
          <p:cNvSpPr/>
          <p:nvPr/>
        </p:nvSpPr>
        <p:spPr bwMode="auto">
          <a:xfrm>
            <a:off x="1062972" y="5060676"/>
            <a:ext cx="817812" cy="3089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89F931-C476-492A-AA8C-E810E4776C20}"/>
              </a:ext>
            </a:extLst>
          </p:cNvPr>
          <p:cNvSpPr txBox="1"/>
          <p:nvPr/>
        </p:nvSpPr>
        <p:spPr>
          <a:xfrm>
            <a:off x="441266" y="5013288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Gill Sans Light"/>
              </a:rPr>
              <a:t>CPL: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840DB7-DC37-4B2E-9886-AFE6D43518AC}"/>
              </a:ext>
            </a:extLst>
          </p:cNvPr>
          <p:cNvSpPr txBox="1"/>
          <p:nvPr/>
        </p:nvSpPr>
        <p:spPr>
          <a:xfrm>
            <a:off x="1029288" y="5030482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Gill Sans Light"/>
              </a:rPr>
              <a:t>3 - user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0F1DB8A-8903-426C-BF01-11641C473A39}"/>
              </a:ext>
            </a:extLst>
          </p:cNvPr>
          <p:cNvSpPr/>
          <p:nvPr/>
        </p:nvSpPr>
        <p:spPr bwMode="auto">
          <a:xfrm>
            <a:off x="6951391" y="3073653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52E85D-7E33-4583-B127-6DCBA4C3DE52}"/>
              </a:ext>
            </a:extLst>
          </p:cNvPr>
          <p:cNvSpPr/>
          <p:nvPr/>
        </p:nvSpPr>
        <p:spPr bwMode="auto">
          <a:xfrm>
            <a:off x="7113202" y="3075824"/>
            <a:ext cx="139176" cy="239601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DA5B792-1D8D-47B4-822C-F13D7CEC5334}"/>
              </a:ext>
            </a:extLst>
          </p:cNvPr>
          <p:cNvSpPr/>
          <p:nvPr/>
        </p:nvSpPr>
        <p:spPr bwMode="auto">
          <a:xfrm>
            <a:off x="6951391" y="3561322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9B69255-D19C-4DE2-AD8F-28B6F2D2167A}"/>
              </a:ext>
            </a:extLst>
          </p:cNvPr>
          <p:cNvSpPr/>
          <p:nvPr/>
        </p:nvSpPr>
        <p:spPr bwMode="auto">
          <a:xfrm>
            <a:off x="7113202" y="3563493"/>
            <a:ext cx="139176" cy="239601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C9818E-222B-4754-ADF5-5E9F499481CE}"/>
              </a:ext>
            </a:extLst>
          </p:cNvPr>
          <p:cNvSpPr txBox="1"/>
          <p:nvPr/>
        </p:nvSpPr>
        <p:spPr>
          <a:xfrm>
            <a:off x="1971371" y="1219200"/>
            <a:ext cx="3614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Virtual </a:t>
            </a:r>
            <a:r>
              <a:rPr lang="en-US" sz="2000" dirty="0" smtClean="0">
                <a:latin typeface="Gill Sans Light"/>
              </a:rPr>
              <a:t/>
            </a:r>
            <a:br>
              <a:rPr lang="en-US" sz="2000" dirty="0" smtClean="0">
                <a:latin typeface="Gill Sans Light"/>
              </a:rPr>
            </a:br>
            <a:r>
              <a:rPr lang="en-US" sz="2000" dirty="0" smtClean="0">
                <a:latin typeface="Gill Sans Light"/>
              </a:rPr>
              <a:t>Address </a:t>
            </a:r>
            <a:r>
              <a:rPr lang="en-US" sz="2000" dirty="0">
                <a:latin typeface="Gill Sans Light"/>
              </a:rPr>
              <a:t>Space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2026B1-ED01-4A7F-9B90-B3878C945E04}"/>
              </a:ext>
            </a:extLst>
          </p:cNvPr>
          <p:cNvSpPr txBox="1"/>
          <p:nvPr/>
        </p:nvSpPr>
        <p:spPr>
          <a:xfrm>
            <a:off x="8534400" y="1524000"/>
            <a:ext cx="197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Physical Memory</a:t>
            </a:r>
          </a:p>
        </p:txBody>
      </p:sp>
    </p:spTree>
    <p:extLst>
      <p:ext uri="{BB962C8B-B14F-4D97-AF65-F5344CB8AC3E}">
        <p14:creationId xmlns:p14="http://schemas.microsoft.com/office/powerpoint/2010/main" val="1257704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8B0C-48F2-40D6-9719-F987FA96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User → Kernel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7F83B-3C34-40E9-A4F2-D370920E5B98}"/>
              </a:ext>
            </a:extLst>
          </p:cNvPr>
          <p:cNvSpPr txBox="1"/>
          <p:nvPr/>
        </p:nvSpPr>
        <p:spPr>
          <a:xfrm>
            <a:off x="3185369" y="5181159"/>
            <a:ext cx="1157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user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D3FF78-4D4A-48FC-AF6B-2CBBF5FF655B}"/>
              </a:ext>
            </a:extLst>
          </p:cNvPr>
          <p:cNvSpPr txBox="1"/>
          <p:nvPr/>
        </p:nvSpPr>
        <p:spPr>
          <a:xfrm>
            <a:off x="3223591" y="4828622"/>
            <a:ext cx="11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user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666F2-9441-48FB-81CC-A0D9173B44C1}"/>
              </a:ext>
            </a:extLst>
          </p:cNvPr>
          <p:cNvSpPr txBox="1"/>
          <p:nvPr/>
        </p:nvSpPr>
        <p:spPr>
          <a:xfrm>
            <a:off x="3294622" y="4582013"/>
            <a:ext cx="788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ill Sans Light"/>
              </a:rPr>
              <a:t>heap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19F740-5631-4342-8DFD-6D75B3323781}"/>
              </a:ext>
            </a:extLst>
          </p:cNvPr>
          <p:cNvSpPr txBox="1"/>
          <p:nvPr/>
        </p:nvSpPr>
        <p:spPr>
          <a:xfrm>
            <a:off x="3290928" y="3454242"/>
            <a:ext cx="816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ill Sans Light"/>
              </a:rPr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4D8C09-D085-4FEA-8A86-FC46E3EC4734}"/>
              </a:ext>
            </a:extLst>
          </p:cNvPr>
          <p:cNvSpPr txBox="1"/>
          <p:nvPr/>
        </p:nvSpPr>
        <p:spPr>
          <a:xfrm>
            <a:off x="1912785" y="5649692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0x00000000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A05D77-B5C4-4514-893A-5EC0B35929A9}"/>
              </a:ext>
            </a:extLst>
          </p:cNvPr>
          <p:cNvSpPr txBox="1"/>
          <p:nvPr/>
        </p:nvSpPr>
        <p:spPr>
          <a:xfrm>
            <a:off x="1912784" y="5421092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0x08048000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AB78A6-E55E-4235-BD19-F5D02A51B59C}"/>
              </a:ext>
            </a:extLst>
          </p:cNvPr>
          <p:cNvSpPr txBox="1"/>
          <p:nvPr/>
        </p:nvSpPr>
        <p:spPr>
          <a:xfrm>
            <a:off x="1912784" y="1950068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0xffffffff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9576E-DF67-4C5E-BE50-919DBBDCB92C}"/>
              </a:ext>
            </a:extLst>
          </p:cNvPr>
          <p:cNvSpPr txBox="1"/>
          <p:nvPr/>
        </p:nvSpPr>
        <p:spPr>
          <a:xfrm>
            <a:off x="1909176" y="3062288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0xc0000000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5C9B9A-8D7D-4B20-94F9-42BEE5614BEB}"/>
              </a:ext>
            </a:extLst>
          </p:cNvPr>
          <p:cNvSpPr txBox="1"/>
          <p:nvPr/>
        </p:nvSpPr>
        <p:spPr>
          <a:xfrm>
            <a:off x="3392793" y="3165255"/>
            <a:ext cx="702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Gill Sans Light"/>
              </a:rPr>
              <a:t>argv</a:t>
            </a:r>
            <a:endParaRPr lang="en-US" sz="1400" dirty="0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0CBC9F-0012-4F46-8DF0-BC43D8708B04}"/>
              </a:ext>
            </a:extLst>
          </p:cNvPr>
          <p:cNvSpPr/>
          <p:nvPr/>
        </p:nvSpPr>
        <p:spPr bwMode="auto">
          <a:xfrm>
            <a:off x="3187781" y="2077026"/>
            <a:ext cx="1151916" cy="37250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D98110-4DC5-4B6D-979F-ECD5C7B4C621}"/>
              </a:ext>
            </a:extLst>
          </p:cNvPr>
          <p:cNvCxnSpPr>
            <a:cxnSpLocks/>
          </p:cNvCxnSpPr>
          <p:nvPr/>
        </p:nvCxnSpPr>
        <p:spPr bwMode="auto">
          <a:xfrm>
            <a:off x="3185368" y="5581635"/>
            <a:ext cx="116933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25311B-0F24-4521-96A0-10DE78350B1B}"/>
              </a:ext>
            </a:extLst>
          </p:cNvPr>
          <p:cNvCxnSpPr>
            <a:cxnSpLocks/>
          </p:cNvCxnSpPr>
          <p:nvPr/>
        </p:nvCxnSpPr>
        <p:spPr bwMode="auto">
          <a:xfrm>
            <a:off x="3185368" y="5167176"/>
            <a:ext cx="117321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49416F-232F-443D-AAF7-EEAA929B6F9F}"/>
              </a:ext>
            </a:extLst>
          </p:cNvPr>
          <p:cNvCxnSpPr>
            <a:cxnSpLocks/>
          </p:cNvCxnSpPr>
          <p:nvPr/>
        </p:nvCxnSpPr>
        <p:spPr bwMode="auto">
          <a:xfrm>
            <a:off x="3193886" y="3191197"/>
            <a:ext cx="1139705" cy="0"/>
          </a:xfrm>
          <a:prstGeom prst="line">
            <a:avLst/>
          </a:prstGeom>
          <a:solidFill>
            <a:schemeClr val="accent1"/>
          </a:solidFill>
          <a:ln w="15875" cap="flat" cmpd="dbl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18AEDF0-9DB7-4DD4-80C1-CF3EFBED6919}"/>
              </a:ext>
            </a:extLst>
          </p:cNvPr>
          <p:cNvCxnSpPr>
            <a:cxnSpLocks/>
          </p:cNvCxnSpPr>
          <p:nvPr/>
        </p:nvCxnSpPr>
        <p:spPr bwMode="auto">
          <a:xfrm>
            <a:off x="3211831" y="3796560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831C05-A410-4092-BA24-1F1D0FEEFA1A}"/>
              </a:ext>
            </a:extLst>
          </p:cNvPr>
          <p:cNvCxnSpPr>
            <a:cxnSpLocks/>
          </p:cNvCxnSpPr>
          <p:nvPr/>
        </p:nvCxnSpPr>
        <p:spPr bwMode="auto">
          <a:xfrm>
            <a:off x="3211831" y="4633776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Up Arrow 24">
            <a:extLst>
              <a:ext uri="{FF2B5EF4-FFF2-40B4-BE49-F238E27FC236}">
                <a16:creationId xmlns:a16="http://schemas.microsoft.com/office/drawing/2014/main" id="{B71912EA-EB15-4B33-92CE-2805F635058A}"/>
              </a:ext>
            </a:extLst>
          </p:cNvPr>
          <p:cNvSpPr/>
          <p:nvPr/>
        </p:nvSpPr>
        <p:spPr bwMode="auto">
          <a:xfrm>
            <a:off x="3985591" y="4469173"/>
            <a:ext cx="152400" cy="228600"/>
          </a:xfrm>
          <a:prstGeom prst="upArrow">
            <a:avLst/>
          </a:prstGeom>
          <a:solidFill>
            <a:schemeClr val="accent1">
              <a:alpha val="83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2" name="Up Arrow 25">
            <a:extLst>
              <a:ext uri="{FF2B5EF4-FFF2-40B4-BE49-F238E27FC236}">
                <a16:creationId xmlns:a16="http://schemas.microsoft.com/office/drawing/2014/main" id="{BE0EA289-70CB-4ECB-9627-2942088097C5}"/>
              </a:ext>
            </a:extLst>
          </p:cNvPr>
          <p:cNvSpPr/>
          <p:nvPr/>
        </p:nvSpPr>
        <p:spPr bwMode="auto">
          <a:xfrm rot="10800000">
            <a:off x="3975813" y="3626109"/>
            <a:ext cx="152400" cy="228600"/>
          </a:xfrm>
          <a:prstGeom prst="upArrow">
            <a:avLst/>
          </a:prstGeom>
          <a:solidFill>
            <a:schemeClr val="accent1">
              <a:alpha val="83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C05EFA-88FA-4848-80F2-59296354EB1E}"/>
              </a:ext>
            </a:extLst>
          </p:cNvPr>
          <p:cNvSpPr txBox="1"/>
          <p:nvPr/>
        </p:nvSpPr>
        <p:spPr>
          <a:xfrm>
            <a:off x="693991" y="2778705"/>
            <a:ext cx="1151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latin typeface="Gill Sans Light"/>
                <a:ea typeface="Gill Sans" charset="0"/>
                <a:cs typeface="Gill Sans" charset="0"/>
              </a:rPr>
              <a:t>Processor</a:t>
            </a:r>
          </a:p>
          <a:p>
            <a:pPr algn="ctr"/>
            <a:r>
              <a:rPr lang="en-US" sz="1600" b="0" dirty="0">
                <a:latin typeface="Gill Sans Light"/>
                <a:ea typeface="Gill Sans" charset="0"/>
                <a:cs typeface="Gill Sans" charset="0"/>
              </a:rPr>
              <a:t>registers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6C2E58-CE21-41AB-9C18-50ACB2B478D9}"/>
              </a:ext>
            </a:extLst>
          </p:cNvPr>
          <p:cNvGrpSpPr/>
          <p:nvPr/>
        </p:nvGrpSpPr>
        <p:grpSpPr>
          <a:xfrm>
            <a:off x="788171" y="3374185"/>
            <a:ext cx="986168" cy="1075852"/>
            <a:chOff x="749881" y="3252823"/>
            <a:chExt cx="986168" cy="62583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F7A32B-1D7D-4232-9ED7-382AFFD3108C}"/>
                </a:ext>
              </a:extLst>
            </p:cNvPr>
            <p:cNvSpPr/>
            <p:nvPr/>
          </p:nvSpPr>
          <p:spPr bwMode="auto">
            <a:xfrm>
              <a:off x="749882" y="3302406"/>
              <a:ext cx="986167" cy="566796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12E8FB-C4FD-4438-97D7-A82816D28300}"/>
                </a:ext>
              </a:extLst>
            </p:cNvPr>
            <p:cNvSpPr/>
            <p:nvPr/>
          </p:nvSpPr>
          <p:spPr bwMode="auto">
            <a:xfrm>
              <a:off x="749882" y="3456006"/>
              <a:ext cx="986167" cy="13097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ADE5B3F-EAC0-4B19-AE56-36F48AD40895}"/>
                </a:ext>
              </a:extLst>
            </p:cNvPr>
            <p:cNvSpPr/>
            <p:nvPr/>
          </p:nvSpPr>
          <p:spPr bwMode="auto">
            <a:xfrm>
              <a:off x="749881" y="3723843"/>
              <a:ext cx="986167" cy="14535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DF27EE-B2BB-4812-9EC6-C242479479CC}"/>
                </a:ext>
              </a:extLst>
            </p:cNvPr>
            <p:cNvSpPr txBox="1"/>
            <p:nvPr/>
          </p:nvSpPr>
          <p:spPr>
            <a:xfrm>
              <a:off x="953904" y="3681718"/>
              <a:ext cx="573352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ip</a:t>
              </a:r>
              <a:endParaRPr lang="en-US" sz="1600" dirty="0">
                <a:latin typeface="Gill Sans Light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99A004-860E-466B-9167-59CA2E7F765F}"/>
                </a:ext>
              </a:extLst>
            </p:cNvPr>
            <p:cNvSpPr txBox="1"/>
            <p:nvPr/>
          </p:nvSpPr>
          <p:spPr>
            <a:xfrm>
              <a:off x="986024" y="3252823"/>
              <a:ext cx="491270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sp</a:t>
              </a:r>
              <a:endParaRPr lang="en-US" sz="1600" dirty="0">
                <a:latin typeface="Gill Sans Light"/>
              </a:endParaRPr>
            </a:p>
          </p:txBody>
        </p:sp>
      </p:grpSp>
      <p:cxnSp>
        <p:nvCxnSpPr>
          <p:cNvPr id="31" name="Curved Connector 36">
            <a:extLst>
              <a:ext uri="{FF2B5EF4-FFF2-40B4-BE49-F238E27FC236}">
                <a16:creationId xmlns:a16="http://schemas.microsoft.com/office/drawing/2014/main" id="{EF7253FD-AB97-4EF5-AF3C-DC3446228F60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 bwMode="auto">
          <a:xfrm>
            <a:off x="1774338" y="4308838"/>
            <a:ext cx="1411031" cy="105698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000000">
                <a:alpha val="20000"/>
              </a:srgbClr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32" name="Curved Connector 39">
            <a:extLst>
              <a:ext uri="{FF2B5EF4-FFF2-40B4-BE49-F238E27FC236}">
                <a16:creationId xmlns:a16="http://schemas.microsoft.com/office/drawing/2014/main" id="{B71CB0A0-B2AA-4D9B-9397-1EECC51A61E3}"/>
              </a:ext>
            </a:extLst>
          </p:cNvPr>
          <p:cNvCxnSpPr>
            <a:cxnSpLocks/>
          </p:cNvCxnSpPr>
          <p:nvPr/>
        </p:nvCxnSpPr>
        <p:spPr bwMode="auto">
          <a:xfrm>
            <a:off x="1774338" y="3597133"/>
            <a:ext cx="1398440" cy="19942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000000">
                <a:alpha val="20000"/>
              </a:srgbClr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33" name="Curved Connector 41">
            <a:extLst>
              <a:ext uri="{FF2B5EF4-FFF2-40B4-BE49-F238E27FC236}">
                <a16:creationId xmlns:a16="http://schemas.microsoft.com/office/drawing/2014/main" id="{A2CA62E1-12E8-480E-93B0-2FCA7DB42830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 bwMode="auto">
          <a:xfrm>
            <a:off x="1774339" y="3836046"/>
            <a:ext cx="1449252" cy="117724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000000">
                <a:alpha val="20000"/>
              </a:srgbClr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72B58EF-E244-4D21-AD32-732C25BA4279}"/>
              </a:ext>
            </a:extLst>
          </p:cNvPr>
          <p:cNvSpPr/>
          <p:nvPr/>
        </p:nvSpPr>
        <p:spPr bwMode="auto">
          <a:xfrm>
            <a:off x="8956237" y="2258973"/>
            <a:ext cx="1139705" cy="2857477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DD5046-4F3C-4448-B748-7403E18272A2}"/>
              </a:ext>
            </a:extLst>
          </p:cNvPr>
          <p:cNvCxnSpPr>
            <a:cxnSpLocks/>
          </p:cNvCxnSpPr>
          <p:nvPr/>
        </p:nvCxnSpPr>
        <p:spPr bwMode="auto">
          <a:xfrm>
            <a:off x="8968448" y="4560293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9B1810-0A3D-48A8-91AC-35DD42D55B19}"/>
              </a:ext>
            </a:extLst>
          </p:cNvPr>
          <p:cNvCxnSpPr>
            <a:cxnSpLocks/>
          </p:cNvCxnSpPr>
          <p:nvPr/>
        </p:nvCxnSpPr>
        <p:spPr bwMode="auto">
          <a:xfrm>
            <a:off x="8968448" y="4069339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9D9EAD1-5050-42AE-8B4C-A95E71B08086}"/>
              </a:ext>
            </a:extLst>
          </p:cNvPr>
          <p:cNvCxnSpPr>
            <a:cxnSpLocks/>
          </p:cNvCxnSpPr>
          <p:nvPr/>
        </p:nvCxnSpPr>
        <p:spPr bwMode="auto">
          <a:xfrm>
            <a:off x="8968448" y="3545835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98B5EC8-08D2-423B-AE1B-E48AFB4B5C98}"/>
              </a:ext>
            </a:extLst>
          </p:cNvPr>
          <p:cNvSpPr txBox="1"/>
          <p:nvPr/>
        </p:nvSpPr>
        <p:spPr>
          <a:xfrm>
            <a:off x="6734271" y="2301170"/>
            <a:ext cx="138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Page Table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65DC3A7-2611-4D4B-971A-3BDFE3F053B7}"/>
              </a:ext>
            </a:extLst>
          </p:cNvPr>
          <p:cNvCxnSpPr>
            <a:cxnSpLocks/>
          </p:cNvCxnSpPr>
          <p:nvPr/>
        </p:nvCxnSpPr>
        <p:spPr bwMode="auto">
          <a:xfrm flipV="1">
            <a:off x="7840165" y="3977698"/>
            <a:ext cx="1128283" cy="5196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B04560D-1DE8-4CAD-A976-57DC17A75552}"/>
              </a:ext>
            </a:extLst>
          </p:cNvPr>
          <p:cNvCxnSpPr>
            <a:cxnSpLocks/>
          </p:cNvCxnSpPr>
          <p:nvPr/>
        </p:nvCxnSpPr>
        <p:spPr bwMode="auto">
          <a:xfrm>
            <a:off x="8968448" y="2746599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D52C58C-A779-4724-BB2B-348E93B51DF5}"/>
              </a:ext>
            </a:extLst>
          </p:cNvPr>
          <p:cNvSpPr/>
          <p:nvPr/>
        </p:nvSpPr>
        <p:spPr>
          <a:xfrm>
            <a:off x="9191919" y="2433554"/>
            <a:ext cx="668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Page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DEC4271-38CF-42B3-96ED-426EC143FF20}"/>
              </a:ext>
            </a:extLst>
          </p:cNvPr>
          <p:cNvCxnSpPr>
            <a:cxnSpLocks/>
          </p:cNvCxnSpPr>
          <p:nvPr/>
        </p:nvCxnSpPr>
        <p:spPr bwMode="auto">
          <a:xfrm>
            <a:off x="8986812" y="2491477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F2A367-5EDA-4C1C-9B46-E242E4EF05C4}"/>
              </a:ext>
            </a:extLst>
          </p:cNvPr>
          <p:cNvCxnSpPr>
            <a:cxnSpLocks/>
          </p:cNvCxnSpPr>
          <p:nvPr/>
        </p:nvCxnSpPr>
        <p:spPr bwMode="auto">
          <a:xfrm>
            <a:off x="8956237" y="3812131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0E4774-06DE-475F-9D1E-E3D999193F35}"/>
              </a:ext>
            </a:extLst>
          </p:cNvPr>
          <p:cNvCxnSpPr>
            <a:cxnSpLocks/>
          </p:cNvCxnSpPr>
          <p:nvPr/>
        </p:nvCxnSpPr>
        <p:spPr bwMode="auto">
          <a:xfrm>
            <a:off x="8956237" y="4333791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12A157D-733E-4E8F-9B24-CE1D246D712A}"/>
              </a:ext>
            </a:extLst>
          </p:cNvPr>
          <p:cNvCxnSpPr>
            <a:cxnSpLocks/>
          </p:cNvCxnSpPr>
          <p:nvPr/>
        </p:nvCxnSpPr>
        <p:spPr bwMode="auto">
          <a:xfrm>
            <a:off x="8970277" y="4818947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674A3C8-A373-47D7-A776-6BF529550E77}"/>
              </a:ext>
            </a:extLst>
          </p:cNvPr>
          <p:cNvSpPr/>
          <p:nvPr/>
        </p:nvSpPr>
        <p:spPr bwMode="auto">
          <a:xfrm>
            <a:off x="6951392" y="2761290"/>
            <a:ext cx="1064880" cy="2700383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35B566-6F9D-4946-AAD5-26BAE003F423}"/>
              </a:ext>
            </a:extLst>
          </p:cNvPr>
          <p:cNvSpPr/>
          <p:nvPr/>
        </p:nvSpPr>
        <p:spPr bwMode="auto">
          <a:xfrm>
            <a:off x="6951392" y="4391115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0" name="Vertical Scroll 11">
            <a:extLst>
              <a:ext uri="{FF2B5EF4-FFF2-40B4-BE49-F238E27FC236}">
                <a16:creationId xmlns:a16="http://schemas.microsoft.com/office/drawing/2014/main" id="{778AEF03-ACB0-4C61-B2A8-419702437ADB}"/>
              </a:ext>
            </a:extLst>
          </p:cNvPr>
          <p:cNvSpPr/>
          <p:nvPr/>
        </p:nvSpPr>
        <p:spPr bwMode="auto">
          <a:xfrm>
            <a:off x="4204821" y="5079518"/>
            <a:ext cx="457200" cy="403421"/>
          </a:xfrm>
          <a:prstGeom prst="verticalScroll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0FD13F-65D2-4862-84B9-BEA926625E66}"/>
              </a:ext>
            </a:extLst>
          </p:cNvPr>
          <p:cNvSpPr txBox="1"/>
          <p:nvPr/>
        </p:nvSpPr>
        <p:spPr>
          <a:xfrm>
            <a:off x="3278745" y="2041286"/>
            <a:ext cx="930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kernel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6B43490-2218-4FD5-A062-B9D07294CF1E}"/>
              </a:ext>
            </a:extLst>
          </p:cNvPr>
          <p:cNvSpPr/>
          <p:nvPr/>
        </p:nvSpPr>
        <p:spPr bwMode="auto">
          <a:xfrm>
            <a:off x="7113203" y="4393286"/>
            <a:ext cx="139176" cy="239601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A9D5B9-2E90-470B-8C96-8705E467E24A}"/>
              </a:ext>
            </a:extLst>
          </p:cNvPr>
          <p:cNvSpPr txBox="1"/>
          <p:nvPr/>
        </p:nvSpPr>
        <p:spPr>
          <a:xfrm>
            <a:off x="6945479" y="4062129"/>
            <a:ext cx="48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u/s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B3774DF-081E-4D48-9EC0-601255B68A57}"/>
              </a:ext>
            </a:extLst>
          </p:cNvPr>
          <p:cNvSpPr/>
          <p:nvPr/>
        </p:nvSpPr>
        <p:spPr bwMode="auto">
          <a:xfrm>
            <a:off x="1062972" y="5060676"/>
            <a:ext cx="817812" cy="3089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89F931-C476-492A-AA8C-E810E4776C20}"/>
              </a:ext>
            </a:extLst>
          </p:cNvPr>
          <p:cNvSpPr txBox="1"/>
          <p:nvPr/>
        </p:nvSpPr>
        <p:spPr>
          <a:xfrm>
            <a:off x="441266" y="5013288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Gill Sans Light"/>
              </a:rPr>
              <a:t>CPL: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840DB7-DC37-4B2E-9886-AFE6D43518AC}"/>
              </a:ext>
            </a:extLst>
          </p:cNvPr>
          <p:cNvSpPr txBox="1"/>
          <p:nvPr/>
        </p:nvSpPr>
        <p:spPr>
          <a:xfrm>
            <a:off x="1094147" y="5030482"/>
            <a:ext cx="824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0 - sys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0F1DB8A-8903-426C-BF01-11641C473A39}"/>
              </a:ext>
            </a:extLst>
          </p:cNvPr>
          <p:cNvSpPr/>
          <p:nvPr/>
        </p:nvSpPr>
        <p:spPr bwMode="auto">
          <a:xfrm>
            <a:off x="6951391" y="3073653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52E85D-7E33-4583-B127-6DCBA4C3DE52}"/>
              </a:ext>
            </a:extLst>
          </p:cNvPr>
          <p:cNvSpPr/>
          <p:nvPr/>
        </p:nvSpPr>
        <p:spPr bwMode="auto">
          <a:xfrm>
            <a:off x="7113202" y="3075824"/>
            <a:ext cx="139176" cy="239601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DA5B792-1D8D-47B4-822C-F13D7CEC5334}"/>
              </a:ext>
            </a:extLst>
          </p:cNvPr>
          <p:cNvSpPr/>
          <p:nvPr/>
        </p:nvSpPr>
        <p:spPr bwMode="auto">
          <a:xfrm>
            <a:off x="6951391" y="3561322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9B69255-D19C-4DE2-AD8F-28B6F2D2167A}"/>
              </a:ext>
            </a:extLst>
          </p:cNvPr>
          <p:cNvSpPr/>
          <p:nvPr/>
        </p:nvSpPr>
        <p:spPr bwMode="auto">
          <a:xfrm>
            <a:off x="7113202" y="3563493"/>
            <a:ext cx="139176" cy="239601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D09A357-FC1F-4332-82A7-BF779F22E894}"/>
              </a:ext>
            </a:extLst>
          </p:cNvPr>
          <p:cNvGrpSpPr/>
          <p:nvPr/>
        </p:nvGrpSpPr>
        <p:grpSpPr>
          <a:xfrm>
            <a:off x="690445" y="3320661"/>
            <a:ext cx="986168" cy="1075852"/>
            <a:chOff x="749881" y="3252823"/>
            <a:chExt cx="986168" cy="62583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95C7177-BDDD-480D-AA2A-34C2DBD3CA55}"/>
                </a:ext>
              </a:extLst>
            </p:cNvPr>
            <p:cNvSpPr/>
            <p:nvPr/>
          </p:nvSpPr>
          <p:spPr bwMode="auto">
            <a:xfrm>
              <a:off x="749882" y="3302406"/>
              <a:ext cx="986167" cy="566796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43C59F3-9C52-4017-933E-7DB0B59C34C6}"/>
                </a:ext>
              </a:extLst>
            </p:cNvPr>
            <p:cNvSpPr/>
            <p:nvPr/>
          </p:nvSpPr>
          <p:spPr bwMode="auto">
            <a:xfrm>
              <a:off x="749882" y="3456006"/>
              <a:ext cx="986167" cy="13097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2A23CFD-87B0-46E5-9582-7757CC6DCC5D}"/>
                </a:ext>
              </a:extLst>
            </p:cNvPr>
            <p:cNvSpPr/>
            <p:nvPr/>
          </p:nvSpPr>
          <p:spPr bwMode="auto">
            <a:xfrm>
              <a:off x="749881" y="3723843"/>
              <a:ext cx="986167" cy="14535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DDAEE0D-8DF4-4ACE-9F9F-F74B484087FC}"/>
                </a:ext>
              </a:extLst>
            </p:cNvPr>
            <p:cNvSpPr txBox="1"/>
            <p:nvPr/>
          </p:nvSpPr>
          <p:spPr>
            <a:xfrm>
              <a:off x="953904" y="3681718"/>
              <a:ext cx="573352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ip</a:t>
              </a:r>
              <a:endParaRPr lang="en-US" sz="1600" dirty="0">
                <a:latin typeface="Gill Sans Light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38FD09E-B5FC-41AA-956E-5D43FB75F88C}"/>
                </a:ext>
              </a:extLst>
            </p:cNvPr>
            <p:cNvSpPr txBox="1"/>
            <p:nvPr/>
          </p:nvSpPr>
          <p:spPr>
            <a:xfrm>
              <a:off x="986024" y="3252823"/>
              <a:ext cx="491270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sp</a:t>
              </a:r>
              <a:endParaRPr lang="en-US" sz="1600" dirty="0">
                <a:latin typeface="Gill Sans Light"/>
              </a:endParaRPr>
            </a:p>
          </p:txBody>
        </p:sp>
      </p:grpSp>
      <p:sp>
        <p:nvSpPr>
          <p:cNvPr id="70" name="Vertical Scroll 11">
            <a:extLst>
              <a:ext uri="{FF2B5EF4-FFF2-40B4-BE49-F238E27FC236}">
                <a16:creationId xmlns:a16="http://schemas.microsoft.com/office/drawing/2014/main" id="{D547397E-5C9E-4835-AE99-288278A4074A}"/>
              </a:ext>
            </a:extLst>
          </p:cNvPr>
          <p:cNvSpPr/>
          <p:nvPr/>
        </p:nvSpPr>
        <p:spPr bwMode="auto">
          <a:xfrm>
            <a:off x="4204821" y="2652414"/>
            <a:ext cx="457200" cy="403421"/>
          </a:xfrm>
          <a:prstGeom prst="verticalScroll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71" name="Curved Connector 36">
            <a:extLst>
              <a:ext uri="{FF2B5EF4-FFF2-40B4-BE49-F238E27FC236}">
                <a16:creationId xmlns:a16="http://schemas.microsoft.com/office/drawing/2014/main" id="{21C99C3C-2B05-465E-ACCC-A877AB380DF9}"/>
              </a:ext>
            </a:extLst>
          </p:cNvPr>
          <p:cNvCxnSpPr>
            <a:cxnSpLocks/>
            <a:stCxn id="67" idx="3"/>
            <a:endCxn id="83" idx="1"/>
          </p:cNvCxnSpPr>
          <p:nvPr/>
        </p:nvCxnSpPr>
        <p:spPr bwMode="auto">
          <a:xfrm flipV="1">
            <a:off x="1676612" y="2965599"/>
            <a:ext cx="1508769" cy="128971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72" name="Curved Connector 39">
            <a:extLst>
              <a:ext uri="{FF2B5EF4-FFF2-40B4-BE49-F238E27FC236}">
                <a16:creationId xmlns:a16="http://schemas.microsoft.com/office/drawing/2014/main" id="{4BC4A005-B11B-4822-A9E8-D018B7DCC0E8}"/>
              </a:ext>
            </a:extLst>
          </p:cNvPr>
          <p:cNvCxnSpPr>
            <a:cxnSpLocks/>
            <a:endCxn id="84" idx="1"/>
          </p:cNvCxnSpPr>
          <p:nvPr/>
        </p:nvCxnSpPr>
        <p:spPr bwMode="auto">
          <a:xfrm flipV="1">
            <a:off x="1675353" y="2707486"/>
            <a:ext cx="1516537" cy="81678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73" name="Curved Connector 41">
            <a:extLst>
              <a:ext uri="{FF2B5EF4-FFF2-40B4-BE49-F238E27FC236}">
                <a16:creationId xmlns:a16="http://schemas.microsoft.com/office/drawing/2014/main" id="{6756267C-ACA7-42CF-B353-BF46BFD06EE0}"/>
              </a:ext>
            </a:extLst>
          </p:cNvPr>
          <p:cNvCxnSpPr>
            <a:cxnSpLocks/>
          </p:cNvCxnSpPr>
          <p:nvPr/>
        </p:nvCxnSpPr>
        <p:spPr bwMode="auto">
          <a:xfrm>
            <a:off x="1675354" y="3763180"/>
            <a:ext cx="1560827" cy="110365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78B118B-9869-4B9B-8BC3-879F032ECA25}"/>
              </a:ext>
            </a:extLst>
          </p:cNvPr>
          <p:cNvSpPr txBox="1"/>
          <p:nvPr/>
        </p:nvSpPr>
        <p:spPr>
          <a:xfrm>
            <a:off x="3185381" y="2780933"/>
            <a:ext cx="1157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Gill Sans Light"/>
              </a:rPr>
              <a:t>ker</a:t>
            </a:r>
            <a:r>
              <a:rPr lang="en-US" sz="1600" dirty="0">
                <a:latin typeface="Gill Sans Light"/>
              </a:rPr>
              <a:t> code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8894E2D-F664-4DB1-B47E-9E62E416A2BF}"/>
              </a:ext>
            </a:extLst>
          </p:cNvPr>
          <p:cNvSpPr txBox="1"/>
          <p:nvPr/>
        </p:nvSpPr>
        <p:spPr>
          <a:xfrm>
            <a:off x="3191890" y="2522820"/>
            <a:ext cx="11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Gill Sans Light"/>
              </a:rPr>
              <a:t>ker</a:t>
            </a:r>
            <a:r>
              <a:rPr lang="en-US" sz="1600" dirty="0">
                <a:latin typeface="Gill Sans Light"/>
              </a:rPr>
              <a:t> data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0C9818E-222B-4754-ADF5-5E9F499481CE}"/>
              </a:ext>
            </a:extLst>
          </p:cNvPr>
          <p:cNvSpPr txBox="1"/>
          <p:nvPr/>
        </p:nvSpPr>
        <p:spPr>
          <a:xfrm>
            <a:off x="1971371" y="1219200"/>
            <a:ext cx="3614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Virtual </a:t>
            </a:r>
            <a:r>
              <a:rPr lang="en-US" sz="2000" dirty="0" smtClean="0">
                <a:latin typeface="Gill Sans Light"/>
              </a:rPr>
              <a:t/>
            </a:r>
            <a:br>
              <a:rPr lang="en-US" sz="2000" dirty="0" smtClean="0">
                <a:latin typeface="Gill Sans Light"/>
              </a:rPr>
            </a:br>
            <a:r>
              <a:rPr lang="en-US" sz="2000" dirty="0" smtClean="0">
                <a:latin typeface="Gill Sans Light"/>
              </a:rPr>
              <a:t>Address </a:t>
            </a:r>
            <a:r>
              <a:rPr lang="en-US" sz="2000" dirty="0">
                <a:latin typeface="Gill Sans Light"/>
              </a:rPr>
              <a:t>Space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52026B1-ED01-4A7F-9B90-B3878C945E04}"/>
              </a:ext>
            </a:extLst>
          </p:cNvPr>
          <p:cNvSpPr txBox="1"/>
          <p:nvPr/>
        </p:nvSpPr>
        <p:spPr>
          <a:xfrm>
            <a:off x="8534400" y="1524000"/>
            <a:ext cx="197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Physical Memory</a:t>
            </a:r>
          </a:p>
        </p:txBody>
      </p:sp>
    </p:spTree>
    <p:extLst>
      <p:ext uri="{BB962C8B-B14F-4D97-AF65-F5344CB8AC3E}">
        <p14:creationId xmlns:p14="http://schemas.microsoft.com/office/powerpoint/2010/main" val="2292010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83" grpId="0"/>
      <p:bldP spid="84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8B0C-48F2-40D6-9719-F987FA96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Page Table Resides in Memory*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7F83B-3C34-40E9-A4F2-D370920E5B98}"/>
              </a:ext>
            </a:extLst>
          </p:cNvPr>
          <p:cNvSpPr txBox="1"/>
          <p:nvPr/>
        </p:nvSpPr>
        <p:spPr>
          <a:xfrm>
            <a:off x="3185369" y="5181159"/>
            <a:ext cx="1157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user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D3FF78-4D4A-48FC-AF6B-2CBBF5FF655B}"/>
              </a:ext>
            </a:extLst>
          </p:cNvPr>
          <p:cNvSpPr txBox="1"/>
          <p:nvPr/>
        </p:nvSpPr>
        <p:spPr>
          <a:xfrm>
            <a:off x="3223591" y="4828622"/>
            <a:ext cx="11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user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666F2-9441-48FB-81CC-A0D9173B44C1}"/>
              </a:ext>
            </a:extLst>
          </p:cNvPr>
          <p:cNvSpPr txBox="1"/>
          <p:nvPr/>
        </p:nvSpPr>
        <p:spPr>
          <a:xfrm>
            <a:off x="3294622" y="4582013"/>
            <a:ext cx="788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ill Sans Light"/>
              </a:rPr>
              <a:t>heap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19F740-5631-4342-8DFD-6D75B3323781}"/>
              </a:ext>
            </a:extLst>
          </p:cNvPr>
          <p:cNvSpPr txBox="1"/>
          <p:nvPr/>
        </p:nvSpPr>
        <p:spPr>
          <a:xfrm>
            <a:off x="3290928" y="3454242"/>
            <a:ext cx="816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ill Sans Light"/>
              </a:rPr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4D8C09-D085-4FEA-8A86-FC46E3EC4734}"/>
              </a:ext>
            </a:extLst>
          </p:cNvPr>
          <p:cNvSpPr txBox="1"/>
          <p:nvPr/>
        </p:nvSpPr>
        <p:spPr>
          <a:xfrm>
            <a:off x="1912785" y="5649692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0x00000000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A05D77-B5C4-4514-893A-5EC0B35929A9}"/>
              </a:ext>
            </a:extLst>
          </p:cNvPr>
          <p:cNvSpPr txBox="1"/>
          <p:nvPr/>
        </p:nvSpPr>
        <p:spPr>
          <a:xfrm>
            <a:off x="1912784" y="5421092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0x08048000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AB78A6-E55E-4235-BD19-F5D02A51B59C}"/>
              </a:ext>
            </a:extLst>
          </p:cNvPr>
          <p:cNvSpPr txBox="1"/>
          <p:nvPr/>
        </p:nvSpPr>
        <p:spPr>
          <a:xfrm>
            <a:off x="1912784" y="1950068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0xffffffff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9576E-DF67-4C5E-BE50-919DBBDCB92C}"/>
              </a:ext>
            </a:extLst>
          </p:cNvPr>
          <p:cNvSpPr txBox="1"/>
          <p:nvPr/>
        </p:nvSpPr>
        <p:spPr>
          <a:xfrm>
            <a:off x="1909176" y="3062288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0xc0000000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5C9B9A-8D7D-4B20-94F9-42BEE5614BEB}"/>
              </a:ext>
            </a:extLst>
          </p:cNvPr>
          <p:cNvSpPr txBox="1"/>
          <p:nvPr/>
        </p:nvSpPr>
        <p:spPr>
          <a:xfrm>
            <a:off x="3392793" y="3165255"/>
            <a:ext cx="702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Gill Sans Light"/>
              </a:rPr>
              <a:t>argv</a:t>
            </a:r>
            <a:endParaRPr lang="en-US" sz="1400" dirty="0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0CBC9F-0012-4F46-8DF0-BC43D8708B04}"/>
              </a:ext>
            </a:extLst>
          </p:cNvPr>
          <p:cNvSpPr/>
          <p:nvPr/>
        </p:nvSpPr>
        <p:spPr bwMode="auto">
          <a:xfrm>
            <a:off x="3187781" y="2077026"/>
            <a:ext cx="1151916" cy="37250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D98110-4DC5-4B6D-979F-ECD5C7B4C621}"/>
              </a:ext>
            </a:extLst>
          </p:cNvPr>
          <p:cNvCxnSpPr>
            <a:cxnSpLocks/>
          </p:cNvCxnSpPr>
          <p:nvPr/>
        </p:nvCxnSpPr>
        <p:spPr bwMode="auto">
          <a:xfrm>
            <a:off x="3185368" y="5581635"/>
            <a:ext cx="116933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25311B-0F24-4521-96A0-10DE78350B1B}"/>
              </a:ext>
            </a:extLst>
          </p:cNvPr>
          <p:cNvCxnSpPr>
            <a:cxnSpLocks/>
          </p:cNvCxnSpPr>
          <p:nvPr/>
        </p:nvCxnSpPr>
        <p:spPr bwMode="auto">
          <a:xfrm>
            <a:off x="3185368" y="5167176"/>
            <a:ext cx="117321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49416F-232F-443D-AAF7-EEAA929B6F9F}"/>
              </a:ext>
            </a:extLst>
          </p:cNvPr>
          <p:cNvCxnSpPr>
            <a:cxnSpLocks/>
          </p:cNvCxnSpPr>
          <p:nvPr/>
        </p:nvCxnSpPr>
        <p:spPr bwMode="auto">
          <a:xfrm>
            <a:off x="3193886" y="3191197"/>
            <a:ext cx="1139705" cy="0"/>
          </a:xfrm>
          <a:prstGeom prst="line">
            <a:avLst/>
          </a:prstGeom>
          <a:solidFill>
            <a:schemeClr val="accent1"/>
          </a:solidFill>
          <a:ln w="15875" cap="flat" cmpd="dbl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18AEDF0-9DB7-4DD4-80C1-CF3EFBED6919}"/>
              </a:ext>
            </a:extLst>
          </p:cNvPr>
          <p:cNvCxnSpPr>
            <a:cxnSpLocks/>
          </p:cNvCxnSpPr>
          <p:nvPr/>
        </p:nvCxnSpPr>
        <p:spPr bwMode="auto">
          <a:xfrm>
            <a:off x="3211831" y="3796560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831C05-A410-4092-BA24-1F1D0FEEFA1A}"/>
              </a:ext>
            </a:extLst>
          </p:cNvPr>
          <p:cNvCxnSpPr>
            <a:cxnSpLocks/>
          </p:cNvCxnSpPr>
          <p:nvPr/>
        </p:nvCxnSpPr>
        <p:spPr bwMode="auto">
          <a:xfrm>
            <a:off x="3211831" y="4633776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Up Arrow 24">
            <a:extLst>
              <a:ext uri="{FF2B5EF4-FFF2-40B4-BE49-F238E27FC236}">
                <a16:creationId xmlns:a16="http://schemas.microsoft.com/office/drawing/2014/main" id="{B71912EA-EB15-4B33-92CE-2805F635058A}"/>
              </a:ext>
            </a:extLst>
          </p:cNvPr>
          <p:cNvSpPr/>
          <p:nvPr/>
        </p:nvSpPr>
        <p:spPr bwMode="auto">
          <a:xfrm>
            <a:off x="3985591" y="4469173"/>
            <a:ext cx="152400" cy="228600"/>
          </a:xfrm>
          <a:prstGeom prst="upArrow">
            <a:avLst/>
          </a:prstGeom>
          <a:solidFill>
            <a:schemeClr val="accent1">
              <a:alpha val="83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2" name="Up Arrow 25">
            <a:extLst>
              <a:ext uri="{FF2B5EF4-FFF2-40B4-BE49-F238E27FC236}">
                <a16:creationId xmlns:a16="http://schemas.microsoft.com/office/drawing/2014/main" id="{BE0EA289-70CB-4ECB-9627-2942088097C5}"/>
              </a:ext>
            </a:extLst>
          </p:cNvPr>
          <p:cNvSpPr/>
          <p:nvPr/>
        </p:nvSpPr>
        <p:spPr bwMode="auto">
          <a:xfrm rot="10800000">
            <a:off x="3975813" y="3626109"/>
            <a:ext cx="152400" cy="228600"/>
          </a:xfrm>
          <a:prstGeom prst="upArrow">
            <a:avLst/>
          </a:prstGeom>
          <a:solidFill>
            <a:schemeClr val="accent1">
              <a:alpha val="83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C05EFA-88FA-4848-80F2-59296354EB1E}"/>
              </a:ext>
            </a:extLst>
          </p:cNvPr>
          <p:cNvSpPr txBox="1"/>
          <p:nvPr/>
        </p:nvSpPr>
        <p:spPr>
          <a:xfrm>
            <a:off x="693991" y="2778705"/>
            <a:ext cx="1151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latin typeface="Gill Sans Light"/>
                <a:ea typeface="Gill Sans" charset="0"/>
                <a:cs typeface="Gill Sans" charset="0"/>
              </a:rPr>
              <a:t>Processor</a:t>
            </a:r>
          </a:p>
          <a:p>
            <a:pPr algn="ctr"/>
            <a:r>
              <a:rPr lang="en-US" sz="1600" b="0" dirty="0">
                <a:latin typeface="Gill Sans Light"/>
                <a:ea typeface="Gill Sans" charset="0"/>
                <a:cs typeface="Gill Sans" charset="0"/>
              </a:rPr>
              <a:t>registers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6C2E58-CE21-41AB-9C18-50ACB2B478D9}"/>
              </a:ext>
            </a:extLst>
          </p:cNvPr>
          <p:cNvGrpSpPr/>
          <p:nvPr/>
        </p:nvGrpSpPr>
        <p:grpSpPr>
          <a:xfrm>
            <a:off x="788171" y="3374185"/>
            <a:ext cx="986168" cy="1075852"/>
            <a:chOff x="749881" y="3252823"/>
            <a:chExt cx="986168" cy="62583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F7A32B-1D7D-4232-9ED7-382AFFD3108C}"/>
                </a:ext>
              </a:extLst>
            </p:cNvPr>
            <p:cNvSpPr/>
            <p:nvPr/>
          </p:nvSpPr>
          <p:spPr bwMode="auto">
            <a:xfrm>
              <a:off x="749882" y="3302406"/>
              <a:ext cx="986167" cy="566796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12E8FB-C4FD-4438-97D7-A82816D28300}"/>
                </a:ext>
              </a:extLst>
            </p:cNvPr>
            <p:cNvSpPr/>
            <p:nvPr/>
          </p:nvSpPr>
          <p:spPr bwMode="auto">
            <a:xfrm>
              <a:off x="749882" y="3456006"/>
              <a:ext cx="986167" cy="13097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ADE5B3F-EAC0-4B19-AE56-36F48AD40895}"/>
                </a:ext>
              </a:extLst>
            </p:cNvPr>
            <p:cNvSpPr/>
            <p:nvPr/>
          </p:nvSpPr>
          <p:spPr bwMode="auto">
            <a:xfrm>
              <a:off x="749881" y="3723843"/>
              <a:ext cx="986167" cy="14535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DF27EE-B2BB-4812-9EC6-C242479479CC}"/>
                </a:ext>
              </a:extLst>
            </p:cNvPr>
            <p:cNvSpPr txBox="1"/>
            <p:nvPr/>
          </p:nvSpPr>
          <p:spPr>
            <a:xfrm>
              <a:off x="953904" y="3681718"/>
              <a:ext cx="573352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ip</a:t>
              </a:r>
              <a:endParaRPr lang="en-US" sz="1600" dirty="0">
                <a:latin typeface="Gill Sans Light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99A004-860E-466B-9167-59CA2E7F765F}"/>
                </a:ext>
              </a:extLst>
            </p:cNvPr>
            <p:cNvSpPr txBox="1"/>
            <p:nvPr/>
          </p:nvSpPr>
          <p:spPr>
            <a:xfrm>
              <a:off x="986024" y="3252823"/>
              <a:ext cx="491270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sp</a:t>
              </a:r>
              <a:endParaRPr lang="en-US" sz="1600" dirty="0">
                <a:latin typeface="Gill Sans Light"/>
              </a:endParaRPr>
            </a:p>
          </p:txBody>
        </p:sp>
      </p:grpSp>
      <p:cxnSp>
        <p:nvCxnSpPr>
          <p:cNvPr id="31" name="Curved Connector 36">
            <a:extLst>
              <a:ext uri="{FF2B5EF4-FFF2-40B4-BE49-F238E27FC236}">
                <a16:creationId xmlns:a16="http://schemas.microsoft.com/office/drawing/2014/main" id="{EF7253FD-AB97-4EF5-AF3C-DC3446228F60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 bwMode="auto">
          <a:xfrm>
            <a:off x="1774338" y="4308838"/>
            <a:ext cx="1411031" cy="105698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000000">
                <a:alpha val="20000"/>
              </a:srgbClr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32" name="Curved Connector 39">
            <a:extLst>
              <a:ext uri="{FF2B5EF4-FFF2-40B4-BE49-F238E27FC236}">
                <a16:creationId xmlns:a16="http://schemas.microsoft.com/office/drawing/2014/main" id="{B71CB0A0-B2AA-4D9B-9397-1EECC51A61E3}"/>
              </a:ext>
            </a:extLst>
          </p:cNvPr>
          <p:cNvCxnSpPr>
            <a:cxnSpLocks/>
          </p:cNvCxnSpPr>
          <p:nvPr/>
        </p:nvCxnSpPr>
        <p:spPr bwMode="auto">
          <a:xfrm>
            <a:off x="1774338" y="3597133"/>
            <a:ext cx="1398440" cy="19942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000000">
                <a:alpha val="20000"/>
              </a:srgbClr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33" name="Curved Connector 41">
            <a:extLst>
              <a:ext uri="{FF2B5EF4-FFF2-40B4-BE49-F238E27FC236}">
                <a16:creationId xmlns:a16="http://schemas.microsoft.com/office/drawing/2014/main" id="{A2CA62E1-12E8-480E-93B0-2FCA7DB42830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 bwMode="auto">
          <a:xfrm>
            <a:off x="1774339" y="3836046"/>
            <a:ext cx="1449252" cy="117724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000000">
                <a:alpha val="20000"/>
              </a:srgbClr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72B58EF-E244-4D21-AD32-732C25BA4279}"/>
              </a:ext>
            </a:extLst>
          </p:cNvPr>
          <p:cNvSpPr/>
          <p:nvPr/>
        </p:nvSpPr>
        <p:spPr bwMode="auto">
          <a:xfrm>
            <a:off x="8956237" y="2258973"/>
            <a:ext cx="1139705" cy="2857477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DD5046-4F3C-4448-B748-7403E18272A2}"/>
              </a:ext>
            </a:extLst>
          </p:cNvPr>
          <p:cNvCxnSpPr>
            <a:cxnSpLocks/>
          </p:cNvCxnSpPr>
          <p:nvPr/>
        </p:nvCxnSpPr>
        <p:spPr bwMode="auto">
          <a:xfrm>
            <a:off x="8968448" y="4560293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9B1810-0A3D-48A8-91AC-35DD42D55B19}"/>
              </a:ext>
            </a:extLst>
          </p:cNvPr>
          <p:cNvCxnSpPr>
            <a:cxnSpLocks/>
          </p:cNvCxnSpPr>
          <p:nvPr/>
        </p:nvCxnSpPr>
        <p:spPr bwMode="auto">
          <a:xfrm>
            <a:off x="8968448" y="4069339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9D9EAD1-5050-42AE-8B4C-A95E71B08086}"/>
              </a:ext>
            </a:extLst>
          </p:cNvPr>
          <p:cNvCxnSpPr>
            <a:cxnSpLocks/>
          </p:cNvCxnSpPr>
          <p:nvPr/>
        </p:nvCxnSpPr>
        <p:spPr bwMode="auto">
          <a:xfrm>
            <a:off x="8968448" y="3545835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98B5EC8-08D2-423B-AE1B-E48AFB4B5C98}"/>
              </a:ext>
            </a:extLst>
          </p:cNvPr>
          <p:cNvSpPr txBox="1"/>
          <p:nvPr/>
        </p:nvSpPr>
        <p:spPr>
          <a:xfrm>
            <a:off x="6734271" y="2301170"/>
            <a:ext cx="138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Page Table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65DC3A7-2611-4D4B-971A-3BDFE3F053B7}"/>
              </a:ext>
            </a:extLst>
          </p:cNvPr>
          <p:cNvCxnSpPr>
            <a:cxnSpLocks/>
          </p:cNvCxnSpPr>
          <p:nvPr/>
        </p:nvCxnSpPr>
        <p:spPr bwMode="auto">
          <a:xfrm flipV="1">
            <a:off x="7840165" y="3977698"/>
            <a:ext cx="1128283" cy="5196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B04560D-1DE8-4CAD-A976-57DC17A75552}"/>
              </a:ext>
            </a:extLst>
          </p:cNvPr>
          <p:cNvCxnSpPr>
            <a:cxnSpLocks/>
          </p:cNvCxnSpPr>
          <p:nvPr/>
        </p:nvCxnSpPr>
        <p:spPr bwMode="auto">
          <a:xfrm>
            <a:off x="8968448" y="2746599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D52C58C-A779-4724-BB2B-348E93B51DF5}"/>
              </a:ext>
            </a:extLst>
          </p:cNvPr>
          <p:cNvSpPr/>
          <p:nvPr/>
        </p:nvSpPr>
        <p:spPr>
          <a:xfrm>
            <a:off x="9191919" y="2433554"/>
            <a:ext cx="668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Page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DEC4271-38CF-42B3-96ED-426EC143FF20}"/>
              </a:ext>
            </a:extLst>
          </p:cNvPr>
          <p:cNvCxnSpPr>
            <a:cxnSpLocks/>
          </p:cNvCxnSpPr>
          <p:nvPr/>
        </p:nvCxnSpPr>
        <p:spPr bwMode="auto">
          <a:xfrm>
            <a:off x="8986812" y="2491477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F2A367-5EDA-4C1C-9B46-E242E4EF05C4}"/>
              </a:ext>
            </a:extLst>
          </p:cNvPr>
          <p:cNvCxnSpPr>
            <a:cxnSpLocks/>
          </p:cNvCxnSpPr>
          <p:nvPr/>
        </p:nvCxnSpPr>
        <p:spPr bwMode="auto">
          <a:xfrm>
            <a:off x="8956237" y="3812131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0E4774-06DE-475F-9D1E-E3D999193F35}"/>
              </a:ext>
            </a:extLst>
          </p:cNvPr>
          <p:cNvCxnSpPr>
            <a:cxnSpLocks/>
          </p:cNvCxnSpPr>
          <p:nvPr/>
        </p:nvCxnSpPr>
        <p:spPr bwMode="auto">
          <a:xfrm>
            <a:off x="8956237" y="4333791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12A157D-733E-4E8F-9B24-CE1D246D712A}"/>
              </a:ext>
            </a:extLst>
          </p:cNvPr>
          <p:cNvCxnSpPr>
            <a:cxnSpLocks/>
          </p:cNvCxnSpPr>
          <p:nvPr/>
        </p:nvCxnSpPr>
        <p:spPr bwMode="auto">
          <a:xfrm>
            <a:off x="8970277" y="4818947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674A3C8-A373-47D7-A776-6BF529550E77}"/>
              </a:ext>
            </a:extLst>
          </p:cNvPr>
          <p:cNvSpPr/>
          <p:nvPr/>
        </p:nvSpPr>
        <p:spPr bwMode="auto">
          <a:xfrm>
            <a:off x="6951392" y="2761290"/>
            <a:ext cx="1064880" cy="2700383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35B566-6F9D-4946-AAD5-26BAE003F423}"/>
              </a:ext>
            </a:extLst>
          </p:cNvPr>
          <p:cNvSpPr/>
          <p:nvPr/>
        </p:nvSpPr>
        <p:spPr bwMode="auto">
          <a:xfrm>
            <a:off x="6951392" y="4391115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0" name="Vertical Scroll 11">
            <a:extLst>
              <a:ext uri="{FF2B5EF4-FFF2-40B4-BE49-F238E27FC236}">
                <a16:creationId xmlns:a16="http://schemas.microsoft.com/office/drawing/2014/main" id="{778AEF03-ACB0-4C61-B2A8-419702437ADB}"/>
              </a:ext>
            </a:extLst>
          </p:cNvPr>
          <p:cNvSpPr/>
          <p:nvPr/>
        </p:nvSpPr>
        <p:spPr bwMode="auto">
          <a:xfrm>
            <a:off x="4204821" y="5079518"/>
            <a:ext cx="457200" cy="403421"/>
          </a:xfrm>
          <a:prstGeom prst="verticalScroll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0FD13F-65D2-4862-84B9-BEA926625E66}"/>
              </a:ext>
            </a:extLst>
          </p:cNvPr>
          <p:cNvSpPr txBox="1"/>
          <p:nvPr/>
        </p:nvSpPr>
        <p:spPr>
          <a:xfrm>
            <a:off x="3278745" y="2041286"/>
            <a:ext cx="930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kernel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6B43490-2218-4FD5-A062-B9D07294CF1E}"/>
              </a:ext>
            </a:extLst>
          </p:cNvPr>
          <p:cNvSpPr/>
          <p:nvPr/>
        </p:nvSpPr>
        <p:spPr bwMode="auto">
          <a:xfrm>
            <a:off x="7113203" y="4393286"/>
            <a:ext cx="139176" cy="239601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A9D5B9-2E90-470B-8C96-8705E467E24A}"/>
              </a:ext>
            </a:extLst>
          </p:cNvPr>
          <p:cNvSpPr txBox="1"/>
          <p:nvPr/>
        </p:nvSpPr>
        <p:spPr>
          <a:xfrm>
            <a:off x="6945479" y="4062129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u/s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B3774DF-081E-4D48-9EC0-601255B68A57}"/>
              </a:ext>
            </a:extLst>
          </p:cNvPr>
          <p:cNvSpPr/>
          <p:nvPr/>
        </p:nvSpPr>
        <p:spPr bwMode="auto">
          <a:xfrm>
            <a:off x="1062972" y="5060676"/>
            <a:ext cx="817812" cy="3089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89F931-C476-492A-AA8C-E810E4776C20}"/>
              </a:ext>
            </a:extLst>
          </p:cNvPr>
          <p:cNvSpPr txBox="1"/>
          <p:nvPr/>
        </p:nvSpPr>
        <p:spPr>
          <a:xfrm>
            <a:off x="441266" y="5013288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Gill Sans Light"/>
              </a:rPr>
              <a:t>CPL: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840DB7-DC37-4B2E-9886-AFE6D43518AC}"/>
              </a:ext>
            </a:extLst>
          </p:cNvPr>
          <p:cNvSpPr txBox="1"/>
          <p:nvPr/>
        </p:nvSpPr>
        <p:spPr>
          <a:xfrm>
            <a:off x="1094147" y="5030482"/>
            <a:ext cx="824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0 - sys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0F1DB8A-8903-426C-BF01-11641C473A39}"/>
              </a:ext>
            </a:extLst>
          </p:cNvPr>
          <p:cNvSpPr/>
          <p:nvPr/>
        </p:nvSpPr>
        <p:spPr bwMode="auto">
          <a:xfrm>
            <a:off x="6951391" y="3073653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52E85D-7E33-4583-B127-6DCBA4C3DE52}"/>
              </a:ext>
            </a:extLst>
          </p:cNvPr>
          <p:cNvSpPr/>
          <p:nvPr/>
        </p:nvSpPr>
        <p:spPr bwMode="auto">
          <a:xfrm>
            <a:off x="7113202" y="3075824"/>
            <a:ext cx="139176" cy="239601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DA5B792-1D8D-47B4-822C-F13D7CEC5334}"/>
              </a:ext>
            </a:extLst>
          </p:cNvPr>
          <p:cNvSpPr/>
          <p:nvPr/>
        </p:nvSpPr>
        <p:spPr bwMode="auto">
          <a:xfrm>
            <a:off x="6951391" y="3561322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9B69255-D19C-4DE2-AD8F-28B6F2D2167A}"/>
              </a:ext>
            </a:extLst>
          </p:cNvPr>
          <p:cNvSpPr/>
          <p:nvPr/>
        </p:nvSpPr>
        <p:spPr bwMode="auto">
          <a:xfrm>
            <a:off x="7113202" y="3563493"/>
            <a:ext cx="139176" cy="239601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D09A357-FC1F-4332-82A7-BF779F22E894}"/>
              </a:ext>
            </a:extLst>
          </p:cNvPr>
          <p:cNvGrpSpPr/>
          <p:nvPr/>
        </p:nvGrpSpPr>
        <p:grpSpPr>
          <a:xfrm>
            <a:off x="690445" y="3320661"/>
            <a:ext cx="986168" cy="1075852"/>
            <a:chOff x="749881" y="3252823"/>
            <a:chExt cx="986168" cy="62583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95C7177-BDDD-480D-AA2A-34C2DBD3CA55}"/>
                </a:ext>
              </a:extLst>
            </p:cNvPr>
            <p:cNvSpPr/>
            <p:nvPr/>
          </p:nvSpPr>
          <p:spPr bwMode="auto">
            <a:xfrm>
              <a:off x="749882" y="3302406"/>
              <a:ext cx="986167" cy="566796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43C59F3-9C52-4017-933E-7DB0B59C34C6}"/>
                </a:ext>
              </a:extLst>
            </p:cNvPr>
            <p:cNvSpPr/>
            <p:nvPr/>
          </p:nvSpPr>
          <p:spPr bwMode="auto">
            <a:xfrm>
              <a:off x="749882" y="3456006"/>
              <a:ext cx="986167" cy="13097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2A23CFD-87B0-46E5-9582-7757CC6DCC5D}"/>
                </a:ext>
              </a:extLst>
            </p:cNvPr>
            <p:cNvSpPr/>
            <p:nvPr/>
          </p:nvSpPr>
          <p:spPr bwMode="auto">
            <a:xfrm>
              <a:off x="749881" y="3723843"/>
              <a:ext cx="986167" cy="14535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DDAEE0D-8DF4-4ACE-9F9F-F74B484087FC}"/>
                </a:ext>
              </a:extLst>
            </p:cNvPr>
            <p:cNvSpPr txBox="1"/>
            <p:nvPr/>
          </p:nvSpPr>
          <p:spPr>
            <a:xfrm>
              <a:off x="953904" y="3681718"/>
              <a:ext cx="573352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ip</a:t>
              </a:r>
              <a:endParaRPr lang="en-US" sz="1600" dirty="0">
                <a:latin typeface="Gill Sans Light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38FD09E-B5FC-41AA-956E-5D43FB75F88C}"/>
                </a:ext>
              </a:extLst>
            </p:cNvPr>
            <p:cNvSpPr txBox="1"/>
            <p:nvPr/>
          </p:nvSpPr>
          <p:spPr>
            <a:xfrm>
              <a:off x="986024" y="3252823"/>
              <a:ext cx="491270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sp</a:t>
              </a:r>
              <a:endParaRPr lang="en-US" sz="1600" dirty="0">
                <a:latin typeface="Gill Sans Light"/>
              </a:endParaRPr>
            </a:p>
          </p:txBody>
        </p:sp>
      </p:grpSp>
      <p:sp>
        <p:nvSpPr>
          <p:cNvPr id="70" name="Vertical Scroll 11">
            <a:extLst>
              <a:ext uri="{FF2B5EF4-FFF2-40B4-BE49-F238E27FC236}">
                <a16:creationId xmlns:a16="http://schemas.microsoft.com/office/drawing/2014/main" id="{D547397E-5C9E-4835-AE99-288278A4074A}"/>
              </a:ext>
            </a:extLst>
          </p:cNvPr>
          <p:cNvSpPr/>
          <p:nvPr/>
        </p:nvSpPr>
        <p:spPr bwMode="auto">
          <a:xfrm>
            <a:off x="4204821" y="2652414"/>
            <a:ext cx="457200" cy="403421"/>
          </a:xfrm>
          <a:prstGeom prst="verticalScroll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71" name="Curved Connector 36">
            <a:extLst>
              <a:ext uri="{FF2B5EF4-FFF2-40B4-BE49-F238E27FC236}">
                <a16:creationId xmlns:a16="http://schemas.microsoft.com/office/drawing/2014/main" id="{21C99C3C-2B05-465E-ACCC-A877AB380DF9}"/>
              </a:ext>
            </a:extLst>
          </p:cNvPr>
          <p:cNvCxnSpPr>
            <a:cxnSpLocks/>
            <a:stCxn id="67" idx="3"/>
            <a:endCxn id="83" idx="1"/>
          </p:cNvCxnSpPr>
          <p:nvPr/>
        </p:nvCxnSpPr>
        <p:spPr bwMode="auto">
          <a:xfrm flipV="1">
            <a:off x="1676612" y="2965599"/>
            <a:ext cx="1508769" cy="128971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72" name="Curved Connector 39">
            <a:extLst>
              <a:ext uri="{FF2B5EF4-FFF2-40B4-BE49-F238E27FC236}">
                <a16:creationId xmlns:a16="http://schemas.microsoft.com/office/drawing/2014/main" id="{4BC4A005-B11B-4822-A9E8-D018B7DCC0E8}"/>
              </a:ext>
            </a:extLst>
          </p:cNvPr>
          <p:cNvCxnSpPr>
            <a:cxnSpLocks/>
            <a:endCxn id="84" idx="1"/>
          </p:cNvCxnSpPr>
          <p:nvPr/>
        </p:nvCxnSpPr>
        <p:spPr bwMode="auto">
          <a:xfrm flipV="1">
            <a:off x="1675353" y="2707486"/>
            <a:ext cx="1516537" cy="81678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73" name="Curved Connector 41">
            <a:extLst>
              <a:ext uri="{FF2B5EF4-FFF2-40B4-BE49-F238E27FC236}">
                <a16:creationId xmlns:a16="http://schemas.microsoft.com/office/drawing/2014/main" id="{6756267C-ACA7-42CF-B353-BF46BFD06EE0}"/>
              </a:ext>
            </a:extLst>
          </p:cNvPr>
          <p:cNvCxnSpPr>
            <a:cxnSpLocks/>
          </p:cNvCxnSpPr>
          <p:nvPr/>
        </p:nvCxnSpPr>
        <p:spPr bwMode="auto">
          <a:xfrm>
            <a:off x="1675354" y="3763180"/>
            <a:ext cx="1560827" cy="110365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78B118B-9869-4B9B-8BC3-879F032ECA25}"/>
              </a:ext>
            </a:extLst>
          </p:cNvPr>
          <p:cNvSpPr txBox="1"/>
          <p:nvPr/>
        </p:nvSpPr>
        <p:spPr>
          <a:xfrm>
            <a:off x="3185381" y="2780933"/>
            <a:ext cx="1157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Gill Sans Light"/>
              </a:rPr>
              <a:t>ker</a:t>
            </a:r>
            <a:r>
              <a:rPr lang="en-US" sz="1600" dirty="0">
                <a:latin typeface="Gill Sans Light"/>
              </a:rPr>
              <a:t> code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8894E2D-F664-4DB1-B47E-9E62E416A2BF}"/>
              </a:ext>
            </a:extLst>
          </p:cNvPr>
          <p:cNvSpPr txBox="1"/>
          <p:nvPr/>
        </p:nvSpPr>
        <p:spPr>
          <a:xfrm>
            <a:off x="3191890" y="2522820"/>
            <a:ext cx="11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Gill Sans Light"/>
              </a:rPr>
              <a:t>ker</a:t>
            </a:r>
            <a:r>
              <a:rPr lang="en-US" sz="1600" dirty="0">
                <a:latin typeface="Gill Sans Light"/>
              </a:rPr>
              <a:t> data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B2E3E4-C536-41BB-A8BA-192E3F9B7C05}"/>
              </a:ext>
            </a:extLst>
          </p:cNvPr>
          <p:cNvSpPr/>
          <p:nvPr/>
        </p:nvSpPr>
        <p:spPr bwMode="auto">
          <a:xfrm>
            <a:off x="1065770" y="5933346"/>
            <a:ext cx="817812" cy="3089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58F61F2-C7ED-4452-82B2-86737D25DEFC}"/>
              </a:ext>
            </a:extLst>
          </p:cNvPr>
          <p:cNvSpPr txBox="1"/>
          <p:nvPr/>
        </p:nvSpPr>
        <p:spPr>
          <a:xfrm>
            <a:off x="296588" y="5885958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Gill Sans Light"/>
              </a:rPr>
              <a:t>PTBR:</a:t>
            </a:r>
          </a:p>
        </p:txBody>
      </p:sp>
      <p:cxnSp>
        <p:nvCxnSpPr>
          <p:cNvPr id="77" name="Curved Connector 41">
            <a:extLst>
              <a:ext uri="{FF2B5EF4-FFF2-40B4-BE49-F238E27FC236}">
                <a16:creationId xmlns:a16="http://schemas.microsoft.com/office/drawing/2014/main" id="{3DE217C9-F2DF-4925-935D-9A03A91FBDA0}"/>
              </a:ext>
            </a:extLst>
          </p:cNvPr>
          <p:cNvCxnSpPr>
            <a:cxnSpLocks/>
            <a:stCxn id="74" idx="3"/>
          </p:cNvCxnSpPr>
          <p:nvPr/>
        </p:nvCxnSpPr>
        <p:spPr bwMode="auto">
          <a:xfrm flipV="1">
            <a:off x="1883582" y="4873728"/>
            <a:ext cx="7429889" cy="1214090"/>
          </a:xfrm>
          <a:prstGeom prst="curvedConnector3">
            <a:avLst>
              <a:gd name="adj1" fmla="val 8638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F5AE9521-79AF-4F52-8DEA-E7A2BCBD2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046" y="4237905"/>
            <a:ext cx="376298" cy="648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83E69974-E2E6-4BF7-98AD-AFCA4A956255}"/>
              </a:ext>
            </a:extLst>
          </p:cNvPr>
          <p:cNvSpPr txBox="1"/>
          <p:nvPr/>
        </p:nvSpPr>
        <p:spPr>
          <a:xfrm>
            <a:off x="6916476" y="743196"/>
            <a:ext cx="337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* In the simplest case.  Actually more complex.  More later.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0C9818E-222B-4754-ADF5-5E9F499481CE}"/>
              </a:ext>
            </a:extLst>
          </p:cNvPr>
          <p:cNvSpPr txBox="1"/>
          <p:nvPr/>
        </p:nvSpPr>
        <p:spPr>
          <a:xfrm>
            <a:off x="1971371" y="1219200"/>
            <a:ext cx="3614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Virtual </a:t>
            </a:r>
            <a:r>
              <a:rPr lang="en-US" sz="2000" dirty="0" smtClean="0">
                <a:latin typeface="Gill Sans Light"/>
              </a:rPr>
              <a:t/>
            </a:r>
            <a:br>
              <a:rPr lang="en-US" sz="2000" dirty="0" smtClean="0">
                <a:latin typeface="Gill Sans Light"/>
              </a:rPr>
            </a:br>
            <a:r>
              <a:rPr lang="en-US" sz="2000" dirty="0" smtClean="0">
                <a:latin typeface="Gill Sans Light"/>
              </a:rPr>
              <a:t>Address </a:t>
            </a:r>
            <a:r>
              <a:rPr lang="en-US" sz="2000" dirty="0">
                <a:latin typeface="Gill Sans Light"/>
              </a:rPr>
              <a:t>Space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2026B1-ED01-4A7F-9B90-B3878C945E04}"/>
              </a:ext>
            </a:extLst>
          </p:cNvPr>
          <p:cNvSpPr txBox="1"/>
          <p:nvPr/>
        </p:nvSpPr>
        <p:spPr>
          <a:xfrm>
            <a:off x="8534400" y="1524000"/>
            <a:ext cx="197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Physical Memory</a:t>
            </a:r>
          </a:p>
        </p:txBody>
      </p:sp>
    </p:spTree>
    <p:extLst>
      <p:ext uri="{BB962C8B-B14F-4D97-AF65-F5344CB8AC3E}">
        <p14:creationId xmlns:p14="http://schemas.microsoft.com/office/powerpoint/2010/main" val="325020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E691E-13B9-4FF0-ACE6-E51E802E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Portion of 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00692-4E52-4BF3-A0B4-D7CEB4A51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Kernel memory is mapped into address space of </a:t>
            </a:r>
            <a:r>
              <a:rPr lang="en-US" i="1" dirty="0"/>
              <a:t>every</a:t>
            </a:r>
            <a:r>
              <a:rPr lang="en-US" dirty="0"/>
              <a:t> process</a:t>
            </a:r>
          </a:p>
          <a:p>
            <a:r>
              <a:rPr lang="en-US" dirty="0"/>
              <a:t>Contains the kernel code</a:t>
            </a:r>
          </a:p>
          <a:p>
            <a:pPr lvl="1"/>
            <a:r>
              <a:rPr lang="en-US" dirty="0"/>
              <a:t>Loaded when the machine booted</a:t>
            </a:r>
          </a:p>
          <a:p>
            <a:r>
              <a:rPr lang="en-US" dirty="0"/>
              <a:t>Explicitly mapped to physical memory</a:t>
            </a:r>
          </a:p>
          <a:p>
            <a:pPr lvl="1"/>
            <a:r>
              <a:rPr lang="en-US" dirty="0"/>
              <a:t>OS creates the page table</a:t>
            </a:r>
          </a:p>
          <a:p>
            <a:r>
              <a:rPr lang="en-US" dirty="0"/>
              <a:t>Used to contain all kernel data structures</a:t>
            </a:r>
          </a:p>
          <a:p>
            <a:pPr lvl="1"/>
            <a:r>
              <a:rPr lang="en-US" dirty="0"/>
              <a:t>Lists of processes/threads</a:t>
            </a:r>
          </a:p>
          <a:p>
            <a:pPr lvl="1"/>
            <a:r>
              <a:rPr lang="en-US" dirty="0"/>
              <a:t>Page tables</a:t>
            </a:r>
          </a:p>
          <a:p>
            <a:pPr lvl="1"/>
            <a:r>
              <a:rPr lang="en-US" dirty="0"/>
              <a:t>Open file descriptions, sockets, </a:t>
            </a:r>
            <a:r>
              <a:rPr lang="en-US" dirty="0" err="1"/>
              <a:t>ttys</a:t>
            </a:r>
            <a:r>
              <a:rPr lang="en-US" dirty="0"/>
              <a:t>, …</a:t>
            </a:r>
          </a:p>
          <a:p>
            <a:r>
              <a:rPr lang="en-US" dirty="0"/>
              <a:t>Kernel stack for each thread</a:t>
            </a:r>
          </a:p>
        </p:txBody>
      </p:sp>
    </p:spTree>
    <p:extLst>
      <p:ext uri="{BB962C8B-B14F-4D97-AF65-F5344CB8AC3E}">
        <p14:creationId xmlns:p14="http://schemas.microsoft.com/office/powerpoint/2010/main" val="4231048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8B0C-48F2-40D6-9719-F987FA96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1 Kernel Code, Many Kernel Stacks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7F83B-3C34-40E9-A4F2-D370920E5B98}"/>
              </a:ext>
            </a:extLst>
          </p:cNvPr>
          <p:cNvSpPr txBox="1"/>
          <p:nvPr/>
        </p:nvSpPr>
        <p:spPr>
          <a:xfrm>
            <a:off x="3185369" y="5181159"/>
            <a:ext cx="1157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user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D3FF78-4D4A-48FC-AF6B-2CBBF5FF655B}"/>
              </a:ext>
            </a:extLst>
          </p:cNvPr>
          <p:cNvSpPr txBox="1"/>
          <p:nvPr/>
        </p:nvSpPr>
        <p:spPr>
          <a:xfrm>
            <a:off x="3223591" y="4828622"/>
            <a:ext cx="11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user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7666F2-9441-48FB-81CC-A0D9173B44C1}"/>
              </a:ext>
            </a:extLst>
          </p:cNvPr>
          <p:cNvSpPr txBox="1"/>
          <p:nvPr/>
        </p:nvSpPr>
        <p:spPr>
          <a:xfrm>
            <a:off x="3294622" y="4582013"/>
            <a:ext cx="788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ill Sans Light"/>
              </a:rPr>
              <a:t>heap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19F740-5631-4342-8DFD-6D75B3323781}"/>
              </a:ext>
            </a:extLst>
          </p:cNvPr>
          <p:cNvSpPr txBox="1"/>
          <p:nvPr/>
        </p:nvSpPr>
        <p:spPr>
          <a:xfrm>
            <a:off x="3290928" y="3454242"/>
            <a:ext cx="816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Gill Sans Light"/>
              </a:rPr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4D8C09-D085-4FEA-8A86-FC46E3EC4734}"/>
              </a:ext>
            </a:extLst>
          </p:cNvPr>
          <p:cNvSpPr txBox="1"/>
          <p:nvPr/>
        </p:nvSpPr>
        <p:spPr>
          <a:xfrm>
            <a:off x="1912785" y="5649692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0x00000000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A05D77-B5C4-4514-893A-5EC0B35929A9}"/>
              </a:ext>
            </a:extLst>
          </p:cNvPr>
          <p:cNvSpPr txBox="1"/>
          <p:nvPr/>
        </p:nvSpPr>
        <p:spPr>
          <a:xfrm>
            <a:off x="1912784" y="5421092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0x08048000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AB78A6-E55E-4235-BD19-F5D02A51B59C}"/>
              </a:ext>
            </a:extLst>
          </p:cNvPr>
          <p:cNvSpPr txBox="1"/>
          <p:nvPr/>
        </p:nvSpPr>
        <p:spPr>
          <a:xfrm>
            <a:off x="1912784" y="1950068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0xffffffff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9576E-DF67-4C5E-BE50-919DBBDCB92C}"/>
              </a:ext>
            </a:extLst>
          </p:cNvPr>
          <p:cNvSpPr txBox="1"/>
          <p:nvPr/>
        </p:nvSpPr>
        <p:spPr>
          <a:xfrm>
            <a:off x="1909176" y="3062288"/>
            <a:ext cx="130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Gill Sans Light"/>
              </a:rPr>
              <a:t>0xc0000000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5C9B9A-8D7D-4B20-94F9-42BEE5614BEB}"/>
              </a:ext>
            </a:extLst>
          </p:cNvPr>
          <p:cNvSpPr txBox="1"/>
          <p:nvPr/>
        </p:nvSpPr>
        <p:spPr>
          <a:xfrm>
            <a:off x="3392793" y="3165255"/>
            <a:ext cx="702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Gill Sans Light"/>
              </a:rPr>
              <a:t>argv</a:t>
            </a:r>
            <a:endParaRPr lang="en-US" sz="1400" dirty="0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0CBC9F-0012-4F46-8DF0-BC43D8708B04}"/>
              </a:ext>
            </a:extLst>
          </p:cNvPr>
          <p:cNvSpPr/>
          <p:nvPr/>
        </p:nvSpPr>
        <p:spPr bwMode="auto">
          <a:xfrm>
            <a:off x="3187781" y="2077026"/>
            <a:ext cx="1151916" cy="372506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D98110-4DC5-4B6D-979F-ECD5C7B4C621}"/>
              </a:ext>
            </a:extLst>
          </p:cNvPr>
          <p:cNvCxnSpPr>
            <a:cxnSpLocks/>
          </p:cNvCxnSpPr>
          <p:nvPr/>
        </p:nvCxnSpPr>
        <p:spPr bwMode="auto">
          <a:xfrm>
            <a:off x="3185368" y="5581635"/>
            <a:ext cx="1169332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25311B-0F24-4521-96A0-10DE78350B1B}"/>
              </a:ext>
            </a:extLst>
          </p:cNvPr>
          <p:cNvCxnSpPr>
            <a:cxnSpLocks/>
          </p:cNvCxnSpPr>
          <p:nvPr/>
        </p:nvCxnSpPr>
        <p:spPr bwMode="auto">
          <a:xfrm>
            <a:off x="3185368" y="5167176"/>
            <a:ext cx="117321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49416F-232F-443D-AAF7-EEAA929B6F9F}"/>
              </a:ext>
            </a:extLst>
          </p:cNvPr>
          <p:cNvCxnSpPr>
            <a:cxnSpLocks/>
          </p:cNvCxnSpPr>
          <p:nvPr/>
        </p:nvCxnSpPr>
        <p:spPr bwMode="auto">
          <a:xfrm>
            <a:off x="3193886" y="3191197"/>
            <a:ext cx="1139705" cy="0"/>
          </a:xfrm>
          <a:prstGeom prst="line">
            <a:avLst/>
          </a:prstGeom>
          <a:solidFill>
            <a:schemeClr val="accent1"/>
          </a:solidFill>
          <a:ln w="15875" cap="flat" cmpd="dbl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18AEDF0-9DB7-4DD4-80C1-CF3EFBED6919}"/>
              </a:ext>
            </a:extLst>
          </p:cNvPr>
          <p:cNvCxnSpPr>
            <a:cxnSpLocks/>
          </p:cNvCxnSpPr>
          <p:nvPr/>
        </p:nvCxnSpPr>
        <p:spPr bwMode="auto">
          <a:xfrm>
            <a:off x="3211831" y="3796560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831C05-A410-4092-BA24-1F1D0FEEFA1A}"/>
              </a:ext>
            </a:extLst>
          </p:cNvPr>
          <p:cNvCxnSpPr>
            <a:cxnSpLocks/>
          </p:cNvCxnSpPr>
          <p:nvPr/>
        </p:nvCxnSpPr>
        <p:spPr bwMode="auto">
          <a:xfrm>
            <a:off x="3211831" y="4633776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Up Arrow 24">
            <a:extLst>
              <a:ext uri="{FF2B5EF4-FFF2-40B4-BE49-F238E27FC236}">
                <a16:creationId xmlns:a16="http://schemas.microsoft.com/office/drawing/2014/main" id="{B71912EA-EB15-4B33-92CE-2805F635058A}"/>
              </a:ext>
            </a:extLst>
          </p:cNvPr>
          <p:cNvSpPr/>
          <p:nvPr/>
        </p:nvSpPr>
        <p:spPr bwMode="auto">
          <a:xfrm>
            <a:off x="3985591" y="4469173"/>
            <a:ext cx="152400" cy="228600"/>
          </a:xfrm>
          <a:prstGeom prst="upArrow">
            <a:avLst/>
          </a:prstGeom>
          <a:solidFill>
            <a:schemeClr val="accent1">
              <a:alpha val="83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2" name="Up Arrow 25">
            <a:extLst>
              <a:ext uri="{FF2B5EF4-FFF2-40B4-BE49-F238E27FC236}">
                <a16:creationId xmlns:a16="http://schemas.microsoft.com/office/drawing/2014/main" id="{BE0EA289-70CB-4ECB-9627-2942088097C5}"/>
              </a:ext>
            </a:extLst>
          </p:cNvPr>
          <p:cNvSpPr/>
          <p:nvPr/>
        </p:nvSpPr>
        <p:spPr bwMode="auto">
          <a:xfrm rot="10800000">
            <a:off x="3975813" y="3626109"/>
            <a:ext cx="152400" cy="228600"/>
          </a:xfrm>
          <a:prstGeom prst="upArrow">
            <a:avLst/>
          </a:prstGeom>
          <a:solidFill>
            <a:schemeClr val="accent1">
              <a:alpha val="83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C05EFA-88FA-4848-80F2-59296354EB1E}"/>
              </a:ext>
            </a:extLst>
          </p:cNvPr>
          <p:cNvSpPr txBox="1"/>
          <p:nvPr/>
        </p:nvSpPr>
        <p:spPr>
          <a:xfrm>
            <a:off x="693991" y="2778705"/>
            <a:ext cx="1151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latin typeface="Gill Sans Light"/>
                <a:ea typeface="Gill Sans" charset="0"/>
                <a:cs typeface="Gill Sans" charset="0"/>
              </a:rPr>
              <a:t>Processor</a:t>
            </a:r>
          </a:p>
          <a:p>
            <a:pPr algn="ctr"/>
            <a:r>
              <a:rPr lang="en-US" sz="1600" b="0" dirty="0">
                <a:latin typeface="Gill Sans Light"/>
                <a:ea typeface="Gill Sans" charset="0"/>
                <a:cs typeface="Gill Sans" charset="0"/>
              </a:rPr>
              <a:t>registers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6C2E58-CE21-41AB-9C18-50ACB2B478D9}"/>
              </a:ext>
            </a:extLst>
          </p:cNvPr>
          <p:cNvGrpSpPr/>
          <p:nvPr/>
        </p:nvGrpSpPr>
        <p:grpSpPr>
          <a:xfrm>
            <a:off x="788171" y="3374185"/>
            <a:ext cx="986168" cy="1075852"/>
            <a:chOff x="749881" y="3252823"/>
            <a:chExt cx="986168" cy="62583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F7A32B-1D7D-4232-9ED7-382AFFD3108C}"/>
                </a:ext>
              </a:extLst>
            </p:cNvPr>
            <p:cNvSpPr/>
            <p:nvPr/>
          </p:nvSpPr>
          <p:spPr bwMode="auto">
            <a:xfrm>
              <a:off x="749882" y="3302406"/>
              <a:ext cx="986167" cy="566796"/>
            </a:xfrm>
            <a:prstGeom prst="rect">
              <a:avLst/>
            </a:prstGeom>
            <a:solidFill>
              <a:schemeClr val="accent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12E8FB-C4FD-4438-97D7-A82816D28300}"/>
                </a:ext>
              </a:extLst>
            </p:cNvPr>
            <p:cNvSpPr/>
            <p:nvPr/>
          </p:nvSpPr>
          <p:spPr bwMode="auto">
            <a:xfrm>
              <a:off x="749882" y="3456006"/>
              <a:ext cx="986167" cy="13097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ADE5B3F-EAC0-4B19-AE56-36F48AD40895}"/>
                </a:ext>
              </a:extLst>
            </p:cNvPr>
            <p:cNvSpPr/>
            <p:nvPr/>
          </p:nvSpPr>
          <p:spPr bwMode="auto">
            <a:xfrm>
              <a:off x="749881" y="3723843"/>
              <a:ext cx="986167" cy="14535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DF27EE-B2BB-4812-9EC6-C242479479CC}"/>
                </a:ext>
              </a:extLst>
            </p:cNvPr>
            <p:cNvSpPr txBox="1"/>
            <p:nvPr/>
          </p:nvSpPr>
          <p:spPr>
            <a:xfrm>
              <a:off x="953904" y="3681718"/>
              <a:ext cx="573352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ip</a:t>
              </a:r>
              <a:endParaRPr lang="en-US" sz="1600" dirty="0">
                <a:latin typeface="Gill Sans Light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99A004-860E-466B-9167-59CA2E7F765F}"/>
                </a:ext>
              </a:extLst>
            </p:cNvPr>
            <p:cNvSpPr txBox="1"/>
            <p:nvPr/>
          </p:nvSpPr>
          <p:spPr>
            <a:xfrm>
              <a:off x="986024" y="3252823"/>
              <a:ext cx="491270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sp</a:t>
              </a:r>
              <a:endParaRPr lang="en-US" sz="1600" dirty="0">
                <a:latin typeface="Gill Sans Light"/>
              </a:endParaRPr>
            </a:p>
          </p:txBody>
        </p:sp>
      </p:grpSp>
      <p:cxnSp>
        <p:nvCxnSpPr>
          <p:cNvPr id="31" name="Curved Connector 36">
            <a:extLst>
              <a:ext uri="{FF2B5EF4-FFF2-40B4-BE49-F238E27FC236}">
                <a16:creationId xmlns:a16="http://schemas.microsoft.com/office/drawing/2014/main" id="{EF7253FD-AB97-4EF5-AF3C-DC3446228F60}"/>
              </a:ext>
            </a:extLst>
          </p:cNvPr>
          <p:cNvCxnSpPr>
            <a:cxnSpLocks/>
            <a:stCxn id="28" idx="3"/>
            <a:endCxn id="6" idx="1"/>
          </p:cNvCxnSpPr>
          <p:nvPr/>
        </p:nvCxnSpPr>
        <p:spPr bwMode="auto">
          <a:xfrm>
            <a:off x="1774338" y="4308838"/>
            <a:ext cx="1411031" cy="105698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000000">
                <a:alpha val="20000"/>
              </a:srgbClr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32" name="Curved Connector 39">
            <a:extLst>
              <a:ext uri="{FF2B5EF4-FFF2-40B4-BE49-F238E27FC236}">
                <a16:creationId xmlns:a16="http://schemas.microsoft.com/office/drawing/2014/main" id="{B71CB0A0-B2AA-4D9B-9397-1EECC51A61E3}"/>
              </a:ext>
            </a:extLst>
          </p:cNvPr>
          <p:cNvCxnSpPr>
            <a:cxnSpLocks/>
          </p:cNvCxnSpPr>
          <p:nvPr/>
        </p:nvCxnSpPr>
        <p:spPr bwMode="auto">
          <a:xfrm>
            <a:off x="1774338" y="3597133"/>
            <a:ext cx="1398440" cy="19942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000000">
                <a:alpha val="20000"/>
              </a:srgbClr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33" name="Curved Connector 41">
            <a:extLst>
              <a:ext uri="{FF2B5EF4-FFF2-40B4-BE49-F238E27FC236}">
                <a16:creationId xmlns:a16="http://schemas.microsoft.com/office/drawing/2014/main" id="{A2CA62E1-12E8-480E-93B0-2FCA7DB42830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 bwMode="auto">
          <a:xfrm>
            <a:off x="1774339" y="3836046"/>
            <a:ext cx="1449252" cy="117724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000000">
                <a:alpha val="20000"/>
              </a:srgbClr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72B58EF-E244-4D21-AD32-732C25BA4279}"/>
              </a:ext>
            </a:extLst>
          </p:cNvPr>
          <p:cNvSpPr/>
          <p:nvPr/>
        </p:nvSpPr>
        <p:spPr bwMode="auto">
          <a:xfrm>
            <a:off x="8956237" y="2258973"/>
            <a:ext cx="1139705" cy="2857477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DD5046-4F3C-4448-B748-7403E18272A2}"/>
              </a:ext>
            </a:extLst>
          </p:cNvPr>
          <p:cNvCxnSpPr>
            <a:cxnSpLocks/>
          </p:cNvCxnSpPr>
          <p:nvPr/>
        </p:nvCxnSpPr>
        <p:spPr bwMode="auto">
          <a:xfrm>
            <a:off x="8968448" y="4560293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9B1810-0A3D-48A8-91AC-35DD42D55B19}"/>
              </a:ext>
            </a:extLst>
          </p:cNvPr>
          <p:cNvCxnSpPr>
            <a:cxnSpLocks/>
          </p:cNvCxnSpPr>
          <p:nvPr/>
        </p:nvCxnSpPr>
        <p:spPr bwMode="auto">
          <a:xfrm>
            <a:off x="8968448" y="4069339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9D9EAD1-5050-42AE-8B4C-A95E71B08086}"/>
              </a:ext>
            </a:extLst>
          </p:cNvPr>
          <p:cNvCxnSpPr>
            <a:cxnSpLocks/>
          </p:cNvCxnSpPr>
          <p:nvPr/>
        </p:nvCxnSpPr>
        <p:spPr bwMode="auto">
          <a:xfrm>
            <a:off x="8968448" y="3545835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98B5EC8-08D2-423B-AE1B-E48AFB4B5C98}"/>
              </a:ext>
            </a:extLst>
          </p:cNvPr>
          <p:cNvSpPr txBox="1"/>
          <p:nvPr/>
        </p:nvSpPr>
        <p:spPr>
          <a:xfrm>
            <a:off x="6734271" y="2301170"/>
            <a:ext cx="138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Page Table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65DC3A7-2611-4D4B-971A-3BDFE3F053B7}"/>
              </a:ext>
            </a:extLst>
          </p:cNvPr>
          <p:cNvCxnSpPr>
            <a:cxnSpLocks/>
          </p:cNvCxnSpPr>
          <p:nvPr/>
        </p:nvCxnSpPr>
        <p:spPr bwMode="auto">
          <a:xfrm flipV="1">
            <a:off x="7840165" y="3977698"/>
            <a:ext cx="1128283" cy="5196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triangle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B04560D-1DE8-4CAD-A976-57DC17A75552}"/>
              </a:ext>
            </a:extLst>
          </p:cNvPr>
          <p:cNvCxnSpPr>
            <a:cxnSpLocks/>
          </p:cNvCxnSpPr>
          <p:nvPr/>
        </p:nvCxnSpPr>
        <p:spPr bwMode="auto">
          <a:xfrm>
            <a:off x="8968448" y="2746599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D52C58C-A779-4724-BB2B-348E93B51DF5}"/>
              </a:ext>
            </a:extLst>
          </p:cNvPr>
          <p:cNvSpPr/>
          <p:nvPr/>
        </p:nvSpPr>
        <p:spPr>
          <a:xfrm>
            <a:off x="9191919" y="2433554"/>
            <a:ext cx="668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Page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DEC4271-38CF-42B3-96ED-426EC143FF20}"/>
              </a:ext>
            </a:extLst>
          </p:cNvPr>
          <p:cNvCxnSpPr>
            <a:cxnSpLocks/>
          </p:cNvCxnSpPr>
          <p:nvPr/>
        </p:nvCxnSpPr>
        <p:spPr bwMode="auto">
          <a:xfrm>
            <a:off x="8956236" y="2491477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F2A367-5EDA-4C1C-9B46-E242E4EF05C4}"/>
              </a:ext>
            </a:extLst>
          </p:cNvPr>
          <p:cNvCxnSpPr>
            <a:cxnSpLocks/>
          </p:cNvCxnSpPr>
          <p:nvPr/>
        </p:nvCxnSpPr>
        <p:spPr bwMode="auto">
          <a:xfrm>
            <a:off x="8956237" y="3812131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0E4774-06DE-475F-9D1E-E3D999193F35}"/>
              </a:ext>
            </a:extLst>
          </p:cNvPr>
          <p:cNvCxnSpPr>
            <a:cxnSpLocks/>
          </p:cNvCxnSpPr>
          <p:nvPr/>
        </p:nvCxnSpPr>
        <p:spPr bwMode="auto">
          <a:xfrm>
            <a:off x="8956237" y="4333791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12A157D-733E-4E8F-9B24-CE1D246D712A}"/>
              </a:ext>
            </a:extLst>
          </p:cNvPr>
          <p:cNvCxnSpPr>
            <a:cxnSpLocks/>
          </p:cNvCxnSpPr>
          <p:nvPr/>
        </p:nvCxnSpPr>
        <p:spPr bwMode="auto">
          <a:xfrm>
            <a:off x="8970277" y="4818947"/>
            <a:ext cx="11397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674A3C8-A373-47D7-A776-6BF529550E77}"/>
              </a:ext>
            </a:extLst>
          </p:cNvPr>
          <p:cNvSpPr/>
          <p:nvPr/>
        </p:nvSpPr>
        <p:spPr bwMode="auto">
          <a:xfrm>
            <a:off x="6951392" y="2761290"/>
            <a:ext cx="1064880" cy="2700383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35B566-6F9D-4946-AAD5-26BAE003F423}"/>
              </a:ext>
            </a:extLst>
          </p:cNvPr>
          <p:cNvSpPr/>
          <p:nvPr/>
        </p:nvSpPr>
        <p:spPr bwMode="auto">
          <a:xfrm>
            <a:off x="6951392" y="4391115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0" name="Vertical Scroll 11">
            <a:extLst>
              <a:ext uri="{FF2B5EF4-FFF2-40B4-BE49-F238E27FC236}">
                <a16:creationId xmlns:a16="http://schemas.microsoft.com/office/drawing/2014/main" id="{778AEF03-ACB0-4C61-B2A8-419702437ADB}"/>
              </a:ext>
            </a:extLst>
          </p:cNvPr>
          <p:cNvSpPr/>
          <p:nvPr/>
        </p:nvSpPr>
        <p:spPr bwMode="auto">
          <a:xfrm>
            <a:off x="4204821" y="5079518"/>
            <a:ext cx="457200" cy="403421"/>
          </a:xfrm>
          <a:prstGeom prst="verticalScroll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0FD13F-65D2-4862-84B9-BEA926625E66}"/>
              </a:ext>
            </a:extLst>
          </p:cNvPr>
          <p:cNvSpPr txBox="1"/>
          <p:nvPr/>
        </p:nvSpPr>
        <p:spPr>
          <a:xfrm>
            <a:off x="3278745" y="2041286"/>
            <a:ext cx="930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kernel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6B43490-2218-4FD5-A062-B9D07294CF1E}"/>
              </a:ext>
            </a:extLst>
          </p:cNvPr>
          <p:cNvSpPr/>
          <p:nvPr/>
        </p:nvSpPr>
        <p:spPr bwMode="auto">
          <a:xfrm>
            <a:off x="7113203" y="4393286"/>
            <a:ext cx="139176" cy="239601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A9D5B9-2E90-470B-8C96-8705E467E24A}"/>
              </a:ext>
            </a:extLst>
          </p:cNvPr>
          <p:cNvSpPr txBox="1"/>
          <p:nvPr/>
        </p:nvSpPr>
        <p:spPr>
          <a:xfrm>
            <a:off x="6945479" y="4062129"/>
            <a:ext cx="48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u/s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B3774DF-081E-4D48-9EC0-601255B68A57}"/>
              </a:ext>
            </a:extLst>
          </p:cNvPr>
          <p:cNvSpPr/>
          <p:nvPr/>
        </p:nvSpPr>
        <p:spPr bwMode="auto">
          <a:xfrm>
            <a:off x="1062972" y="5060676"/>
            <a:ext cx="817812" cy="3089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89F931-C476-492A-AA8C-E810E4776C20}"/>
              </a:ext>
            </a:extLst>
          </p:cNvPr>
          <p:cNvSpPr txBox="1"/>
          <p:nvPr/>
        </p:nvSpPr>
        <p:spPr>
          <a:xfrm>
            <a:off x="441266" y="5013288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Gill Sans Light"/>
              </a:rPr>
              <a:t>CPL: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840DB7-DC37-4B2E-9886-AFE6D43518AC}"/>
              </a:ext>
            </a:extLst>
          </p:cNvPr>
          <p:cNvSpPr txBox="1"/>
          <p:nvPr/>
        </p:nvSpPr>
        <p:spPr>
          <a:xfrm>
            <a:off x="1094147" y="5030482"/>
            <a:ext cx="824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0 - sys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0F1DB8A-8903-426C-BF01-11641C473A39}"/>
              </a:ext>
            </a:extLst>
          </p:cNvPr>
          <p:cNvSpPr/>
          <p:nvPr/>
        </p:nvSpPr>
        <p:spPr bwMode="auto">
          <a:xfrm>
            <a:off x="6951391" y="3073653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52E85D-7E33-4583-B127-6DCBA4C3DE52}"/>
              </a:ext>
            </a:extLst>
          </p:cNvPr>
          <p:cNvSpPr/>
          <p:nvPr/>
        </p:nvSpPr>
        <p:spPr bwMode="auto">
          <a:xfrm>
            <a:off x="7113202" y="3075824"/>
            <a:ext cx="139176" cy="239601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DA5B792-1D8D-47B4-822C-F13D7CEC5334}"/>
              </a:ext>
            </a:extLst>
          </p:cNvPr>
          <p:cNvSpPr/>
          <p:nvPr/>
        </p:nvSpPr>
        <p:spPr bwMode="auto">
          <a:xfrm>
            <a:off x="6951391" y="3561322"/>
            <a:ext cx="1064880" cy="241773"/>
          </a:xfrm>
          <a:prstGeom prst="rect">
            <a:avLst/>
          </a:prstGeom>
          <a:solidFill>
            <a:schemeClr val="accent1">
              <a:alpha val="28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9B69255-D19C-4DE2-AD8F-28B6F2D2167A}"/>
              </a:ext>
            </a:extLst>
          </p:cNvPr>
          <p:cNvSpPr/>
          <p:nvPr/>
        </p:nvSpPr>
        <p:spPr bwMode="auto">
          <a:xfrm>
            <a:off x="7113202" y="3563493"/>
            <a:ext cx="139176" cy="239601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D09A357-FC1F-4332-82A7-BF779F22E894}"/>
              </a:ext>
            </a:extLst>
          </p:cNvPr>
          <p:cNvGrpSpPr/>
          <p:nvPr/>
        </p:nvGrpSpPr>
        <p:grpSpPr>
          <a:xfrm>
            <a:off x="690445" y="3320661"/>
            <a:ext cx="986168" cy="1075852"/>
            <a:chOff x="749881" y="3252823"/>
            <a:chExt cx="986168" cy="62583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95C7177-BDDD-480D-AA2A-34C2DBD3CA55}"/>
                </a:ext>
              </a:extLst>
            </p:cNvPr>
            <p:cNvSpPr/>
            <p:nvPr/>
          </p:nvSpPr>
          <p:spPr bwMode="auto">
            <a:xfrm>
              <a:off x="749882" y="3302406"/>
              <a:ext cx="986167" cy="566796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43C59F3-9C52-4017-933E-7DB0B59C34C6}"/>
                </a:ext>
              </a:extLst>
            </p:cNvPr>
            <p:cNvSpPr/>
            <p:nvPr/>
          </p:nvSpPr>
          <p:spPr bwMode="auto">
            <a:xfrm>
              <a:off x="749882" y="3456006"/>
              <a:ext cx="986167" cy="13097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2A23CFD-87B0-46E5-9582-7757CC6DCC5D}"/>
                </a:ext>
              </a:extLst>
            </p:cNvPr>
            <p:cNvSpPr/>
            <p:nvPr/>
          </p:nvSpPr>
          <p:spPr bwMode="auto">
            <a:xfrm>
              <a:off x="749881" y="3723843"/>
              <a:ext cx="986167" cy="145359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DDAEE0D-8DF4-4ACE-9F9F-F74B484087FC}"/>
                </a:ext>
              </a:extLst>
            </p:cNvPr>
            <p:cNvSpPr txBox="1"/>
            <p:nvPr/>
          </p:nvSpPr>
          <p:spPr>
            <a:xfrm>
              <a:off x="953904" y="3681718"/>
              <a:ext cx="573352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ip</a:t>
              </a:r>
              <a:endParaRPr lang="en-US" sz="1600" dirty="0">
                <a:latin typeface="Gill Sans Light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38FD09E-B5FC-41AA-956E-5D43FB75F88C}"/>
                </a:ext>
              </a:extLst>
            </p:cNvPr>
            <p:cNvSpPr txBox="1"/>
            <p:nvPr/>
          </p:nvSpPr>
          <p:spPr>
            <a:xfrm>
              <a:off x="986024" y="3252823"/>
              <a:ext cx="491270" cy="196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Gill Sans Light"/>
                </a:rPr>
                <a:t>sp</a:t>
              </a:r>
              <a:endParaRPr lang="en-US" sz="1600" dirty="0">
                <a:latin typeface="Gill Sans Light"/>
              </a:endParaRPr>
            </a:p>
          </p:txBody>
        </p:sp>
      </p:grpSp>
      <p:sp>
        <p:nvSpPr>
          <p:cNvPr id="70" name="Vertical Scroll 11">
            <a:extLst>
              <a:ext uri="{FF2B5EF4-FFF2-40B4-BE49-F238E27FC236}">
                <a16:creationId xmlns:a16="http://schemas.microsoft.com/office/drawing/2014/main" id="{D547397E-5C9E-4835-AE99-288278A4074A}"/>
              </a:ext>
            </a:extLst>
          </p:cNvPr>
          <p:cNvSpPr/>
          <p:nvPr/>
        </p:nvSpPr>
        <p:spPr bwMode="auto">
          <a:xfrm>
            <a:off x="4204821" y="2652414"/>
            <a:ext cx="457200" cy="403421"/>
          </a:xfrm>
          <a:prstGeom prst="verticalScroll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71" name="Curved Connector 36">
            <a:extLst>
              <a:ext uri="{FF2B5EF4-FFF2-40B4-BE49-F238E27FC236}">
                <a16:creationId xmlns:a16="http://schemas.microsoft.com/office/drawing/2014/main" id="{21C99C3C-2B05-465E-ACCC-A877AB380DF9}"/>
              </a:ext>
            </a:extLst>
          </p:cNvPr>
          <p:cNvCxnSpPr>
            <a:cxnSpLocks/>
            <a:stCxn id="67" idx="3"/>
            <a:endCxn id="83" idx="1"/>
          </p:cNvCxnSpPr>
          <p:nvPr/>
        </p:nvCxnSpPr>
        <p:spPr bwMode="auto">
          <a:xfrm flipV="1">
            <a:off x="1676612" y="2965599"/>
            <a:ext cx="1508769" cy="128971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72" name="Curved Connector 39">
            <a:extLst>
              <a:ext uri="{FF2B5EF4-FFF2-40B4-BE49-F238E27FC236}">
                <a16:creationId xmlns:a16="http://schemas.microsoft.com/office/drawing/2014/main" id="{4BC4A005-B11B-4822-A9E8-D018B7DCC0E8}"/>
              </a:ext>
            </a:extLst>
          </p:cNvPr>
          <p:cNvCxnSpPr>
            <a:cxnSpLocks/>
            <a:endCxn id="84" idx="1"/>
          </p:cNvCxnSpPr>
          <p:nvPr/>
        </p:nvCxnSpPr>
        <p:spPr bwMode="auto">
          <a:xfrm flipV="1">
            <a:off x="1675353" y="2707486"/>
            <a:ext cx="1516537" cy="81678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cxnSp>
        <p:nvCxnSpPr>
          <p:cNvPr id="73" name="Curved Connector 41">
            <a:extLst>
              <a:ext uri="{FF2B5EF4-FFF2-40B4-BE49-F238E27FC236}">
                <a16:creationId xmlns:a16="http://schemas.microsoft.com/office/drawing/2014/main" id="{6756267C-ACA7-42CF-B353-BF46BFD06EE0}"/>
              </a:ext>
            </a:extLst>
          </p:cNvPr>
          <p:cNvCxnSpPr>
            <a:cxnSpLocks/>
          </p:cNvCxnSpPr>
          <p:nvPr/>
        </p:nvCxnSpPr>
        <p:spPr bwMode="auto">
          <a:xfrm>
            <a:off x="1675354" y="3763180"/>
            <a:ext cx="1560827" cy="110365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78B118B-9869-4B9B-8BC3-879F032ECA25}"/>
              </a:ext>
            </a:extLst>
          </p:cNvPr>
          <p:cNvSpPr txBox="1"/>
          <p:nvPr/>
        </p:nvSpPr>
        <p:spPr>
          <a:xfrm>
            <a:off x="3185381" y="2780933"/>
            <a:ext cx="1157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Gill Sans Light"/>
              </a:rPr>
              <a:t>ker</a:t>
            </a:r>
            <a:r>
              <a:rPr lang="en-US" sz="1600" dirty="0">
                <a:latin typeface="Gill Sans Light"/>
              </a:rPr>
              <a:t> code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8894E2D-F664-4DB1-B47E-9E62E416A2BF}"/>
              </a:ext>
            </a:extLst>
          </p:cNvPr>
          <p:cNvSpPr txBox="1"/>
          <p:nvPr/>
        </p:nvSpPr>
        <p:spPr>
          <a:xfrm>
            <a:off x="3191890" y="2522820"/>
            <a:ext cx="111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Gill Sans Light"/>
              </a:rPr>
              <a:t>ker</a:t>
            </a:r>
            <a:r>
              <a:rPr lang="en-US" sz="1600" dirty="0">
                <a:latin typeface="Gill Sans Light"/>
              </a:rPr>
              <a:t> data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B2E3E4-C536-41BB-A8BA-192E3F9B7C05}"/>
              </a:ext>
            </a:extLst>
          </p:cNvPr>
          <p:cNvSpPr/>
          <p:nvPr/>
        </p:nvSpPr>
        <p:spPr bwMode="auto">
          <a:xfrm>
            <a:off x="1065770" y="5933346"/>
            <a:ext cx="817812" cy="3089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58F61F2-C7ED-4452-82B2-86737D25DEFC}"/>
              </a:ext>
            </a:extLst>
          </p:cNvPr>
          <p:cNvSpPr txBox="1"/>
          <p:nvPr/>
        </p:nvSpPr>
        <p:spPr>
          <a:xfrm>
            <a:off x="296588" y="5885958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Gill Sans Light"/>
              </a:rPr>
              <a:t>PTBR:</a:t>
            </a:r>
          </a:p>
        </p:txBody>
      </p:sp>
      <p:cxnSp>
        <p:nvCxnSpPr>
          <p:cNvPr id="77" name="Curved Connector 41">
            <a:extLst>
              <a:ext uri="{FF2B5EF4-FFF2-40B4-BE49-F238E27FC236}">
                <a16:creationId xmlns:a16="http://schemas.microsoft.com/office/drawing/2014/main" id="{3DE217C9-F2DF-4925-935D-9A03A91FBDA0}"/>
              </a:ext>
            </a:extLst>
          </p:cNvPr>
          <p:cNvCxnSpPr>
            <a:cxnSpLocks/>
            <a:stCxn id="74" idx="3"/>
          </p:cNvCxnSpPr>
          <p:nvPr/>
        </p:nvCxnSpPr>
        <p:spPr bwMode="auto">
          <a:xfrm flipV="1">
            <a:off x="1883582" y="4873728"/>
            <a:ext cx="7429889" cy="1214090"/>
          </a:xfrm>
          <a:prstGeom prst="curvedConnector3">
            <a:avLst>
              <a:gd name="adj1" fmla="val 8638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F5AE9521-79AF-4F52-8DEA-E7A2BCBD2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189" y="4073028"/>
            <a:ext cx="376298" cy="648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6BCCB194-F85F-4939-89E7-9CBF97816832}"/>
              </a:ext>
            </a:extLst>
          </p:cNvPr>
          <p:cNvGrpSpPr/>
          <p:nvPr/>
        </p:nvGrpSpPr>
        <p:grpSpPr>
          <a:xfrm>
            <a:off x="4169643" y="1984136"/>
            <a:ext cx="662433" cy="529704"/>
            <a:chOff x="4617229" y="2077026"/>
            <a:chExt cx="662433" cy="529704"/>
          </a:xfrm>
        </p:grpSpPr>
        <p:sp>
          <p:nvSpPr>
            <p:cNvPr id="49" name="Flowchart: Document 48">
              <a:extLst>
                <a:ext uri="{FF2B5EF4-FFF2-40B4-BE49-F238E27FC236}">
                  <a16:creationId xmlns:a16="http://schemas.microsoft.com/office/drawing/2014/main" id="{0470CEC0-4AC9-40EB-9806-2161A9E0E9A6}"/>
                </a:ext>
              </a:extLst>
            </p:cNvPr>
            <p:cNvSpPr/>
            <p:nvPr/>
          </p:nvSpPr>
          <p:spPr>
            <a:xfrm>
              <a:off x="4731026" y="2077026"/>
              <a:ext cx="548636" cy="400110"/>
            </a:xfrm>
            <a:prstGeom prst="flowChartDocumen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ill Sans Light"/>
              </a:endParaRPr>
            </a:p>
          </p:txBody>
        </p:sp>
        <p:sp>
          <p:nvSpPr>
            <p:cNvPr id="79" name="Flowchart: Document 78">
              <a:extLst>
                <a:ext uri="{FF2B5EF4-FFF2-40B4-BE49-F238E27FC236}">
                  <a16:creationId xmlns:a16="http://schemas.microsoft.com/office/drawing/2014/main" id="{03459331-16DC-42B2-B60C-A58D5DB74851}"/>
                </a:ext>
              </a:extLst>
            </p:cNvPr>
            <p:cNvSpPr/>
            <p:nvPr/>
          </p:nvSpPr>
          <p:spPr>
            <a:xfrm>
              <a:off x="4673766" y="2131806"/>
              <a:ext cx="548636" cy="400110"/>
            </a:xfrm>
            <a:prstGeom prst="flowChartDocumen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ill Sans Light"/>
              </a:endParaRPr>
            </a:p>
          </p:txBody>
        </p:sp>
        <p:sp>
          <p:nvSpPr>
            <p:cNvPr id="80" name="Flowchart: Document 79">
              <a:extLst>
                <a:ext uri="{FF2B5EF4-FFF2-40B4-BE49-F238E27FC236}">
                  <a16:creationId xmlns:a16="http://schemas.microsoft.com/office/drawing/2014/main" id="{CE121CE9-8F1F-477B-813F-8685E445D94E}"/>
                </a:ext>
              </a:extLst>
            </p:cNvPr>
            <p:cNvSpPr/>
            <p:nvPr/>
          </p:nvSpPr>
          <p:spPr>
            <a:xfrm>
              <a:off x="4617229" y="2206620"/>
              <a:ext cx="548636" cy="400110"/>
            </a:xfrm>
            <a:prstGeom prst="flowChartDocumen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ill Sans Light"/>
              </a:endParaRPr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0D1EF538-1599-4694-9712-6A6D1571E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876" y="4178965"/>
            <a:ext cx="376298" cy="648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C62CE5D3-3907-45F3-AC20-A7BB6ABC3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805" y="4262221"/>
            <a:ext cx="376298" cy="6483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603E490A-687E-4293-8FA7-C9DEFE37B279}"/>
              </a:ext>
            </a:extLst>
          </p:cNvPr>
          <p:cNvGrpSpPr/>
          <p:nvPr/>
        </p:nvGrpSpPr>
        <p:grpSpPr>
          <a:xfrm>
            <a:off x="9156308" y="3101345"/>
            <a:ext cx="662433" cy="529704"/>
            <a:chOff x="4617229" y="2077026"/>
            <a:chExt cx="662433" cy="529704"/>
          </a:xfrm>
        </p:grpSpPr>
        <p:sp>
          <p:nvSpPr>
            <p:cNvPr id="88" name="Flowchart: Document 87">
              <a:extLst>
                <a:ext uri="{FF2B5EF4-FFF2-40B4-BE49-F238E27FC236}">
                  <a16:creationId xmlns:a16="http://schemas.microsoft.com/office/drawing/2014/main" id="{DFF66C9F-9909-4C3B-B68C-E82833BA190C}"/>
                </a:ext>
              </a:extLst>
            </p:cNvPr>
            <p:cNvSpPr/>
            <p:nvPr/>
          </p:nvSpPr>
          <p:spPr>
            <a:xfrm>
              <a:off x="4731026" y="2077026"/>
              <a:ext cx="548636" cy="400110"/>
            </a:xfrm>
            <a:prstGeom prst="flowChartDocumen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ill Sans Light"/>
              </a:endParaRPr>
            </a:p>
          </p:txBody>
        </p:sp>
        <p:sp>
          <p:nvSpPr>
            <p:cNvPr id="89" name="Flowchart: Document 88">
              <a:extLst>
                <a:ext uri="{FF2B5EF4-FFF2-40B4-BE49-F238E27FC236}">
                  <a16:creationId xmlns:a16="http://schemas.microsoft.com/office/drawing/2014/main" id="{1B26AA61-9702-4478-ABEA-562E390D32D0}"/>
                </a:ext>
              </a:extLst>
            </p:cNvPr>
            <p:cNvSpPr/>
            <p:nvPr/>
          </p:nvSpPr>
          <p:spPr>
            <a:xfrm>
              <a:off x="4673766" y="2131806"/>
              <a:ext cx="548636" cy="400110"/>
            </a:xfrm>
            <a:prstGeom prst="flowChartDocumen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ill Sans Light"/>
              </a:endParaRPr>
            </a:p>
          </p:txBody>
        </p:sp>
        <p:sp>
          <p:nvSpPr>
            <p:cNvPr id="90" name="Flowchart: Document 89">
              <a:extLst>
                <a:ext uri="{FF2B5EF4-FFF2-40B4-BE49-F238E27FC236}">
                  <a16:creationId xmlns:a16="http://schemas.microsoft.com/office/drawing/2014/main" id="{15A31ECC-51EC-487C-9524-6449887B7943}"/>
                </a:ext>
              </a:extLst>
            </p:cNvPr>
            <p:cNvSpPr/>
            <p:nvPr/>
          </p:nvSpPr>
          <p:spPr>
            <a:xfrm>
              <a:off x="4617229" y="2206620"/>
              <a:ext cx="548636" cy="400110"/>
            </a:xfrm>
            <a:prstGeom prst="flowChartDocumen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ill Sans Light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10C9818E-222B-4754-ADF5-5E9F499481CE}"/>
              </a:ext>
            </a:extLst>
          </p:cNvPr>
          <p:cNvSpPr txBox="1"/>
          <p:nvPr/>
        </p:nvSpPr>
        <p:spPr>
          <a:xfrm>
            <a:off x="1971371" y="1219200"/>
            <a:ext cx="3614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Virtual </a:t>
            </a:r>
            <a:r>
              <a:rPr lang="en-US" sz="2000" dirty="0" smtClean="0">
                <a:latin typeface="Gill Sans Light"/>
              </a:rPr>
              <a:t/>
            </a:r>
            <a:br>
              <a:rPr lang="en-US" sz="2000" dirty="0" smtClean="0">
                <a:latin typeface="Gill Sans Light"/>
              </a:rPr>
            </a:br>
            <a:r>
              <a:rPr lang="en-US" sz="2000" dirty="0" smtClean="0">
                <a:latin typeface="Gill Sans Light"/>
              </a:rPr>
              <a:t>Address </a:t>
            </a:r>
            <a:r>
              <a:rPr lang="en-US" sz="2000" dirty="0">
                <a:latin typeface="Gill Sans Light"/>
              </a:rPr>
              <a:t>Space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52026B1-ED01-4A7F-9B90-B3878C945E04}"/>
              </a:ext>
            </a:extLst>
          </p:cNvPr>
          <p:cNvSpPr txBox="1"/>
          <p:nvPr/>
        </p:nvSpPr>
        <p:spPr>
          <a:xfrm>
            <a:off x="8534400" y="1524000"/>
            <a:ext cx="197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Physical Memory</a:t>
            </a:r>
          </a:p>
        </p:txBody>
      </p:sp>
    </p:spTree>
    <p:extLst>
      <p:ext uri="{BB962C8B-B14F-4D97-AF65-F5344CB8AC3E}">
        <p14:creationId xmlns:p14="http://schemas.microsoft.com/office/powerpoint/2010/main" val="5671599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Conclusion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11506200" cy="57912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Semaphores</a:t>
            </a:r>
            <a:r>
              <a:rPr lang="en-US" altLang="ko-KR" dirty="0">
                <a:ea typeface="굴림" panose="020B0600000101010101" pitchFamily="34" charset="-127"/>
              </a:rPr>
              <a:t>: Like integers with restricted interface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Two operations: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P()</a:t>
            </a:r>
            <a:r>
              <a:rPr lang="en-US" altLang="ko-KR" dirty="0"/>
              <a:t>: </a:t>
            </a:r>
            <a:r>
              <a:rPr lang="en-US" altLang="ko-KR" dirty="0">
                <a:ea typeface="굴림" panose="020B0600000101010101" pitchFamily="34" charset="-127"/>
              </a:rPr>
              <a:t>Wait if zero; decrement when becomes non-zero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V()</a:t>
            </a:r>
            <a:r>
              <a:rPr lang="en-US" altLang="ko-KR" dirty="0"/>
              <a:t>: </a:t>
            </a:r>
            <a:r>
              <a:rPr lang="en-US" altLang="ko-KR" dirty="0">
                <a:ea typeface="굴림" panose="020B0600000101010101" pitchFamily="34" charset="-127"/>
              </a:rPr>
              <a:t>Increment and wake a sleeping task (if exists)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initialize value to any non-negative value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Use separate semaphore for each constraint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Monitors</a:t>
            </a:r>
            <a:r>
              <a:rPr lang="en-US" altLang="ko-KR" dirty="0" smtClean="0">
                <a:ea typeface="굴림" panose="020B0600000101010101" pitchFamily="34" charset="-127"/>
              </a:rPr>
              <a:t>: A lock plus one or more condition variables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Always acquire lock before accessing shared data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 condition variables to wait inside critical section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Three Operations: </a:t>
            </a: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Wait()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Signal()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ea typeface="굴림" panose="020B0600000101010101" pitchFamily="34" charset="-127"/>
              </a:rPr>
              <a:t>and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Broadcast()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Monitors represent the logic of the program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Wait if necessary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Signal when change something so any waiting threads can </a:t>
            </a:r>
            <a:r>
              <a:rPr lang="en-US" altLang="ko-KR" dirty="0" smtClean="0">
                <a:ea typeface="굴림" panose="020B0600000101010101" pitchFamily="34" charset="-127"/>
              </a:rPr>
              <a:t>proceed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Monitors supported natively in a number of languages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latin typeface="Gill Sans Light"/>
                <a:ea typeface="Consolas" charset="0"/>
                <a:cs typeface="Consolas" charset="0"/>
              </a:rPr>
              <a:t>Readers/Writers Monitor example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Gill Sans Light"/>
                <a:ea typeface="Consolas" charset="0"/>
                <a:cs typeface="Consolas" charset="0"/>
              </a:rPr>
              <a:t>Shows how monitors allow sophisticated controlled entry to protected code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altLang="ko-KR" dirty="0" smtClean="0">
              <a:solidFill>
                <a:schemeClr val="hlink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endParaRPr lang="en-US" altLang="ko-KR" dirty="0">
              <a:solidFill>
                <a:schemeClr val="hlink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endParaRPr lang="en-US" altLang="ko-KR" dirty="0" smtClean="0">
              <a:solidFill>
                <a:schemeClr val="hlink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69179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Semaphores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10591800" cy="56388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Semaphores are a kind of generalized lock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First defined by </a:t>
            </a:r>
            <a:r>
              <a:rPr lang="en-US" altLang="ko-KR" dirty="0" err="1" smtClean="0">
                <a:ea typeface="굴림" panose="020B0600000101010101" pitchFamily="34" charset="-127"/>
              </a:rPr>
              <a:t>Dijkstra</a:t>
            </a:r>
            <a:r>
              <a:rPr lang="en-US" altLang="ko-KR" dirty="0" smtClean="0">
                <a:ea typeface="굴림" panose="020B0600000101010101" pitchFamily="34" charset="-127"/>
              </a:rPr>
              <a:t> in late 60s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Main synchronization primitive used in original UNIX</a:t>
            </a:r>
          </a:p>
          <a:p>
            <a:pPr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Definition: a Semaphore has a </a:t>
            </a: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non-negative integer value</a:t>
            </a:r>
            <a:r>
              <a:rPr lang="en-US" altLang="ko-KR" dirty="0" smtClean="0">
                <a:ea typeface="굴림" panose="020B0600000101010101" pitchFamily="34" charset="-127"/>
              </a:rPr>
              <a:t> and supports the following operations: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Set value when you initialize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Down()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 or </a:t>
            </a:r>
            <a:r>
              <a:rPr lang="en-US" altLang="ko-KR" dirty="0" smtClean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P()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:</a:t>
            </a:r>
            <a:r>
              <a:rPr lang="en-US" altLang="ko-KR" dirty="0" smtClean="0">
                <a:ea typeface="굴림" panose="020B0600000101010101" pitchFamily="34" charset="-127"/>
              </a:rPr>
              <a:t> an atomic operation that waits for semaphore to become positive, then decrements it by 1 </a:t>
            </a:r>
          </a:p>
          <a:p>
            <a:pPr lvl="2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Think of this as the wait() operation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Up()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 or </a:t>
            </a:r>
            <a:r>
              <a:rPr lang="en-US" altLang="ko-KR" dirty="0" smtClean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V()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:</a:t>
            </a:r>
            <a:r>
              <a:rPr lang="en-US" altLang="ko-KR" dirty="0" smtClean="0">
                <a:ea typeface="굴림" panose="020B0600000101010101" pitchFamily="34" charset="-127"/>
              </a:rPr>
              <a:t> an atomic operation that increments the semaphore by 1, waking up a waiting P, if any</a:t>
            </a:r>
          </a:p>
          <a:p>
            <a:pPr lvl="2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This of this as the signal() operation</a:t>
            </a:r>
          </a:p>
          <a:p>
            <a:pPr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Technically examining value after initialization is not allowed.</a:t>
            </a:r>
          </a:p>
        </p:txBody>
      </p:sp>
      <p:pic>
        <p:nvPicPr>
          <p:cNvPr id="24580" name="Picture 20" descr="MCj0364166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1" y="228601"/>
            <a:ext cx="4730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47248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ChangeArrowheads="1"/>
          </p:cNvSpPr>
          <p:nvPr/>
        </p:nvSpPr>
        <p:spPr bwMode="auto">
          <a:xfrm>
            <a:off x="2362200" y="4953000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2003" name="Text Box 3"/>
          <p:cNvSpPr txBox="1">
            <a:spLocks noChangeArrowheads="1"/>
          </p:cNvSpPr>
          <p:nvPr/>
        </p:nvSpPr>
        <p:spPr bwMode="auto">
          <a:xfrm>
            <a:off x="3533599" y="5943600"/>
            <a:ext cx="102034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Value=2</a:t>
            </a:r>
          </a:p>
        </p:txBody>
      </p:sp>
      <p:sp>
        <p:nvSpPr>
          <p:cNvPr id="512004" name="Text Box 4"/>
          <p:cNvSpPr txBox="1">
            <a:spLocks noChangeArrowheads="1"/>
          </p:cNvSpPr>
          <p:nvPr/>
        </p:nvSpPr>
        <p:spPr bwMode="auto">
          <a:xfrm>
            <a:off x="3533599" y="5943600"/>
            <a:ext cx="102034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Value=1</a:t>
            </a:r>
          </a:p>
        </p:txBody>
      </p:sp>
      <p:sp>
        <p:nvSpPr>
          <p:cNvPr id="512005" name="Text Box 5"/>
          <p:cNvSpPr txBox="1">
            <a:spLocks noChangeArrowheads="1"/>
          </p:cNvSpPr>
          <p:nvPr/>
        </p:nvSpPr>
        <p:spPr bwMode="auto">
          <a:xfrm>
            <a:off x="3533599" y="5943600"/>
            <a:ext cx="102034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Value=0</a:t>
            </a:r>
          </a:p>
        </p:txBody>
      </p:sp>
      <p:pic>
        <p:nvPicPr>
          <p:cNvPr id="512006" name="Picture 6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Semaphores Like Integers Except…</a:t>
            </a:r>
          </a:p>
        </p:txBody>
      </p:sp>
      <p:sp>
        <p:nvSpPr>
          <p:cNvPr id="51200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11353800" cy="56388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Semaphores are like integers, except: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No negative values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Only operations allowed are P and V – can’t read or write value, except initially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Operations must be atomic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</a:rPr>
              <a:t>Two P’s together can’t decrement value below zero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T</a:t>
            </a:r>
            <a:r>
              <a:rPr lang="en-US" altLang="ko-KR" dirty="0" smtClean="0">
                <a:ea typeface="굴림" panose="020B0600000101010101" pitchFamily="34" charset="-127"/>
              </a:rPr>
              <a:t>hread going to sleep in P won’t miss wakeup from V – even if both happen at same time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POSIX adds ability to read value, but technically not part of proper interface!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Semaphore from railway analogy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Here is a semaphore initialized to 2 for resource control:</a:t>
            </a:r>
          </a:p>
          <a:p>
            <a:endParaRPr lang="ko-KR" altLang="en-US" dirty="0" smtClean="0">
              <a:ea typeface="굴림" panose="020B0600000101010101" pitchFamily="34" charset="-127"/>
            </a:endParaRPr>
          </a:p>
        </p:txBody>
      </p:sp>
      <p:pic>
        <p:nvPicPr>
          <p:cNvPr id="512009" name="Picture 9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10" name="Picture 10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011" name="Group 11"/>
          <p:cNvGrpSpPr>
            <a:grpSpLocks/>
          </p:cNvGrpSpPr>
          <p:nvPr/>
        </p:nvGrpSpPr>
        <p:grpSpPr bwMode="auto">
          <a:xfrm>
            <a:off x="2514600" y="4800600"/>
            <a:ext cx="7239000" cy="1447800"/>
            <a:chOff x="672" y="3024"/>
            <a:chExt cx="4560" cy="912"/>
          </a:xfrm>
        </p:grpSpPr>
        <p:sp>
          <p:nvSpPr>
            <p:cNvPr id="25621" name="Line 12"/>
            <p:cNvSpPr>
              <a:spLocks noChangeShapeType="1"/>
            </p:cNvSpPr>
            <p:nvPr/>
          </p:nvSpPr>
          <p:spPr bwMode="auto">
            <a:xfrm>
              <a:off x="672" y="3648"/>
              <a:ext cx="1392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2" name="Line 13"/>
            <p:cNvSpPr>
              <a:spLocks noChangeShapeType="1"/>
            </p:cNvSpPr>
            <p:nvPr/>
          </p:nvSpPr>
          <p:spPr bwMode="auto">
            <a:xfrm>
              <a:off x="2496" y="340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3" name="Line 14"/>
            <p:cNvSpPr>
              <a:spLocks noChangeShapeType="1"/>
            </p:cNvSpPr>
            <p:nvPr/>
          </p:nvSpPr>
          <p:spPr bwMode="auto">
            <a:xfrm>
              <a:off x="2496" y="393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4" name="Freeform 15"/>
            <p:cNvSpPr>
              <a:spLocks/>
            </p:cNvSpPr>
            <p:nvPr/>
          </p:nvSpPr>
          <p:spPr bwMode="auto">
            <a:xfrm>
              <a:off x="2016" y="3408"/>
              <a:ext cx="480" cy="240"/>
            </a:xfrm>
            <a:custGeom>
              <a:avLst/>
              <a:gdLst>
                <a:gd name="T0" fmla="*/ 0 w 480"/>
                <a:gd name="T1" fmla="*/ 187 h 272"/>
                <a:gd name="T2" fmla="*/ 144 w 480"/>
                <a:gd name="T3" fmla="*/ 187 h 272"/>
                <a:gd name="T4" fmla="*/ 336 w 480"/>
                <a:gd name="T5" fmla="*/ 37 h 272"/>
                <a:gd name="T6" fmla="*/ 480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5" name="Freeform 16"/>
            <p:cNvSpPr>
              <a:spLocks/>
            </p:cNvSpPr>
            <p:nvPr/>
          </p:nvSpPr>
          <p:spPr bwMode="auto">
            <a:xfrm flipV="1">
              <a:off x="2016" y="3648"/>
              <a:ext cx="528" cy="288"/>
            </a:xfrm>
            <a:custGeom>
              <a:avLst/>
              <a:gdLst>
                <a:gd name="T0" fmla="*/ 0 w 480"/>
                <a:gd name="T1" fmla="*/ 269 h 272"/>
                <a:gd name="T2" fmla="*/ 174 w 480"/>
                <a:gd name="T3" fmla="*/ 269 h 272"/>
                <a:gd name="T4" fmla="*/ 407 w 480"/>
                <a:gd name="T5" fmla="*/ 54 h 272"/>
                <a:gd name="T6" fmla="*/ 581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6" name="Freeform 17"/>
            <p:cNvSpPr>
              <a:spLocks/>
            </p:cNvSpPr>
            <p:nvPr/>
          </p:nvSpPr>
          <p:spPr bwMode="auto">
            <a:xfrm flipH="1">
              <a:off x="3888" y="3408"/>
              <a:ext cx="480" cy="240"/>
            </a:xfrm>
            <a:custGeom>
              <a:avLst/>
              <a:gdLst>
                <a:gd name="T0" fmla="*/ 0 w 480"/>
                <a:gd name="T1" fmla="*/ 187 h 272"/>
                <a:gd name="T2" fmla="*/ 144 w 480"/>
                <a:gd name="T3" fmla="*/ 187 h 272"/>
                <a:gd name="T4" fmla="*/ 336 w 480"/>
                <a:gd name="T5" fmla="*/ 37 h 272"/>
                <a:gd name="T6" fmla="*/ 480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7" name="Freeform 18"/>
            <p:cNvSpPr>
              <a:spLocks/>
            </p:cNvSpPr>
            <p:nvPr/>
          </p:nvSpPr>
          <p:spPr bwMode="auto">
            <a:xfrm flipH="1" flipV="1">
              <a:off x="3888" y="3648"/>
              <a:ext cx="528" cy="288"/>
            </a:xfrm>
            <a:custGeom>
              <a:avLst/>
              <a:gdLst>
                <a:gd name="T0" fmla="*/ 0 w 480"/>
                <a:gd name="T1" fmla="*/ 269 h 272"/>
                <a:gd name="T2" fmla="*/ 174 w 480"/>
                <a:gd name="T3" fmla="*/ 269 h 272"/>
                <a:gd name="T4" fmla="*/ 407 w 480"/>
                <a:gd name="T5" fmla="*/ 54 h 272"/>
                <a:gd name="T6" fmla="*/ 581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8" name="Line 19"/>
            <p:cNvSpPr>
              <a:spLocks noChangeShapeType="1"/>
            </p:cNvSpPr>
            <p:nvPr/>
          </p:nvSpPr>
          <p:spPr bwMode="auto">
            <a:xfrm>
              <a:off x="4320" y="3648"/>
              <a:ext cx="912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pic>
          <p:nvPicPr>
            <p:cNvPr id="25629" name="Picture 20" descr="MCj03641660000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3024"/>
              <a:ext cx="298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021" name="Rectangle 21"/>
          <p:cNvSpPr>
            <a:spLocks noChangeArrowheads="1"/>
          </p:cNvSpPr>
          <p:nvPr/>
        </p:nvSpPr>
        <p:spPr bwMode="auto">
          <a:xfrm>
            <a:off x="6096000" y="4572000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512022" name="Picture 22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3" name="Text Box 23"/>
          <p:cNvSpPr txBox="1">
            <a:spLocks noChangeArrowheads="1"/>
          </p:cNvSpPr>
          <p:nvPr/>
        </p:nvSpPr>
        <p:spPr bwMode="auto">
          <a:xfrm>
            <a:off x="3533599" y="5943600"/>
            <a:ext cx="102034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Value=1</a:t>
            </a:r>
          </a:p>
        </p:txBody>
      </p:sp>
      <p:sp>
        <p:nvSpPr>
          <p:cNvPr id="512024" name="Rectangle 24"/>
          <p:cNvSpPr>
            <a:spLocks noChangeArrowheads="1"/>
          </p:cNvSpPr>
          <p:nvPr/>
        </p:nvSpPr>
        <p:spPr bwMode="auto">
          <a:xfrm>
            <a:off x="3276600" y="4800600"/>
            <a:ext cx="1143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512025" name="Picture 25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6" name="Text Box 26"/>
          <p:cNvSpPr txBox="1">
            <a:spLocks noChangeArrowheads="1"/>
          </p:cNvSpPr>
          <p:nvPr/>
        </p:nvSpPr>
        <p:spPr bwMode="auto">
          <a:xfrm>
            <a:off x="3533599" y="5943600"/>
            <a:ext cx="102034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Value=0</a:t>
            </a:r>
          </a:p>
        </p:txBody>
      </p:sp>
      <p:pic>
        <p:nvPicPr>
          <p:cNvPr id="512027" name="Picture 27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9" name="Rectangle 28"/>
          <p:cNvSpPr>
            <a:spLocks noChangeArrowheads="1"/>
          </p:cNvSpPr>
          <p:nvPr/>
        </p:nvSpPr>
        <p:spPr bwMode="auto">
          <a:xfrm>
            <a:off x="609600" y="5257800"/>
            <a:ext cx="9906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2030" name="Text Box 30"/>
          <p:cNvSpPr txBox="1">
            <a:spLocks noChangeArrowheads="1"/>
          </p:cNvSpPr>
          <p:nvPr/>
        </p:nvSpPr>
        <p:spPr bwMode="auto">
          <a:xfrm>
            <a:off x="3533599" y="5943600"/>
            <a:ext cx="1114601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Value=2</a:t>
            </a:r>
          </a:p>
        </p:txBody>
      </p:sp>
    </p:spTree>
    <p:extLst>
      <p:ext uri="{BB962C8B-B14F-4D97-AF65-F5344CB8AC3E}">
        <p14:creationId xmlns:p14="http://schemas.microsoft.com/office/powerpoint/2010/main" val="805942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87 -0.04467 C 0.12644 -0.04028 0.20612 -0.03565 0.25105 -0.04467 C 0.29597 -0.0537 0.28165 -0.09028 0.3168 -0.0993 C 0.35196 -0.10833 0.40691 -0.10393 0.46198 -0.0993 " pathEditMode="fixed" rAng="0" ptsTypes="AAAA">
                                      <p:cBhvr>
                                        <p:cTn id="44" dur="500" fill="hold"/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55" y="-275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47 -0.03079 C 0.11602 -0.02963 0.18256 -0.02824 0.22748 -0.02708 C 0.2724 -0.02592 0.29623 -0.03379 0.31928 -0.02338 C 0.34245 -0.01296 0.34206 0.02546 0.36589 0.03496 C 0.38959 0.04445 0.42579 0.03889 0.46185 0.03334 " pathEditMode="fixed" rAng="0" ptsTypes="AAAAA">
                                      <p:cBhvr>
                                        <p:cTn id="50" dur="500" fill="hold"/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12" y="3542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76 -0.03518 C 0.06576 -0.03495 0.14258 -0.03426 0.21928 -0.03333 " pathEditMode="fixed" rAng="0" ptsTypes="AA">
                                      <p:cBhvr>
                                        <p:cTn id="56" dur="1000" fill="hold"/>
                                        <p:tgtEl>
                                          <p:spTgt spid="512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6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573 -0.08889 C 0.52657 -0.09329 0.5974 -0.09745 0.63529 -0.09074 C 0.67305 -0.08403 0.66524 -0.05741 0.68321 -0.04884 C 0.70105 -0.04028 0.69336 -0.04051 0.7431 -0.03958 C 0.79271 -0.03866 0.93178 -0.04259 0.98139 -0.04329 " pathEditMode="fixed" rAng="0" ptsTypes="AAAAA">
                                      <p:cBhvr>
                                        <p:cTn id="60" dur="500" fill="hold"/>
                                        <p:tgtEl>
                                          <p:spTgt spid="512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76" y="217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948 -0.03333 C 0.22084 -0.02847 0.24219 -0.02338 0.26251 -0.03333 C 0.28282 -0.04329 0.28803 -0.08356 0.32136 -0.09352 C 0.35469 -0.10347 0.40847 -0.09861 0.46251 -0.09352 " pathEditMode="fixed" rAng="0" ptsTypes="AAAA">
                                      <p:cBhvr>
                                        <p:cTn id="67" dur="500" fill="hold"/>
                                        <p:tgtEl>
                                          <p:spTgt spid="512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51" y="-3032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76 -0.03518 C 0.06576 -0.03495 0.14258 -0.03426 0.21928 -0.03333 " pathEditMode="fixed" rAng="0" ptsTypes="AA">
                                      <p:cBhvr>
                                        <p:cTn id="77" dur="500" fill="hold"/>
                                        <p:tgtEl>
                                          <p:spTgt spid="512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6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2" grpId="0" animBg="1"/>
      <p:bldP spid="512003" grpId="0" animBg="1"/>
      <p:bldP spid="512004" grpId="0" animBg="1"/>
      <p:bldP spid="512005" grpId="0" animBg="1"/>
      <p:bldP spid="512008" grpId="0" build="p"/>
      <p:bldP spid="512021" grpId="0" animBg="1"/>
      <p:bldP spid="512023" grpId="0" animBg="1"/>
      <p:bldP spid="512024" grpId="0" animBg="1"/>
      <p:bldP spid="512026" grpId="0" animBg="1"/>
      <p:bldP spid="5120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Two Uses of Semaphores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685800"/>
            <a:ext cx="10820400" cy="6172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Mutual Exclusion (initial value = 1)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Also called “Binary Semaphore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” or “</a:t>
            </a:r>
            <a:r>
              <a:rPr lang="en-US" altLang="ko-KR" dirty="0" err="1" smtClean="0">
                <a:latin typeface="Gill Sans Light"/>
                <a:ea typeface="굴림" charset="0"/>
                <a:cs typeface="Gill Sans Light"/>
              </a:rPr>
              <a:t>mutex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”.</a:t>
            </a:r>
            <a:endParaRPr lang="en-US" altLang="ko-KR" dirty="0">
              <a:latin typeface="Gill Sans Light"/>
              <a:ea typeface="굴림" charset="0"/>
              <a:cs typeface="Gill Sans Light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Can be used for mutual 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exclusion, just like a lock:</a:t>
            </a:r>
            <a:endParaRPr lang="en-US" altLang="ko-KR" dirty="0">
              <a:latin typeface="Gill Sans Light"/>
              <a:ea typeface="굴림" charset="0"/>
              <a:cs typeface="Gill Sans Light"/>
            </a:endParaRPr>
          </a:p>
          <a:p>
            <a:pPr lvl="2">
              <a:lnSpc>
                <a:spcPct val="85000"/>
              </a:lnSpc>
              <a:buFontTx/>
              <a:buNone/>
            </a:pP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mysem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  // 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Critical section goes here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mysem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endParaRPr lang="en-US" altLang="ko-KR" b="1" dirty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Scheduling Constraints (initial value = 0)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Allow thread 1 to wait for a signal from thread 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2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thread 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2 </a:t>
            </a:r>
            <a:r>
              <a:rPr lang="en-US" altLang="ko-KR" dirty="0">
                <a:solidFill>
                  <a:srgbClr val="FF0000"/>
                </a:solidFill>
                <a:latin typeface="Gill Sans Light"/>
                <a:ea typeface="굴림" charset="0"/>
                <a:cs typeface="Gill Sans Light"/>
              </a:rPr>
              <a:t>schedules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 thread 1 when a given </a:t>
            </a:r>
            <a:r>
              <a:rPr lang="en-US" altLang="ko-KR" dirty="0">
                <a:solidFill>
                  <a:srgbClr val="FF0000"/>
                </a:solidFill>
                <a:latin typeface="Gill Sans Light"/>
                <a:ea typeface="굴림" charset="0"/>
                <a:cs typeface="Gill Sans Light"/>
              </a:rPr>
              <a:t>event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 occurs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Example: suppose you had to implement </a:t>
            </a:r>
            <a:r>
              <a:rPr lang="en-US" altLang="ko-KR" dirty="0" err="1">
                <a:latin typeface="Gill Sans Light"/>
                <a:ea typeface="굴림" charset="0"/>
                <a:cs typeface="Gill Sans Light"/>
              </a:rPr>
              <a:t>ThreadJoin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 which must wait for thread to 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terminate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		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Initial value of semaphore = 0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ThreadJoin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 {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   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mysem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ThreadFinish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 {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   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mysem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</p:txBody>
      </p:sp>
      <p:sp>
        <p:nvSpPr>
          <p:cNvPr id="2" name="Curved Right Arrow 1"/>
          <p:cNvSpPr>
            <a:spLocks noChangeArrowheads="1"/>
          </p:cNvSpPr>
          <p:nvPr/>
        </p:nvSpPr>
        <p:spPr bwMode="auto">
          <a:xfrm flipH="1" flipV="1">
            <a:off x="5257800" y="5257800"/>
            <a:ext cx="533400" cy="990600"/>
          </a:xfrm>
          <a:prstGeom prst="curvedRightArrow">
            <a:avLst>
              <a:gd name="adj1" fmla="val 24994"/>
              <a:gd name="adj2" fmla="val 49997"/>
              <a:gd name="adj3" fmla="val 2500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993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 build="p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106680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ko-KR" sz="2800" dirty="0">
                <a:ea typeface="굴림" panose="020B0600000101010101" pitchFamily="34" charset="-127"/>
              </a:rPr>
              <a:t>Revisit Bounded </a:t>
            </a:r>
            <a:r>
              <a:rPr lang="en-US" altLang="ko-KR" sz="2800" dirty="0" smtClean="0">
                <a:ea typeface="굴림" panose="020B0600000101010101" pitchFamily="34" charset="-127"/>
              </a:rPr>
              <a:t>Buffer: Correctness </a:t>
            </a:r>
            <a:r>
              <a:rPr lang="en-US" altLang="ko-KR" sz="2800" dirty="0">
                <a:ea typeface="굴림" panose="020B0600000101010101" pitchFamily="34" charset="-127"/>
              </a:rPr>
              <a:t>constraints for solution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96913"/>
            <a:ext cx="11071224" cy="6019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Correctness Constraints: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Consumer must wait for producer to fill buffers, if none full (scheduling constraint)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Producer must wait for consumer to empty buffers, if all full (scheduling constraint)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Only one thread can manipulate buffer queue at a time (mutual exclusion)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Remember why we need mutual exclusion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Because computers are stupid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Imagine if in real life: the delivery person is filling the machine and somebody comes up and tries to stick their money into the machine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General rule of thumb: 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Use a separate semaphore for each constraint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Semaphore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fullBuffers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; // consumer’s constraint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Semaphore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emptyBuffers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;// producer’s constraint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Semaphore mutex;       // mutual exclusion</a:t>
            </a:r>
          </a:p>
        </p:txBody>
      </p:sp>
    </p:spTree>
    <p:extLst>
      <p:ext uri="{BB962C8B-B14F-4D97-AF65-F5344CB8AC3E}">
        <p14:creationId xmlns:p14="http://schemas.microsoft.com/office/powerpoint/2010/main" val="4035689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14071" y="966788"/>
            <a:ext cx="9740900" cy="5662612"/>
          </a:xfrm>
        </p:spPr>
        <p:txBody>
          <a:bodyPr/>
          <a:lstStyle/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fullSlots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0; 	// Initially, no coke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emptySlots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bufSize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			// Initially,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num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empty slots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1;	// No one using machine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Producer(item) {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emptySlots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// Wait until space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// Wait until machine free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Enqueue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(item);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fullSlots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// Tell consumers there is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			// more coke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Consumer() {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fullSlots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// Check if there’s a coke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// Wait until machine free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item =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Dequeue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emptySlots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// tell producer need more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return item;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endParaRPr lang="en-US" altLang="ko-KR" sz="2000" dirty="0">
              <a:latin typeface="Consolas" panose="020B0609020204030204" pitchFamily="49" charset="0"/>
              <a:ea typeface="굴림" charset="0"/>
              <a:cs typeface="굴림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1600" y="4217313"/>
            <a:ext cx="3371436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b="0" dirty="0" smtClean="0">
                <a:latin typeface="Consolas" panose="020B0609020204030204" pitchFamily="49" charset="0"/>
              </a:rPr>
              <a:t> </a:t>
            </a:r>
            <a:r>
              <a:rPr lang="en-US" sz="2200" b="0" dirty="0" err="1" smtClean="0">
                <a:latin typeface="Consolas" panose="020B0609020204030204" pitchFamily="49" charset="0"/>
              </a:rPr>
              <a:t>fullSlots</a:t>
            </a:r>
            <a:r>
              <a:rPr lang="en-US" sz="2200" b="0" dirty="0" smtClean="0">
                <a:latin typeface="Gill Sans Light"/>
              </a:rPr>
              <a:t> signals coke</a:t>
            </a:r>
            <a:endParaRPr lang="en-US" sz="2200" b="0" dirty="0">
              <a:latin typeface="Gill Sans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" y="5157788"/>
            <a:ext cx="1895071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b="0" dirty="0" err="1" smtClean="0">
                <a:latin typeface="Consolas" panose="020B0609020204030204" pitchFamily="49" charset="0"/>
              </a:rPr>
              <a:t>emptySlots</a:t>
            </a:r>
            <a:r>
              <a:rPr lang="en-US" sz="2200" b="0" dirty="0" smtClean="0">
                <a:latin typeface="Gill Sans Light"/>
              </a:rPr>
              <a:t> </a:t>
            </a:r>
          </a:p>
          <a:p>
            <a:r>
              <a:rPr lang="en-US" sz="2200" b="0" dirty="0" smtClean="0">
                <a:latin typeface="Gill Sans Light"/>
              </a:rPr>
              <a:t>signals space</a:t>
            </a:r>
            <a:endParaRPr lang="en-US" sz="2200" b="0" dirty="0">
              <a:latin typeface="Gill Sans Light"/>
            </a:endParaRPr>
          </a:p>
        </p:txBody>
      </p:sp>
      <p:sp>
        <p:nvSpPr>
          <p:cNvPr id="5" name="Curved Right Arrow 4"/>
          <p:cNvSpPr>
            <a:spLocks noChangeArrowheads="1"/>
          </p:cNvSpPr>
          <p:nvPr/>
        </p:nvSpPr>
        <p:spPr bwMode="auto">
          <a:xfrm flipV="1">
            <a:off x="1628371" y="2692400"/>
            <a:ext cx="723900" cy="3251200"/>
          </a:xfrm>
          <a:prstGeom prst="curvedRightArrow">
            <a:avLst>
              <a:gd name="adj1" fmla="val 25014"/>
              <a:gd name="adj2" fmla="val 50006"/>
              <a:gd name="adj3" fmla="val 2500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324360" y="2992232"/>
            <a:ext cx="7376746" cy="685800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Full Solution to Bounded 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Buffer (coke machine)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2" name="Curved Right Arrow 1"/>
          <p:cNvSpPr>
            <a:spLocks noChangeArrowheads="1"/>
          </p:cNvSpPr>
          <p:nvPr/>
        </p:nvSpPr>
        <p:spPr bwMode="auto">
          <a:xfrm flipH="1">
            <a:off x="4953000" y="3810000"/>
            <a:ext cx="381000" cy="11430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324360" y="5043770"/>
            <a:ext cx="7376746" cy="685800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743642" y="3252788"/>
            <a:ext cx="2376886" cy="2209799"/>
            <a:chOff x="9243614" y="3080238"/>
            <a:chExt cx="2429640" cy="2209799"/>
          </a:xfrm>
        </p:grpSpPr>
        <p:sp>
          <p:nvSpPr>
            <p:cNvPr id="4" name="TextBox 3"/>
            <p:cNvSpPr txBox="1"/>
            <p:nvPr/>
          </p:nvSpPr>
          <p:spPr>
            <a:xfrm>
              <a:off x="9321535" y="3468997"/>
              <a:ext cx="2351719" cy="14465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200" b="0" dirty="0" smtClean="0">
                  <a:latin typeface="Gill Sans Light"/>
                </a:rPr>
                <a:t>Critical sections using </a:t>
              </a:r>
              <a:r>
                <a:rPr lang="en-US" sz="2200" b="0" dirty="0" err="1" smtClean="0">
                  <a:latin typeface="Gill Sans Light"/>
                </a:rPr>
                <a:t>mutex</a:t>
              </a:r>
              <a:r>
                <a:rPr lang="en-US" sz="2200" b="0" dirty="0" smtClean="0">
                  <a:latin typeface="Gill Sans Light"/>
                </a:rPr>
                <a:t> protect integrity of the queue</a:t>
              </a:r>
              <a:endParaRPr lang="en-US" sz="2200" b="0" dirty="0">
                <a:latin typeface="Gill Sans Light"/>
              </a:endParaRPr>
            </a:p>
          </p:txBody>
        </p:sp>
        <p:sp>
          <p:nvSpPr>
            <p:cNvPr id="10" name="Bent Arrow 9"/>
            <p:cNvSpPr/>
            <p:nvPr/>
          </p:nvSpPr>
          <p:spPr bwMode="auto">
            <a:xfrm rot="10800000">
              <a:off x="9243614" y="4864793"/>
              <a:ext cx="1168400" cy="425244"/>
            </a:xfrm>
            <a:prstGeom prst="bentArrow">
              <a:avLst>
                <a:gd name="adj1" fmla="val 34326"/>
                <a:gd name="adj2" fmla="val 25000"/>
                <a:gd name="adj3" fmla="val 25000"/>
                <a:gd name="adj4" fmla="val 43750"/>
              </a:avLst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12" name="Bent Arrow 11"/>
            <p:cNvSpPr/>
            <p:nvPr/>
          </p:nvSpPr>
          <p:spPr bwMode="auto">
            <a:xfrm rot="10800000" flipV="1">
              <a:off x="9243614" y="3080238"/>
              <a:ext cx="1168400" cy="425244"/>
            </a:xfrm>
            <a:prstGeom prst="bentArrow">
              <a:avLst>
                <a:gd name="adj1" fmla="val 34326"/>
                <a:gd name="adj2" fmla="val 25000"/>
                <a:gd name="adj3" fmla="val 25000"/>
                <a:gd name="adj4" fmla="val 43750"/>
              </a:avLst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</p:grpSp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100" y="762000"/>
            <a:ext cx="1714500" cy="1795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0694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  <p:bldP spid="9" grpId="0" animBg="1"/>
      <p:bldP spid="16" grpId="0" animBg="1"/>
      <p:bldP spid="5" grpId="0" animBg="1"/>
      <p:bldP spid="3" grpId="0" animBg="1"/>
      <p:bldP spid="2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Discussion about Solution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990600"/>
            <a:ext cx="10058400" cy="56388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Why asymmetry?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Producer does: </a:t>
            </a:r>
            <a:r>
              <a:rPr lang="en-US" altLang="ko-KR" b="1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semaP</a:t>
            </a:r>
            <a:r>
              <a:rPr lang="en-US" altLang="ko-KR" b="1" dirty="0" smtClean="0">
                <a:latin typeface="Consolas" panose="020B06090202040302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b="1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emptyBuffer</a:t>
            </a:r>
            <a:r>
              <a:rPr lang="en-US" altLang="ko-KR" b="1" dirty="0" smtClean="0">
                <a:latin typeface="Consolas" panose="020B0609020204030204" pitchFamily="49" charset="0"/>
                <a:ea typeface="굴림" panose="020B0600000101010101" pitchFamily="34" charset="-127"/>
              </a:rPr>
              <a:t>), </a:t>
            </a:r>
            <a:r>
              <a:rPr lang="en-US" altLang="ko-KR" b="1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semaV</a:t>
            </a:r>
            <a:r>
              <a:rPr lang="en-US" altLang="ko-KR" b="1" dirty="0" smtClean="0">
                <a:latin typeface="Consolas" panose="020B06090202040302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b="1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fullBuffer</a:t>
            </a:r>
            <a:r>
              <a:rPr lang="en-US" altLang="ko-KR" b="1" dirty="0" smtClean="0">
                <a:latin typeface="Consolas" panose="020B0609020204030204" pitchFamily="49" charset="0"/>
                <a:ea typeface="굴림" panose="020B0600000101010101" pitchFamily="34" charset="-127"/>
              </a:rPr>
              <a:t>)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Consumer does: </a:t>
            </a:r>
            <a:r>
              <a:rPr lang="en-US" altLang="ko-KR" b="1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semaP</a:t>
            </a:r>
            <a:r>
              <a:rPr lang="en-US" altLang="ko-KR" b="1" dirty="0" smtClean="0">
                <a:latin typeface="Consolas" panose="020B06090202040302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b="1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fullBuffer</a:t>
            </a:r>
            <a:r>
              <a:rPr lang="en-US" altLang="ko-KR" b="1" dirty="0" smtClean="0">
                <a:latin typeface="Consolas" panose="020B0609020204030204" pitchFamily="49" charset="0"/>
                <a:ea typeface="굴림" panose="020B0600000101010101" pitchFamily="34" charset="-127"/>
              </a:rPr>
              <a:t>), </a:t>
            </a:r>
            <a:r>
              <a:rPr lang="en-US" altLang="ko-KR" b="1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semaV</a:t>
            </a:r>
            <a:r>
              <a:rPr lang="en-US" altLang="ko-KR" b="1" dirty="0" smtClean="0">
                <a:latin typeface="Consolas" panose="020B06090202040302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b="1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emptyBuffer</a:t>
            </a:r>
            <a:r>
              <a:rPr lang="en-US" altLang="ko-KR" b="1" dirty="0" smtClean="0">
                <a:latin typeface="Consolas" panose="020B0609020204030204" pitchFamily="49" charset="0"/>
                <a:ea typeface="굴림" panose="020B0600000101010101" pitchFamily="34" charset="-127"/>
              </a:rPr>
              <a:t>)</a:t>
            </a:r>
          </a:p>
          <a:p>
            <a:endParaRPr lang="en-US" altLang="ko-KR" dirty="0" smtClean="0">
              <a:ea typeface="굴림" panose="020B0600000101010101" pitchFamily="34" charset="-127"/>
            </a:endParaRPr>
          </a:p>
          <a:p>
            <a:endParaRPr lang="en-US" altLang="ko-KR" dirty="0" smtClean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Is order of P’s important?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Yes!  Can cause deadlock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Is order of V’s important?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No, except that it might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affect scheduling efficiency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What if we have 2 producers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or 2 consumers?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Do we need to change anything?</a:t>
            </a:r>
          </a:p>
          <a:p>
            <a:pPr lvl="1"/>
            <a:endParaRPr lang="ko-KR" altLang="en-US" dirty="0" smtClean="0">
              <a:ea typeface="굴림" panose="020B0600000101010101" pitchFamily="34" charset="-127"/>
            </a:endParaRPr>
          </a:p>
        </p:txBody>
      </p:sp>
      <p:sp>
        <p:nvSpPr>
          <p:cNvPr id="465924" name="Rectangle 4"/>
          <p:cNvSpPr>
            <a:spLocks noChangeArrowheads="1"/>
          </p:cNvSpPr>
          <p:nvPr/>
        </p:nvSpPr>
        <p:spPr bwMode="auto">
          <a:xfrm>
            <a:off x="1263698" y="3564790"/>
            <a:ext cx="5105400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65925" name="Rectangle 5"/>
          <p:cNvSpPr>
            <a:spLocks noChangeArrowheads="1"/>
          </p:cNvSpPr>
          <p:nvPr/>
        </p:nvSpPr>
        <p:spPr bwMode="auto">
          <a:xfrm>
            <a:off x="1524000" y="4437464"/>
            <a:ext cx="4114800" cy="664321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4419600" y="685800"/>
            <a:ext cx="1752600" cy="685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FFFAA"/>
          </a:solidFill>
          <a:ln w="19050" cmpd="sng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Decrease # of empty slots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7620000" y="685800"/>
            <a:ext cx="1752600" cy="685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FFFAA"/>
          </a:solidFill>
          <a:ln w="19050" cmpd="sng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Increase # of occupied slots</a:t>
            </a: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7772400" y="2362200"/>
            <a:ext cx="1752600" cy="685800"/>
          </a:xfrm>
          <a:prstGeom prst="wedgeRectCallout">
            <a:avLst>
              <a:gd name="adj1" fmla="val -9741"/>
              <a:gd name="adj2" fmla="val -71653"/>
            </a:avLst>
          </a:prstGeom>
          <a:solidFill>
            <a:srgbClr val="FFFFAA"/>
          </a:solidFill>
          <a:ln w="19050" cmpd="sng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Increase # of empty slots</a:t>
            </a:r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5257800" y="2362200"/>
            <a:ext cx="1752600" cy="685800"/>
          </a:xfrm>
          <a:prstGeom prst="wedgeRectCallout">
            <a:avLst>
              <a:gd name="adj1" fmla="val -37838"/>
              <a:gd name="adj2" fmla="val -71653"/>
            </a:avLst>
          </a:prstGeom>
          <a:solidFill>
            <a:srgbClr val="FFFFAA"/>
          </a:solidFill>
          <a:ln w="19050" cmpd="sng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Decrease # of occupied slots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524000" y="5867400"/>
            <a:ext cx="5105400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pSp>
        <p:nvGrpSpPr>
          <p:cNvPr id="3" name="Group 2"/>
          <p:cNvGrpSpPr/>
          <p:nvPr/>
        </p:nvGrpSpPr>
        <p:grpSpPr>
          <a:xfrm>
            <a:off x="6170920" y="3287340"/>
            <a:ext cx="4116079" cy="3733800"/>
            <a:chOff x="5332720" y="3287340"/>
            <a:chExt cx="4116079" cy="37338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332720" y="3287340"/>
              <a:ext cx="4116079" cy="3733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lIns="90478" tIns="44445" rIns="90478" bIns="44445"/>
            <a:lstStyle>
              <a:lvl1pPr marL="285750" indent="-285750"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30000"/>
                </a:spcBef>
                <a:buSzPct val="100000"/>
              </a:pPr>
              <a:r>
                <a:rPr lang="en-US" altLang="ko-KR" sz="1800" dirty="0">
                  <a:latin typeface="Consolas" panose="020B0609020204030204" pitchFamily="49" charset="0"/>
                  <a:ea typeface="굴림" charset="0"/>
                  <a:cs typeface="굴림" charset="0"/>
                </a:rPr>
                <a:t>  Producer(item) {</a:t>
              </a:r>
              <a:br>
                <a:rPr lang="en-US" altLang="ko-KR" sz="1800" dirty="0"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 smtClean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semaP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 smtClean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mutex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 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/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 smtClean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semaP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 smtClean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emptySlots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r>
                <a:rPr lang="en-US" altLang="ko-KR" sz="1800" dirty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/>
              </a:r>
              <a:br>
                <a:rPr lang="en-US" altLang="ko-KR" sz="1800" dirty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Enqueue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(item);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semaV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mutex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/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semaV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fullSlots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/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}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Consumer() {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semaP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fullSlots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/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semaP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mutex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/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item = 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Dequeue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();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semaV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mutex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/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semaV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emptySlots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/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return item;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}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endPara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endParaRPr>
            </a:p>
          </p:txBody>
        </p:sp>
        <p:sp>
          <p:nvSpPr>
            <p:cNvPr id="2" name="Arc 1"/>
            <p:cNvSpPr/>
            <p:nvPr/>
          </p:nvSpPr>
          <p:spPr bwMode="auto">
            <a:xfrm rot="10505001">
              <a:off x="5484889" y="3620561"/>
              <a:ext cx="750265" cy="341290"/>
            </a:xfrm>
            <a:prstGeom prst="arc">
              <a:avLst>
                <a:gd name="adj1" fmla="val 15642640"/>
                <a:gd name="adj2" fmla="val 6441015"/>
              </a:avLst>
            </a:prstGeom>
            <a:solidFill>
              <a:schemeClr val="bg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0126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uiExpand="1" build="p" bldLvl="2"/>
      <p:bldP spid="465924" grpId="0" uiExpand="1" animBg="1"/>
      <p:bldP spid="465925" grpId="0" uiExpand="1" animBg="1"/>
      <p:bldP spid="6" grpId="0" animBg="1"/>
      <p:bldP spid="7" grpId="0" animBg="1"/>
      <p:bldP spid="8" grpId="0" animBg="1"/>
      <p:bldP spid="9" grpId="0" animBg="1"/>
      <p:bldP spid="11" grpId="0" uiExpan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8392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Semaphores are good but…Monitors are better!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762000"/>
            <a:ext cx="10591800" cy="57912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Semaphores are a huge step up; just think of trying to do the bounded buffer with only loads and stores or even with locks!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Problem is that semaphores are dual purpose: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They are used for both mutex and scheduling constraints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Example: the fact that flipping of P’s in bounded buffer gives deadlock is not immediately obvious.  How do you prove correctness to someone?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Cleaner idea: Use </a:t>
            </a:r>
            <a:r>
              <a:rPr lang="en-US" altLang="ko-KR" i="1" dirty="0" smtClean="0">
                <a:ea typeface="굴림" panose="020B0600000101010101" pitchFamily="34" charset="-127"/>
              </a:rPr>
              <a:t>locks</a:t>
            </a:r>
            <a:r>
              <a:rPr lang="en-US" altLang="ko-KR" dirty="0" smtClean="0">
                <a:ea typeface="굴림" panose="020B0600000101010101" pitchFamily="34" charset="-127"/>
              </a:rPr>
              <a:t> for mutual exclusion and </a:t>
            </a:r>
            <a:r>
              <a:rPr lang="en-US" altLang="ko-KR" i="1" dirty="0" smtClean="0">
                <a:ea typeface="굴림" panose="020B0600000101010101" pitchFamily="34" charset="-127"/>
              </a:rPr>
              <a:t>condition variables </a:t>
            </a:r>
            <a:r>
              <a:rPr lang="en-US" altLang="ko-KR" dirty="0" smtClean="0">
                <a:ea typeface="굴림" panose="020B0600000101010101" pitchFamily="34" charset="-127"/>
              </a:rPr>
              <a:t>for scheduling constraints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Definition: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Monitor</a:t>
            </a:r>
            <a:r>
              <a:rPr lang="en-US" altLang="ko-KR" dirty="0" smtClean="0">
                <a:ea typeface="굴림" panose="020B0600000101010101" pitchFamily="34" charset="-127"/>
              </a:rPr>
              <a:t>: a </a:t>
            </a: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lock</a:t>
            </a:r>
            <a:r>
              <a:rPr lang="en-US" altLang="ko-KR" dirty="0" smtClean="0">
                <a:ea typeface="굴림" panose="020B0600000101010101" pitchFamily="34" charset="-127"/>
              </a:rPr>
              <a:t> and zero or more </a:t>
            </a: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condition variables </a:t>
            </a:r>
            <a:r>
              <a:rPr lang="en-US" altLang="ko-KR" dirty="0" smtClean="0">
                <a:ea typeface="굴림" panose="020B0600000101010101" pitchFamily="34" charset="-127"/>
              </a:rPr>
              <a:t>for managing concurrent access to shared data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Some languages like Java provide this natively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Most others use actual locks and condition variables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A “Monitor” is a paradigm for concurrent programming!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Some languages support monitors explicitly</a:t>
            </a:r>
          </a:p>
        </p:txBody>
      </p:sp>
    </p:spTree>
    <p:extLst>
      <p:ext uri="{BB962C8B-B14F-4D97-AF65-F5344CB8AC3E}">
        <p14:creationId xmlns:p14="http://schemas.microsoft.com/office/powerpoint/2010/main" val="41726016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2000"/>
            <a:ext cx="108204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Midterm </a:t>
            </a:r>
            <a:r>
              <a:rPr lang="en-US" dirty="0" smtClean="0"/>
              <a:t>Thursday </a:t>
            </a:r>
            <a:r>
              <a:rPr lang="en-US" dirty="0" smtClean="0"/>
              <a:t>(February 17)!</a:t>
            </a:r>
          </a:p>
          <a:p>
            <a:pPr lvl="1"/>
            <a:r>
              <a:rPr lang="en-US" dirty="0" smtClean="0"/>
              <a:t>No class on day of midterm</a:t>
            </a:r>
          </a:p>
          <a:p>
            <a:pPr lvl="1"/>
            <a:r>
              <a:rPr lang="en-US" dirty="0" smtClean="0"/>
              <a:t>7-9PM </a:t>
            </a:r>
            <a:endParaRPr lang="en-US" dirty="0" smtClean="0"/>
          </a:p>
          <a:p>
            <a:pPr lvl="1"/>
            <a:r>
              <a:rPr lang="en-US" dirty="0" smtClean="0"/>
              <a:t>All materials up to today’s lecture!</a:t>
            </a:r>
          </a:p>
          <a:p>
            <a:r>
              <a:rPr lang="en-US" dirty="0" smtClean="0"/>
              <a:t>Head TA will be posting where you are supposed to go</a:t>
            </a:r>
          </a:p>
          <a:p>
            <a:pPr lvl="1"/>
            <a:r>
              <a:rPr lang="en-US" dirty="0" smtClean="0"/>
              <a:t>We have 3 primary rooms, and others</a:t>
            </a:r>
          </a:p>
          <a:p>
            <a:r>
              <a:rPr lang="en-US" dirty="0" smtClean="0"/>
              <a:t>If you are sick, let us know.</a:t>
            </a:r>
          </a:p>
          <a:p>
            <a:pPr lvl="1"/>
            <a:r>
              <a:rPr lang="en-US" dirty="0" smtClean="0"/>
              <a:t>Do not come to the midterm!</a:t>
            </a:r>
          </a:p>
          <a:p>
            <a:r>
              <a:rPr lang="en-US" dirty="0" smtClean="0"/>
              <a:t>No class on Thursday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1675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Condition Variables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685800"/>
            <a:ext cx="10439400" cy="6172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How do we change the consumer() routine to wait until something is on the queue?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Could do this by keeping a count of the number of things on the queue (with semaphores), but error prone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Condition Variable</a:t>
            </a:r>
            <a:r>
              <a:rPr lang="en-US" altLang="ko-KR" dirty="0" smtClean="0">
                <a:ea typeface="굴림" panose="020B0600000101010101" pitchFamily="34" charset="-127"/>
              </a:rPr>
              <a:t>: a queue of threads waiting for something </a:t>
            </a:r>
            <a:r>
              <a:rPr lang="en-US" altLang="ko-KR" i="1" dirty="0" smtClean="0">
                <a:ea typeface="굴림" panose="020B0600000101010101" pitchFamily="34" charset="-127"/>
              </a:rPr>
              <a:t>inside</a:t>
            </a:r>
            <a:r>
              <a:rPr lang="en-US" altLang="ko-KR" dirty="0" smtClean="0">
                <a:ea typeface="굴림" panose="020B0600000101010101" pitchFamily="34" charset="-127"/>
              </a:rPr>
              <a:t> a critical section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Key idea: allow sleeping inside critical section by atomically releasing lock at time we go to sleep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Contrast to semaphores: Can’t wait inside critical section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Operations: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Wait(&amp;lock)</a:t>
            </a:r>
            <a:r>
              <a:rPr lang="en-US" altLang="ko-KR" dirty="0" smtClean="0">
                <a:ea typeface="굴림" panose="020B0600000101010101" pitchFamily="34" charset="-127"/>
              </a:rPr>
              <a:t>: Atomically release lock and go to sleep.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Re-acquire lock later, before returning.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Signal()</a:t>
            </a:r>
            <a:r>
              <a:rPr lang="en-US" altLang="ko-KR" dirty="0" smtClean="0">
                <a:ea typeface="굴림" panose="020B0600000101010101" pitchFamily="34" charset="-127"/>
              </a:rPr>
              <a:t>: Wake up one waiter, if any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Broadcast()</a:t>
            </a:r>
            <a:r>
              <a:rPr lang="en-US" altLang="ko-KR" dirty="0" smtClean="0">
                <a:ea typeface="굴림" panose="020B0600000101010101" pitchFamily="34" charset="-127"/>
              </a:rPr>
              <a:t>: Wake up all waiters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Rule: Must hold lock when doing condition variable ops!</a:t>
            </a:r>
          </a:p>
        </p:txBody>
      </p:sp>
    </p:spTree>
    <p:extLst>
      <p:ext uri="{BB962C8B-B14F-4D97-AF65-F5344CB8AC3E}">
        <p14:creationId xmlns:p14="http://schemas.microsoft.com/office/powerpoint/2010/main" val="23706521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Recall: Atomic Read-Modify-Write 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2317" y="716485"/>
            <a:ext cx="8915400" cy="5791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500" b="1" dirty="0" err="1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test&amp;set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(&amp;address) {           /* most architectures */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result = M[address];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return result from “address” and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/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M[address] = 1;     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set value at “address” to 1 </a:t>
            </a:r>
            <a:r>
              <a:rPr lang="en-US" altLang="ko-KR" sz="1500" b="1" dirty="0">
                <a:solidFill>
                  <a:srgbClr val="0082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/>
            </a:r>
            <a:br>
              <a:rPr lang="en-US" altLang="ko-KR" sz="1500" b="1" dirty="0">
                <a:solidFill>
                  <a:srgbClr val="0082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solidFill>
                  <a:srgbClr val="0082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return result;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swap (&amp;address, register) {     /* x86 */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temp = M[address];  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swap register’s value to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/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M[address] = register;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value at “address” </a:t>
            </a:r>
            <a:r>
              <a:rPr lang="en-US" altLang="ko-KR" sz="1500" b="1" dirty="0">
                <a:solidFill>
                  <a:srgbClr val="0082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/>
            </a:r>
            <a:br>
              <a:rPr lang="en-US" altLang="ko-KR" sz="1500" b="1" dirty="0">
                <a:solidFill>
                  <a:srgbClr val="0082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register = temp;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500" b="1" dirty="0" err="1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compare&amp;swap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(&amp;address, reg1, reg2) { /* </a:t>
            </a:r>
            <a:r>
              <a:rPr lang="en-US" altLang="ko-KR" sz="1500" b="1" dirty="0" smtClean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x86 (returns old value), 68000 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*/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if (reg1 == M[address]) {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If memory still == reg1,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/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    M[address] = reg2;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then  put reg2 =&gt; memory</a:t>
            </a:r>
            <a:b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    return success;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} else {            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Otherwise do not change memory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/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    return failure;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}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500" b="1" dirty="0" err="1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load-linked&amp;store-conditional</a:t>
            </a: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(&amp;address) { /* R4000, alpha */</a:t>
            </a:r>
            <a:b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   loop:</a:t>
            </a:r>
            <a:b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	</a:t>
            </a:r>
            <a:r>
              <a:rPr lang="en-US" altLang="ko-KR" sz="1500" b="1" dirty="0" err="1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ll</a:t>
            </a: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r1, M[address];</a:t>
            </a:r>
            <a:b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	</a:t>
            </a:r>
            <a:r>
              <a:rPr lang="en-US" altLang="ko-KR" sz="1500" b="1" dirty="0" err="1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movi</a:t>
            </a: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r2, 1;	  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// Can do arbitrary computation</a:t>
            </a:r>
            <a:b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	</a:t>
            </a:r>
            <a:r>
              <a:rPr lang="en-US" altLang="ko-KR" sz="1500" b="1" dirty="0" err="1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sc</a:t>
            </a: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r2, M[address];</a:t>
            </a:r>
            <a:b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	</a:t>
            </a:r>
            <a:r>
              <a:rPr lang="en-US" altLang="ko-KR" sz="1500" b="1" dirty="0" err="1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beqz</a:t>
            </a: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r2, loop;</a:t>
            </a:r>
            <a:b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0802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anose="020B0600000101010101" pitchFamily="34" charset="-127"/>
              </a:rPr>
              <a:t> </a:t>
            </a:r>
            <a:r>
              <a:rPr lang="en-US" altLang="ko-KR" smtClean="0">
                <a:ea typeface="굴림" panose="020B0600000101010101" pitchFamily="34" charset="-127"/>
              </a:rPr>
              <a:t>Monitor with Condition Variables</a:t>
            </a:r>
          </a:p>
        </p:txBody>
      </p:sp>
      <p:sp>
        <p:nvSpPr>
          <p:cNvPr id="4669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5177" y="3429000"/>
            <a:ext cx="10817224" cy="32004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Lock</a:t>
            </a:r>
            <a:r>
              <a:rPr lang="en-US" altLang="ko-KR" dirty="0" smtClean="0">
                <a:ea typeface="굴림" panose="020B0600000101010101" pitchFamily="34" charset="-127"/>
              </a:rPr>
              <a:t>: the lock provides mutual exclusion to shared data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Always acquire before accessing shared data structure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Always release after finishing with shared data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Lock initially free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Condition Variable</a:t>
            </a:r>
            <a:r>
              <a:rPr lang="en-US" altLang="ko-KR" dirty="0" smtClean="0">
                <a:ea typeface="굴림" panose="020B0600000101010101" pitchFamily="34" charset="-127"/>
              </a:rPr>
              <a:t>: a queue of threads waiting for something </a:t>
            </a:r>
            <a:r>
              <a:rPr lang="en-US" altLang="ko-KR" i="1" dirty="0" smtClean="0">
                <a:ea typeface="굴림" panose="020B0600000101010101" pitchFamily="34" charset="-127"/>
              </a:rPr>
              <a:t>inside</a:t>
            </a:r>
            <a:r>
              <a:rPr lang="en-US" altLang="ko-KR" dirty="0" smtClean="0">
                <a:ea typeface="굴림" panose="020B0600000101010101" pitchFamily="34" charset="-127"/>
              </a:rPr>
              <a:t> a critical section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Key idea: make it possible to go to sleep inside critical section by atomically releasing lock at time we go to sleep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Contrast to semaphores: Can’t wait inside critical section</a:t>
            </a:r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" t="4802" r="1059" b="4802"/>
          <a:stretch>
            <a:fillRect/>
          </a:stretch>
        </p:blipFill>
        <p:spPr bwMode="auto">
          <a:xfrm>
            <a:off x="3276600" y="685800"/>
            <a:ext cx="5562600" cy="2743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6949" name="Oval 5"/>
          <p:cNvSpPr>
            <a:spLocks noChangeArrowheads="1"/>
          </p:cNvSpPr>
          <p:nvPr/>
        </p:nvSpPr>
        <p:spPr bwMode="auto">
          <a:xfrm>
            <a:off x="2971800" y="1219200"/>
            <a:ext cx="3429000" cy="609600"/>
          </a:xfrm>
          <a:prstGeom prst="ellipse">
            <a:avLst/>
          </a:prstGeom>
          <a:noFill/>
          <a:ln w="38100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66950" name="Oval 6"/>
          <p:cNvSpPr>
            <a:spLocks noChangeArrowheads="1"/>
          </p:cNvSpPr>
          <p:nvPr/>
        </p:nvSpPr>
        <p:spPr bwMode="auto">
          <a:xfrm rot="-912955">
            <a:off x="6629400" y="609600"/>
            <a:ext cx="2362200" cy="914400"/>
          </a:xfrm>
          <a:prstGeom prst="ellipse">
            <a:avLst/>
          </a:prstGeom>
          <a:noFill/>
          <a:ln w="38100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07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8" grpId="0" build="p"/>
      <p:bldP spid="466949" grpId="0" animBg="1"/>
      <p:bldP spid="46695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altLang="ko-KR" sz="2800" dirty="0">
                <a:ea typeface="굴림" panose="020B0600000101010101" pitchFamily="34" charset="-127"/>
              </a:rPr>
              <a:t>Synchronized Buffer (with condition variable)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685800"/>
            <a:ext cx="9067800" cy="5715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Here is an (infinite) synchronized queue:</a:t>
            </a:r>
          </a:p>
          <a:p>
            <a:pPr>
              <a:lnSpc>
                <a:spcPct val="80000"/>
              </a:lnSpc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lock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;	// Initially unlocked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condition 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buf_CV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;	// Initially empty</a:t>
            </a:r>
            <a:b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queue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queue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;	// </a:t>
            </a:r>
            <a:r>
              <a:rPr lang="en-US" altLang="ko-KR" sz="2000" smtClean="0">
                <a:latin typeface="Consolas" charset="0"/>
                <a:ea typeface="Consolas" charset="0"/>
                <a:cs typeface="Consolas" charset="0"/>
              </a:rPr>
              <a:t>Actual queue!</a:t>
            </a: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Producer(item)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acquire(&amp;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	// Get Lock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enqueue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queue,item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	// Add item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cond_signal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(&amp;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buf_CV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// Signal any waiters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release(&amp;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	// Release Lock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Consumer()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acquire(&amp;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	// Get Lock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while (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isEmpty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(&amp;queue)) {</a:t>
            </a:r>
            <a:b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			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cond_wait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(&amp;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buf_CV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, &amp;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); // If empty, sleep</a:t>
            </a:r>
            <a:b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		}</a:t>
            </a:r>
            <a:b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item =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dequeue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(&amp;queue);	// Get next item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release(&amp;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	// Release Lock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return(item);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</a:t>
            </a:r>
            <a:endParaRPr lang="en-US" altLang="ko-KR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006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vs. Hoare monitors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685800"/>
            <a:ext cx="9509760" cy="571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Need to be careful about precise definition of signal and wait.  Consider a piece of our </a:t>
            </a:r>
            <a:r>
              <a:rPr lang="en-US" altLang="ko-KR" dirty="0" err="1">
                <a:latin typeface="Helvetica" charset="0"/>
                <a:ea typeface="굴림" charset="0"/>
                <a:cs typeface="굴림" charset="0"/>
              </a:rPr>
              <a:t>dequeue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 code:</a:t>
            </a:r>
          </a:p>
          <a:p>
            <a:pPr>
              <a:lnSpc>
                <a:spcPct val="100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while (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isEmpty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(&amp;queue)) {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	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(&amp;buf_CV,&amp;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buf_lock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); // If nothing, sleep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}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	item =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dequeue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(&amp;queue);	// Get next item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Why didn’t we do 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this?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/>
            </a:r>
            <a:br>
              <a:rPr lang="en-US" altLang="ko-KR" dirty="0">
                <a:latin typeface="Helvetica" charset="0"/>
                <a:ea typeface="굴림" charset="0"/>
                <a:cs typeface="굴림" charset="0"/>
              </a:rPr>
            </a:b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	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if (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isEmpty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(&amp;queue)) {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	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(&amp;buf_CV,&amp;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buf_lock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); // If nothing, sleep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}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	item =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dequeue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(&amp;queue);	// Get next item</a:t>
            </a:r>
            <a:endParaRPr lang="en-US" altLang="ko-KR" dirty="0" smtClean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Answer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: depends on the type of scheduling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Mesa-style: Named after Xerox-Park Mesa Operating System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Most OSes use Mesa Scheduling!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Hoare-style: Named after British logician Tony Hoare</a:t>
            </a:r>
          </a:p>
          <a:p>
            <a:pPr marL="457200" lvl="1" indent="0">
              <a:lnSpc>
                <a:spcPct val="100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rgbClr val="FF0000"/>
              </a:solidFill>
              <a:latin typeface="Helvetica" charset="0"/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4242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Hoare monitors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7438" y="762000"/>
            <a:ext cx="9906000" cy="5715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Signaler gives up lock, CPU to waiter; waiter runs immediately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Then, Waiter 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gives up lock, processor back to signaler when it exits critical section or if it waits again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 smtClean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 smtClean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 smtClean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 smtClean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On first glance, this seems like good semantics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W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aiter gets to run immediately, condition is still correct!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Most textbooks talk about Hoare scheduling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However, hard to do, not really necessary!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Forces a lot of context switching (inefficient!)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6356838" y="2058988"/>
            <a:ext cx="44196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acquire(&amp;</a:t>
            </a:r>
            <a:r>
              <a:rPr lang="en-US" altLang="ko-KR" dirty="0" err="1" smtClean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 smtClean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altLang="ko-KR" dirty="0">
              <a:solidFill>
                <a:srgbClr val="000000"/>
              </a:solidFill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if </a:t>
            </a:r>
            <a:r>
              <a:rPr lang="en-US" altLang="ko-KR" dirty="0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dirty="0" err="1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isEmpty</a:t>
            </a:r>
            <a:r>
              <a:rPr lang="en-US" altLang="ko-KR" dirty="0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(&amp;queue)) {</a:t>
            </a:r>
          </a:p>
          <a:p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dirty="0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dirty="0" err="1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dirty="0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(&amp;buf_CV,&amp;</a:t>
            </a:r>
            <a:r>
              <a:rPr lang="en-US" altLang="ko-KR" dirty="0" err="1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 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}</a:t>
            </a:r>
            <a:b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r</a:t>
            </a:r>
            <a:r>
              <a:rPr lang="en-US" altLang="ko-KR" dirty="0" smtClean="0">
                <a:latin typeface="Courier New" charset="0"/>
                <a:ea typeface="굴림" charset="0"/>
                <a:cs typeface="굴림" charset="0"/>
              </a:rPr>
              <a:t>elease(&amp;</a:t>
            </a:r>
            <a:r>
              <a:rPr lang="en-US" altLang="ko-KR" dirty="0" err="1" smtClean="0"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 smtClean="0"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dirty="0">
              <a:ea typeface="굴림" charset="0"/>
              <a:cs typeface="굴림" charset="0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632438" y="2057400"/>
            <a:ext cx="3505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 smtClean="0">
                <a:latin typeface="Courier New" charset="0"/>
                <a:ea typeface="굴림" charset="0"/>
                <a:cs typeface="굴림" charset="0"/>
              </a:rPr>
              <a:t>acquire(&amp;</a:t>
            </a:r>
            <a:r>
              <a:rPr lang="en-US" altLang="ko-KR" dirty="0" err="1" smtClean="0"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 smtClean="0"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altLang="ko-KR" dirty="0"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 </a:t>
            </a:r>
            <a:endParaRPr lang="en-US" altLang="ko-KR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c</a:t>
            </a:r>
            <a:r>
              <a:rPr lang="en-US" altLang="ko-KR" dirty="0" err="1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ond_signal</a:t>
            </a:r>
            <a:r>
              <a:rPr lang="en-US" altLang="ko-KR" dirty="0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dirty="0" err="1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buf_CV</a:t>
            </a:r>
            <a:r>
              <a:rPr lang="en-US" altLang="ko-KR" dirty="0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altLang="ko-KR" dirty="0"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 smtClean="0">
                <a:latin typeface="Courier New" charset="0"/>
                <a:ea typeface="굴림" charset="0"/>
                <a:cs typeface="굴림" charset="0"/>
              </a:rPr>
              <a:t>release(&amp;</a:t>
            </a:r>
            <a:r>
              <a:rPr lang="en-US" altLang="ko-KR" dirty="0" err="1" smtClean="0"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 smtClean="0"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dirty="0">
              <a:ea typeface="굴림" charset="0"/>
              <a:cs typeface="굴림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604238" y="2668587"/>
            <a:ext cx="1905000" cy="406400"/>
            <a:chOff x="3429000" y="3581400"/>
            <a:chExt cx="1905000" cy="406400"/>
          </a:xfrm>
        </p:grpSpPr>
        <p:cxnSp>
          <p:nvCxnSpPr>
            <p:cNvPr id="56332" name="Straight Arrow Connector 6"/>
            <p:cNvCxnSpPr>
              <a:cxnSpLocks noChangeShapeType="1"/>
              <a:endCxn id="56323" idx="1"/>
            </p:cNvCxnSpPr>
            <p:nvPr/>
          </p:nvCxnSpPr>
          <p:spPr bwMode="auto">
            <a:xfrm>
              <a:off x="3429000" y="3962400"/>
              <a:ext cx="1905000" cy="25400"/>
            </a:xfrm>
            <a:prstGeom prst="straightConnector1">
              <a:avLst/>
            </a:prstGeom>
            <a:noFill/>
            <a:ln w="38100">
              <a:solidFill>
                <a:srgbClr val="83A6F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33" name="Rectangle 18"/>
            <p:cNvSpPr>
              <a:spLocks noChangeArrowheads="1"/>
            </p:cNvSpPr>
            <p:nvPr/>
          </p:nvSpPr>
          <p:spPr bwMode="auto">
            <a:xfrm>
              <a:off x="3657600" y="3581400"/>
              <a:ext cx="1524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ko-KR">
                  <a:latin typeface="Courier New" charset="0"/>
                  <a:ea typeface="굴림" charset="0"/>
                  <a:cs typeface="굴림" charset="0"/>
                </a:rPr>
                <a:t>Lock, CPU</a:t>
              </a:r>
              <a:endParaRPr lang="en-US">
                <a:ea typeface="굴림" charset="0"/>
                <a:cs typeface="굴림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528038" y="3201987"/>
            <a:ext cx="1905000" cy="685800"/>
            <a:chOff x="3429000" y="4114800"/>
            <a:chExt cx="1905000" cy="685800"/>
          </a:xfrm>
        </p:grpSpPr>
        <p:cxnSp>
          <p:nvCxnSpPr>
            <p:cNvPr id="56330" name="Straight Arrow Connector 7"/>
            <p:cNvCxnSpPr>
              <a:cxnSpLocks noChangeShapeType="1"/>
            </p:cNvCxnSpPr>
            <p:nvPr/>
          </p:nvCxnSpPr>
          <p:spPr bwMode="auto">
            <a:xfrm rot="10800000">
              <a:off x="3429000" y="4114800"/>
              <a:ext cx="1905000" cy="685800"/>
            </a:xfrm>
            <a:prstGeom prst="straightConnector1">
              <a:avLst/>
            </a:prstGeom>
            <a:noFill/>
            <a:ln w="38100">
              <a:solidFill>
                <a:srgbClr val="83A6F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31" name="Rectangle 19"/>
            <p:cNvSpPr>
              <a:spLocks noChangeArrowheads="1"/>
            </p:cNvSpPr>
            <p:nvPr/>
          </p:nvSpPr>
          <p:spPr bwMode="auto">
            <a:xfrm rot="1248180">
              <a:off x="3828806" y="4135607"/>
              <a:ext cx="14351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ko-KR">
                  <a:latin typeface="Courier New" charset="0"/>
                  <a:ea typeface="굴림" charset="0"/>
                  <a:cs typeface="굴림" charset="0"/>
                </a:rPr>
                <a:t>Lock, CPU</a:t>
              </a:r>
              <a:endParaRPr lang="en-US">
                <a:ea typeface="굴림" charset="0"/>
                <a:cs typeface="굴림" charset="0"/>
              </a:endParaRPr>
            </a:p>
          </p:txBody>
        </p:sp>
      </p:grpSp>
      <p:cxnSp>
        <p:nvCxnSpPr>
          <p:cNvPr id="47114" name="Straight Arrow Connector 20"/>
          <p:cNvCxnSpPr>
            <a:cxnSpLocks noChangeShapeType="1"/>
          </p:cNvCxnSpPr>
          <p:nvPr/>
        </p:nvCxnSpPr>
        <p:spPr bwMode="auto">
          <a:xfrm rot="5400000">
            <a:off x="2661932" y="2858293"/>
            <a:ext cx="228600" cy="1588"/>
          </a:xfrm>
          <a:prstGeom prst="straightConnector1">
            <a:avLst/>
          </a:prstGeom>
          <a:noFill/>
          <a:ln w="38100">
            <a:solidFill>
              <a:srgbClr val="83A6FA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115" name="Straight Arrow Connector 25"/>
          <p:cNvCxnSpPr>
            <a:cxnSpLocks noChangeShapeType="1"/>
          </p:cNvCxnSpPr>
          <p:nvPr/>
        </p:nvCxnSpPr>
        <p:spPr bwMode="auto">
          <a:xfrm rot="5400000">
            <a:off x="6698945" y="3544094"/>
            <a:ext cx="534988" cy="3175"/>
          </a:xfrm>
          <a:prstGeom prst="straightConnector1">
            <a:avLst/>
          </a:prstGeom>
          <a:noFill/>
          <a:ln w="38100">
            <a:solidFill>
              <a:srgbClr val="83A6FA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116" name="Straight Arrow Connector 27"/>
          <p:cNvCxnSpPr>
            <a:cxnSpLocks noChangeShapeType="1"/>
          </p:cNvCxnSpPr>
          <p:nvPr/>
        </p:nvCxnSpPr>
        <p:spPr bwMode="auto">
          <a:xfrm rot="5400000">
            <a:off x="2660345" y="3391694"/>
            <a:ext cx="228600" cy="1587"/>
          </a:xfrm>
          <a:prstGeom prst="straightConnector1">
            <a:avLst/>
          </a:prstGeom>
          <a:noFill/>
          <a:ln w="38100">
            <a:solidFill>
              <a:srgbClr val="83A6FA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97132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uiExpand="1" build="p"/>
      <p:bldP spid="56323" grpId="0"/>
      <p:bldP spid="563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monitors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762000"/>
            <a:ext cx="10363200" cy="6019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Signaler keeps lock and processor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Waiter placed on ready queue with no special priority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 smtClean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 smtClean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 smtClean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 smtClean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 smtClean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 smtClean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</a:rPr>
              <a:t>Practically</a:t>
            </a:r>
            <a:r>
              <a:rPr lang="en-US" altLang="ko-KR" dirty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</a:rPr>
              <a:t>, need to check condition again after </a:t>
            </a:r>
            <a:r>
              <a:rPr lang="en-US" altLang="ko-KR" dirty="0" smtClean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</a:rPr>
              <a:t>wait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</a:rPr>
              <a:t>By the time the waiter gets scheduled, condition may be false again – so, just check again with the “while” loop</a:t>
            </a: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Most real operating </a:t>
            </a:r>
            <a:r>
              <a:rPr lang="en-US" altLang="ko-KR" dirty="0" smtClean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systems do this!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More efficient, easier to implement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Signaler’s cache state, </a:t>
            </a:r>
            <a:r>
              <a:rPr lang="en-US" altLang="ko-KR" dirty="0" err="1" smtClean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etc</a:t>
            </a:r>
            <a:r>
              <a:rPr lang="en-US" altLang="ko-KR" dirty="0" smtClean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 still good</a:t>
            </a:r>
            <a:endParaRPr lang="en-US" altLang="ko-KR" dirty="0">
              <a:solidFill>
                <a:srgbClr val="000000"/>
              </a:solidFill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6553200" y="1974830"/>
            <a:ext cx="44196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acquire(&amp;</a:t>
            </a:r>
            <a:r>
              <a:rPr lang="en-US" altLang="ko-KR" dirty="0" err="1" smtClean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 smtClean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altLang="ko-KR" dirty="0">
              <a:solidFill>
                <a:srgbClr val="000000"/>
              </a:solidFill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while </a:t>
            </a:r>
            <a:r>
              <a:rPr lang="en-US" altLang="ko-KR" dirty="0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dirty="0" err="1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isEmpty</a:t>
            </a:r>
            <a:r>
              <a:rPr lang="en-US" altLang="ko-KR" dirty="0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(&amp;queue)) 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{</a:t>
            </a:r>
            <a:b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dirty="0" err="1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dirty="0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(&amp;buf_CV,&amp;</a:t>
            </a:r>
            <a:r>
              <a:rPr lang="en-US" altLang="ko-KR" dirty="0" err="1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 </a:t>
            </a:r>
            <a:b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}</a:t>
            </a:r>
            <a:b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lock.Release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();</a:t>
            </a:r>
            <a:endParaRPr lang="en-US" dirty="0">
              <a:ea typeface="굴림" charset="0"/>
              <a:cs typeface="굴림" charset="0"/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828800" y="1973243"/>
            <a:ext cx="35052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 smtClean="0">
                <a:latin typeface="Courier New" charset="0"/>
                <a:ea typeface="굴림" charset="0"/>
                <a:cs typeface="굴림" charset="0"/>
              </a:rPr>
              <a:t>acquire(&amp;</a:t>
            </a:r>
            <a:r>
              <a:rPr lang="en-US" altLang="ko-KR" dirty="0" err="1" smtClean="0"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 smtClean="0">
                <a:latin typeface="Courier New" charset="0"/>
                <a:ea typeface="굴림" charset="0"/>
                <a:cs typeface="굴림" charset="0"/>
              </a:rPr>
              <a:t>)</a:t>
            </a:r>
            <a:endParaRPr lang="en-US" altLang="ko-KR" dirty="0"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 </a:t>
            </a:r>
            <a:endParaRPr lang="en-US" altLang="ko-KR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c</a:t>
            </a:r>
            <a:r>
              <a:rPr lang="en-US" altLang="ko-KR" dirty="0" err="1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ond_signal</a:t>
            </a:r>
            <a:r>
              <a:rPr lang="en-US" altLang="ko-KR" dirty="0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dirty="0" err="1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buf_CV</a:t>
            </a:r>
            <a:r>
              <a:rPr lang="en-US" altLang="ko-KR" dirty="0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altLang="ko-KR" dirty="0"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r</a:t>
            </a:r>
            <a:r>
              <a:rPr lang="en-US" altLang="ko-KR" dirty="0" smtClean="0">
                <a:latin typeface="Courier New" charset="0"/>
                <a:ea typeface="굴림" charset="0"/>
                <a:cs typeface="굴림" charset="0"/>
              </a:rPr>
              <a:t>elease(&amp;</a:t>
            </a:r>
            <a:r>
              <a:rPr lang="en-US" altLang="ko-KR" dirty="0" err="1" smtClean="0"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 smtClean="0">
                <a:latin typeface="Courier New" charset="0"/>
                <a:ea typeface="굴림" charset="0"/>
                <a:cs typeface="굴림" charset="0"/>
              </a:rPr>
              <a:t>));</a:t>
            </a:r>
            <a:endParaRPr lang="en-US" dirty="0">
              <a:ea typeface="굴림" charset="0"/>
              <a:cs typeface="굴림" charset="0"/>
            </a:endParaRPr>
          </a:p>
        </p:txBody>
      </p:sp>
      <p:cxnSp>
        <p:nvCxnSpPr>
          <p:cNvPr id="58373" name="Straight Arrow Connector 20"/>
          <p:cNvCxnSpPr>
            <a:cxnSpLocks noChangeShapeType="1"/>
          </p:cNvCxnSpPr>
          <p:nvPr/>
        </p:nvCxnSpPr>
        <p:spPr bwMode="auto">
          <a:xfrm rot="5400000">
            <a:off x="2705894" y="2774135"/>
            <a:ext cx="228600" cy="1588"/>
          </a:xfrm>
          <a:prstGeom prst="straightConnector1">
            <a:avLst/>
          </a:prstGeom>
          <a:noFill/>
          <a:ln w="38100">
            <a:solidFill>
              <a:srgbClr val="83A6FA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374" name="Straight Arrow Connector 27"/>
          <p:cNvCxnSpPr>
            <a:cxnSpLocks noChangeShapeType="1"/>
          </p:cNvCxnSpPr>
          <p:nvPr/>
        </p:nvCxnSpPr>
        <p:spPr bwMode="auto">
          <a:xfrm rot="5400000">
            <a:off x="2704307" y="3307536"/>
            <a:ext cx="228600" cy="1587"/>
          </a:xfrm>
          <a:prstGeom prst="straightConnector1">
            <a:avLst/>
          </a:prstGeom>
          <a:noFill/>
          <a:ln w="38100">
            <a:solidFill>
              <a:srgbClr val="83A6FA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0"/>
          <p:cNvGrpSpPr>
            <a:grpSpLocks/>
          </p:cNvGrpSpPr>
          <p:nvPr/>
        </p:nvGrpSpPr>
        <p:grpSpPr bwMode="auto">
          <a:xfrm rot="21303948">
            <a:off x="4303193" y="3041296"/>
            <a:ext cx="2438400" cy="942011"/>
            <a:chOff x="3151163" y="4038600"/>
            <a:chExt cx="2438400" cy="942011"/>
          </a:xfrm>
        </p:grpSpPr>
        <p:cxnSp>
          <p:nvCxnSpPr>
            <p:cNvPr id="58377" name="Straight Arrow Connector 7"/>
            <p:cNvCxnSpPr>
              <a:cxnSpLocks noChangeShapeType="1"/>
            </p:cNvCxnSpPr>
            <p:nvPr/>
          </p:nvCxnSpPr>
          <p:spPr bwMode="auto">
            <a:xfrm flipV="1">
              <a:off x="3151163" y="4038600"/>
              <a:ext cx="2438400" cy="762000"/>
            </a:xfrm>
            <a:prstGeom prst="straightConnector1">
              <a:avLst/>
            </a:prstGeom>
            <a:noFill/>
            <a:ln w="38100">
              <a:solidFill>
                <a:srgbClr val="83A6FA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378" name="TextBox 17"/>
            <p:cNvSpPr txBox="1">
              <a:spLocks noChangeArrowheads="1"/>
            </p:cNvSpPr>
            <p:nvPr/>
          </p:nvSpPr>
          <p:spPr bwMode="auto">
            <a:xfrm rot="20571012">
              <a:off x="3474910" y="4334280"/>
              <a:ext cx="191590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 dirty="0">
                  <a:latin typeface="Helvetica" charset="0"/>
                  <a:cs typeface="Helvetica" charset="0"/>
                </a:rPr>
                <a:t>schedule thread</a:t>
              </a:r>
              <a:br>
                <a:rPr lang="en-US" sz="1800" b="0" dirty="0">
                  <a:latin typeface="Helvetica" charset="0"/>
                  <a:cs typeface="Helvetica" charset="0"/>
                </a:rPr>
              </a:br>
              <a:r>
                <a:rPr lang="en-US" sz="1800" b="0" dirty="0">
                  <a:latin typeface="Helvetica" charset="0"/>
                  <a:cs typeface="Helvetica" charset="0"/>
                </a:rPr>
                <a:t>(sometime later!)</a:t>
              </a:r>
            </a:p>
          </p:txBody>
        </p:sp>
      </p:grpSp>
      <p:sp>
        <p:nvSpPr>
          <p:cNvPr id="12" name="Rounded Rectangular Callout 1"/>
          <p:cNvSpPr>
            <a:spLocks noChangeArrowheads="1"/>
          </p:cNvSpPr>
          <p:nvPr/>
        </p:nvSpPr>
        <p:spPr bwMode="auto">
          <a:xfrm>
            <a:off x="4585275" y="1642776"/>
            <a:ext cx="1752600" cy="838200"/>
          </a:xfrm>
          <a:prstGeom prst="wedgeRoundRectCallout">
            <a:avLst>
              <a:gd name="adj1" fmla="val -53209"/>
              <a:gd name="adj2" fmla="val 86135"/>
              <a:gd name="adj3" fmla="val 16667"/>
            </a:avLst>
          </a:prstGeom>
          <a:solidFill>
            <a:srgbClr val="FF66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>
                <a:latin typeface="Helvetica" charset="0"/>
                <a:cs typeface="Helvetica" charset="0"/>
              </a:rPr>
              <a:t>Put waiting thread on ready queue</a:t>
            </a:r>
          </a:p>
        </p:txBody>
      </p:sp>
    </p:spTree>
    <p:extLst>
      <p:ext uri="{BB962C8B-B14F-4D97-AF65-F5344CB8AC3E}">
        <p14:creationId xmlns:p14="http://schemas.microsoft.com/office/powerpoint/2010/main" val="10386506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8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8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83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83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83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83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uiExpand="1" build="p"/>
      <p:bldP spid="58371" grpId="0"/>
      <p:bldP spid="58372" grpId="0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6FB968-B554-4E4F-8A65-879E107A4083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1" y="685800"/>
            <a:ext cx="8673267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spcBef>
                <a:spcPts val="0"/>
              </a:spcBef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4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lock </a:t>
            </a:r>
            <a:r>
              <a:rPr lang="en-US" altLang="ko-KR" sz="24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4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= &lt;initially unlocked&gt;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4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condition </a:t>
            </a:r>
            <a:r>
              <a:rPr lang="en-US" altLang="ko-KR" sz="2400" b="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producer_CV</a:t>
            </a:r>
            <a:r>
              <a:rPr lang="en-US" altLang="ko-KR" sz="24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</a:t>
            </a:r>
            <a:r>
              <a:rPr lang="en-US" altLang="ko-KR" sz="24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= &lt;initially empty&gt;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400" b="0" dirty="0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condition </a:t>
            </a:r>
            <a:r>
              <a:rPr lang="en-US" altLang="ko-KR" sz="2400" b="0" dirty="0" err="1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consumer_CV</a:t>
            </a:r>
            <a:r>
              <a:rPr lang="en-US" altLang="ko-KR" sz="2400" b="0" dirty="0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</a:t>
            </a:r>
            <a:r>
              <a:rPr lang="en-US" altLang="ko-KR" sz="24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= &lt;initially empty&gt;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C9C23-136B-4945-A0CD-F4FBA22029AF}"/>
              </a:ext>
            </a:extLst>
          </p:cNvPr>
          <p:cNvSpPr txBox="1"/>
          <p:nvPr/>
        </p:nvSpPr>
        <p:spPr>
          <a:xfrm>
            <a:off x="1752601" y="1752601"/>
            <a:ext cx="8762999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Producer(item)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acquire(&amp;</a:t>
            </a:r>
            <a:r>
              <a:rPr lang="en-US" altLang="ko-KR" sz="20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b="0" dirty="0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while (buffer full) { </a:t>
            </a:r>
            <a:r>
              <a:rPr lang="en-US" altLang="ko-KR" sz="2000" b="0" dirty="0" err="1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cond_wait</a:t>
            </a:r>
            <a:r>
              <a:rPr lang="en-US" altLang="ko-KR" sz="2000" b="0" dirty="0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(&amp;</a:t>
            </a:r>
            <a:r>
              <a:rPr lang="en-US" altLang="ko-KR" sz="2000" b="0" dirty="0" err="1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producer_CV</a:t>
            </a:r>
            <a:r>
              <a:rPr lang="en-US" altLang="ko-KR" sz="2000" b="0" dirty="0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, &amp;</a:t>
            </a:r>
            <a:r>
              <a:rPr lang="en-US" altLang="ko-KR" sz="2000" b="0" dirty="0" err="1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b="0" dirty="0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 }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enqueue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(item);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b="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cond_signal</a:t>
            </a:r>
            <a:r>
              <a:rPr lang="en-US" altLang="ko-KR" sz="20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(&amp;</a:t>
            </a:r>
            <a:r>
              <a:rPr lang="en-US" altLang="ko-KR" sz="2000" b="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consumer_CV</a:t>
            </a:r>
            <a:r>
              <a:rPr lang="en-US" altLang="ko-KR" sz="20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/>
            </a:r>
            <a:b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release(&amp;</a:t>
            </a:r>
            <a:r>
              <a:rPr lang="en-US" altLang="ko-KR" sz="20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b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40435-8718-5749-8837-B26C02671F42}"/>
              </a:ext>
            </a:extLst>
          </p:cNvPr>
          <p:cNvSpPr txBox="1"/>
          <p:nvPr/>
        </p:nvSpPr>
        <p:spPr>
          <a:xfrm>
            <a:off x="1752602" y="4027944"/>
            <a:ext cx="8915399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Consumer()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</a:t>
            </a:r>
            <a:r>
              <a:rPr lang="en-US" altLang="ko-KR" sz="20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while (buffer empty) { </a:t>
            </a:r>
            <a:r>
              <a:rPr lang="en-US" altLang="ko-KR" sz="2000" b="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cond_wait</a:t>
            </a:r>
            <a:r>
              <a:rPr lang="en-US" altLang="ko-KR" sz="20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(&amp;</a:t>
            </a:r>
            <a:r>
              <a:rPr lang="en-US" altLang="ko-KR" sz="2000" b="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consumer_CV</a:t>
            </a:r>
            <a:r>
              <a:rPr lang="en-US" altLang="ko-KR" sz="20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, &amp;</a:t>
            </a:r>
            <a:r>
              <a:rPr lang="en-US" altLang="ko-KR" sz="2000" b="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 }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item = </a:t>
            </a:r>
            <a:r>
              <a:rPr lang="en-US" altLang="ko-KR" sz="20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dequeue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b="0" dirty="0" err="1">
                <a:solidFill>
                  <a:srgbClr val="233AE1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cond_signal</a:t>
            </a:r>
            <a:r>
              <a:rPr lang="en-US" altLang="ko-KR" sz="2000" b="0" dirty="0">
                <a:solidFill>
                  <a:srgbClr val="233AE1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(&amp;</a:t>
            </a:r>
            <a:r>
              <a:rPr lang="en-US" altLang="ko-KR" sz="2000" b="0" dirty="0" err="1">
                <a:solidFill>
                  <a:srgbClr val="233AE1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producer_CV</a:t>
            </a:r>
            <a:r>
              <a:rPr lang="en-US" altLang="ko-KR" sz="2000" b="0" dirty="0">
                <a:solidFill>
                  <a:srgbClr val="233AE1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</a:t>
            </a:r>
            <a:r>
              <a:rPr lang="en-US" altLang="ko-KR" sz="20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return item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76401" y="152400"/>
            <a:ext cx="8839198" cy="533400"/>
          </a:xfrm>
        </p:spPr>
        <p:txBody>
          <a:bodyPr/>
          <a:lstStyle/>
          <a:p>
            <a:r>
              <a:rPr lang="en-US" dirty="0" smtClean="0"/>
              <a:t>Circular Buffer – 3</a:t>
            </a:r>
            <a:r>
              <a:rPr lang="en-US" baseline="30000" dirty="0" smtClean="0"/>
              <a:t>rd</a:t>
            </a:r>
            <a:r>
              <a:rPr lang="en-US" dirty="0" smtClean="0"/>
              <a:t> cut (Monitors, </a:t>
            </a:r>
            <a:r>
              <a:rPr lang="en-US" dirty="0" err="1" smtClean="0"/>
              <a:t>pthread</a:t>
            </a:r>
            <a:r>
              <a:rPr lang="en-US" dirty="0" smtClean="0"/>
              <a:t>-like)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589742" y="2891436"/>
            <a:ext cx="5081372" cy="1832964"/>
            <a:chOff x="3929744" y="2645560"/>
            <a:chExt cx="5081372" cy="1832964"/>
          </a:xfrm>
        </p:grpSpPr>
        <p:sp>
          <p:nvSpPr>
            <p:cNvPr id="15" name="Left Arrow 14">
              <a:extLst>
                <a:ext uri="{FF2B5EF4-FFF2-40B4-BE49-F238E27FC236}">
                  <a16:creationId xmlns:a16="http://schemas.microsoft.com/office/drawing/2014/main" id="{14EFDF98-AECE-EC47-9CC5-8180274342CD}"/>
                </a:ext>
              </a:extLst>
            </p:cNvPr>
            <p:cNvSpPr/>
            <p:nvPr/>
          </p:nvSpPr>
          <p:spPr>
            <a:xfrm rot="2576667">
              <a:off x="3929744" y="2645560"/>
              <a:ext cx="1099457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E67781F4-D046-8340-B7E9-889D75469A74}"/>
                </a:ext>
              </a:extLst>
            </p:cNvPr>
            <p:cNvSpPr/>
            <p:nvPr/>
          </p:nvSpPr>
          <p:spPr>
            <a:xfrm rot="18805604" flipV="1">
              <a:off x="4024202" y="3728776"/>
              <a:ext cx="1107610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9DC36C-75E7-9D46-868E-C4C30423AD8B}"/>
                </a:ext>
              </a:extLst>
            </p:cNvPr>
            <p:cNvSpPr txBox="1"/>
            <p:nvPr/>
          </p:nvSpPr>
          <p:spPr>
            <a:xfrm>
              <a:off x="5053189" y="2687079"/>
              <a:ext cx="3957927" cy="12003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What does thread do when it is waiting?</a:t>
              </a:r>
            </a:p>
            <a:p>
              <a:r>
                <a:rPr lang="en-US" sz="2400" dirty="0"/>
                <a:t> - Sleep, not </a:t>
              </a:r>
              <a:r>
                <a:rPr lang="en-US" sz="2400" dirty="0" err="1"/>
                <a:t>busywait</a:t>
              </a:r>
              <a:r>
                <a:rPr lang="en-US" sz="2400" dirty="0"/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217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67275-B469-434A-BED0-8DC501B44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700" y="990600"/>
            <a:ext cx="9182100" cy="4038600"/>
          </a:xfrm>
        </p:spPr>
        <p:txBody>
          <a:bodyPr>
            <a:normAutofit/>
          </a:bodyPr>
          <a:lstStyle/>
          <a:p>
            <a:r>
              <a:rPr lang="en-US" dirty="0" smtClean="0"/>
              <a:t>MESA semantics</a:t>
            </a:r>
          </a:p>
          <a:p>
            <a:r>
              <a:rPr lang="en-US" dirty="0" smtClean="0"/>
              <a:t>For most operating systems, when </a:t>
            </a:r>
            <a:r>
              <a:rPr lang="en-US" dirty="0"/>
              <a:t>a thread is woken up by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signal()</a:t>
            </a:r>
            <a:r>
              <a:rPr lang="en-US" dirty="0"/>
              <a:t>, it is simply put on the ready queue</a:t>
            </a:r>
          </a:p>
          <a:p>
            <a:r>
              <a:rPr lang="en-US" dirty="0"/>
              <a:t>It may or may not reacquire the lock immediately!</a:t>
            </a:r>
          </a:p>
          <a:p>
            <a:pPr lvl="1"/>
            <a:r>
              <a:rPr lang="en-US" dirty="0"/>
              <a:t>Another thread could be scheduled first and "sneak in" to empty the queue</a:t>
            </a:r>
          </a:p>
          <a:p>
            <a:pPr lvl="1"/>
            <a:r>
              <a:rPr lang="en-US" dirty="0"/>
              <a:t>Need a loop to re-check condition on </a:t>
            </a:r>
            <a:r>
              <a:rPr lang="en-US" dirty="0" smtClean="0"/>
              <a:t>wakeup</a:t>
            </a:r>
          </a:p>
          <a:p>
            <a:r>
              <a:rPr lang="en-US" dirty="0" smtClean="0"/>
              <a:t>Is this busy waiting?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Again: Why </a:t>
            </a: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Loop?</a:t>
            </a:r>
          </a:p>
        </p:txBody>
      </p:sp>
    </p:spTree>
    <p:extLst>
      <p:ext uri="{BB962C8B-B14F-4D97-AF65-F5344CB8AC3E}">
        <p14:creationId xmlns:p14="http://schemas.microsoft.com/office/powerpoint/2010/main" val="19145834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Readers/Writers 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Problem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3100" y="3465513"/>
            <a:ext cx="8496300" cy="3200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Motivation: Consider a shared database</a:t>
            </a:r>
          </a:p>
          <a:p>
            <a:pPr lvl="1"/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Two classes of users:</a:t>
            </a:r>
          </a:p>
          <a:p>
            <a:pPr lvl="2"/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Readers – never modify database</a:t>
            </a:r>
          </a:p>
          <a:p>
            <a:pPr lvl="2"/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Writers – read and modify database</a:t>
            </a:r>
          </a:p>
          <a:p>
            <a:pPr lvl="1"/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Is using a single lock on the whole database sufficient?</a:t>
            </a:r>
          </a:p>
          <a:p>
            <a:pPr lvl="2"/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Like to have many readers at the same time</a:t>
            </a:r>
          </a:p>
          <a:p>
            <a:pPr lvl="2"/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Only one writer at a time</a:t>
            </a:r>
          </a:p>
        </p:txBody>
      </p:sp>
      <p:grpSp>
        <p:nvGrpSpPr>
          <p:cNvPr id="48131" name="Group 26"/>
          <p:cNvGrpSpPr>
            <a:grpSpLocks/>
          </p:cNvGrpSpPr>
          <p:nvPr/>
        </p:nvGrpSpPr>
        <p:grpSpPr bwMode="auto">
          <a:xfrm>
            <a:off x="3200400" y="609600"/>
            <a:ext cx="5867400" cy="2882900"/>
            <a:chOff x="672" y="392"/>
            <a:chExt cx="4300" cy="2031"/>
          </a:xfrm>
        </p:grpSpPr>
        <p:pic>
          <p:nvPicPr>
            <p:cNvPr id="48132" name="Picture 4" descr="BD18201_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" y="472"/>
              <a:ext cx="966" cy="1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3" name="Picture 7" descr="j0292020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480"/>
              <a:ext cx="864" cy="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4" name="Picture 8" descr="j019538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5" y="392"/>
              <a:ext cx="987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5" name="Picture 10" descr="MCj03967340000[1]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1392"/>
              <a:ext cx="911" cy="9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6" name="Picture 12" descr="MCj03967320000[1]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" y="1560"/>
              <a:ext cx="863" cy="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37" name="Freeform 14"/>
            <p:cNvSpPr>
              <a:spLocks/>
            </p:cNvSpPr>
            <p:nvPr/>
          </p:nvSpPr>
          <p:spPr bwMode="auto">
            <a:xfrm>
              <a:off x="1536" y="704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38" name="Freeform 15"/>
            <p:cNvSpPr>
              <a:spLocks/>
            </p:cNvSpPr>
            <p:nvPr/>
          </p:nvSpPr>
          <p:spPr bwMode="auto">
            <a:xfrm rot="10800000">
              <a:off x="1488" y="96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39" name="Freeform 16"/>
            <p:cNvSpPr>
              <a:spLocks/>
            </p:cNvSpPr>
            <p:nvPr/>
          </p:nvSpPr>
          <p:spPr bwMode="auto">
            <a:xfrm>
              <a:off x="3216" y="624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0" name="Freeform 17"/>
            <p:cNvSpPr>
              <a:spLocks/>
            </p:cNvSpPr>
            <p:nvPr/>
          </p:nvSpPr>
          <p:spPr bwMode="auto">
            <a:xfrm rot="10800000">
              <a:off x="3168" y="88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1" name="Freeform 18"/>
            <p:cNvSpPr>
              <a:spLocks/>
            </p:cNvSpPr>
            <p:nvPr/>
          </p:nvSpPr>
          <p:spPr bwMode="auto">
            <a:xfrm rot="1801102">
              <a:off x="3216" y="1440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2" name="Freeform 19"/>
            <p:cNvSpPr>
              <a:spLocks/>
            </p:cNvSpPr>
            <p:nvPr/>
          </p:nvSpPr>
          <p:spPr bwMode="auto">
            <a:xfrm rot="-8998898">
              <a:off x="3168" y="1696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3" name="Freeform 20"/>
            <p:cNvSpPr>
              <a:spLocks/>
            </p:cNvSpPr>
            <p:nvPr/>
          </p:nvSpPr>
          <p:spPr bwMode="auto">
            <a:xfrm rot="8899147">
              <a:off x="1776" y="1632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4" name="Freeform 21"/>
            <p:cNvSpPr>
              <a:spLocks/>
            </p:cNvSpPr>
            <p:nvPr/>
          </p:nvSpPr>
          <p:spPr bwMode="auto">
            <a:xfrm rot="-1900853">
              <a:off x="1680" y="1488"/>
              <a:ext cx="864" cy="208"/>
            </a:xfrm>
            <a:custGeom>
              <a:avLst/>
              <a:gdLst>
                <a:gd name="T0" fmla="*/ 0 w 864"/>
                <a:gd name="T1" fmla="*/ 112 h 208"/>
                <a:gd name="T2" fmla="*/ 384 w 864"/>
                <a:gd name="T3" fmla="*/ 16 h 208"/>
                <a:gd name="T4" fmla="*/ 864 w 864"/>
                <a:gd name="T5" fmla="*/ 208 h 208"/>
                <a:gd name="T6" fmla="*/ 0 60000 65536"/>
                <a:gd name="T7" fmla="*/ 0 60000 65536"/>
                <a:gd name="T8" fmla="*/ 0 60000 65536"/>
                <a:gd name="T9" fmla="*/ 0 w 864"/>
                <a:gd name="T10" fmla="*/ 0 h 208"/>
                <a:gd name="T11" fmla="*/ 864 w 864"/>
                <a:gd name="T12" fmla="*/ 208 h 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08">
                  <a:moveTo>
                    <a:pt x="0" y="112"/>
                  </a:moveTo>
                  <a:cubicBezTo>
                    <a:pt x="120" y="56"/>
                    <a:pt x="240" y="0"/>
                    <a:pt x="384" y="16"/>
                  </a:cubicBezTo>
                  <a:cubicBezTo>
                    <a:pt x="528" y="32"/>
                    <a:pt x="696" y="120"/>
                    <a:pt x="864" y="2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/>
                <a:cs typeface="Gill Sans"/>
              </a:endParaRPr>
            </a:p>
          </p:txBody>
        </p:sp>
        <p:sp>
          <p:nvSpPr>
            <p:cNvPr id="48145" name="Text Box 22"/>
            <p:cNvSpPr txBox="1">
              <a:spLocks noChangeArrowheads="1"/>
            </p:cNvSpPr>
            <p:nvPr/>
          </p:nvSpPr>
          <p:spPr bwMode="auto">
            <a:xfrm>
              <a:off x="1871" y="1248"/>
              <a:ext cx="275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800" b="0">
                  <a:latin typeface="Gill Sans"/>
                  <a:ea typeface="굴림" charset="0"/>
                  <a:cs typeface="Gill Sans"/>
                </a:rPr>
                <a:t>R</a:t>
              </a:r>
            </a:p>
          </p:txBody>
        </p:sp>
        <p:sp>
          <p:nvSpPr>
            <p:cNvPr id="48146" name="Text Box 23"/>
            <p:cNvSpPr txBox="1">
              <a:spLocks noChangeArrowheads="1"/>
            </p:cNvSpPr>
            <p:nvPr/>
          </p:nvSpPr>
          <p:spPr bwMode="auto">
            <a:xfrm>
              <a:off x="3696" y="1008"/>
              <a:ext cx="27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800" b="0">
                  <a:latin typeface="Gill Sans"/>
                  <a:ea typeface="굴림" charset="0"/>
                  <a:cs typeface="Gill Sans"/>
                </a:rPr>
                <a:t>R</a:t>
              </a:r>
            </a:p>
          </p:txBody>
        </p:sp>
        <p:sp>
          <p:nvSpPr>
            <p:cNvPr id="48147" name="Text Box 24"/>
            <p:cNvSpPr txBox="1">
              <a:spLocks noChangeArrowheads="1"/>
            </p:cNvSpPr>
            <p:nvPr/>
          </p:nvSpPr>
          <p:spPr bwMode="auto">
            <a:xfrm>
              <a:off x="3504" y="1440"/>
              <a:ext cx="27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800" b="0">
                  <a:latin typeface="Gill Sans"/>
                  <a:ea typeface="굴림" charset="0"/>
                  <a:cs typeface="Gill Sans"/>
                </a:rPr>
                <a:t>R</a:t>
              </a:r>
            </a:p>
          </p:txBody>
        </p:sp>
        <p:sp>
          <p:nvSpPr>
            <p:cNvPr id="48148" name="Text Box 25"/>
            <p:cNvSpPr txBox="1">
              <a:spLocks noChangeArrowheads="1"/>
            </p:cNvSpPr>
            <p:nvPr/>
          </p:nvSpPr>
          <p:spPr bwMode="auto">
            <a:xfrm>
              <a:off x="1727" y="434"/>
              <a:ext cx="3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800" b="0">
                  <a:latin typeface="Gill Sans"/>
                  <a:ea typeface="굴림" charset="0"/>
                  <a:cs typeface="Gill Sans"/>
                </a:rPr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7089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Basic Structure of </a:t>
            </a:r>
            <a:r>
              <a:rPr lang="en-US" altLang="ko-KR" i="1" dirty="0" smtClean="0">
                <a:ea typeface="굴림" panose="020B0600000101010101" pitchFamily="34" charset="-127"/>
              </a:rPr>
              <a:t>Mesa</a:t>
            </a:r>
            <a:r>
              <a:rPr lang="en-US" altLang="ko-KR" dirty="0" smtClean="0">
                <a:ea typeface="굴림" panose="020B0600000101010101" pitchFamily="34" charset="-127"/>
              </a:rPr>
              <a:t> Monitor Program 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762000"/>
            <a:ext cx="9296400" cy="5791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Monitors represent the synchronization logic of the program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Wait if necessary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Signal when change something so any waiting threads can proceed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Basic structure of mesa monitor-based program: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while (need to wait)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condvar.wait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unlock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do something so no need to wait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endParaRPr lang="en-US" altLang="ko-KR" sz="2000" dirty="0"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condvar.signal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unlock</a:t>
            </a:r>
          </a:p>
        </p:txBody>
      </p:sp>
      <p:grpSp>
        <p:nvGrpSpPr>
          <p:cNvPr id="501764" name="Group 4"/>
          <p:cNvGrpSpPr>
            <a:grpSpLocks/>
          </p:cNvGrpSpPr>
          <p:nvPr/>
        </p:nvGrpSpPr>
        <p:grpSpPr bwMode="auto">
          <a:xfrm>
            <a:off x="5638800" y="2438400"/>
            <a:ext cx="2789238" cy="2855913"/>
            <a:chOff x="2880" y="1728"/>
            <a:chExt cx="1757" cy="1799"/>
          </a:xfrm>
        </p:grpSpPr>
        <p:sp>
          <p:nvSpPr>
            <p:cNvPr id="56325" name="AutoShape 5"/>
            <p:cNvSpPr>
              <a:spLocks/>
            </p:cNvSpPr>
            <p:nvPr/>
          </p:nvSpPr>
          <p:spPr bwMode="auto">
            <a:xfrm>
              <a:off x="2880" y="1776"/>
              <a:ext cx="240" cy="480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</a:endParaRPr>
            </a:p>
          </p:txBody>
        </p:sp>
        <p:sp>
          <p:nvSpPr>
            <p:cNvPr id="56326" name="AutoShape 6"/>
            <p:cNvSpPr>
              <a:spLocks/>
            </p:cNvSpPr>
            <p:nvPr/>
          </p:nvSpPr>
          <p:spPr bwMode="auto">
            <a:xfrm>
              <a:off x="2880" y="3120"/>
              <a:ext cx="240" cy="384"/>
            </a:xfrm>
            <a:prstGeom prst="rightBrace">
              <a:avLst>
                <a:gd name="adj1" fmla="val 13333"/>
                <a:gd name="adj2" fmla="val 50000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</a:endParaRPr>
            </a:p>
          </p:txBody>
        </p:sp>
        <p:sp>
          <p:nvSpPr>
            <p:cNvPr id="56327" name="Text Box 7"/>
            <p:cNvSpPr txBox="1">
              <a:spLocks noChangeArrowheads="1"/>
            </p:cNvSpPr>
            <p:nvPr/>
          </p:nvSpPr>
          <p:spPr bwMode="auto">
            <a:xfrm>
              <a:off x="3172" y="1728"/>
              <a:ext cx="1465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Check and/or update</a:t>
              </a:r>
              <a:br>
                <a:rPr lang="en-US" altLang="ko-KR" b="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</a:br>
              <a:r>
                <a:rPr lang="en-US" altLang="ko-KR" b="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state variables</a:t>
              </a:r>
            </a:p>
            <a:p>
              <a:r>
                <a:rPr lang="en-US" altLang="ko-KR" b="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Wait if necessary</a:t>
              </a:r>
            </a:p>
          </p:txBody>
        </p:sp>
        <p:sp>
          <p:nvSpPr>
            <p:cNvPr id="56328" name="Text Box 8"/>
            <p:cNvSpPr txBox="1">
              <a:spLocks noChangeArrowheads="1"/>
            </p:cNvSpPr>
            <p:nvPr/>
          </p:nvSpPr>
          <p:spPr bwMode="auto">
            <a:xfrm>
              <a:off x="3172" y="3120"/>
              <a:ext cx="14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Check and/or update</a:t>
              </a:r>
            </a:p>
            <a:p>
              <a:r>
                <a:rPr lang="en-US" altLang="ko-KR" b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state variables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196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Picture 5" descr="BD18201_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762000"/>
            <a:ext cx="10731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Basic 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Readers/Writers Solution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1" y="685800"/>
            <a:ext cx="8683625" cy="60960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Correctness Constraints: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Readers can access database when no writers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Writers can access database when no readers or writers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Only one thread manipulates state variables at a time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Basic structure of a solution: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b="1" dirty="0">
                <a:latin typeface="Courier New" charset="0"/>
                <a:ea typeface="굴림" charset="0"/>
                <a:cs typeface="굴림" charset="0"/>
              </a:rPr>
              <a:t>Reader()</a:t>
            </a:r>
            <a:br>
              <a:rPr lang="en-US" altLang="ko-KR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   Wait until no writers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   Access data base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   Check out – wake up a waiting writer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b="1" dirty="0">
                <a:latin typeface="Courier New" charset="0"/>
                <a:ea typeface="굴림" charset="0"/>
                <a:cs typeface="굴림" charset="0"/>
              </a:rPr>
              <a:t>Writer()</a:t>
            </a:r>
            <a:br>
              <a:rPr lang="en-US" altLang="ko-KR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   Wait until no active readers or writers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   Access database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   Check out – wake up waiting readers or writer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State variables (Protected by a lock called “lock”):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err="1">
                <a:latin typeface="Helvetica" charset="0"/>
                <a:ea typeface="굴림" charset="0"/>
                <a:cs typeface="굴림" charset="0"/>
              </a:rPr>
              <a:t>int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 AR: Number of active readers; initially = 0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err="1">
                <a:latin typeface="Helvetica" charset="0"/>
                <a:ea typeface="굴림" charset="0"/>
                <a:cs typeface="굴림" charset="0"/>
              </a:rPr>
              <a:t>int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 WR: Number of waiting readers; initially = 0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err="1">
                <a:latin typeface="Helvetica" charset="0"/>
                <a:ea typeface="굴림" charset="0"/>
                <a:cs typeface="굴림" charset="0"/>
              </a:rPr>
              <a:t>int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 AW: Number of active writers; initially = 0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err="1">
                <a:latin typeface="Helvetica" charset="0"/>
                <a:ea typeface="굴림" charset="0"/>
                <a:cs typeface="굴림" charset="0"/>
              </a:rPr>
              <a:t>int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 WW: Number of waiting writers; initially = 0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Condition </a:t>
            </a:r>
            <a:r>
              <a:rPr lang="en-US" altLang="ko-KR" dirty="0" err="1">
                <a:latin typeface="Helvetica" charset="0"/>
                <a:ea typeface="굴림" charset="0"/>
                <a:cs typeface="굴림" charset="0"/>
              </a:rPr>
              <a:t>okToRead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 = NIL</a:t>
            </a:r>
          </a:p>
          <a:p>
            <a:pPr lvl="2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Condition </a:t>
            </a:r>
            <a:r>
              <a:rPr lang="en-US" altLang="ko-KR" dirty="0" err="1">
                <a:latin typeface="Helvetica" charset="0"/>
                <a:ea typeface="굴림" charset="0"/>
                <a:cs typeface="굴림" charset="0"/>
              </a:rPr>
              <a:t>okToWrite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 = NIL</a:t>
            </a:r>
          </a:p>
        </p:txBody>
      </p:sp>
    </p:spTree>
    <p:extLst>
      <p:ext uri="{BB962C8B-B14F-4D97-AF65-F5344CB8AC3E}">
        <p14:creationId xmlns:p14="http://schemas.microsoft.com/office/powerpoint/2010/main" val="37583463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Better Locks using </a:t>
            </a:r>
            <a:r>
              <a:rPr lang="en-US" altLang="ko-KR" dirty="0" err="1" smtClean="0">
                <a:ea typeface="굴림" panose="020B0600000101010101" pitchFamily="34" charset="-127"/>
              </a:rPr>
              <a:t>test&amp;set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685800"/>
            <a:ext cx="9118600" cy="6172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200" dirty="0" smtClean="0">
                <a:ea typeface="굴림" panose="020B0600000101010101" pitchFamily="34" charset="-127"/>
              </a:rPr>
              <a:t>Can we build </a:t>
            </a:r>
            <a:r>
              <a:rPr lang="en-US" altLang="ko-KR" sz="2200" dirty="0" err="1" smtClean="0">
                <a:ea typeface="굴림" panose="020B0600000101010101" pitchFamily="34" charset="-127"/>
              </a:rPr>
              <a:t>test&amp;set</a:t>
            </a:r>
            <a:r>
              <a:rPr lang="en-US" altLang="ko-KR" sz="2200" dirty="0" smtClean="0">
                <a:ea typeface="굴림" panose="020B0600000101010101" pitchFamily="34" charset="-127"/>
              </a:rPr>
              <a:t> locks without busy-waiting?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Mostly.  Idea: only busy-wait to atomically check lock value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ea typeface="굴림" panose="020B0600000101010101" pitchFamily="34" charset="-127"/>
              </a:rPr>
            </a:b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32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 marL="0" indent="0">
              <a:lnSpc>
                <a:spcPct val="85000"/>
              </a:lnSpc>
              <a:spcBef>
                <a:spcPct val="20000"/>
              </a:spcBef>
              <a:buNone/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200" dirty="0" smtClean="0">
                <a:ea typeface="굴림" panose="020B0600000101010101" pitchFamily="34" charset="-127"/>
              </a:rPr>
              <a:t>Note: sleep has to be sure to reset the guard variable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Why can’t we do it just before or just after the sleep?</a:t>
            </a:r>
          </a:p>
        </p:txBody>
      </p:sp>
      <p:sp>
        <p:nvSpPr>
          <p:cNvPr id="456709" name="Text Box 5"/>
          <p:cNvSpPr txBox="1">
            <a:spLocks noChangeArrowheads="1"/>
          </p:cNvSpPr>
          <p:nvPr/>
        </p:nvSpPr>
        <p:spPr bwMode="auto">
          <a:xfrm>
            <a:off x="6462713" y="1619137"/>
            <a:ext cx="4662487" cy="371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release(</a:t>
            </a:r>
            <a:r>
              <a:rPr lang="en-US" altLang="en-US" b="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altLang="en-US" b="0" dirty="0" err="1" smtClean="0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// Short busy-wait time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while (</a:t>
            </a:r>
            <a:r>
              <a:rPr lang="en-US" altLang="en-US" b="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test&amp;set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(guard));</a:t>
            </a:r>
            <a:b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if anyone on wait queue {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take thread off wait queue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Place on ready queue;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 smtClean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altLang="en-US" b="0" dirty="0" err="1" smtClean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 smtClean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= FREE;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guard = 0;</a:t>
            </a:r>
            <a:b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altLang="en-US" b="0" dirty="0">
              <a:solidFill>
                <a:schemeClr val="hlin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1600200" y="1371600"/>
            <a:ext cx="8229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b="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 guard = 0</a:t>
            </a:r>
            <a:r>
              <a:rPr lang="en-US" altLang="en-US" b="0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; // Global Variable!</a:t>
            </a:r>
            <a:endParaRPr lang="en-US" altLang="en-US" b="0" dirty="0">
              <a:solidFill>
                <a:schemeClr val="hlink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en-US" b="0" dirty="0" err="1" smtClean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b="0" dirty="0" smtClean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b="0" dirty="0" err="1" smtClean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 smtClean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 = FREE; </a:t>
            </a:r>
            <a:r>
              <a:rPr lang="en-US" altLang="en-US" b="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Interface: acquire(&amp;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       //            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release(&amp;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altLang="en-US" b="0" dirty="0" smtClean="0">
              <a:solidFill>
                <a:srgbClr val="233AE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>
              <a:spcBef>
                <a:spcPts val="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l">
              <a:spcBef>
                <a:spcPts val="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acquire(</a:t>
            </a:r>
            <a:r>
              <a:rPr lang="en-US" altLang="en-US" b="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altLang="en-US" b="0" dirty="0" err="1" smtClean="0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// Short busy-wait time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while (</a:t>
            </a:r>
            <a:r>
              <a:rPr lang="en-US" altLang="en-US" b="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test&amp;set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(guard));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if 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b="0" dirty="0" smtClean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altLang="en-US" b="0" dirty="0" err="1" smtClean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 smtClean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== BUSY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go to sleep() &amp; 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guard = 0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 guard == 0 on </a:t>
            </a:r>
            <a:r>
              <a:rPr lang="en-US" altLang="en-US" b="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wakup</a:t>
            </a:r>
            <a:r>
              <a:rPr lang="en-US" altLang="en-US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!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 smtClean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altLang="en-US" b="0" dirty="0" err="1" smtClean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 smtClean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= BUSY;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guard = 0;</a:t>
            </a:r>
            <a:b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22535" name="Group 6"/>
          <p:cNvGrpSpPr>
            <a:grpSpLocks/>
          </p:cNvGrpSpPr>
          <p:nvPr/>
        </p:nvGrpSpPr>
        <p:grpSpPr bwMode="auto">
          <a:xfrm>
            <a:off x="836612" y="1828800"/>
            <a:ext cx="611188" cy="685800"/>
            <a:chOff x="1776" y="912"/>
            <a:chExt cx="477" cy="576"/>
          </a:xfrm>
        </p:grpSpPr>
        <p:sp>
          <p:nvSpPr>
            <p:cNvPr id="22536" name="AutoShape 7"/>
            <p:cNvSpPr>
              <a:spLocks noChangeAspect="1" noChangeArrowheads="1" noTextEdit="1"/>
            </p:cNvSpPr>
            <p:nvPr/>
          </p:nvSpPr>
          <p:spPr bwMode="auto">
            <a:xfrm>
              <a:off x="1776" y="912"/>
              <a:ext cx="4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37" name="Freeform 8"/>
            <p:cNvSpPr>
              <a:spLocks/>
            </p:cNvSpPr>
            <p:nvPr/>
          </p:nvSpPr>
          <p:spPr bwMode="auto">
            <a:xfrm>
              <a:off x="1819" y="1046"/>
              <a:ext cx="434" cy="442"/>
            </a:xfrm>
            <a:custGeom>
              <a:avLst/>
              <a:gdLst>
                <a:gd name="T0" fmla="*/ 4 w 1303"/>
                <a:gd name="T1" fmla="*/ 79 h 1327"/>
                <a:gd name="T2" fmla="*/ 7 w 1303"/>
                <a:gd name="T3" fmla="*/ 86 h 1327"/>
                <a:gd name="T4" fmla="*/ 13 w 1303"/>
                <a:gd name="T5" fmla="*/ 97 h 1327"/>
                <a:gd name="T6" fmla="*/ 19 w 1303"/>
                <a:gd name="T7" fmla="*/ 109 h 1327"/>
                <a:gd name="T8" fmla="*/ 28 w 1303"/>
                <a:gd name="T9" fmla="*/ 121 h 1327"/>
                <a:gd name="T10" fmla="*/ 38 w 1303"/>
                <a:gd name="T11" fmla="*/ 132 h 1327"/>
                <a:gd name="T12" fmla="*/ 50 w 1303"/>
                <a:gd name="T13" fmla="*/ 140 h 1327"/>
                <a:gd name="T14" fmla="*/ 63 w 1303"/>
                <a:gd name="T15" fmla="*/ 145 h 1327"/>
                <a:gd name="T16" fmla="*/ 76 w 1303"/>
                <a:gd name="T17" fmla="*/ 147 h 1327"/>
                <a:gd name="T18" fmla="*/ 90 w 1303"/>
                <a:gd name="T19" fmla="*/ 146 h 1327"/>
                <a:gd name="T20" fmla="*/ 104 w 1303"/>
                <a:gd name="T21" fmla="*/ 142 h 1327"/>
                <a:gd name="T22" fmla="*/ 116 w 1303"/>
                <a:gd name="T23" fmla="*/ 136 h 1327"/>
                <a:gd name="T24" fmla="*/ 128 w 1303"/>
                <a:gd name="T25" fmla="*/ 126 h 1327"/>
                <a:gd name="T26" fmla="*/ 136 w 1303"/>
                <a:gd name="T27" fmla="*/ 116 h 1327"/>
                <a:gd name="T28" fmla="*/ 142 w 1303"/>
                <a:gd name="T29" fmla="*/ 105 h 1327"/>
                <a:gd name="T30" fmla="*/ 144 w 1303"/>
                <a:gd name="T31" fmla="*/ 94 h 1327"/>
                <a:gd name="T32" fmla="*/ 145 w 1303"/>
                <a:gd name="T33" fmla="*/ 82 h 1327"/>
                <a:gd name="T34" fmla="*/ 143 w 1303"/>
                <a:gd name="T35" fmla="*/ 71 h 1327"/>
                <a:gd name="T36" fmla="*/ 140 w 1303"/>
                <a:gd name="T37" fmla="*/ 59 h 1327"/>
                <a:gd name="T38" fmla="*/ 136 w 1303"/>
                <a:gd name="T39" fmla="*/ 48 h 1327"/>
                <a:gd name="T40" fmla="*/ 132 w 1303"/>
                <a:gd name="T41" fmla="*/ 37 h 1327"/>
                <a:gd name="T42" fmla="*/ 128 w 1303"/>
                <a:gd name="T43" fmla="*/ 27 h 1327"/>
                <a:gd name="T44" fmla="*/ 123 w 1303"/>
                <a:gd name="T45" fmla="*/ 18 h 1327"/>
                <a:gd name="T46" fmla="*/ 117 w 1303"/>
                <a:gd name="T47" fmla="*/ 11 h 1327"/>
                <a:gd name="T48" fmla="*/ 111 w 1303"/>
                <a:gd name="T49" fmla="*/ 5 h 1327"/>
                <a:gd name="T50" fmla="*/ 104 w 1303"/>
                <a:gd name="T51" fmla="*/ 1 h 1327"/>
                <a:gd name="T52" fmla="*/ 98 w 1303"/>
                <a:gd name="T53" fmla="*/ 0 h 1327"/>
                <a:gd name="T54" fmla="*/ 93 w 1303"/>
                <a:gd name="T55" fmla="*/ 0 h 1327"/>
                <a:gd name="T56" fmla="*/ 89 w 1303"/>
                <a:gd name="T57" fmla="*/ 3 h 1327"/>
                <a:gd name="T58" fmla="*/ 85 w 1303"/>
                <a:gd name="T59" fmla="*/ 6 h 1327"/>
                <a:gd name="T60" fmla="*/ 84 w 1303"/>
                <a:gd name="T61" fmla="*/ 10 h 1327"/>
                <a:gd name="T62" fmla="*/ 83 w 1303"/>
                <a:gd name="T63" fmla="*/ 15 h 1327"/>
                <a:gd name="T64" fmla="*/ 83 w 1303"/>
                <a:gd name="T65" fmla="*/ 20 h 1327"/>
                <a:gd name="T66" fmla="*/ 83 w 1303"/>
                <a:gd name="T67" fmla="*/ 25 h 1327"/>
                <a:gd name="T68" fmla="*/ 84 w 1303"/>
                <a:gd name="T69" fmla="*/ 28 h 1327"/>
                <a:gd name="T70" fmla="*/ 85 w 1303"/>
                <a:gd name="T71" fmla="*/ 32 h 1327"/>
                <a:gd name="T72" fmla="*/ 85 w 1303"/>
                <a:gd name="T73" fmla="*/ 36 h 1327"/>
                <a:gd name="T74" fmla="*/ 82 w 1303"/>
                <a:gd name="T75" fmla="*/ 40 h 1327"/>
                <a:gd name="T76" fmla="*/ 78 w 1303"/>
                <a:gd name="T77" fmla="*/ 41 h 1327"/>
                <a:gd name="T78" fmla="*/ 73 w 1303"/>
                <a:gd name="T79" fmla="*/ 43 h 1327"/>
                <a:gd name="T80" fmla="*/ 68 w 1303"/>
                <a:gd name="T81" fmla="*/ 45 h 1327"/>
                <a:gd name="T82" fmla="*/ 63 w 1303"/>
                <a:gd name="T83" fmla="*/ 47 h 1327"/>
                <a:gd name="T84" fmla="*/ 58 w 1303"/>
                <a:gd name="T85" fmla="*/ 49 h 1327"/>
                <a:gd name="T86" fmla="*/ 54 w 1303"/>
                <a:gd name="T87" fmla="*/ 52 h 1327"/>
                <a:gd name="T88" fmla="*/ 50 w 1303"/>
                <a:gd name="T89" fmla="*/ 55 h 1327"/>
                <a:gd name="T90" fmla="*/ 45 w 1303"/>
                <a:gd name="T91" fmla="*/ 57 h 1327"/>
                <a:gd name="T92" fmla="*/ 41 w 1303"/>
                <a:gd name="T93" fmla="*/ 55 h 1327"/>
                <a:gd name="T94" fmla="*/ 38 w 1303"/>
                <a:gd name="T95" fmla="*/ 52 h 1327"/>
                <a:gd name="T96" fmla="*/ 34 w 1303"/>
                <a:gd name="T97" fmla="*/ 48 h 1327"/>
                <a:gd name="T98" fmla="*/ 29 w 1303"/>
                <a:gd name="T99" fmla="*/ 44 h 1327"/>
                <a:gd name="T100" fmla="*/ 24 w 1303"/>
                <a:gd name="T101" fmla="*/ 41 h 1327"/>
                <a:gd name="T102" fmla="*/ 17 w 1303"/>
                <a:gd name="T103" fmla="*/ 40 h 1327"/>
                <a:gd name="T104" fmla="*/ 11 w 1303"/>
                <a:gd name="T105" fmla="*/ 41 h 1327"/>
                <a:gd name="T106" fmla="*/ 5 w 1303"/>
                <a:gd name="T107" fmla="*/ 45 h 1327"/>
                <a:gd name="T108" fmla="*/ 1 w 1303"/>
                <a:gd name="T109" fmla="*/ 51 h 1327"/>
                <a:gd name="T110" fmla="*/ 0 w 1303"/>
                <a:gd name="T111" fmla="*/ 58 h 1327"/>
                <a:gd name="T112" fmla="*/ 0 w 1303"/>
                <a:gd name="T113" fmla="*/ 65 h 1327"/>
                <a:gd name="T114" fmla="*/ 2 w 1303"/>
                <a:gd name="T115" fmla="*/ 71 h 1327"/>
                <a:gd name="T116" fmla="*/ 3 w 1303"/>
                <a:gd name="T117" fmla="*/ 75 h 13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03" h="1327">
                  <a:moveTo>
                    <a:pt x="28" y="680"/>
                  </a:moveTo>
                  <a:lnTo>
                    <a:pt x="28" y="681"/>
                  </a:lnTo>
                  <a:lnTo>
                    <a:pt x="30" y="684"/>
                  </a:lnTo>
                  <a:lnTo>
                    <a:pt x="30" y="686"/>
                  </a:lnTo>
                  <a:lnTo>
                    <a:pt x="30" y="688"/>
                  </a:lnTo>
                  <a:lnTo>
                    <a:pt x="33" y="691"/>
                  </a:lnTo>
                  <a:lnTo>
                    <a:pt x="34" y="697"/>
                  </a:lnTo>
                  <a:lnTo>
                    <a:pt x="36" y="698"/>
                  </a:lnTo>
                  <a:lnTo>
                    <a:pt x="36" y="704"/>
                  </a:lnTo>
                  <a:lnTo>
                    <a:pt x="37" y="708"/>
                  </a:lnTo>
                  <a:lnTo>
                    <a:pt x="40" y="714"/>
                  </a:lnTo>
                  <a:lnTo>
                    <a:pt x="43" y="720"/>
                  </a:lnTo>
                  <a:lnTo>
                    <a:pt x="44" y="725"/>
                  </a:lnTo>
                  <a:lnTo>
                    <a:pt x="47" y="733"/>
                  </a:lnTo>
                  <a:lnTo>
                    <a:pt x="51" y="740"/>
                  </a:lnTo>
                  <a:lnTo>
                    <a:pt x="53" y="745"/>
                  </a:lnTo>
                  <a:lnTo>
                    <a:pt x="55" y="752"/>
                  </a:lnTo>
                  <a:lnTo>
                    <a:pt x="60" y="761"/>
                  </a:lnTo>
                  <a:lnTo>
                    <a:pt x="64" y="769"/>
                  </a:lnTo>
                  <a:lnTo>
                    <a:pt x="67" y="778"/>
                  </a:lnTo>
                  <a:lnTo>
                    <a:pt x="70" y="785"/>
                  </a:lnTo>
                  <a:lnTo>
                    <a:pt x="74" y="795"/>
                  </a:lnTo>
                  <a:lnTo>
                    <a:pt x="80" y="804"/>
                  </a:lnTo>
                  <a:lnTo>
                    <a:pt x="84" y="812"/>
                  </a:lnTo>
                  <a:lnTo>
                    <a:pt x="87" y="822"/>
                  </a:lnTo>
                  <a:lnTo>
                    <a:pt x="92" y="832"/>
                  </a:lnTo>
                  <a:lnTo>
                    <a:pt x="98" y="842"/>
                  </a:lnTo>
                  <a:lnTo>
                    <a:pt x="101" y="852"/>
                  </a:lnTo>
                  <a:lnTo>
                    <a:pt x="108" y="861"/>
                  </a:lnTo>
                  <a:lnTo>
                    <a:pt x="114" y="872"/>
                  </a:lnTo>
                  <a:lnTo>
                    <a:pt x="118" y="883"/>
                  </a:lnTo>
                  <a:lnTo>
                    <a:pt x="124" y="893"/>
                  </a:lnTo>
                  <a:lnTo>
                    <a:pt x="129" y="903"/>
                  </a:lnTo>
                  <a:lnTo>
                    <a:pt x="136" y="915"/>
                  </a:lnTo>
                  <a:lnTo>
                    <a:pt x="142" y="926"/>
                  </a:lnTo>
                  <a:lnTo>
                    <a:pt x="148" y="936"/>
                  </a:lnTo>
                  <a:lnTo>
                    <a:pt x="153" y="947"/>
                  </a:lnTo>
                  <a:lnTo>
                    <a:pt x="161" y="959"/>
                  </a:lnTo>
                  <a:lnTo>
                    <a:pt x="168" y="969"/>
                  </a:lnTo>
                  <a:lnTo>
                    <a:pt x="173" y="980"/>
                  </a:lnTo>
                  <a:lnTo>
                    <a:pt x="180" y="991"/>
                  </a:lnTo>
                  <a:lnTo>
                    <a:pt x="189" y="1003"/>
                  </a:lnTo>
                  <a:lnTo>
                    <a:pt x="196" y="1014"/>
                  </a:lnTo>
                  <a:lnTo>
                    <a:pt x="202" y="1024"/>
                  </a:lnTo>
                  <a:lnTo>
                    <a:pt x="210" y="1035"/>
                  </a:lnTo>
                  <a:lnTo>
                    <a:pt x="219" y="1047"/>
                  </a:lnTo>
                  <a:lnTo>
                    <a:pt x="226" y="1058"/>
                  </a:lnTo>
                  <a:lnTo>
                    <a:pt x="233" y="1068"/>
                  </a:lnTo>
                  <a:lnTo>
                    <a:pt x="243" y="1078"/>
                  </a:lnTo>
                  <a:lnTo>
                    <a:pt x="250" y="1091"/>
                  </a:lnTo>
                  <a:lnTo>
                    <a:pt x="260" y="1101"/>
                  </a:lnTo>
                  <a:lnTo>
                    <a:pt x="269" y="1111"/>
                  </a:lnTo>
                  <a:lnTo>
                    <a:pt x="277" y="1122"/>
                  </a:lnTo>
                  <a:lnTo>
                    <a:pt x="286" y="1131"/>
                  </a:lnTo>
                  <a:lnTo>
                    <a:pt x="296" y="1141"/>
                  </a:lnTo>
                  <a:lnTo>
                    <a:pt x="304" y="1152"/>
                  </a:lnTo>
                  <a:lnTo>
                    <a:pt x="314" y="1161"/>
                  </a:lnTo>
                  <a:lnTo>
                    <a:pt x="324" y="1171"/>
                  </a:lnTo>
                  <a:lnTo>
                    <a:pt x="333" y="1181"/>
                  </a:lnTo>
                  <a:lnTo>
                    <a:pt x="342" y="1188"/>
                  </a:lnTo>
                  <a:lnTo>
                    <a:pt x="352" y="1199"/>
                  </a:lnTo>
                  <a:lnTo>
                    <a:pt x="362" y="1206"/>
                  </a:lnTo>
                  <a:lnTo>
                    <a:pt x="372" y="1215"/>
                  </a:lnTo>
                  <a:lnTo>
                    <a:pt x="382" y="1222"/>
                  </a:lnTo>
                  <a:lnTo>
                    <a:pt x="394" y="1230"/>
                  </a:lnTo>
                  <a:lnTo>
                    <a:pt x="405" y="1237"/>
                  </a:lnTo>
                  <a:lnTo>
                    <a:pt x="415" y="1245"/>
                  </a:lnTo>
                  <a:lnTo>
                    <a:pt x="425" y="1252"/>
                  </a:lnTo>
                  <a:lnTo>
                    <a:pt x="436" y="1259"/>
                  </a:lnTo>
                  <a:lnTo>
                    <a:pt x="448" y="1264"/>
                  </a:lnTo>
                  <a:lnTo>
                    <a:pt x="459" y="1270"/>
                  </a:lnTo>
                  <a:lnTo>
                    <a:pt x="469" y="1274"/>
                  </a:lnTo>
                  <a:lnTo>
                    <a:pt x="480" y="1281"/>
                  </a:lnTo>
                  <a:lnTo>
                    <a:pt x="492" y="1286"/>
                  </a:lnTo>
                  <a:lnTo>
                    <a:pt x="504" y="1290"/>
                  </a:lnTo>
                  <a:lnTo>
                    <a:pt x="516" y="1294"/>
                  </a:lnTo>
                  <a:lnTo>
                    <a:pt x="527" y="1299"/>
                  </a:lnTo>
                  <a:lnTo>
                    <a:pt x="539" y="1301"/>
                  </a:lnTo>
                  <a:lnTo>
                    <a:pt x="551" y="1307"/>
                  </a:lnTo>
                  <a:lnTo>
                    <a:pt x="563" y="1310"/>
                  </a:lnTo>
                  <a:lnTo>
                    <a:pt x="576" y="1313"/>
                  </a:lnTo>
                  <a:lnTo>
                    <a:pt x="587" y="1316"/>
                  </a:lnTo>
                  <a:lnTo>
                    <a:pt x="600" y="1317"/>
                  </a:lnTo>
                  <a:lnTo>
                    <a:pt x="611" y="1318"/>
                  </a:lnTo>
                  <a:lnTo>
                    <a:pt x="624" y="1321"/>
                  </a:lnTo>
                  <a:lnTo>
                    <a:pt x="637" y="1323"/>
                  </a:lnTo>
                  <a:lnTo>
                    <a:pt x="648" y="1324"/>
                  </a:lnTo>
                  <a:lnTo>
                    <a:pt x="661" y="1324"/>
                  </a:lnTo>
                  <a:lnTo>
                    <a:pt x="674" y="1326"/>
                  </a:lnTo>
                  <a:lnTo>
                    <a:pt x="686" y="1327"/>
                  </a:lnTo>
                  <a:lnTo>
                    <a:pt x="698" y="1327"/>
                  </a:lnTo>
                  <a:lnTo>
                    <a:pt x="710" y="1327"/>
                  </a:lnTo>
                  <a:lnTo>
                    <a:pt x="723" y="1327"/>
                  </a:lnTo>
                  <a:lnTo>
                    <a:pt x="736" y="1326"/>
                  </a:lnTo>
                  <a:lnTo>
                    <a:pt x="749" y="1326"/>
                  </a:lnTo>
                  <a:lnTo>
                    <a:pt x="762" y="1324"/>
                  </a:lnTo>
                  <a:lnTo>
                    <a:pt x="772" y="1323"/>
                  </a:lnTo>
                  <a:lnTo>
                    <a:pt x="786" y="1321"/>
                  </a:lnTo>
                  <a:lnTo>
                    <a:pt x="799" y="1318"/>
                  </a:lnTo>
                  <a:lnTo>
                    <a:pt x="810" y="1317"/>
                  </a:lnTo>
                  <a:lnTo>
                    <a:pt x="823" y="1314"/>
                  </a:lnTo>
                  <a:lnTo>
                    <a:pt x="836" y="1311"/>
                  </a:lnTo>
                  <a:lnTo>
                    <a:pt x="848" y="1310"/>
                  </a:lnTo>
                  <a:lnTo>
                    <a:pt x="860" y="1306"/>
                  </a:lnTo>
                  <a:lnTo>
                    <a:pt x="872" y="1301"/>
                  </a:lnTo>
                  <a:lnTo>
                    <a:pt x="885" y="1299"/>
                  </a:lnTo>
                  <a:lnTo>
                    <a:pt x="897" y="1296"/>
                  </a:lnTo>
                  <a:lnTo>
                    <a:pt x="908" y="1290"/>
                  </a:lnTo>
                  <a:lnTo>
                    <a:pt x="921" y="1287"/>
                  </a:lnTo>
                  <a:lnTo>
                    <a:pt x="934" y="1281"/>
                  </a:lnTo>
                  <a:lnTo>
                    <a:pt x="945" y="1277"/>
                  </a:lnTo>
                  <a:lnTo>
                    <a:pt x="958" y="1272"/>
                  </a:lnTo>
                  <a:lnTo>
                    <a:pt x="969" y="1266"/>
                  </a:lnTo>
                  <a:lnTo>
                    <a:pt x="980" y="1262"/>
                  </a:lnTo>
                  <a:lnTo>
                    <a:pt x="992" y="1256"/>
                  </a:lnTo>
                  <a:lnTo>
                    <a:pt x="1003" y="1249"/>
                  </a:lnTo>
                  <a:lnTo>
                    <a:pt x="1016" y="1242"/>
                  </a:lnTo>
                  <a:lnTo>
                    <a:pt x="1026" y="1235"/>
                  </a:lnTo>
                  <a:lnTo>
                    <a:pt x="1039" y="1230"/>
                  </a:lnTo>
                  <a:lnTo>
                    <a:pt x="1049" y="1222"/>
                  </a:lnTo>
                  <a:lnTo>
                    <a:pt x="1060" y="1215"/>
                  </a:lnTo>
                  <a:lnTo>
                    <a:pt x="1070" y="1206"/>
                  </a:lnTo>
                  <a:lnTo>
                    <a:pt x="1081" y="1200"/>
                  </a:lnTo>
                  <a:lnTo>
                    <a:pt x="1093" y="1190"/>
                  </a:lnTo>
                  <a:lnTo>
                    <a:pt x="1103" y="1183"/>
                  </a:lnTo>
                  <a:lnTo>
                    <a:pt x="1114" y="1175"/>
                  </a:lnTo>
                  <a:lnTo>
                    <a:pt x="1125" y="1168"/>
                  </a:lnTo>
                  <a:lnTo>
                    <a:pt x="1134" y="1158"/>
                  </a:lnTo>
                  <a:lnTo>
                    <a:pt x="1144" y="1149"/>
                  </a:lnTo>
                  <a:lnTo>
                    <a:pt x="1152" y="1139"/>
                  </a:lnTo>
                  <a:lnTo>
                    <a:pt x="1162" y="1131"/>
                  </a:lnTo>
                  <a:lnTo>
                    <a:pt x="1171" y="1122"/>
                  </a:lnTo>
                  <a:lnTo>
                    <a:pt x="1179" y="1112"/>
                  </a:lnTo>
                  <a:lnTo>
                    <a:pt x="1186" y="1104"/>
                  </a:lnTo>
                  <a:lnTo>
                    <a:pt x="1195" y="1095"/>
                  </a:lnTo>
                  <a:lnTo>
                    <a:pt x="1202" y="1084"/>
                  </a:lnTo>
                  <a:lnTo>
                    <a:pt x="1209" y="1075"/>
                  </a:lnTo>
                  <a:lnTo>
                    <a:pt x="1215" y="1067"/>
                  </a:lnTo>
                  <a:lnTo>
                    <a:pt x="1223" y="1057"/>
                  </a:lnTo>
                  <a:lnTo>
                    <a:pt x="1229" y="1047"/>
                  </a:lnTo>
                  <a:lnTo>
                    <a:pt x="1235" y="1038"/>
                  </a:lnTo>
                  <a:lnTo>
                    <a:pt x="1240" y="1028"/>
                  </a:lnTo>
                  <a:lnTo>
                    <a:pt x="1246" y="1018"/>
                  </a:lnTo>
                  <a:lnTo>
                    <a:pt x="1252" y="1008"/>
                  </a:lnTo>
                  <a:lnTo>
                    <a:pt x="1256" y="998"/>
                  </a:lnTo>
                  <a:lnTo>
                    <a:pt x="1260" y="989"/>
                  </a:lnTo>
                  <a:lnTo>
                    <a:pt x="1266" y="979"/>
                  </a:lnTo>
                  <a:lnTo>
                    <a:pt x="1269" y="969"/>
                  </a:lnTo>
                  <a:lnTo>
                    <a:pt x="1273" y="960"/>
                  </a:lnTo>
                  <a:lnTo>
                    <a:pt x="1276" y="949"/>
                  </a:lnTo>
                  <a:lnTo>
                    <a:pt x="1282" y="940"/>
                  </a:lnTo>
                  <a:lnTo>
                    <a:pt x="1283" y="929"/>
                  </a:lnTo>
                  <a:lnTo>
                    <a:pt x="1286" y="919"/>
                  </a:lnTo>
                  <a:lnTo>
                    <a:pt x="1289" y="907"/>
                  </a:lnTo>
                  <a:lnTo>
                    <a:pt x="1292" y="899"/>
                  </a:lnTo>
                  <a:lnTo>
                    <a:pt x="1293" y="888"/>
                  </a:lnTo>
                  <a:lnTo>
                    <a:pt x="1296" y="879"/>
                  </a:lnTo>
                  <a:lnTo>
                    <a:pt x="1297" y="868"/>
                  </a:lnTo>
                  <a:lnTo>
                    <a:pt x="1299" y="858"/>
                  </a:lnTo>
                  <a:lnTo>
                    <a:pt x="1300" y="848"/>
                  </a:lnTo>
                  <a:lnTo>
                    <a:pt x="1300" y="836"/>
                  </a:lnTo>
                  <a:lnTo>
                    <a:pt x="1302" y="826"/>
                  </a:lnTo>
                  <a:lnTo>
                    <a:pt x="1303" y="816"/>
                  </a:lnTo>
                  <a:lnTo>
                    <a:pt x="1303" y="805"/>
                  </a:lnTo>
                  <a:lnTo>
                    <a:pt x="1303" y="795"/>
                  </a:lnTo>
                  <a:lnTo>
                    <a:pt x="1303" y="784"/>
                  </a:lnTo>
                  <a:lnTo>
                    <a:pt x="1303" y="774"/>
                  </a:lnTo>
                  <a:lnTo>
                    <a:pt x="1303" y="764"/>
                  </a:lnTo>
                  <a:lnTo>
                    <a:pt x="1303" y="752"/>
                  </a:lnTo>
                  <a:lnTo>
                    <a:pt x="1302" y="742"/>
                  </a:lnTo>
                  <a:lnTo>
                    <a:pt x="1302" y="733"/>
                  </a:lnTo>
                  <a:lnTo>
                    <a:pt x="1300" y="721"/>
                  </a:lnTo>
                  <a:lnTo>
                    <a:pt x="1300" y="711"/>
                  </a:lnTo>
                  <a:lnTo>
                    <a:pt x="1299" y="701"/>
                  </a:lnTo>
                  <a:lnTo>
                    <a:pt x="1297" y="691"/>
                  </a:lnTo>
                  <a:lnTo>
                    <a:pt x="1296" y="680"/>
                  </a:lnTo>
                  <a:lnTo>
                    <a:pt x="1294" y="669"/>
                  </a:lnTo>
                  <a:lnTo>
                    <a:pt x="1293" y="659"/>
                  </a:lnTo>
                  <a:lnTo>
                    <a:pt x="1290" y="649"/>
                  </a:lnTo>
                  <a:lnTo>
                    <a:pt x="1289" y="637"/>
                  </a:lnTo>
                  <a:lnTo>
                    <a:pt x="1287" y="627"/>
                  </a:lnTo>
                  <a:lnTo>
                    <a:pt x="1285" y="616"/>
                  </a:lnTo>
                  <a:lnTo>
                    <a:pt x="1283" y="607"/>
                  </a:lnTo>
                  <a:lnTo>
                    <a:pt x="1280" y="596"/>
                  </a:lnTo>
                  <a:lnTo>
                    <a:pt x="1277" y="586"/>
                  </a:lnTo>
                  <a:lnTo>
                    <a:pt x="1275" y="576"/>
                  </a:lnTo>
                  <a:lnTo>
                    <a:pt x="1272" y="566"/>
                  </a:lnTo>
                  <a:lnTo>
                    <a:pt x="1269" y="555"/>
                  </a:lnTo>
                  <a:lnTo>
                    <a:pt x="1266" y="545"/>
                  </a:lnTo>
                  <a:lnTo>
                    <a:pt x="1263" y="533"/>
                  </a:lnTo>
                  <a:lnTo>
                    <a:pt x="1260" y="525"/>
                  </a:lnTo>
                  <a:lnTo>
                    <a:pt x="1256" y="515"/>
                  </a:lnTo>
                  <a:lnTo>
                    <a:pt x="1253" y="504"/>
                  </a:lnTo>
                  <a:lnTo>
                    <a:pt x="1250" y="494"/>
                  </a:lnTo>
                  <a:lnTo>
                    <a:pt x="1246" y="484"/>
                  </a:lnTo>
                  <a:lnTo>
                    <a:pt x="1243" y="474"/>
                  </a:lnTo>
                  <a:lnTo>
                    <a:pt x="1239" y="464"/>
                  </a:lnTo>
                  <a:lnTo>
                    <a:pt x="1236" y="452"/>
                  </a:lnTo>
                  <a:lnTo>
                    <a:pt x="1233" y="442"/>
                  </a:lnTo>
                  <a:lnTo>
                    <a:pt x="1229" y="432"/>
                  </a:lnTo>
                  <a:lnTo>
                    <a:pt x="1226" y="422"/>
                  </a:lnTo>
                  <a:lnTo>
                    <a:pt x="1222" y="413"/>
                  </a:lnTo>
                  <a:lnTo>
                    <a:pt x="1219" y="403"/>
                  </a:lnTo>
                  <a:lnTo>
                    <a:pt x="1213" y="393"/>
                  </a:lnTo>
                  <a:lnTo>
                    <a:pt x="1212" y="383"/>
                  </a:lnTo>
                  <a:lnTo>
                    <a:pt x="1208" y="373"/>
                  </a:lnTo>
                  <a:lnTo>
                    <a:pt x="1205" y="364"/>
                  </a:lnTo>
                  <a:lnTo>
                    <a:pt x="1201" y="354"/>
                  </a:lnTo>
                  <a:lnTo>
                    <a:pt x="1196" y="343"/>
                  </a:lnTo>
                  <a:lnTo>
                    <a:pt x="1192" y="334"/>
                  </a:lnTo>
                  <a:lnTo>
                    <a:pt x="1188" y="326"/>
                  </a:lnTo>
                  <a:lnTo>
                    <a:pt x="1185" y="316"/>
                  </a:lnTo>
                  <a:lnTo>
                    <a:pt x="1181" y="306"/>
                  </a:lnTo>
                  <a:lnTo>
                    <a:pt x="1178" y="297"/>
                  </a:lnTo>
                  <a:lnTo>
                    <a:pt x="1174" y="287"/>
                  </a:lnTo>
                  <a:lnTo>
                    <a:pt x="1169" y="279"/>
                  </a:lnTo>
                  <a:lnTo>
                    <a:pt x="1165" y="270"/>
                  </a:lnTo>
                  <a:lnTo>
                    <a:pt x="1161" y="260"/>
                  </a:lnTo>
                  <a:lnTo>
                    <a:pt x="1157" y="252"/>
                  </a:lnTo>
                  <a:lnTo>
                    <a:pt x="1152" y="243"/>
                  </a:lnTo>
                  <a:lnTo>
                    <a:pt x="1148" y="235"/>
                  </a:lnTo>
                  <a:lnTo>
                    <a:pt x="1144" y="226"/>
                  </a:lnTo>
                  <a:lnTo>
                    <a:pt x="1140" y="219"/>
                  </a:lnTo>
                  <a:lnTo>
                    <a:pt x="1135" y="209"/>
                  </a:lnTo>
                  <a:lnTo>
                    <a:pt x="1131" y="202"/>
                  </a:lnTo>
                  <a:lnTo>
                    <a:pt x="1127" y="193"/>
                  </a:lnTo>
                  <a:lnTo>
                    <a:pt x="1123" y="185"/>
                  </a:lnTo>
                  <a:lnTo>
                    <a:pt x="1117" y="178"/>
                  </a:lnTo>
                  <a:lnTo>
                    <a:pt x="1113" y="171"/>
                  </a:lnTo>
                  <a:lnTo>
                    <a:pt x="1107" y="162"/>
                  </a:lnTo>
                  <a:lnTo>
                    <a:pt x="1103" y="155"/>
                  </a:lnTo>
                  <a:lnTo>
                    <a:pt x="1098" y="148"/>
                  </a:lnTo>
                  <a:lnTo>
                    <a:pt x="1094" y="141"/>
                  </a:lnTo>
                  <a:lnTo>
                    <a:pt x="1088" y="134"/>
                  </a:lnTo>
                  <a:lnTo>
                    <a:pt x="1083" y="127"/>
                  </a:lnTo>
                  <a:lnTo>
                    <a:pt x="1078" y="120"/>
                  </a:lnTo>
                  <a:lnTo>
                    <a:pt x="1073" y="114"/>
                  </a:lnTo>
                  <a:lnTo>
                    <a:pt x="1067" y="107"/>
                  </a:lnTo>
                  <a:lnTo>
                    <a:pt x="1064" y="101"/>
                  </a:lnTo>
                  <a:lnTo>
                    <a:pt x="1057" y="95"/>
                  </a:lnTo>
                  <a:lnTo>
                    <a:pt x="1052" y="90"/>
                  </a:lnTo>
                  <a:lnTo>
                    <a:pt x="1047" y="84"/>
                  </a:lnTo>
                  <a:lnTo>
                    <a:pt x="1042" y="78"/>
                  </a:lnTo>
                  <a:lnTo>
                    <a:pt x="1036" y="73"/>
                  </a:lnTo>
                  <a:lnTo>
                    <a:pt x="1030" y="67"/>
                  </a:lnTo>
                  <a:lnTo>
                    <a:pt x="1025" y="63"/>
                  </a:lnTo>
                  <a:lnTo>
                    <a:pt x="1019" y="57"/>
                  </a:lnTo>
                  <a:lnTo>
                    <a:pt x="1013" y="53"/>
                  </a:lnTo>
                  <a:lnTo>
                    <a:pt x="1007" y="47"/>
                  </a:lnTo>
                  <a:lnTo>
                    <a:pt x="1000" y="44"/>
                  </a:lnTo>
                  <a:lnTo>
                    <a:pt x="995" y="40"/>
                  </a:lnTo>
                  <a:lnTo>
                    <a:pt x="989" y="37"/>
                  </a:lnTo>
                  <a:lnTo>
                    <a:pt x="983" y="33"/>
                  </a:lnTo>
                  <a:lnTo>
                    <a:pt x="978" y="30"/>
                  </a:lnTo>
                  <a:lnTo>
                    <a:pt x="971" y="27"/>
                  </a:lnTo>
                  <a:lnTo>
                    <a:pt x="963" y="23"/>
                  </a:lnTo>
                  <a:lnTo>
                    <a:pt x="958" y="20"/>
                  </a:lnTo>
                  <a:lnTo>
                    <a:pt x="952" y="17"/>
                  </a:lnTo>
                  <a:lnTo>
                    <a:pt x="945" y="14"/>
                  </a:lnTo>
                  <a:lnTo>
                    <a:pt x="939" y="13"/>
                  </a:lnTo>
                  <a:lnTo>
                    <a:pt x="932" y="10"/>
                  </a:lnTo>
                  <a:lnTo>
                    <a:pt x="926" y="9"/>
                  </a:lnTo>
                  <a:lnTo>
                    <a:pt x="922" y="7"/>
                  </a:lnTo>
                  <a:lnTo>
                    <a:pt x="915" y="6"/>
                  </a:lnTo>
                  <a:lnTo>
                    <a:pt x="909" y="4"/>
                  </a:lnTo>
                  <a:lnTo>
                    <a:pt x="904" y="3"/>
                  </a:lnTo>
                  <a:lnTo>
                    <a:pt x="899" y="3"/>
                  </a:lnTo>
                  <a:lnTo>
                    <a:pt x="892" y="0"/>
                  </a:lnTo>
                  <a:lnTo>
                    <a:pt x="887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72" y="0"/>
                  </a:lnTo>
                  <a:lnTo>
                    <a:pt x="867" y="0"/>
                  </a:lnTo>
                  <a:lnTo>
                    <a:pt x="863" y="0"/>
                  </a:lnTo>
                  <a:lnTo>
                    <a:pt x="858" y="0"/>
                  </a:lnTo>
                  <a:lnTo>
                    <a:pt x="853" y="0"/>
                  </a:lnTo>
                  <a:lnTo>
                    <a:pt x="848" y="1"/>
                  </a:lnTo>
                  <a:lnTo>
                    <a:pt x="845" y="3"/>
                  </a:lnTo>
                  <a:lnTo>
                    <a:pt x="841" y="4"/>
                  </a:lnTo>
                  <a:lnTo>
                    <a:pt x="836" y="4"/>
                  </a:lnTo>
                  <a:lnTo>
                    <a:pt x="831" y="6"/>
                  </a:lnTo>
                  <a:lnTo>
                    <a:pt x="827" y="7"/>
                  </a:lnTo>
                  <a:lnTo>
                    <a:pt x="824" y="9"/>
                  </a:lnTo>
                  <a:lnTo>
                    <a:pt x="818" y="10"/>
                  </a:lnTo>
                  <a:lnTo>
                    <a:pt x="817" y="11"/>
                  </a:lnTo>
                  <a:lnTo>
                    <a:pt x="811" y="13"/>
                  </a:lnTo>
                  <a:lnTo>
                    <a:pt x="809" y="16"/>
                  </a:lnTo>
                  <a:lnTo>
                    <a:pt x="806" y="17"/>
                  </a:lnTo>
                  <a:lnTo>
                    <a:pt x="801" y="20"/>
                  </a:lnTo>
                  <a:lnTo>
                    <a:pt x="799" y="23"/>
                  </a:lnTo>
                  <a:lnTo>
                    <a:pt x="796" y="26"/>
                  </a:lnTo>
                  <a:lnTo>
                    <a:pt x="793" y="29"/>
                  </a:lnTo>
                  <a:lnTo>
                    <a:pt x="789" y="31"/>
                  </a:lnTo>
                  <a:lnTo>
                    <a:pt x="786" y="34"/>
                  </a:lnTo>
                  <a:lnTo>
                    <a:pt x="783" y="37"/>
                  </a:lnTo>
                  <a:lnTo>
                    <a:pt x="780" y="40"/>
                  </a:lnTo>
                  <a:lnTo>
                    <a:pt x="777" y="43"/>
                  </a:lnTo>
                  <a:lnTo>
                    <a:pt x="774" y="46"/>
                  </a:lnTo>
                  <a:lnTo>
                    <a:pt x="773" y="50"/>
                  </a:lnTo>
                  <a:lnTo>
                    <a:pt x="770" y="53"/>
                  </a:lnTo>
                  <a:lnTo>
                    <a:pt x="769" y="57"/>
                  </a:lnTo>
                  <a:lnTo>
                    <a:pt x="767" y="60"/>
                  </a:lnTo>
                  <a:lnTo>
                    <a:pt x="764" y="64"/>
                  </a:lnTo>
                  <a:lnTo>
                    <a:pt x="763" y="68"/>
                  </a:lnTo>
                  <a:lnTo>
                    <a:pt x="762" y="71"/>
                  </a:lnTo>
                  <a:lnTo>
                    <a:pt x="759" y="75"/>
                  </a:lnTo>
                  <a:lnTo>
                    <a:pt x="757" y="80"/>
                  </a:lnTo>
                  <a:lnTo>
                    <a:pt x="756" y="84"/>
                  </a:lnTo>
                  <a:lnTo>
                    <a:pt x="755" y="88"/>
                  </a:lnTo>
                  <a:lnTo>
                    <a:pt x="753" y="91"/>
                  </a:lnTo>
                  <a:lnTo>
                    <a:pt x="753" y="97"/>
                  </a:lnTo>
                  <a:lnTo>
                    <a:pt x="752" y="101"/>
                  </a:lnTo>
                  <a:lnTo>
                    <a:pt x="750" y="107"/>
                  </a:lnTo>
                  <a:lnTo>
                    <a:pt x="749" y="111"/>
                  </a:lnTo>
                  <a:lnTo>
                    <a:pt x="749" y="115"/>
                  </a:lnTo>
                  <a:lnTo>
                    <a:pt x="749" y="120"/>
                  </a:lnTo>
                  <a:lnTo>
                    <a:pt x="749" y="124"/>
                  </a:lnTo>
                  <a:lnTo>
                    <a:pt x="749" y="128"/>
                  </a:lnTo>
                  <a:lnTo>
                    <a:pt x="749" y="135"/>
                  </a:lnTo>
                  <a:lnTo>
                    <a:pt x="747" y="138"/>
                  </a:lnTo>
                  <a:lnTo>
                    <a:pt x="747" y="144"/>
                  </a:lnTo>
                  <a:lnTo>
                    <a:pt x="747" y="148"/>
                  </a:lnTo>
                  <a:lnTo>
                    <a:pt x="747" y="152"/>
                  </a:lnTo>
                  <a:lnTo>
                    <a:pt x="747" y="157"/>
                  </a:lnTo>
                  <a:lnTo>
                    <a:pt x="747" y="162"/>
                  </a:lnTo>
                  <a:lnTo>
                    <a:pt x="747" y="166"/>
                  </a:lnTo>
                  <a:lnTo>
                    <a:pt x="747" y="171"/>
                  </a:lnTo>
                  <a:lnTo>
                    <a:pt x="747" y="175"/>
                  </a:lnTo>
                  <a:lnTo>
                    <a:pt x="747" y="178"/>
                  </a:lnTo>
                  <a:lnTo>
                    <a:pt x="749" y="182"/>
                  </a:lnTo>
                  <a:lnTo>
                    <a:pt x="749" y="188"/>
                  </a:lnTo>
                  <a:lnTo>
                    <a:pt x="749" y="191"/>
                  </a:lnTo>
                  <a:lnTo>
                    <a:pt x="749" y="195"/>
                  </a:lnTo>
                  <a:lnTo>
                    <a:pt x="750" y="199"/>
                  </a:lnTo>
                  <a:lnTo>
                    <a:pt x="750" y="203"/>
                  </a:lnTo>
                  <a:lnTo>
                    <a:pt x="750" y="206"/>
                  </a:lnTo>
                  <a:lnTo>
                    <a:pt x="752" y="209"/>
                  </a:lnTo>
                  <a:lnTo>
                    <a:pt x="752" y="215"/>
                  </a:lnTo>
                  <a:lnTo>
                    <a:pt x="752" y="218"/>
                  </a:lnTo>
                  <a:lnTo>
                    <a:pt x="752" y="221"/>
                  </a:lnTo>
                  <a:lnTo>
                    <a:pt x="752" y="225"/>
                  </a:lnTo>
                  <a:lnTo>
                    <a:pt x="753" y="228"/>
                  </a:lnTo>
                  <a:lnTo>
                    <a:pt x="755" y="232"/>
                  </a:lnTo>
                  <a:lnTo>
                    <a:pt x="755" y="235"/>
                  </a:lnTo>
                  <a:lnTo>
                    <a:pt x="755" y="239"/>
                  </a:lnTo>
                  <a:lnTo>
                    <a:pt x="755" y="243"/>
                  </a:lnTo>
                  <a:lnTo>
                    <a:pt x="756" y="246"/>
                  </a:lnTo>
                  <a:lnTo>
                    <a:pt x="756" y="249"/>
                  </a:lnTo>
                  <a:lnTo>
                    <a:pt x="757" y="252"/>
                  </a:lnTo>
                  <a:lnTo>
                    <a:pt x="757" y="255"/>
                  </a:lnTo>
                  <a:lnTo>
                    <a:pt x="759" y="259"/>
                  </a:lnTo>
                  <a:lnTo>
                    <a:pt x="759" y="260"/>
                  </a:lnTo>
                  <a:lnTo>
                    <a:pt x="760" y="265"/>
                  </a:lnTo>
                  <a:lnTo>
                    <a:pt x="760" y="266"/>
                  </a:lnTo>
                  <a:lnTo>
                    <a:pt x="762" y="270"/>
                  </a:lnTo>
                  <a:lnTo>
                    <a:pt x="762" y="272"/>
                  </a:lnTo>
                  <a:lnTo>
                    <a:pt x="762" y="275"/>
                  </a:lnTo>
                  <a:lnTo>
                    <a:pt x="762" y="277"/>
                  </a:lnTo>
                  <a:lnTo>
                    <a:pt x="763" y="280"/>
                  </a:lnTo>
                  <a:lnTo>
                    <a:pt x="764" y="286"/>
                  </a:lnTo>
                  <a:lnTo>
                    <a:pt x="764" y="290"/>
                  </a:lnTo>
                  <a:lnTo>
                    <a:pt x="766" y="296"/>
                  </a:lnTo>
                  <a:lnTo>
                    <a:pt x="767" y="300"/>
                  </a:lnTo>
                  <a:lnTo>
                    <a:pt x="767" y="304"/>
                  </a:lnTo>
                  <a:lnTo>
                    <a:pt x="767" y="309"/>
                  </a:lnTo>
                  <a:lnTo>
                    <a:pt x="769" y="313"/>
                  </a:lnTo>
                  <a:lnTo>
                    <a:pt x="769" y="317"/>
                  </a:lnTo>
                  <a:lnTo>
                    <a:pt x="769" y="320"/>
                  </a:lnTo>
                  <a:lnTo>
                    <a:pt x="769" y="324"/>
                  </a:lnTo>
                  <a:lnTo>
                    <a:pt x="769" y="327"/>
                  </a:lnTo>
                  <a:lnTo>
                    <a:pt x="770" y="331"/>
                  </a:lnTo>
                  <a:lnTo>
                    <a:pt x="767" y="333"/>
                  </a:lnTo>
                  <a:lnTo>
                    <a:pt x="767" y="337"/>
                  </a:lnTo>
                  <a:lnTo>
                    <a:pt x="764" y="339"/>
                  </a:lnTo>
                  <a:lnTo>
                    <a:pt x="762" y="341"/>
                  </a:lnTo>
                  <a:lnTo>
                    <a:pt x="757" y="344"/>
                  </a:lnTo>
                  <a:lnTo>
                    <a:pt x="753" y="347"/>
                  </a:lnTo>
                  <a:lnTo>
                    <a:pt x="749" y="350"/>
                  </a:lnTo>
                  <a:lnTo>
                    <a:pt x="743" y="354"/>
                  </a:lnTo>
                  <a:lnTo>
                    <a:pt x="740" y="356"/>
                  </a:lnTo>
                  <a:lnTo>
                    <a:pt x="737" y="356"/>
                  </a:lnTo>
                  <a:lnTo>
                    <a:pt x="735" y="358"/>
                  </a:lnTo>
                  <a:lnTo>
                    <a:pt x="730" y="360"/>
                  </a:lnTo>
                  <a:lnTo>
                    <a:pt x="728" y="361"/>
                  </a:lnTo>
                  <a:lnTo>
                    <a:pt x="723" y="363"/>
                  </a:lnTo>
                  <a:lnTo>
                    <a:pt x="720" y="364"/>
                  </a:lnTo>
                  <a:lnTo>
                    <a:pt x="716" y="366"/>
                  </a:lnTo>
                  <a:lnTo>
                    <a:pt x="712" y="367"/>
                  </a:lnTo>
                  <a:lnTo>
                    <a:pt x="709" y="368"/>
                  </a:lnTo>
                  <a:lnTo>
                    <a:pt x="705" y="370"/>
                  </a:lnTo>
                  <a:lnTo>
                    <a:pt x="701" y="371"/>
                  </a:lnTo>
                  <a:lnTo>
                    <a:pt x="696" y="373"/>
                  </a:lnTo>
                  <a:lnTo>
                    <a:pt x="692" y="374"/>
                  </a:lnTo>
                  <a:lnTo>
                    <a:pt x="689" y="376"/>
                  </a:lnTo>
                  <a:lnTo>
                    <a:pt x="683" y="378"/>
                  </a:lnTo>
                  <a:lnTo>
                    <a:pt x="679" y="380"/>
                  </a:lnTo>
                  <a:lnTo>
                    <a:pt x="674" y="381"/>
                  </a:lnTo>
                  <a:lnTo>
                    <a:pt x="669" y="383"/>
                  </a:lnTo>
                  <a:lnTo>
                    <a:pt x="665" y="384"/>
                  </a:lnTo>
                  <a:lnTo>
                    <a:pt x="659" y="385"/>
                  </a:lnTo>
                  <a:lnTo>
                    <a:pt x="655" y="387"/>
                  </a:lnTo>
                  <a:lnTo>
                    <a:pt x="652" y="388"/>
                  </a:lnTo>
                  <a:lnTo>
                    <a:pt x="647" y="390"/>
                  </a:lnTo>
                  <a:lnTo>
                    <a:pt x="642" y="391"/>
                  </a:lnTo>
                  <a:lnTo>
                    <a:pt x="637" y="393"/>
                  </a:lnTo>
                  <a:lnTo>
                    <a:pt x="631" y="394"/>
                  </a:lnTo>
                  <a:lnTo>
                    <a:pt x="628" y="395"/>
                  </a:lnTo>
                  <a:lnTo>
                    <a:pt x="621" y="398"/>
                  </a:lnTo>
                  <a:lnTo>
                    <a:pt x="617" y="400"/>
                  </a:lnTo>
                  <a:lnTo>
                    <a:pt x="612" y="401"/>
                  </a:lnTo>
                  <a:lnTo>
                    <a:pt x="607" y="404"/>
                  </a:lnTo>
                  <a:lnTo>
                    <a:pt x="602" y="405"/>
                  </a:lnTo>
                  <a:lnTo>
                    <a:pt x="598" y="408"/>
                  </a:lnTo>
                  <a:lnTo>
                    <a:pt x="593" y="410"/>
                  </a:lnTo>
                  <a:lnTo>
                    <a:pt x="588" y="411"/>
                  </a:lnTo>
                  <a:lnTo>
                    <a:pt x="583" y="414"/>
                  </a:lnTo>
                  <a:lnTo>
                    <a:pt x="578" y="415"/>
                  </a:lnTo>
                  <a:lnTo>
                    <a:pt x="573" y="417"/>
                  </a:lnTo>
                  <a:lnTo>
                    <a:pt x="568" y="418"/>
                  </a:lnTo>
                  <a:lnTo>
                    <a:pt x="563" y="421"/>
                  </a:lnTo>
                  <a:lnTo>
                    <a:pt x="558" y="422"/>
                  </a:lnTo>
                  <a:lnTo>
                    <a:pt x="554" y="424"/>
                  </a:lnTo>
                  <a:lnTo>
                    <a:pt x="550" y="427"/>
                  </a:lnTo>
                  <a:lnTo>
                    <a:pt x="546" y="430"/>
                  </a:lnTo>
                  <a:lnTo>
                    <a:pt x="541" y="432"/>
                  </a:lnTo>
                  <a:lnTo>
                    <a:pt x="537" y="434"/>
                  </a:lnTo>
                  <a:lnTo>
                    <a:pt x="533" y="437"/>
                  </a:lnTo>
                  <a:lnTo>
                    <a:pt x="529" y="438"/>
                  </a:lnTo>
                  <a:lnTo>
                    <a:pt x="524" y="441"/>
                  </a:lnTo>
                  <a:lnTo>
                    <a:pt x="520" y="442"/>
                  </a:lnTo>
                  <a:lnTo>
                    <a:pt x="516" y="445"/>
                  </a:lnTo>
                  <a:lnTo>
                    <a:pt x="512" y="448"/>
                  </a:lnTo>
                  <a:lnTo>
                    <a:pt x="507" y="449"/>
                  </a:lnTo>
                  <a:lnTo>
                    <a:pt x="503" y="452"/>
                  </a:lnTo>
                  <a:lnTo>
                    <a:pt x="500" y="454"/>
                  </a:lnTo>
                  <a:lnTo>
                    <a:pt x="496" y="455"/>
                  </a:lnTo>
                  <a:lnTo>
                    <a:pt x="492" y="458"/>
                  </a:lnTo>
                  <a:lnTo>
                    <a:pt x="490" y="461"/>
                  </a:lnTo>
                  <a:lnTo>
                    <a:pt x="487" y="464"/>
                  </a:lnTo>
                  <a:lnTo>
                    <a:pt x="482" y="465"/>
                  </a:lnTo>
                  <a:lnTo>
                    <a:pt x="479" y="468"/>
                  </a:lnTo>
                  <a:lnTo>
                    <a:pt x="477" y="471"/>
                  </a:lnTo>
                  <a:lnTo>
                    <a:pt x="475" y="474"/>
                  </a:lnTo>
                  <a:lnTo>
                    <a:pt x="472" y="474"/>
                  </a:lnTo>
                  <a:lnTo>
                    <a:pt x="469" y="477"/>
                  </a:lnTo>
                  <a:lnTo>
                    <a:pt x="466" y="478"/>
                  </a:lnTo>
                  <a:lnTo>
                    <a:pt x="463" y="481"/>
                  </a:lnTo>
                  <a:lnTo>
                    <a:pt x="456" y="485"/>
                  </a:lnTo>
                  <a:lnTo>
                    <a:pt x="452" y="489"/>
                  </a:lnTo>
                  <a:lnTo>
                    <a:pt x="448" y="492"/>
                  </a:lnTo>
                  <a:lnTo>
                    <a:pt x="443" y="496"/>
                  </a:lnTo>
                  <a:lnTo>
                    <a:pt x="438" y="499"/>
                  </a:lnTo>
                  <a:lnTo>
                    <a:pt x="435" y="502"/>
                  </a:lnTo>
                  <a:lnTo>
                    <a:pt x="429" y="505"/>
                  </a:lnTo>
                  <a:lnTo>
                    <a:pt x="425" y="508"/>
                  </a:lnTo>
                  <a:lnTo>
                    <a:pt x="421" y="508"/>
                  </a:lnTo>
                  <a:lnTo>
                    <a:pt x="418" y="511"/>
                  </a:lnTo>
                  <a:lnTo>
                    <a:pt x="414" y="512"/>
                  </a:lnTo>
                  <a:lnTo>
                    <a:pt x="409" y="513"/>
                  </a:lnTo>
                  <a:lnTo>
                    <a:pt x="406" y="515"/>
                  </a:lnTo>
                  <a:lnTo>
                    <a:pt x="401" y="515"/>
                  </a:lnTo>
                  <a:lnTo>
                    <a:pt x="398" y="513"/>
                  </a:lnTo>
                  <a:lnTo>
                    <a:pt x="394" y="513"/>
                  </a:lnTo>
                  <a:lnTo>
                    <a:pt x="389" y="511"/>
                  </a:lnTo>
                  <a:lnTo>
                    <a:pt x="387" y="509"/>
                  </a:lnTo>
                  <a:lnTo>
                    <a:pt x="382" y="506"/>
                  </a:lnTo>
                  <a:lnTo>
                    <a:pt x="378" y="505"/>
                  </a:lnTo>
                  <a:lnTo>
                    <a:pt x="374" y="501"/>
                  </a:lnTo>
                  <a:lnTo>
                    <a:pt x="369" y="498"/>
                  </a:lnTo>
                  <a:lnTo>
                    <a:pt x="367" y="495"/>
                  </a:lnTo>
                  <a:lnTo>
                    <a:pt x="364" y="492"/>
                  </a:lnTo>
                  <a:lnTo>
                    <a:pt x="362" y="489"/>
                  </a:lnTo>
                  <a:lnTo>
                    <a:pt x="360" y="486"/>
                  </a:lnTo>
                  <a:lnTo>
                    <a:pt x="357" y="484"/>
                  </a:lnTo>
                  <a:lnTo>
                    <a:pt x="354" y="479"/>
                  </a:lnTo>
                  <a:lnTo>
                    <a:pt x="351" y="477"/>
                  </a:lnTo>
                  <a:lnTo>
                    <a:pt x="348" y="475"/>
                  </a:lnTo>
                  <a:lnTo>
                    <a:pt x="345" y="471"/>
                  </a:lnTo>
                  <a:lnTo>
                    <a:pt x="342" y="468"/>
                  </a:lnTo>
                  <a:lnTo>
                    <a:pt x="340" y="464"/>
                  </a:lnTo>
                  <a:lnTo>
                    <a:pt x="335" y="461"/>
                  </a:lnTo>
                  <a:lnTo>
                    <a:pt x="333" y="457"/>
                  </a:lnTo>
                  <a:lnTo>
                    <a:pt x="330" y="454"/>
                  </a:lnTo>
                  <a:lnTo>
                    <a:pt x="327" y="451"/>
                  </a:lnTo>
                  <a:lnTo>
                    <a:pt x="324" y="448"/>
                  </a:lnTo>
                  <a:lnTo>
                    <a:pt x="318" y="444"/>
                  </a:lnTo>
                  <a:lnTo>
                    <a:pt x="315" y="440"/>
                  </a:lnTo>
                  <a:lnTo>
                    <a:pt x="311" y="437"/>
                  </a:lnTo>
                  <a:lnTo>
                    <a:pt x="308" y="432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1"/>
                  </a:lnTo>
                  <a:lnTo>
                    <a:pt x="291" y="418"/>
                  </a:lnTo>
                  <a:lnTo>
                    <a:pt x="287" y="414"/>
                  </a:lnTo>
                  <a:lnTo>
                    <a:pt x="283" y="411"/>
                  </a:lnTo>
                  <a:lnTo>
                    <a:pt x="279" y="408"/>
                  </a:lnTo>
                  <a:lnTo>
                    <a:pt x="276" y="404"/>
                  </a:lnTo>
                  <a:lnTo>
                    <a:pt x="270" y="401"/>
                  </a:lnTo>
                  <a:lnTo>
                    <a:pt x="266" y="397"/>
                  </a:lnTo>
                  <a:lnTo>
                    <a:pt x="261" y="394"/>
                  </a:lnTo>
                  <a:lnTo>
                    <a:pt x="257" y="391"/>
                  </a:lnTo>
                  <a:lnTo>
                    <a:pt x="252" y="387"/>
                  </a:lnTo>
                  <a:lnTo>
                    <a:pt x="247" y="384"/>
                  </a:lnTo>
                  <a:lnTo>
                    <a:pt x="242" y="381"/>
                  </a:lnTo>
                  <a:lnTo>
                    <a:pt x="237" y="380"/>
                  </a:lnTo>
                  <a:lnTo>
                    <a:pt x="232" y="376"/>
                  </a:lnTo>
                  <a:lnTo>
                    <a:pt x="227" y="373"/>
                  </a:lnTo>
                  <a:lnTo>
                    <a:pt x="223" y="371"/>
                  </a:lnTo>
                  <a:lnTo>
                    <a:pt x="217" y="370"/>
                  </a:lnTo>
                  <a:lnTo>
                    <a:pt x="212" y="367"/>
                  </a:lnTo>
                  <a:lnTo>
                    <a:pt x="207" y="364"/>
                  </a:lnTo>
                  <a:lnTo>
                    <a:pt x="202" y="364"/>
                  </a:lnTo>
                  <a:lnTo>
                    <a:pt x="196" y="361"/>
                  </a:lnTo>
                  <a:lnTo>
                    <a:pt x="192" y="361"/>
                  </a:lnTo>
                  <a:lnTo>
                    <a:pt x="185" y="358"/>
                  </a:lnTo>
                  <a:lnTo>
                    <a:pt x="179" y="358"/>
                  </a:lnTo>
                  <a:lnTo>
                    <a:pt x="175" y="357"/>
                  </a:lnTo>
                  <a:lnTo>
                    <a:pt x="168" y="356"/>
                  </a:lnTo>
                  <a:lnTo>
                    <a:pt x="163" y="356"/>
                  </a:lnTo>
                  <a:lnTo>
                    <a:pt x="156" y="356"/>
                  </a:lnTo>
                  <a:lnTo>
                    <a:pt x="151" y="356"/>
                  </a:lnTo>
                  <a:lnTo>
                    <a:pt x="145" y="356"/>
                  </a:lnTo>
                  <a:lnTo>
                    <a:pt x="139" y="356"/>
                  </a:lnTo>
                  <a:lnTo>
                    <a:pt x="134" y="356"/>
                  </a:lnTo>
                  <a:lnTo>
                    <a:pt x="128" y="358"/>
                  </a:lnTo>
                  <a:lnTo>
                    <a:pt x="121" y="358"/>
                  </a:lnTo>
                  <a:lnTo>
                    <a:pt x="117" y="360"/>
                  </a:lnTo>
                  <a:lnTo>
                    <a:pt x="109" y="361"/>
                  </a:lnTo>
                  <a:lnTo>
                    <a:pt x="104" y="364"/>
                  </a:lnTo>
                  <a:lnTo>
                    <a:pt x="98" y="366"/>
                  </a:lnTo>
                  <a:lnTo>
                    <a:pt x="91" y="370"/>
                  </a:lnTo>
                  <a:lnTo>
                    <a:pt x="85" y="371"/>
                  </a:lnTo>
                  <a:lnTo>
                    <a:pt x="80" y="376"/>
                  </a:lnTo>
                  <a:lnTo>
                    <a:pt x="71" y="380"/>
                  </a:lnTo>
                  <a:lnTo>
                    <a:pt x="67" y="383"/>
                  </a:lnTo>
                  <a:lnTo>
                    <a:pt x="61" y="385"/>
                  </a:lnTo>
                  <a:lnTo>
                    <a:pt x="55" y="390"/>
                  </a:lnTo>
                  <a:lnTo>
                    <a:pt x="50" y="394"/>
                  </a:lnTo>
                  <a:lnTo>
                    <a:pt x="46" y="398"/>
                  </a:lnTo>
                  <a:lnTo>
                    <a:pt x="41" y="404"/>
                  </a:lnTo>
                  <a:lnTo>
                    <a:pt x="37" y="410"/>
                  </a:lnTo>
                  <a:lnTo>
                    <a:pt x="33" y="414"/>
                  </a:lnTo>
                  <a:lnTo>
                    <a:pt x="30" y="418"/>
                  </a:lnTo>
                  <a:lnTo>
                    <a:pt x="26" y="424"/>
                  </a:lnTo>
                  <a:lnTo>
                    <a:pt x="23" y="430"/>
                  </a:lnTo>
                  <a:lnTo>
                    <a:pt x="20" y="435"/>
                  </a:lnTo>
                  <a:lnTo>
                    <a:pt x="17" y="441"/>
                  </a:lnTo>
                  <a:lnTo>
                    <a:pt x="14" y="448"/>
                  </a:lnTo>
                  <a:lnTo>
                    <a:pt x="13" y="452"/>
                  </a:lnTo>
                  <a:lnTo>
                    <a:pt x="11" y="458"/>
                  </a:lnTo>
                  <a:lnTo>
                    <a:pt x="9" y="465"/>
                  </a:lnTo>
                  <a:lnTo>
                    <a:pt x="7" y="471"/>
                  </a:lnTo>
                  <a:lnTo>
                    <a:pt x="6" y="478"/>
                  </a:lnTo>
                  <a:lnTo>
                    <a:pt x="4" y="484"/>
                  </a:lnTo>
                  <a:lnTo>
                    <a:pt x="3" y="491"/>
                  </a:lnTo>
                  <a:lnTo>
                    <a:pt x="3" y="498"/>
                  </a:lnTo>
                  <a:lnTo>
                    <a:pt x="3" y="504"/>
                  </a:lnTo>
                  <a:lnTo>
                    <a:pt x="1" y="509"/>
                  </a:lnTo>
                  <a:lnTo>
                    <a:pt x="0" y="516"/>
                  </a:lnTo>
                  <a:lnTo>
                    <a:pt x="0" y="523"/>
                  </a:lnTo>
                  <a:lnTo>
                    <a:pt x="0" y="529"/>
                  </a:lnTo>
                  <a:lnTo>
                    <a:pt x="0" y="535"/>
                  </a:lnTo>
                  <a:lnTo>
                    <a:pt x="0" y="542"/>
                  </a:lnTo>
                  <a:lnTo>
                    <a:pt x="1" y="549"/>
                  </a:lnTo>
                  <a:lnTo>
                    <a:pt x="1" y="555"/>
                  </a:lnTo>
                  <a:lnTo>
                    <a:pt x="1" y="560"/>
                  </a:lnTo>
                  <a:lnTo>
                    <a:pt x="3" y="568"/>
                  </a:lnTo>
                  <a:lnTo>
                    <a:pt x="3" y="573"/>
                  </a:lnTo>
                  <a:lnTo>
                    <a:pt x="4" y="580"/>
                  </a:lnTo>
                  <a:lnTo>
                    <a:pt x="4" y="585"/>
                  </a:lnTo>
                  <a:lnTo>
                    <a:pt x="6" y="590"/>
                  </a:lnTo>
                  <a:lnTo>
                    <a:pt x="6" y="596"/>
                  </a:lnTo>
                  <a:lnTo>
                    <a:pt x="7" y="603"/>
                  </a:lnTo>
                  <a:lnTo>
                    <a:pt x="9" y="607"/>
                  </a:lnTo>
                  <a:lnTo>
                    <a:pt x="9" y="613"/>
                  </a:lnTo>
                  <a:lnTo>
                    <a:pt x="10" y="617"/>
                  </a:lnTo>
                  <a:lnTo>
                    <a:pt x="11" y="624"/>
                  </a:lnTo>
                  <a:lnTo>
                    <a:pt x="13" y="629"/>
                  </a:lnTo>
                  <a:lnTo>
                    <a:pt x="14" y="633"/>
                  </a:lnTo>
                  <a:lnTo>
                    <a:pt x="14" y="637"/>
                  </a:lnTo>
                  <a:lnTo>
                    <a:pt x="16" y="643"/>
                  </a:lnTo>
                  <a:lnTo>
                    <a:pt x="17" y="646"/>
                  </a:lnTo>
                  <a:lnTo>
                    <a:pt x="19" y="651"/>
                  </a:lnTo>
                  <a:lnTo>
                    <a:pt x="19" y="654"/>
                  </a:lnTo>
                  <a:lnTo>
                    <a:pt x="20" y="659"/>
                  </a:lnTo>
                  <a:lnTo>
                    <a:pt x="20" y="661"/>
                  </a:lnTo>
                  <a:lnTo>
                    <a:pt x="23" y="664"/>
                  </a:lnTo>
                  <a:lnTo>
                    <a:pt x="23" y="667"/>
                  </a:lnTo>
                  <a:lnTo>
                    <a:pt x="24" y="670"/>
                  </a:lnTo>
                  <a:lnTo>
                    <a:pt x="26" y="673"/>
                  </a:lnTo>
                  <a:lnTo>
                    <a:pt x="27" y="677"/>
                  </a:lnTo>
                  <a:lnTo>
                    <a:pt x="27" y="680"/>
                  </a:lnTo>
                  <a:lnTo>
                    <a:pt x="28" y="680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38" name="Freeform 9"/>
            <p:cNvSpPr>
              <a:spLocks/>
            </p:cNvSpPr>
            <p:nvPr/>
          </p:nvSpPr>
          <p:spPr bwMode="auto">
            <a:xfrm>
              <a:off x="2044" y="1293"/>
              <a:ext cx="95" cy="137"/>
            </a:xfrm>
            <a:custGeom>
              <a:avLst/>
              <a:gdLst>
                <a:gd name="T0" fmla="*/ 31 w 285"/>
                <a:gd name="T1" fmla="*/ 35 h 411"/>
                <a:gd name="T2" fmla="*/ 30 w 285"/>
                <a:gd name="T3" fmla="*/ 33 h 411"/>
                <a:gd name="T4" fmla="*/ 29 w 285"/>
                <a:gd name="T5" fmla="*/ 30 h 411"/>
                <a:gd name="T6" fmla="*/ 27 w 285"/>
                <a:gd name="T7" fmla="*/ 28 h 411"/>
                <a:gd name="T8" fmla="*/ 26 w 285"/>
                <a:gd name="T9" fmla="*/ 25 h 411"/>
                <a:gd name="T10" fmla="*/ 25 w 285"/>
                <a:gd name="T11" fmla="*/ 23 h 411"/>
                <a:gd name="T12" fmla="*/ 25 w 285"/>
                <a:gd name="T13" fmla="*/ 21 h 411"/>
                <a:gd name="T14" fmla="*/ 25 w 285"/>
                <a:gd name="T15" fmla="*/ 19 h 411"/>
                <a:gd name="T16" fmla="*/ 26 w 285"/>
                <a:gd name="T17" fmla="*/ 17 h 411"/>
                <a:gd name="T18" fmla="*/ 26 w 285"/>
                <a:gd name="T19" fmla="*/ 15 h 411"/>
                <a:gd name="T20" fmla="*/ 26 w 285"/>
                <a:gd name="T21" fmla="*/ 13 h 411"/>
                <a:gd name="T22" fmla="*/ 26 w 285"/>
                <a:gd name="T23" fmla="*/ 11 h 411"/>
                <a:gd name="T24" fmla="*/ 26 w 285"/>
                <a:gd name="T25" fmla="*/ 10 h 411"/>
                <a:gd name="T26" fmla="*/ 25 w 285"/>
                <a:gd name="T27" fmla="*/ 8 h 411"/>
                <a:gd name="T28" fmla="*/ 25 w 285"/>
                <a:gd name="T29" fmla="*/ 6 h 411"/>
                <a:gd name="T30" fmla="*/ 23 w 285"/>
                <a:gd name="T31" fmla="*/ 4 h 411"/>
                <a:gd name="T32" fmla="*/ 21 w 285"/>
                <a:gd name="T33" fmla="*/ 2 h 411"/>
                <a:gd name="T34" fmla="*/ 19 w 285"/>
                <a:gd name="T35" fmla="*/ 1 h 411"/>
                <a:gd name="T36" fmla="*/ 18 w 285"/>
                <a:gd name="T37" fmla="*/ 1 h 411"/>
                <a:gd name="T38" fmla="*/ 16 w 285"/>
                <a:gd name="T39" fmla="*/ 0 h 411"/>
                <a:gd name="T40" fmla="*/ 14 w 285"/>
                <a:gd name="T41" fmla="*/ 0 h 411"/>
                <a:gd name="T42" fmla="*/ 12 w 285"/>
                <a:gd name="T43" fmla="*/ 0 h 411"/>
                <a:gd name="T44" fmla="*/ 10 w 285"/>
                <a:gd name="T45" fmla="*/ 0 h 411"/>
                <a:gd name="T46" fmla="*/ 9 w 285"/>
                <a:gd name="T47" fmla="*/ 1 h 411"/>
                <a:gd name="T48" fmla="*/ 7 w 285"/>
                <a:gd name="T49" fmla="*/ 2 h 411"/>
                <a:gd name="T50" fmla="*/ 5 w 285"/>
                <a:gd name="T51" fmla="*/ 3 h 411"/>
                <a:gd name="T52" fmla="*/ 2 w 285"/>
                <a:gd name="T53" fmla="*/ 6 h 411"/>
                <a:gd name="T54" fmla="*/ 1 w 285"/>
                <a:gd name="T55" fmla="*/ 8 h 411"/>
                <a:gd name="T56" fmla="*/ 0 w 285"/>
                <a:gd name="T57" fmla="*/ 9 h 411"/>
                <a:gd name="T58" fmla="*/ 0 w 285"/>
                <a:gd name="T59" fmla="*/ 12 h 411"/>
                <a:gd name="T60" fmla="*/ 0 w 285"/>
                <a:gd name="T61" fmla="*/ 14 h 411"/>
                <a:gd name="T62" fmla="*/ 1 w 285"/>
                <a:gd name="T63" fmla="*/ 17 h 411"/>
                <a:gd name="T64" fmla="*/ 2 w 285"/>
                <a:gd name="T65" fmla="*/ 19 h 411"/>
                <a:gd name="T66" fmla="*/ 4 w 285"/>
                <a:gd name="T67" fmla="*/ 21 h 411"/>
                <a:gd name="T68" fmla="*/ 6 w 285"/>
                <a:gd name="T69" fmla="*/ 23 h 411"/>
                <a:gd name="T70" fmla="*/ 8 w 285"/>
                <a:gd name="T71" fmla="*/ 24 h 411"/>
                <a:gd name="T72" fmla="*/ 10 w 285"/>
                <a:gd name="T73" fmla="*/ 25 h 411"/>
                <a:gd name="T74" fmla="*/ 11 w 285"/>
                <a:gd name="T75" fmla="*/ 26 h 411"/>
                <a:gd name="T76" fmla="*/ 12 w 285"/>
                <a:gd name="T77" fmla="*/ 28 h 411"/>
                <a:gd name="T78" fmla="*/ 13 w 285"/>
                <a:gd name="T79" fmla="*/ 31 h 411"/>
                <a:gd name="T80" fmla="*/ 13 w 285"/>
                <a:gd name="T81" fmla="*/ 33 h 411"/>
                <a:gd name="T82" fmla="*/ 14 w 285"/>
                <a:gd name="T83" fmla="*/ 34 h 411"/>
                <a:gd name="T84" fmla="*/ 15 w 285"/>
                <a:gd name="T85" fmla="*/ 36 h 411"/>
                <a:gd name="T86" fmla="*/ 16 w 285"/>
                <a:gd name="T87" fmla="*/ 38 h 411"/>
                <a:gd name="T88" fmla="*/ 17 w 285"/>
                <a:gd name="T89" fmla="*/ 40 h 411"/>
                <a:gd name="T90" fmla="*/ 18 w 285"/>
                <a:gd name="T91" fmla="*/ 42 h 411"/>
                <a:gd name="T92" fmla="*/ 20 w 285"/>
                <a:gd name="T93" fmla="*/ 44 h 411"/>
                <a:gd name="T94" fmla="*/ 23 w 285"/>
                <a:gd name="T95" fmla="*/ 45 h 411"/>
                <a:gd name="T96" fmla="*/ 25 w 285"/>
                <a:gd name="T97" fmla="*/ 46 h 411"/>
                <a:gd name="T98" fmla="*/ 28 w 285"/>
                <a:gd name="T99" fmla="*/ 45 h 411"/>
                <a:gd name="T100" fmla="*/ 29 w 285"/>
                <a:gd name="T101" fmla="*/ 44 h 411"/>
                <a:gd name="T102" fmla="*/ 31 w 285"/>
                <a:gd name="T103" fmla="*/ 42 h 411"/>
                <a:gd name="T104" fmla="*/ 31 w 285"/>
                <a:gd name="T105" fmla="*/ 40 h 411"/>
                <a:gd name="T106" fmla="*/ 32 w 285"/>
                <a:gd name="T107" fmla="*/ 38 h 411"/>
                <a:gd name="T108" fmla="*/ 32 w 285"/>
                <a:gd name="T109" fmla="*/ 37 h 41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85" h="411">
                  <a:moveTo>
                    <a:pt x="284" y="330"/>
                  </a:moveTo>
                  <a:lnTo>
                    <a:pt x="283" y="326"/>
                  </a:lnTo>
                  <a:lnTo>
                    <a:pt x="283" y="323"/>
                  </a:lnTo>
                  <a:lnTo>
                    <a:pt x="281" y="319"/>
                  </a:lnTo>
                  <a:lnTo>
                    <a:pt x="280" y="316"/>
                  </a:lnTo>
                  <a:lnTo>
                    <a:pt x="278" y="312"/>
                  </a:lnTo>
                  <a:lnTo>
                    <a:pt x="277" y="307"/>
                  </a:lnTo>
                  <a:lnTo>
                    <a:pt x="275" y="303"/>
                  </a:lnTo>
                  <a:lnTo>
                    <a:pt x="274" y="300"/>
                  </a:lnTo>
                  <a:lnTo>
                    <a:pt x="270" y="294"/>
                  </a:lnTo>
                  <a:lnTo>
                    <a:pt x="268" y="290"/>
                  </a:lnTo>
                  <a:lnTo>
                    <a:pt x="266" y="286"/>
                  </a:lnTo>
                  <a:lnTo>
                    <a:pt x="264" y="282"/>
                  </a:lnTo>
                  <a:lnTo>
                    <a:pt x="261" y="277"/>
                  </a:lnTo>
                  <a:lnTo>
                    <a:pt x="258" y="272"/>
                  </a:lnTo>
                  <a:lnTo>
                    <a:pt x="256" y="267"/>
                  </a:lnTo>
                  <a:lnTo>
                    <a:pt x="254" y="263"/>
                  </a:lnTo>
                  <a:lnTo>
                    <a:pt x="251" y="257"/>
                  </a:lnTo>
                  <a:lnTo>
                    <a:pt x="248" y="253"/>
                  </a:lnTo>
                  <a:lnTo>
                    <a:pt x="246" y="248"/>
                  </a:lnTo>
                  <a:lnTo>
                    <a:pt x="243" y="243"/>
                  </a:lnTo>
                  <a:lnTo>
                    <a:pt x="240" y="239"/>
                  </a:lnTo>
                  <a:lnTo>
                    <a:pt x="239" y="235"/>
                  </a:lnTo>
                  <a:lnTo>
                    <a:pt x="236" y="230"/>
                  </a:lnTo>
                  <a:lnTo>
                    <a:pt x="233" y="226"/>
                  </a:lnTo>
                  <a:lnTo>
                    <a:pt x="231" y="222"/>
                  </a:lnTo>
                  <a:lnTo>
                    <a:pt x="230" y="219"/>
                  </a:lnTo>
                  <a:lnTo>
                    <a:pt x="229" y="213"/>
                  </a:lnTo>
                  <a:lnTo>
                    <a:pt x="227" y="212"/>
                  </a:lnTo>
                  <a:lnTo>
                    <a:pt x="224" y="206"/>
                  </a:lnTo>
                  <a:lnTo>
                    <a:pt x="224" y="203"/>
                  </a:lnTo>
                  <a:lnTo>
                    <a:pt x="224" y="201"/>
                  </a:lnTo>
                  <a:lnTo>
                    <a:pt x="224" y="199"/>
                  </a:lnTo>
                  <a:lnTo>
                    <a:pt x="223" y="196"/>
                  </a:lnTo>
                  <a:lnTo>
                    <a:pt x="223" y="193"/>
                  </a:lnTo>
                  <a:lnTo>
                    <a:pt x="223" y="191"/>
                  </a:lnTo>
                  <a:lnTo>
                    <a:pt x="223" y="188"/>
                  </a:lnTo>
                  <a:lnTo>
                    <a:pt x="223" y="184"/>
                  </a:lnTo>
                  <a:lnTo>
                    <a:pt x="224" y="181"/>
                  </a:lnTo>
                  <a:lnTo>
                    <a:pt x="224" y="175"/>
                  </a:lnTo>
                  <a:lnTo>
                    <a:pt x="226" y="172"/>
                  </a:lnTo>
                  <a:lnTo>
                    <a:pt x="226" y="168"/>
                  </a:lnTo>
                  <a:lnTo>
                    <a:pt x="227" y="164"/>
                  </a:lnTo>
                  <a:lnTo>
                    <a:pt x="229" y="159"/>
                  </a:lnTo>
                  <a:lnTo>
                    <a:pt x="230" y="154"/>
                  </a:lnTo>
                  <a:lnTo>
                    <a:pt x="230" y="148"/>
                  </a:lnTo>
                  <a:lnTo>
                    <a:pt x="230" y="144"/>
                  </a:lnTo>
                  <a:lnTo>
                    <a:pt x="231" y="138"/>
                  </a:lnTo>
                  <a:lnTo>
                    <a:pt x="233" y="134"/>
                  </a:lnTo>
                  <a:lnTo>
                    <a:pt x="233" y="131"/>
                  </a:lnTo>
                  <a:lnTo>
                    <a:pt x="233" y="127"/>
                  </a:lnTo>
                  <a:lnTo>
                    <a:pt x="233" y="124"/>
                  </a:lnTo>
                  <a:lnTo>
                    <a:pt x="233" y="121"/>
                  </a:lnTo>
                  <a:lnTo>
                    <a:pt x="233" y="118"/>
                  </a:lnTo>
                  <a:lnTo>
                    <a:pt x="233" y="115"/>
                  </a:lnTo>
                  <a:lnTo>
                    <a:pt x="233" y="112"/>
                  </a:lnTo>
                  <a:lnTo>
                    <a:pt x="233" y="111"/>
                  </a:lnTo>
                  <a:lnTo>
                    <a:pt x="233" y="107"/>
                  </a:lnTo>
                  <a:lnTo>
                    <a:pt x="233" y="104"/>
                  </a:lnTo>
                  <a:lnTo>
                    <a:pt x="233" y="101"/>
                  </a:lnTo>
                  <a:lnTo>
                    <a:pt x="233" y="98"/>
                  </a:lnTo>
                  <a:lnTo>
                    <a:pt x="233" y="95"/>
                  </a:lnTo>
                  <a:lnTo>
                    <a:pt x="233" y="92"/>
                  </a:lnTo>
                  <a:lnTo>
                    <a:pt x="231" y="90"/>
                  </a:lnTo>
                  <a:lnTo>
                    <a:pt x="231" y="87"/>
                  </a:lnTo>
                  <a:lnTo>
                    <a:pt x="230" y="84"/>
                  </a:lnTo>
                  <a:lnTo>
                    <a:pt x="230" y="81"/>
                  </a:lnTo>
                  <a:lnTo>
                    <a:pt x="230" y="78"/>
                  </a:lnTo>
                  <a:lnTo>
                    <a:pt x="229" y="75"/>
                  </a:lnTo>
                  <a:lnTo>
                    <a:pt x="227" y="71"/>
                  </a:lnTo>
                  <a:lnTo>
                    <a:pt x="226" y="68"/>
                  </a:lnTo>
                  <a:lnTo>
                    <a:pt x="224" y="65"/>
                  </a:lnTo>
                  <a:lnTo>
                    <a:pt x="224" y="63"/>
                  </a:lnTo>
                  <a:lnTo>
                    <a:pt x="223" y="60"/>
                  </a:lnTo>
                  <a:lnTo>
                    <a:pt x="221" y="57"/>
                  </a:lnTo>
                  <a:lnTo>
                    <a:pt x="220" y="54"/>
                  </a:lnTo>
                  <a:lnTo>
                    <a:pt x="219" y="51"/>
                  </a:lnTo>
                  <a:lnTo>
                    <a:pt x="214" y="47"/>
                  </a:lnTo>
                  <a:lnTo>
                    <a:pt x="210" y="40"/>
                  </a:lnTo>
                  <a:lnTo>
                    <a:pt x="207" y="37"/>
                  </a:lnTo>
                  <a:lnTo>
                    <a:pt x="206" y="34"/>
                  </a:lnTo>
                  <a:lnTo>
                    <a:pt x="203" y="31"/>
                  </a:lnTo>
                  <a:lnTo>
                    <a:pt x="202" y="30"/>
                  </a:lnTo>
                  <a:lnTo>
                    <a:pt x="196" y="26"/>
                  </a:lnTo>
                  <a:lnTo>
                    <a:pt x="190" y="21"/>
                  </a:lnTo>
                  <a:lnTo>
                    <a:pt x="186" y="19"/>
                  </a:lnTo>
                  <a:lnTo>
                    <a:pt x="183" y="16"/>
                  </a:lnTo>
                  <a:lnTo>
                    <a:pt x="180" y="16"/>
                  </a:lnTo>
                  <a:lnTo>
                    <a:pt x="177" y="13"/>
                  </a:lnTo>
                  <a:lnTo>
                    <a:pt x="175" y="11"/>
                  </a:lnTo>
                  <a:lnTo>
                    <a:pt x="173" y="10"/>
                  </a:lnTo>
                  <a:lnTo>
                    <a:pt x="170" y="9"/>
                  </a:lnTo>
                  <a:lnTo>
                    <a:pt x="167" y="7"/>
                  </a:lnTo>
                  <a:lnTo>
                    <a:pt x="163" y="7"/>
                  </a:lnTo>
                  <a:lnTo>
                    <a:pt x="160" y="6"/>
                  </a:lnTo>
                  <a:lnTo>
                    <a:pt x="158" y="4"/>
                  </a:lnTo>
                  <a:lnTo>
                    <a:pt x="155" y="4"/>
                  </a:lnTo>
                  <a:lnTo>
                    <a:pt x="150" y="3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0" y="1"/>
                  </a:lnTo>
                  <a:lnTo>
                    <a:pt x="138" y="1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8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5" y="1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4" y="1"/>
                  </a:lnTo>
                  <a:lnTo>
                    <a:pt x="101" y="3"/>
                  </a:lnTo>
                  <a:lnTo>
                    <a:pt x="96" y="3"/>
                  </a:lnTo>
                  <a:lnTo>
                    <a:pt x="94" y="3"/>
                  </a:lnTo>
                  <a:lnTo>
                    <a:pt x="91" y="4"/>
                  </a:lnTo>
                  <a:lnTo>
                    <a:pt x="88" y="4"/>
                  </a:lnTo>
                  <a:lnTo>
                    <a:pt x="84" y="6"/>
                  </a:lnTo>
                  <a:lnTo>
                    <a:pt x="81" y="7"/>
                  </a:lnTo>
                  <a:lnTo>
                    <a:pt x="77" y="7"/>
                  </a:lnTo>
                  <a:lnTo>
                    <a:pt x="74" y="9"/>
                  </a:lnTo>
                  <a:lnTo>
                    <a:pt x="71" y="10"/>
                  </a:lnTo>
                  <a:lnTo>
                    <a:pt x="68" y="11"/>
                  </a:lnTo>
                  <a:lnTo>
                    <a:pt x="65" y="13"/>
                  </a:lnTo>
                  <a:lnTo>
                    <a:pt x="62" y="16"/>
                  </a:lnTo>
                  <a:lnTo>
                    <a:pt x="59" y="16"/>
                  </a:lnTo>
                  <a:lnTo>
                    <a:pt x="57" y="19"/>
                  </a:lnTo>
                  <a:lnTo>
                    <a:pt x="52" y="20"/>
                  </a:lnTo>
                  <a:lnTo>
                    <a:pt x="50" y="23"/>
                  </a:lnTo>
                  <a:lnTo>
                    <a:pt x="45" y="26"/>
                  </a:lnTo>
                  <a:lnTo>
                    <a:pt x="40" y="30"/>
                  </a:lnTo>
                  <a:lnTo>
                    <a:pt x="34" y="34"/>
                  </a:lnTo>
                  <a:lnTo>
                    <a:pt x="30" y="38"/>
                  </a:lnTo>
                  <a:lnTo>
                    <a:pt x="25" y="44"/>
                  </a:lnTo>
                  <a:lnTo>
                    <a:pt x="21" y="50"/>
                  </a:lnTo>
                  <a:lnTo>
                    <a:pt x="17" y="54"/>
                  </a:lnTo>
                  <a:lnTo>
                    <a:pt x="14" y="60"/>
                  </a:lnTo>
                  <a:lnTo>
                    <a:pt x="11" y="64"/>
                  </a:lnTo>
                  <a:lnTo>
                    <a:pt x="8" y="70"/>
                  </a:lnTo>
                  <a:lnTo>
                    <a:pt x="7" y="73"/>
                  </a:lnTo>
                  <a:lnTo>
                    <a:pt x="5" y="75"/>
                  </a:lnTo>
                  <a:lnTo>
                    <a:pt x="5" y="78"/>
                  </a:lnTo>
                  <a:lnTo>
                    <a:pt x="5" y="81"/>
                  </a:lnTo>
                  <a:lnTo>
                    <a:pt x="3" y="84"/>
                  </a:lnTo>
                  <a:lnTo>
                    <a:pt x="3" y="85"/>
                  </a:lnTo>
                  <a:lnTo>
                    <a:pt x="3" y="90"/>
                  </a:lnTo>
                  <a:lnTo>
                    <a:pt x="3" y="92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5"/>
                  </a:lnTo>
                  <a:lnTo>
                    <a:pt x="0" y="120"/>
                  </a:lnTo>
                  <a:lnTo>
                    <a:pt x="1" y="125"/>
                  </a:lnTo>
                  <a:lnTo>
                    <a:pt x="3" y="131"/>
                  </a:lnTo>
                  <a:lnTo>
                    <a:pt x="4" y="135"/>
                  </a:lnTo>
                  <a:lnTo>
                    <a:pt x="5" y="141"/>
                  </a:lnTo>
                  <a:lnTo>
                    <a:pt x="7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3" y="159"/>
                  </a:lnTo>
                  <a:lnTo>
                    <a:pt x="14" y="165"/>
                  </a:lnTo>
                  <a:lnTo>
                    <a:pt x="17" y="168"/>
                  </a:lnTo>
                  <a:lnTo>
                    <a:pt x="21" y="172"/>
                  </a:lnTo>
                  <a:lnTo>
                    <a:pt x="23" y="176"/>
                  </a:lnTo>
                  <a:lnTo>
                    <a:pt x="27" y="181"/>
                  </a:lnTo>
                  <a:lnTo>
                    <a:pt x="30" y="185"/>
                  </a:lnTo>
                  <a:lnTo>
                    <a:pt x="34" y="188"/>
                  </a:lnTo>
                  <a:lnTo>
                    <a:pt x="37" y="191"/>
                  </a:lnTo>
                  <a:lnTo>
                    <a:pt x="40" y="193"/>
                  </a:lnTo>
                  <a:lnTo>
                    <a:pt x="44" y="196"/>
                  </a:lnTo>
                  <a:lnTo>
                    <a:pt x="47" y="199"/>
                  </a:lnTo>
                  <a:lnTo>
                    <a:pt x="50" y="201"/>
                  </a:lnTo>
                  <a:lnTo>
                    <a:pt x="55" y="203"/>
                  </a:lnTo>
                  <a:lnTo>
                    <a:pt x="58" y="205"/>
                  </a:lnTo>
                  <a:lnTo>
                    <a:pt x="59" y="206"/>
                  </a:lnTo>
                  <a:lnTo>
                    <a:pt x="62" y="209"/>
                  </a:lnTo>
                  <a:lnTo>
                    <a:pt x="65" y="212"/>
                  </a:lnTo>
                  <a:lnTo>
                    <a:pt x="68" y="212"/>
                  </a:lnTo>
                  <a:lnTo>
                    <a:pt x="71" y="213"/>
                  </a:lnTo>
                  <a:lnTo>
                    <a:pt x="75" y="216"/>
                  </a:lnTo>
                  <a:lnTo>
                    <a:pt x="79" y="219"/>
                  </a:lnTo>
                  <a:lnTo>
                    <a:pt x="84" y="220"/>
                  </a:lnTo>
                  <a:lnTo>
                    <a:pt x="86" y="222"/>
                  </a:lnTo>
                  <a:lnTo>
                    <a:pt x="89" y="225"/>
                  </a:lnTo>
                  <a:lnTo>
                    <a:pt x="92" y="228"/>
                  </a:lnTo>
                  <a:lnTo>
                    <a:pt x="95" y="230"/>
                  </a:lnTo>
                  <a:lnTo>
                    <a:pt x="98" y="233"/>
                  </a:lnTo>
                  <a:lnTo>
                    <a:pt x="99" y="238"/>
                  </a:lnTo>
                  <a:lnTo>
                    <a:pt x="102" y="243"/>
                  </a:lnTo>
                  <a:lnTo>
                    <a:pt x="104" y="246"/>
                  </a:lnTo>
                  <a:lnTo>
                    <a:pt x="105" y="249"/>
                  </a:lnTo>
                  <a:lnTo>
                    <a:pt x="105" y="252"/>
                  </a:lnTo>
                  <a:lnTo>
                    <a:pt x="108" y="256"/>
                  </a:lnTo>
                  <a:lnTo>
                    <a:pt x="109" y="259"/>
                  </a:lnTo>
                  <a:lnTo>
                    <a:pt x="109" y="265"/>
                  </a:lnTo>
                  <a:lnTo>
                    <a:pt x="111" y="269"/>
                  </a:lnTo>
                  <a:lnTo>
                    <a:pt x="113" y="275"/>
                  </a:lnTo>
                  <a:lnTo>
                    <a:pt x="115" y="279"/>
                  </a:lnTo>
                  <a:lnTo>
                    <a:pt x="116" y="283"/>
                  </a:lnTo>
                  <a:lnTo>
                    <a:pt x="118" y="286"/>
                  </a:lnTo>
                  <a:lnTo>
                    <a:pt x="118" y="289"/>
                  </a:lnTo>
                  <a:lnTo>
                    <a:pt x="119" y="293"/>
                  </a:lnTo>
                  <a:lnTo>
                    <a:pt x="121" y="296"/>
                  </a:lnTo>
                  <a:lnTo>
                    <a:pt x="122" y="297"/>
                  </a:lnTo>
                  <a:lnTo>
                    <a:pt x="123" y="302"/>
                  </a:lnTo>
                  <a:lnTo>
                    <a:pt x="123" y="304"/>
                  </a:lnTo>
                  <a:lnTo>
                    <a:pt x="125" y="307"/>
                  </a:lnTo>
                  <a:lnTo>
                    <a:pt x="126" y="310"/>
                  </a:lnTo>
                  <a:lnTo>
                    <a:pt x="128" y="313"/>
                  </a:lnTo>
                  <a:lnTo>
                    <a:pt x="129" y="317"/>
                  </a:lnTo>
                  <a:lnTo>
                    <a:pt x="131" y="320"/>
                  </a:lnTo>
                  <a:lnTo>
                    <a:pt x="131" y="324"/>
                  </a:lnTo>
                  <a:lnTo>
                    <a:pt x="133" y="327"/>
                  </a:lnTo>
                  <a:lnTo>
                    <a:pt x="136" y="330"/>
                  </a:lnTo>
                  <a:lnTo>
                    <a:pt x="136" y="331"/>
                  </a:lnTo>
                  <a:lnTo>
                    <a:pt x="139" y="334"/>
                  </a:lnTo>
                  <a:lnTo>
                    <a:pt x="140" y="337"/>
                  </a:lnTo>
                  <a:lnTo>
                    <a:pt x="140" y="341"/>
                  </a:lnTo>
                  <a:lnTo>
                    <a:pt x="143" y="344"/>
                  </a:lnTo>
                  <a:lnTo>
                    <a:pt x="145" y="347"/>
                  </a:lnTo>
                  <a:lnTo>
                    <a:pt x="146" y="350"/>
                  </a:lnTo>
                  <a:lnTo>
                    <a:pt x="148" y="354"/>
                  </a:lnTo>
                  <a:lnTo>
                    <a:pt x="150" y="357"/>
                  </a:lnTo>
                  <a:lnTo>
                    <a:pt x="152" y="358"/>
                  </a:lnTo>
                  <a:lnTo>
                    <a:pt x="153" y="363"/>
                  </a:lnTo>
                  <a:lnTo>
                    <a:pt x="155" y="364"/>
                  </a:lnTo>
                  <a:lnTo>
                    <a:pt x="158" y="367"/>
                  </a:lnTo>
                  <a:lnTo>
                    <a:pt x="160" y="374"/>
                  </a:lnTo>
                  <a:lnTo>
                    <a:pt x="166" y="378"/>
                  </a:lnTo>
                  <a:lnTo>
                    <a:pt x="170" y="384"/>
                  </a:lnTo>
                  <a:lnTo>
                    <a:pt x="175" y="388"/>
                  </a:lnTo>
                  <a:lnTo>
                    <a:pt x="179" y="393"/>
                  </a:lnTo>
                  <a:lnTo>
                    <a:pt x="183" y="395"/>
                  </a:lnTo>
                  <a:lnTo>
                    <a:pt x="187" y="400"/>
                  </a:lnTo>
                  <a:lnTo>
                    <a:pt x="193" y="403"/>
                  </a:lnTo>
                  <a:lnTo>
                    <a:pt x="199" y="405"/>
                  </a:lnTo>
                  <a:lnTo>
                    <a:pt x="204" y="408"/>
                  </a:lnTo>
                  <a:lnTo>
                    <a:pt x="207" y="408"/>
                  </a:lnTo>
                  <a:lnTo>
                    <a:pt x="209" y="410"/>
                  </a:lnTo>
                  <a:lnTo>
                    <a:pt x="212" y="411"/>
                  </a:lnTo>
                  <a:lnTo>
                    <a:pt x="214" y="411"/>
                  </a:lnTo>
                  <a:lnTo>
                    <a:pt x="220" y="411"/>
                  </a:lnTo>
                  <a:lnTo>
                    <a:pt x="224" y="411"/>
                  </a:lnTo>
                  <a:lnTo>
                    <a:pt x="230" y="411"/>
                  </a:lnTo>
                  <a:lnTo>
                    <a:pt x="234" y="411"/>
                  </a:lnTo>
                  <a:lnTo>
                    <a:pt x="239" y="410"/>
                  </a:lnTo>
                  <a:lnTo>
                    <a:pt x="244" y="408"/>
                  </a:lnTo>
                  <a:lnTo>
                    <a:pt x="248" y="408"/>
                  </a:lnTo>
                  <a:lnTo>
                    <a:pt x="251" y="407"/>
                  </a:lnTo>
                  <a:lnTo>
                    <a:pt x="254" y="404"/>
                  </a:lnTo>
                  <a:lnTo>
                    <a:pt x="257" y="403"/>
                  </a:lnTo>
                  <a:lnTo>
                    <a:pt x="261" y="398"/>
                  </a:lnTo>
                  <a:lnTo>
                    <a:pt x="264" y="395"/>
                  </a:lnTo>
                  <a:lnTo>
                    <a:pt x="267" y="393"/>
                  </a:lnTo>
                  <a:lnTo>
                    <a:pt x="268" y="390"/>
                  </a:lnTo>
                  <a:lnTo>
                    <a:pt x="271" y="387"/>
                  </a:lnTo>
                  <a:lnTo>
                    <a:pt x="274" y="384"/>
                  </a:lnTo>
                  <a:lnTo>
                    <a:pt x="275" y="381"/>
                  </a:lnTo>
                  <a:lnTo>
                    <a:pt x="277" y="377"/>
                  </a:lnTo>
                  <a:lnTo>
                    <a:pt x="278" y="374"/>
                  </a:lnTo>
                  <a:lnTo>
                    <a:pt x="280" y="370"/>
                  </a:lnTo>
                  <a:lnTo>
                    <a:pt x="280" y="366"/>
                  </a:lnTo>
                  <a:lnTo>
                    <a:pt x="281" y="363"/>
                  </a:lnTo>
                  <a:lnTo>
                    <a:pt x="283" y="358"/>
                  </a:lnTo>
                  <a:lnTo>
                    <a:pt x="284" y="356"/>
                  </a:lnTo>
                  <a:lnTo>
                    <a:pt x="284" y="351"/>
                  </a:lnTo>
                  <a:lnTo>
                    <a:pt x="284" y="348"/>
                  </a:lnTo>
                  <a:lnTo>
                    <a:pt x="284" y="344"/>
                  </a:lnTo>
                  <a:lnTo>
                    <a:pt x="285" y="341"/>
                  </a:lnTo>
                  <a:lnTo>
                    <a:pt x="284" y="337"/>
                  </a:lnTo>
                  <a:lnTo>
                    <a:pt x="284" y="334"/>
                  </a:lnTo>
                  <a:lnTo>
                    <a:pt x="284" y="331"/>
                  </a:lnTo>
                  <a:lnTo>
                    <a:pt x="284" y="3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39" name="Freeform 10"/>
            <p:cNvSpPr>
              <a:spLocks/>
            </p:cNvSpPr>
            <p:nvPr/>
          </p:nvSpPr>
          <p:spPr bwMode="auto">
            <a:xfrm>
              <a:off x="1776" y="912"/>
              <a:ext cx="314" cy="278"/>
            </a:xfrm>
            <a:custGeom>
              <a:avLst/>
              <a:gdLst>
                <a:gd name="T0" fmla="*/ 10 w 942"/>
                <a:gd name="T1" fmla="*/ 24 h 833"/>
                <a:gd name="T2" fmla="*/ 17 w 942"/>
                <a:gd name="T3" fmla="*/ 16 h 833"/>
                <a:gd name="T4" fmla="*/ 24 w 942"/>
                <a:gd name="T5" fmla="*/ 10 h 833"/>
                <a:gd name="T6" fmla="*/ 33 w 942"/>
                <a:gd name="T7" fmla="*/ 5 h 833"/>
                <a:gd name="T8" fmla="*/ 41 w 942"/>
                <a:gd name="T9" fmla="*/ 2 h 833"/>
                <a:gd name="T10" fmla="*/ 49 w 942"/>
                <a:gd name="T11" fmla="*/ 0 h 833"/>
                <a:gd name="T12" fmla="*/ 56 w 942"/>
                <a:gd name="T13" fmla="*/ 0 h 833"/>
                <a:gd name="T14" fmla="*/ 63 w 942"/>
                <a:gd name="T15" fmla="*/ 0 h 833"/>
                <a:gd name="T16" fmla="*/ 68 w 942"/>
                <a:gd name="T17" fmla="*/ 1 h 833"/>
                <a:gd name="T18" fmla="*/ 73 w 942"/>
                <a:gd name="T19" fmla="*/ 2 h 833"/>
                <a:gd name="T20" fmla="*/ 77 w 942"/>
                <a:gd name="T21" fmla="*/ 4 h 833"/>
                <a:gd name="T22" fmla="*/ 81 w 942"/>
                <a:gd name="T23" fmla="*/ 6 h 833"/>
                <a:gd name="T24" fmla="*/ 83 w 942"/>
                <a:gd name="T25" fmla="*/ 10 h 833"/>
                <a:gd name="T26" fmla="*/ 87 w 942"/>
                <a:gd name="T27" fmla="*/ 13 h 833"/>
                <a:gd name="T28" fmla="*/ 91 w 942"/>
                <a:gd name="T29" fmla="*/ 12 h 833"/>
                <a:gd name="T30" fmla="*/ 94 w 942"/>
                <a:gd name="T31" fmla="*/ 11 h 833"/>
                <a:gd name="T32" fmla="*/ 99 w 942"/>
                <a:gd name="T33" fmla="*/ 11 h 833"/>
                <a:gd name="T34" fmla="*/ 103 w 942"/>
                <a:gd name="T35" fmla="*/ 14 h 833"/>
                <a:gd name="T36" fmla="*/ 105 w 942"/>
                <a:gd name="T37" fmla="*/ 19 h 833"/>
                <a:gd name="T38" fmla="*/ 104 w 942"/>
                <a:gd name="T39" fmla="*/ 22 h 833"/>
                <a:gd name="T40" fmla="*/ 104 w 942"/>
                <a:gd name="T41" fmla="*/ 26 h 833"/>
                <a:gd name="T42" fmla="*/ 102 w 942"/>
                <a:gd name="T43" fmla="*/ 30 h 833"/>
                <a:gd name="T44" fmla="*/ 98 w 942"/>
                <a:gd name="T45" fmla="*/ 34 h 833"/>
                <a:gd name="T46" fmla="*/ 92 w 942"/>
                <a:gd name="T47" fmla="*/ 36 h 833"/>
                <a:gd name="T48" fmla="*/ 87 w 942"/>
                <a:gd name="T49" fmla="*/ 34 h 833"/>
                <a:gd name="T50" fmla="*/ 87 w 942"/>
                <a:gd name="T51" fmla="*/ 30 h 833"/>
                <a:gd name="T52" fmla="*/ 85 w 942"/>
                <a:gd name="T53" fmla="*/ 26 h 833"/>
                <a:gd name="T54" fmla="*/ 81 w 942"/>
                <a:gd name="T55" fmla="*/ 25 h 833"/>
                <a:gd name="T56" fmla="*/ 76 w 942"/>
                <a:gd name="T57" fmla="*/ 27 h 833"/>
                <a:gd name="T58" fmla="*/ 72 w 942"/>
                <a:gd name="T59" fmla="*/ 27 h 833"/>
                <a:gd name="T60" fmla="*/ 68 w 942"/>
                <a:gd name="T61" fmla="*/ 25 h 833"/>
                <a:gd name="T62" fmla="*/ 63 w 942"/>
                <a:gd name="T63" fmla="*/ 24 h 833"/>
                <a:gd name="T64" fmla="*/ 56 w 942"/>
                <a:gd name="T65" fmla="*/ 23 h 833"/>
                <a:gd name="T66" fmla="*/ 49 w 942"/>
                <a:gd name="T67" fmla="*/ 24 h 833"/>
                <a:gd name="T68" fmla="*/ 40 w 942"/>
                <a:gd name="T69" fmla="*/ 27 h 833"/>
                <a:gd name="T70" fmla="*/ 34 w 942"/>
                <a:gd name="T71" fmla="*/ 32 h 833"/>
                <a:gd name="T72" fmla="*/ 30 w 942"/>
                <a:gd name="T73" fmla="*/ 37 h 833"/>
                <a:gd name="T74" fmla="*/ 27 w 942"/>
                <a:gd name="T75" fmla="*/ 43 h 833"/>
                <a:gd name="T76" fmla="*/ 26 w 942"/>
                <a:gd name="T77" fmla="*/ 49 h 833"/>
                <a:gd name="T78" fmla="*/ 26 w 942"/>
                <a:gd name="T79" fmla="*/ 55 h 833"/>
                <a:gd name="T80" fmla="*/ 26 w 942"/>
                <a:gd name="T81" fmla="*/ 60 h 833"/>
                <a:gd name="T82" fmla="*/ 26 w 942"/>
                <a:gd name="T83" fmla="*/ 65 h 833"/>
                <a:gd name="T84" fmla="*/ 27 w 942"/>
                <a:gd name="T85" fmla="*/ 69 h 833"/>
                <a:gd name="T86" fmla="*/ 29 w 942"/>
                <a:gd name="T87" fmla="*/ 72 h 833"/>
                <a:gd name="T88" fmla="*/ 31 w 942"/>
                <a:gd name="T89" fmla="*/ 77 h 833"/>
                <a:gd name="T90" fmla="*/ 27 w 942"/>
                <a:gd name="T91" fmla="*/ 80 h 833"/>
                <a:gd name="T92" fmla="*/ 24 w 942"/>
                <a:gd name="T93" fmla="*/ 80 h 833"/>
                <a:gd name="T94" fmla="*/ 19 w 942"/>
                <a:gd name="T95" fmla="*/ 82 h 833"/>
                <a:gd name="T96" fmla="*/ 15 w 942"/>
                <a:gd name="T97" fmla="*/ 85 h 833"/>
                <a:gd name="T98" fmla="*/ 11 w 942"/>
                <a:gd name="T99" fmla="*/ 89 h 833"/>
                <a:gd name="T100" fmla="*/ 10 w 942"/>
                <a:gd name="T101" fmla="*/ 92 h 833"/>
                <a:gd name="T102" fmla="*/ 6 w 942"/>
                <a:gd name="T103" fmla="*/ 91 h 833"/>
                <a:gd name="T104" fmla="*/ 4 w 942"/>
                <a:gd name="T105" fmla="*/ 87 h 833"/>
                <a:gd name="T106" fmla="*/ 2 w 942"/>
                <a:gd name="T107" fmla="*/ 78 h 833"/>
                <a:gd name="T108" fmla="*/ 0 w 942"/>
                <a:gd name="T109" fmla="*/ 68 h 833"/>
                <a:gd name="T110" fmla="*/ 0 w 942"/>
                <a:gd name="T111" fmla="*/ 56 h 833"/>
                <a:gd name="T112" fmla="*/ 1 w 942"/>
                <a:gd name="T113" fmla="*/ 44 h 833"/>
                <a:gd name="T114" fmla="*/ 5 w 942"/>
                <a:gd name="T115" fmla="*/ 34 h 83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42" h="833">
                  <a:moveTo>
                    <a:pt x="44" y="304"/>
                  </a:moveTo>
                  <a:lnTo>
                    <a:pt x="47" y="294"/>
                  </a:lnTo>
                  <a:lnTo>
                    <a:pt x="53" y="284"/>
                  </a:lnTo>
                  <a:lnTo>
                    <a:pt x="57" y="274"/>
                  </a:lnTo>
                  <a:lnTo>
                    <a:pt x="61" y="265"/>
                  </a:lnTo>
                  <a:lnTo>
                    <a:pt x="67" y="255"/>
                  </a:lnTo>
                  <a:lnTo>
                    <a:pt x="72" y="246"/>
                  </a:lnTo>
                  <a:lnTo>
                    <a:pt x="77" y="238"/>
                  </a:lnTo>
                  <a:lnTo>
                    <a:pt x="84" y="229"/>
                  </a:lnTo>
                  <a:lnTo>
                    <a:pt x="88" y="220"/>
                  </a:lnTo>
                  <a:lnTo>
                    <a:pt x="94" y="212"/>
                  </a:lnTo>
                  <a:lnTo>
                    <a:pt x="99" y="202"/>
                  </a:lnTo>
                  <a:lnTo>
                    <a:pt x="107" y="195"/>
                  </a:lnTo>
                  <a:lnTo>
                    <a:pt x="112" y="188"/>
                  </a:lnTo>
                  <a:lnTo>
                    <a:pt x="118" y="181"/>
                  </a:lnTo>
                  <a:lnTo>
                    <a:pt x="125" y="172"/>
                  </a:lnTo>
                  <a:lnTo>
                    <a:pt x="131" y="165"/>
                  </a:lnTo>
                  <a:lnTo>
                    <a:pt x="136" y="158"/>
                  </a:lnTo>
                  <a:lnTo>
                    <a:pt x="144" y="152"/>
                  </a:lnTo>
                  <a:lnTo>
                    <a:pt x="149" y="145"/>
                  </a:lnTo>
                  <a:lnTo>
                    <a:pt x="158" y="138"/>
                  </a:lnTo>
                  <a:lnTo>
                    <a:pt x="162" y="132"/>
                  </a:lnTo>
                  <a:lnTo>
                    <a:pt x="171" y="127"/>
                  </a:lnTo>
                  <a:lnTo>
                    <a:pt x="178" y="119"/>
                  </a:lnTo>
                  <a:lnTo>
                    <a:pt x="185" y="114"/>
                  </a:lnTo>
                  <a:lnTo>
                    <a:pt x="192" y="108"/>
                  </a:lnTo>
                  <a:lnTo>
                    <a:pt x="198" y="104"/>
                  </a:lnTo>
                  <a:lnTo>
                    <a:pt x="206" y="98"/>
                  </a:lnTo>
                  <a:lnTo>
                    <a:pt x="212" y="92"/>
                  </a:lnTo>
                  <a:lnTo>
                    <a:pt x="220" y="87"/>
                  </a:lnTo>
                  <a:lnTo>
                    <a:pt x="226" y="82"/>
                  </a:lnTo>
                  <a:lnTo>
                    <a:pt x="234" y="78"/>
                  </a:lnTo>
                  <a:lnTo>
                    <a:pt x="242" y="74"/>
                  </a:lnTo>
                  <a:lnTo>
                    <a:pt x="249" y="70"/>
                  </a:lnTo>
                  <a:lnTo>
                    <a:pt x="256" y="65"/>
                  </a:lnTo>
                  <a:lnTo>
                    <a:pt x="264" y="61"/>
                  </a:lnTo>
                  <a:lnTo>
                    <a:pt x="271" y="57"/>
                  </a:lnTo>
                  <a:lnTo>
                    <a:pt x="278" y="53"/>
                  </a:lnTo>
                  <a:lnTo>
                    <a:pt x="287" y="50"/>
                  </a:lnTo>
                  <a:lnTo>
                    <a:pt x="294" y="47"/>
                  </a:lnTo>
                  <a:lnTo>
                    <a:pt x="301" y="44"/>
                  </a:lnTo>
                  <a:lnTo>
                    <a:pt x="310" y="40"/>
                  </a:lnTo>
                  <a:lnTo>
                    <a:pt x="317" y="37"/>
                  </a:lnTo>
                  <a:lnTo>
                    <a:pt x="324" y="34"/>
                  </a:lnTo>
                  <a:lnTo>
                    <a:pt x="332" y="31"/>
                  </a:lnTo>
                  <a:lnTo>
                    <a:pt x="340" y="28"/>
                  </a:lnTo>
                  <a:lnTo>
                    <a:pt x="348" y="27"/>
                  </a:lnTo>
                  <a:lnTo>
                    <a:pt x="355" y="24"/>
                  </a:lnTo>
                  <a:lnTo>
                    <a:pt x="362" y="21"/>
                  </a:lnTo>
                  <a:lnTo>
                    <a:pt x="371" y="20"/>
                  </a:lnTo>
                  <a:lnTo>
                    <a:pt x="378" y="17"/>
                  </a:lnTo>
                  <a:lnTo>
                    <a:pt x="385" y="16"/>
                  </a:lnTo>
                  <a:lnTo>
                    <a:pt x="394" y="14"/>
                  </a:lnTo>
                  <a:lnTo>
                    <a:pt x="401" y="11"/>
                  </a:lnTo>
                  <a:lnTo>
                    <a:pt x="408" y="10"/>
                  </a:lnTo>
                  <a:lnTo>
                    <a:pt x="415" y="9"/>
                  </a:lnTo>
                  <a:lnTo>
                    <a:pt x="423" y="9"/>
                  </a:lnTo>
                  <a:lnTo>
                    <a:pt x="429" y="6"/>
                  </a:lnTo>
                  <a:lnTo>
                    <a:pt x="438" y="6"/>
                  </a:lnTo>
                  <a:lnTo>
                    <a:pt x="445" y="4"/>
                  </a:lnTo>
                  <a:lnTo>
                    <a:pt x="452" y="4"/>
                  </a:lnTo>
                  <a:lnTo>
                    <a:pt x="459" y="3"/>
                  </a:lnTo>
                  <a:lnTo>
                    <a:pt x="466" y="3"/>
                  </a:lnTo>
                  <a:lnTo>
                    <a:pt x="473" y="1"/>
                  </a:lnTo>
                  <a:lnTo>
                    <a:pt x="482" y="1"/>
                  </a:lnTo>
                  <a:lnTo>
                    <a:pt x="487" y="1"/>
                  </a:lnTo>
                  <a:lnTo>
                    <a:pt x="492" y="0"/>
                  </a:lnTo>
                  <a:lnTo>
                    <a:pt x="497" y="0"/>
                  </a:lnTo>
                  <a:lnTo>
                    <a:pt x="503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19" y="0"/>
                  </a:lnTo>
                  <a:lnTo>
                    <a:pt x="526" y="0"/>
                  </a:lnTo>
                  <a:lnTo>
                    <a:pt x="531" y="0"/>
                  </a:lnTo>
                  <a:lnTo>
                    <a:pt x="536" y="0"/>
                  </a:lnTo>
                  <a:lnTo>
                    <a:pt x="541" y="1"/>
                  </a:lnTo>
                  <a:lnTo>
                    <a:pt x="547" y="1"/>
                  </a:lnTo>
                  <a:lnTo>
                    <a:pt x="551" y="1"/>
                  </a:lnTo>
                  <a:lnTo>
                    <a:pt x="557" y="3"/>
                  </a:lnTo>
                  <a:lnTo>
                    <a:pt x="563" y="3"/>
                  </a:lnTo>
                  <a:lnTo>
                    <a:pt x="568" y="4"/>
                  </a:lnTo>
                  <a:lnTo>
                    <a:pt x="573" y="4"/>
                  </a:lnTo>
                  <a:lnTo>
                    <a:pt x="578" y="6"/>
                  </a:lnTo>
                  <a:lnTo>
                    <a:pt x="583" y="6"/>
                  </a:lnTo>
                  <a:lnTo>
                    <a:pt x="588" y="6"/>
                  </a:lnTo>
                  <a:lnTo>
                    <a:pt x="594" y="7"/>
                  </a:lnTo>
                  <a:lnTo>
                    <a:pt x="598" y="9"/>
                  </a:lnTo>
                  <a:lnTo>
                    <a:pt x="604" y="9"/>
                  </a:lnTo>
                  <a:lnTo>
                    <a:pt x="608" y="9"/>
                  </a:lnTo>
                  <a:lnTo>
                    <a:pt x="614" y="10"/>
                  </a:lnTo>
                  <a:lnTo>
                    <a:pt x="618" y="11"/>
                  </a:lnTo>
                  <a:lnTo>
                    <a:pt x="622" y="11"/>
                  </a:lnTo>
                  <a:lnTo>
                    <a:pt x="628" y="14"/>
                  </a:lnTo>
                  <a:lnTo>
                    <a:pt x="632" y="16"/>
                  </a:lnTo>
                  <a:lnTo>
                    <a:pt x="637" y="16"/>
                  </a:lnTo>
                  <a:lnTo>
                    <a:pt x="642" y="17"/>
                  </a:lnTo>
                  <a:lnTo>
                    <a:pt x="647" y="18"/>
                  </a:lnTo>
                  <a:lnTo>
                    <a:pt x="651" y="20"/>
                  </a:lnTo>
                  <a:lnTo>
                    <a:pt x="654" y="21"/>
                  </a:lnTo>
                  <a:lnTo>
                    <a:pt x="658" y="21"/>
                  </a:lnTo>
                  <a:lnTo>
                    <a:pt x="662" y="23"/>
                  </a:lnTo>
                  <a:lnTo>
                    <a:pt x="666" y="24"/>
                  </a:lnTo>
                  <a:lnTo>
                    <a:pt x="671" y="24"/>
                  </a:lnTo>
                  <a:lnTo>
                    <a:pt x="675" y="27"/>
                  </a:lnTo>
                  <a:lnTo>
                    <a:pt x="678" y="28"/>
                  </a:lnTo>
                  <a:lnTo>
                    <a:pt x="681" y="30"/>
                  </a:lnTo>
                  <a:lnTo>
                    <a:pt x="685" y="30"/>
                  </a:lnTo>
                  <a:lnTo>
                    <a:pt x="688" y="31"/>
                  </a:lnTo>
                  <a:lnTo>
                    <a:pt x="691" y="33"/>
                  </a:lnTo>
                  <a:lnTo>
                    <a:pt x="695" y="34"/>
                  </a:lnTo>
                  <a:lnTo>
                    <a:pt x="698" y="36"/>
                  </a:lnTo>
                  <a:lnTo>
                    <a:pt x="701" y="37"/>
                  </a:lnTo>
                  <a:lnTo>
                    <a:pt x="703" y="38"/>
                  </a:lnTo>
                  <a:lnTo>
                    <a:pt x="709" y="40"/>
                  </a:lnTo>
                  <a:lnTo>
                    <a:pt x="715" y="44"/>
                  </a:lnTo>
                  <a:lnTo>
                    <a:pt x="718" y="47"/>
                  </a:lnTo>
                  <a:lnTo>
                    <a:pt x="722" y="50"/>
                  </a:lnTo>
                  <a:lnTo>
                    <a:pt x="725" y="51"/>
                  </a:lnTo>
                  <a:lnTo>
                    <a:pt x="729" y="54"/>
                  </a:lnTo>
                  <a:lnTo>
                    <a:pt x="730" y="57"/>
                  </a:lnTo>
                  <a:lnTo>
                    <a:pt x="732" y="58"/>
                  </a:lnTo>
                  <a:lnTo>
                    <a:pt x="732" y="61"/>
                  </a:lnTo>
                  <a:lnTo>
                    <a:pt x="733" y="64"/>
                  </a:lnTo>
                  <a:lnTo>
                    <a:pt x="735" y="67"/>
                  </a:lnTo>
                  <a:lnTo>
                    <a:pt x="736" y="71"/>
                  </a:lnTo>
                  <a:lnTo>
                    <a:pt x="737" y="74"/>
                  </a:lnTo>
                  <a:lnTo>
                    <a:pt x="739" y="78"/>
                  </a:lnTo>
                  <a:lnTo>
                    <a:pt x="740" y="81"/>
                  </a:lnTo>
                  <a:lnTo>
                    <a:pt x="745" y="87"/>
                  </a:lnTo>
                  <a:lnTo>
                    <a:pt x="746" y="90"/>
                  </a:lnTo>
                  <a:lnTo>
                    <a:pt x="750" y="95"/>
                  </a:lnTo>
                  <a:lnTo>
                    <a:pt x="753" y="100"/>
                  </a:lnTo>
                  <a:lnTo>
                    <a:pt x="759" y="104"/>
                  </a:lnTo>
                  <a:lnTo>
                    <a:pt x="762" y="107"/>
                  </a:lnTo>
                  <a:lnTo>
                    <a:pt x="767" y="111"/>
                  </a:lnTo>
                  <a:lnTo>
                    <a:pt x="769" y="112"/>
                  </a:lnTo>
                  <a:lnTo>
                    <a:pt x="772" y="114"/>
                  </a:lnTo>
                  <a:lnTo>
                    <a:pt x="777" y="115"/>
                  </a:lnTo>
                  <a:lnTo>
                    <a:pt x="779" y="117"/>
                  </a:lnTo>
                  <a:lnTo>
                    <a:pt x="784" y="118"/>
                  </a:lnTo>
                  <a:lnTo>
                    <a:pt x="790" y="118"/>
                  </a:lnTo>
                  <a:lnTo>
                    <a:pt x="793" y="118"/>
                  </a:lnTo>
                  <a:lnTo>
                    <a:pt x="796" y="118"/>
                  </a:lnTo>
                  <a:lnTo>
                    <a:pt x="799" y="118"/>
                  </a:lnTo>
                  <a:lnTo>
                    <a:pt x="803" y="117"/>
                  </a:lnTo>
                  <a:lnTo>
                    <a:pt x="806" y="115"/>
                  </a:lnTo>
                  <a:lnTo>
                    <a:pt x="808" y="114"/>
                  </a:lnTo>
                  <a:lnTo>
                    <a:pt x="813" y="114"/>
                  </a:lnTo>
                  <a:lnTo>
                    <a:pt x="816" y="112"/>
                  </a:lnTo>
                  <a:lnTo>
                    <a:pt x="818" y="111"/>
                  </a:lnTo>
                  <a:lnTo>
                    <a:pt x="821" y="110"/>
                  </a:lnTo>
                  <a:lnTo>
                    <a:pt x="824" y="108"/>
                  </a:lnTo>
                  <a:lnTo>
                    <a:pt x="828" y="107"/>
                  </a:lnTo>
                  <a:lnTo>
                    <a:pt x="831" y="105"/>
                  </a:lnTo>
                  <a:lnTo>
                    <a:pt x="834" y="104"/>
                  </a:lnTo>
                  <a:lnTo>
                    <a:pt x="838" y="102"/>
                  </a:lnTo>
                  <a:lnTo>
                    <a:pt x="841" y="100"/>
                  </a:lnTo>
                  <a:lnTo>
                    <a:pt x="845" y="100"/>
                  </a:lnTo>
                  <a:lnTo>
                    <a:pt x="848" y="98"/>
                  </a:lnTo>
                  <a:lnTo>
                    <a:pt x="850" y="97"/>
                  </a:lnTo>
                  <a:lnTo>
                    <a:pt x="854" y="97"/>
                  </a:lnTo>
                  <a:lnTo>
                    <a:pt x="855" y="94"/>
                  </a:lnTo>
                  <a:lnTo>
                    <a:pt x="861" y="92"/>
                  </a:lnTo>
                  <a:lnTo>
                    <a:pt x="862" y="92"/>
                  </a:lnTo>
                  <a:lnTo>
                    <a:pt x="865" y="92"/>
                  </a:lnTo>
                  <a:lnTo>
                    <a:pt x="871" y="92"/>
                  </a:lnTo>
                  <a:lnTo>
                    <a:pt x="875" y="92"/>
                  </a:lnTo>
                  <a:lnTo>
                    <a:pt x="880" y="95"/>
                  </a:lnTo>
                  <a:lnTo>
                    <a:pt x="887" y="97"/>
                  </a:lnTo>
                  <a:lnTo>
                    <a:pt x="892" y="98"/>
                  </a:lnTo>
                  <a:lnTo>
                    <a:pt x="897" y="101"/>
                  </a:lnTo>
                  <a:lnTo>
                    <a:pt x="901" y="102"/>
                  </a:lnTo>
                  <a:lnTo>
                    <a:pt x="905" y="105"/>
                  </a:lnTo>
                  <a:lnTo>
                    <a:pt x="909" y="108"/>
                  </a:lnTo>
                  <a:lnTo>
                    <a:pt x="914" y="111"/>
                  </a:lnTo>
                  <a:lnTo>
                    <a:pt x="916" y="114"/>
                  </a:lnTo>
                  <a:lnTo>
                    <a:pt x="921" y="117"/>
                  </a:lnTo>
                  <a:lnTo>
                    <a:pt x="924" y="119"/>
                  </a:lnTo>
                  <a:lnTo>
                    <a:pt x="926" y="124"/>
                  </a:lnTo>
                  <a:lnTo>
                    <a:pt x="928" y="128"/>
                  </a:lnTo>
                  <a:lnTo>
                    <a:pt x="931" y="131"/>
                  </a:lnTo>
                  <a:lnTo>
                    <a:pt x="932" y="135"/>
                  </a:lnTo>
                  <a:lnTo>
                    <a:pt x="935" y="139"/>
                  </a:lnTo>
                  <a:lnTo>
                    <a:pt x="936" y="144"/>
                  </a:lnTo>
                  <a:lnTo>
                    <a:pt x="939" y="148"/>
                  </a:lnTo>
                  <a:lnTo>
                    <a:pt x="939" y="154"/>
                  </a:lnTo>
                  <a:lnTo>
                    <a:pt x="939" y="158"/>
                  </a:lnTo>
                  <a:lnTo>
                    <a:pt x="941" y="164"/>
                  </a:lnTo>
                  <a:lnTo>
                    <a:pt x="941" y="168"/>
                  </a:lnTo>
                  <a:lnTo>
                    <a:pt x="941" y="171"/>
                  </a:lnTo>
                  <a:lnTo>
                    <a:pt x="941" y="174"/>
                  </a:lnTo>
                  <a:lnTo>
                    <a:pt x="941" y="176"/>
                  </a:lnTo>
                  <a:lnTo>
                    <a:pt x="942" y="181"/>
                  </a:lnTo>
                  <a:lnTo>
                    <a:pt x="941" y="183"/>
                  </a:lnTo>
                  <a:lnTo>
                    <a:pt x="941" y="186"/>
                  </a:lnTo>
                  <a:lnTo>
                    <a:pt x="941" y="189"/>
                  </a:lnTo>
                  <a:lnTo>
                    <a:pt x="941" y="192"/>
                  </a:lnTo>
                  <a:lnTo>
                    <a:pt x="939" y="195"/>
                  </a:lnTo>
                  <a:lnTo>
                    <a:pt x="939" y="198"/>
                  </a:lnTo>
                  <a:lnTo>
                    <a:pt x="939" y="201"/>
                  </a:lnTo>
                  <a:lnTo>
                    <a:pt x="939" y="205"/>
                  </a:lnTo>
                  <a:lnTo>
                    <a:pt x="936" y="208"/>
                  </a:lnTo>
                  <a:lnTo>
                    <a:pt x="936" y="210"/>
                  </a:lnTo>
                  <a:lnTo>
                    <a:pt x="936" y="215"/>
                  </a:lnTo>
                  <a:lnTo>
                    <a:pt x="935" y="218"/>
                  </a:lnTo>
                  <a:lnTo>
                    <a:pt x="934" y="220"/>
                  </a:lnTo>
                  <a:lnTo>
                    <a:pt x="934" y="225"/>
                  </a:lnTo>
                  <a:lnTo>
                    <a:pt x="934" y="228"/>
                  </a:lnTo>
                  <a:lnTo>
                    <a:pt x="934" y="233"/>
                  </a:lnTo>
                  <a:lnTo>
                    <a:pt x="932" y="235"/>
                  </a:lnTo>
                  <a:lnTo>
                    <a:pt x="931" y="238"/>
                  </a:lnTo>
                  <a:lnTo>
                    <a:pt x="931" y="240"/>
                  </a:lnTo>
                  <a:lnTo>
                    <a:pt x="929" y="243"/>
                  </a:lnTo>
                  <a:lnTo>
                    <a:pt x="928" y="246"/>
                  </a:lnTo>
                  <a:lnTo>
                    <a:pt x="926" y="249"/>
                  </a:lnTo>
                  <a:lnTo>
                    <a:pt x="926" y="252"/>
                  </a:lnTo>
                  <a:lnTo>
                    <a:pt x="925" y="255"/>
                  </a:lnTo>
                  <a:lnTo>
                    <a:pt x="924" y="259"/>
                  </a:lnTo>
                  <a:lnTo>
                    <a:pt x="921" y="265"/>
                  </a:lnTo>
                  <a:lnTo>
                    <a:pt x="918" y="270"/>
                  </a:lnTo>
                  <a:lnTo>
                    <a:pt x="915" y="274"/>
                  </a:lnTo>
                  <a:lnTo>
                    <a:pt x="911" y="279"/>
                  </a:lnTo>
                  <a:lnTo>
                    <a:pt x="908" y="283"/>
                  </a:lnTo>
                  <a:lnTo>
                    <a:pt x="904" y="289"/>
                  </a:lnTo>
                  <a:lnTo>
                    <a:pt x="901" y="292"/>
                  </a:lnTo>
                  <a:lnTo>
                    <a:pt x="897" y="296"/>
                  </a:lnTo>
                  <a:lnTo>
                    <a:pt x="892" y="299"/>
                  </a:lnTo>
                  <a:lnTo>
                    <a:pt x="889" y="302"/>
                  </a:lnTo>
                  <a:lnTo>
                    <a:pt x="885" y="306"/>
                  </a:lnTo>
                  <a:lnTo>
                    <a:pt x="880" y="309"/>
                  </a:lnTo>
                  <a:lnTo>
                    <a:pt x="877" y="310"/>
                  </a:lnTo>
                  <a:lnTo>
                    <a:pt x="871" y="313"/>
                  </a:lnTo>
                  <a:lnTo>
                    <a:pt x="867" y="316"/>
                  </a:lnTo>
                  <a:lnTo>
                    <a:pt x="862" y="317"/>
                  </a:lnTo>
                  <a:lnTo>
                    <a:pt x="858" y="319"/>
                  </a:lnTo>
                  <a:lnTo>
                    <a:pt x="853" y="320"/>
                  </a:lnTo>
                  <a:lnTo>
                    <a:pt x="848" y="321"/>
                  </a:lnTo>
                  <a:lnTo>
                    <a:pt x="843" y="321"/>
                  </a:lnTo>
                  <a:lnTo>
                    <a:pt x="837" y="323"/>
                  </a:lnTo>
                  <a:lnTo>
                    <a:pt x="831" y="323"/>
                  </a:lnTo>
                  <a:lnTo>
                    <a:pt x="827" y="323"/>
                  </a:lnTo>
                  <a:lnTo>
                    <a:pt x="821" y="321"/>
                  </a:lnTo>
                  <a:lnTo>
                    <a:pt x="816" y="320"/>
                  </a:lnTo>
                  <a:lnTo>
                    <a:pt x="811" y="320"/>
                  </a:lnTo>
                  <a:lnTo>
                    <a:pt x="807" y="319"/>
                  </a:lnTo>
                  <a:lnTo>
                    <a:pt x="803" y="317"/>
                  </a:lnTo>
                  <a:lnTo>
                    <a:pt x="799" y="313"/>
                  </a:lnTo>
                  <a:lnTo>
                    <a:pt x="794" y="311"/>
                  </a:lnTo>
                  <a:lnTo>
                    <a:pt x="791" y="310"/>
                  </a:lnTo>
                  <a:lnTo>
                    <a:pt x="787" y="304"/>
                  </a:lnTo>
                  <a:lnTo>
                    <a:pt x="784" y="300"/>
                  </a:lnTo>
                  <a:lnTo>
                    <a:pt x="783" y="296"/>
                  </a:lnTo>
                  <a:lnTo>
                    <a:pt x="781" y="293"/>
                  </a:lnTo>
                  <a:lnTo>
                    <a:pt x="780" y="290"/>
                  </a:lnTo>
                  <a:lnTo>
                    <a:pt x="779" y="287"/>
                  </a:lnTo>
                  <a:lnTo>
                    <a:pt x="779" y="283"/>
                  </a:lnTo>
                  <a:lnTo>
                    <a:pt x="779" y="280"/>
                  </a:lnTo>
                  <a:lnTo>
                    <a:pt x="779" y="277"/>
                  </a:lnTo>
                  <a:lnTo>
                    <a:pt x="779" y="274"/>
                  </a:lnTo>
                  <a:lnTo>
                    <a:pt x="779" y="270"/>
                  </a:lnTo>
                  <a:lnTo>
                    <a:pt x="777" y="267"/>
                  </a:lnTo>
                  <a:lnTo>
                    <a:pt x="777" y="265"/>
                  </a:lnTo>
                  <a:lnTo>
                    <a:pt x="777" y="260"/>
                  </a:lnTo>
                  <a:lnTo>
                    <a:pt x="776" y="257"/>
                  </a:lnTo>
                  <a:lnTo>
                    <a:pt x="774" y="255"/>
                  </a:lnTo>
                  <a:lnTo>
                    <a:pt x="773" y="252"/>
                  </a:lnTo>
                  <a:lnTo>
                    <a:pt x="772" y="249"/>
                  </a:lnTo>
                  <a:lnTo>
                    <a:pt x="769" y="243"/>
                  </a:lnTo>
                  <a:lnTo>
                    <a:pt x="766" y="239"/>
                  </a:lnTo>
                  <a:lnTo>
                    <a:pt x="762" y="236"/>
                  </a:lnTo>
                  <a:lnTo>
                    <a:pt x="759" y="235"/>
                  </a:lnTo>
                  <a:lnTo>
                    <a:pt x="756" y="233"/>
                  </a:lnTo>
                  <a:lnTo>
                    <a:pt x="753" y="233"/>
                  </a:lnTo>
                  <a:lnTo>
                    <a:pt x="749" y="230"/>
                  </a:lnTo>
                  <a:lnTo>
                    <a:pt x="746" y="229"/>
                  </a:lnTo>
                  <a:lnTo>
                    <a:pt x="743" y="229"/>
                  </a:lnTo>
                  <a:lnTo>
                    <a:pt x="739" y="229"/>
                  </a:lnTo>
                  <a:lnTo>
                    <a:pt x="735" y="226"/>
                  </a:lnTo>
                  <a:lnTo>
                    <a:pt x="730" y="226"/>
                  </a:lnTo>
                  <a:lnTo>
                    <a:pt x="725" y="226"/>
                  </a:lnTo>
                  <a:lnTo>
                    <a:pt x="722" y="228"/>
                  </a:lnTo>
                  <a:lnTo>
                    <a:pt x="716" y="229"/>
                  </a:lnTo>
                  <a:lnTo>
                    <a:pt x="713" y="229"/>
                  </a:lnTo>
                  <a:lnTo>
                    <a:pt x="709" y="232"/>
                  </a:lnTo>
                  <a:lnTo>
                    <a:pt x="705" y="233"/>
                  </a:lnTo>
                  <a:lnTo>
                    <a:pt x="701" y="235"/>
                  </a:lnTo>
                  <a:lnTo>
                    <a:pt x="696" y="238"/>
                  </a:lnTo>
                  <a:lnTo>
                    <a:pt x="691" y="239"/>
                  </a:lnTo>
                  <a:lnTo>
                    <a:pt x="685" y="242"/>
                  </a:lnTo>
                  <a:lnTo>
                    <a:pt x="683" y="243"/>
                  </a:lnTo>
                  <a:lnTo>
                    <a:pt x="681" y="245"/>
                  </a:lnTo>
                  <a:lnTo>
                    <a:pt x="678" y="246"/>
                  </a:lnTo>
                  <a:lnTo>
                    <a:pt x="675" y="247"/>
                  </a:lnTo>
                  <a:lnTo>
                    <a:pt x="672" y="246"/>
                  </a:lnTo>
                  <a:lnTo>
                    <a:pt x="669" y="246"/>
                  </a:lnTo>
                  <a:lnTo>
                    <a:pt x="666" y="246"/>
                  </a:lnTo>
                  <a:lnTo>
                    <a:pt x="662" y="245"/>
                  </a:lnTo>
                  <a:lnTo>
                    <a:pt x="656" y="243"/>
                  </a:lnTo>
                  <a:lnTo>
                    <a:pt x="651" y="242"/>
                  </a:lnTo>
                  <a:lnTo>
                    <a:pt x="649" y="240"/>
                  </a:lnTo>
                  <a:lnTo>
                    <a:pt x="647" y="239"/>
                  </a:lnTo>
                  <a:lnTo>
                    <a:pt x="644" y="238"/>
                  </a:lnTo>
                  <a:lnTo>
                    <a:pt x="641" y="236"/>
                  </a:lnTo>
                  <a:lnTo>
                    <a:pt x="637" y="236"/>
                  </a:lnTo>
                  <a:lnTo>
                    <a:pt x="632" y="233"/>
                  </a:lnTo>
                  <a:lnTo>
                    <a:pt x="628" y="233"/>
                  </a:lnTo>
                  <a:lnTo>
                    <a:pt x="625" y="230"/>
                  </a:lnTo>
                  <a:lnTo>
                    <a:pt x="621" y="229"/>
                  </a:lnTo>
                  <a:lnTo>
                    <a:pt x="617" y="228"/>
                  </a:lnTo>
                  <a:lnTo>
                    <a:pt x="614" y="226"/>
                  </a:lnTo>
                  <a:lnTo>
                    <a:pt x="610" y="225"/>
                  </a:lnTo>
                  <a:lnTo>
                    <a:pt x="604" y="223"/>
                  </a:lnTo>
                  <a:lnTo>
                    <a:pt x="600" y="220"/>
                  </a:lnTo>
                  <a:lnTo>
                    <a:pt x="597" y="220"/>
                  </a:lnTo>
                  <a:lnTo>
                    <a:pt x="591" y="218"/>
                  </a:lnTo>
                  <a:lnTo>
                    <a:pt x="585" y="218"/>
                  </a:lnTo>
                  <a:lnTo>
                    <a:pt x="581" y="216"/>
                  </a:lnTo>
                  <a:lnTo>
                    <a:pt x="575" y="215"/>
                  </a:lnTo>
                  <a:lnTo>
                    <a:pt x="571" y="213"/>
                  </a:lnTo>
                  <a:lnTo>
                    <a:pt x="566" y="212"/>
                  </a:lnTo>
                  <a:lnTo>
                    <a:pt x="560" y="210"/>
                  </a:lnTo>
                  <a:lnTo>
                    <a:pt x="554" y="210"/>
                  </a:lnTo>
                  <a:lnTo>
                    <a:pt x="550" y="210"/>
                  </a:lnTo>
                  <a:lnTo>
                    <a:pt x="543" y="208"/>
                  </a:lnTo>
                  <a:lnTo>
                    <a:pt x="537" y="208"/>
                  </a:lnTo>
                  <a:lnTo>
                    <a:pt x="531" y="208"/>
                  </a:lnTo>
                  <a:lnTo>
                    <a:pt x="526" y="208"/>
                  </a:lnTo>
                  <a:lnTo>
                    <a:pt x="519" y="206"/>
                  </a:lnTo>
                  <a:lnTo>
                    <a:pt x="513" y="206"/>
                  </a:lnTo>
                  <a:lnTo>
                    <a:pt x="507" y="206"/>
                  </a:lnTo>
                  <a:lnTo>
                    <a:pt x="500" y="206"/>
                  </a:lnTo>
                  <a:lnTo>
                    <a:pt x="494" y="206"/>
                  </a:lnTo>
                  <a:lnTo>
                    <a:pt x="487" y="206"/>
                  </a:lnTo>
                  <a:lnTo>
                    <a:pt x="482" y="208"/>
                  </a:lnTo>
                  <a:lnTo>
                    <a:pt x="475" y="209"/>
                  </a:lnTo>
                  <a:lnTo>
                    <a:pt x="467" y="209"/>
                  </a:lnTo>
                  <a:lnTo>
                    <a:pt x="460" y="210"/>
                  </a:lnTo>
                  <a:lnTo>
                    <a:pt x="453" y="212"/>
                  </a:lnTo>
                  <a:lnTo>
                    <a:pt x="446" y="212"/>
                  </a:lnTo>
                  <a:lnTo>
                    <a:pt x="439" y="215"/>
                  </a:lnTo>
                  <a:lnTo>
                    <a:pt x="432" y="216"/>
                  </a:lnTo>
                  <a:lnTo>
                    <a:pt x="425" y="218"/>
                  </a:lnTo>
                  <a:lnTo>
                    <a:pt x="418" y="220"/>
                  </a:lnTo>
                  <a:lnTo>
                    <a:pt x="411" y="223"/>
                  </a:lnTo>
                  <a:lnTo>
                    <a:pt x="404" y="226"/>
                  </a:lnTo>
                  <a:lnTo>
                    <a:pt x="395" y="229"/>
                  </a:lnTo>
                  <a:lnTo>
                    <a:pt x="388" y="233"/>
                  </a:lnTo>
                  <a:lnTo>
                    <a:pt x="379" y="236"/>
                  </a:lnTo>
                  <a:lnTo>
                    <a:pt x="372" y="242"/>
                  </a:lnTo>
                  <a:lnTo>
                    <a:pt x="364" y="245"/>
                  </a:lnTo>
                  <a:lnTo>
                    <a:pt x="357" y="249"/>
                  </a:lnTo>
                  <a:lnTo>
                    <a:pt x="351" y="252"/>
                  </a:lnTo>
                  <a:lnTo>
                    <a:pt x="344" y="257"/>
                  </a:lnTo>
                  <a:lnTo>
                    <a:pt x="340" y="260"/>
                  </a:lnTo>
                  <a:lnTo>
                    <a:pt x="332" y="265"/>
                  </a:lnTo>
                  <a:lnTo>
                    <a:pt x="327" y="269"/>
                  </a:lnTo>
                  <a:lnTo>
                    <a:pt x="323" y="273"/>
                  </a:lnTo>
                  <a:lnTo>
                    <a:pt x="318" y="277"/>
                  </a:lnTo>
                  <a:lnTo>
                    <a:pt x="314" y="282"/>
                  </a:lnTo>
                  <a:lnTo>
                    <a:pt x="308" y="286"/>
                  </a:lnTo>
                  <a:lnTo>
                    <a:pt x="304" y="292"/>
                  </a:lnTo>
                  <a:lnTo>
                    <a:pt x="300" y="296"/>
                  </a:lnTo>
                  <a:lnTo>
                    <a:pt x="296" y="300"/>
                  </a:lnTo>
                  <a:lnTo>
                    <a:pt x="290" y="304"/>
                  </a:lnTo>
                  <a:lnTo>
                    <a:pt x="288" y="310"/>
                  </a:lnTo>
                  <a:lnTo>
                    <a:pt x="284" y="314"/>
                  </a:lnTo>
                  <a:lnTo>
                    <a:pt x="280" y="320"/>
                  </a:lnTo>
                  <a:lnTo>
                    <a:pt x="277" y="324"/>
                  </a:lnTo>
                  <a:lnTo>
                    <a:pt x="273" y="330"/>
                  </a:lnTo>
                  <a:lnTo>
                    <a:pt x="270" y="334"/>
                  </a:lnTo>
                  <a:lnTo>
                    <a:pt x="269" y="338"/>
                  </a:lnTo>
                  <a:lnTo>
                    <a:pt x="264" y="346"/>
                  </a:lnTo>
                  <a:lnTo>
                    <a:pt x="263" y="350"/>
                  </a:lnTo>
                  <a:lnTo>
                    <a:pt x="260" y="356"/>
                  </a:lnTo>
                  <a:lnTo>
                    <a:pt x="259" y="361"/>
                  </a:lnTo>
                  <a:lnTo>
                    <a:pt x="254" y="366"/>
                  </a:lnTo>
                  <a:lnTo>
                    <a:pt x="253" y="373"/>
                  </a:lnTo>
                  <a:lnTo>
                    <a:pt x="250" y="377"/>
                  </a:lnTo>
                  <a:lnTo>
                    <a:pt x="249" y="383"/>
                  </a:lnTo>
                  <a:lnTo>
                    <a:pt x="247" y="387"/>
                  </a:lnTo>
                  <a:lnTo>
                    <a:pt x="246" y="393"/>
                  </a:lnTo>
                  <a:lnTo>
                    <a:pt x="243" y="398"/>
                  </a:lnTo>
                  <a:lnTo>
                    <a:pt x="243" y="404"/>
                  </a:lnTo>
                  <a:lnTo>
                    <a:pt x="242" y="408"/>
                  </a:lnTo>
                  <a:lnTo>
                    <a:pt x="240" y="414"/>
                  </a:lnTo>
                  <a:lnTo>
                    <a:pt x="239" y="420"/>
                  </a:lnTo>
                  <a:lnTo>
                    <a:pt x="239" y="425"/>
                  </a:lnTo>
                  <a:lnTo>
                    <a:pt x="237" y="431"/>
                  </a:lnTo>
                  <a:lnTo>
                    <a:pt x="236" y="437"/>
                  </a:lnTo>
                  <a:lnTo>
                    <a:pt x="236" y="441"/>
                  </a:lnTo>
                  <a:lnTo>
                    <a:pt x="234" y="447"/>
                  </a:lnTo>
                  <a:lnTo>
                    <a:pt x="233" y="454"/>
                  </a:lnTo>
                  <a:lnTo>
                    <a:pt x="233" y="458"/>
                  </a:lnTo>
                  <a:lnTo>
                    <a:pt x="233" y="464"/>
                  </a:lnTo>
                  <a:lnTo>
                    <a:pt x="233" y="469"/>
                  </a:lnTo>
                  <a:lnTo>
                    <a:pt x="232" y="474"/>
                  </a:lnTo>
                  <a:lnTo>
                    <a:pt x="232" y="479"/>
                  </a:lnTo>
                  <a:lnTo>
                    <a:pt x="232" y="485"/>
                  </a:lnTo>
                  <a:lnTo>
                    <a:pt x="232" y="491"/>
                  </a:lnTo>
                  <a:lnTo>
                    <a:pt x="230" y="495"/>
                  </a:lnTo>
                  <a:lnTo>
                    <a:pt x="230" y="499"/>
                  </a:lnTo>
                  <a:lnTo>
                    <a:pt x="230" y="505"/>
                  </a:lnTo>
                  <a:lnTo>
                    <a:pt x="230" y="511"/>
                  </a:lnTo>
                  <a:lnTo>
                    <a:pt x="230" y="515"/>
                  </a:lnTo>
                  <a:lnTo>
                    <a:pt x="230" y="519"/>
                  </a:lnTo>
                  <a:lnTo>
                    <a:pt x="230" y="525"/>
                  </a:lnTo>
                  <a:lnTo>
                    <a:pt x="232" y="529"/>
                  </a:lnTo>
                  <a:lnTo>
                    <a:pt x="232" y="535"/>
                  </a:lnTo>
                  <a:lnTo>
                    <a:pt x="232" y="539"/>
                  </a:lnTo>
                  <a:lnTo>
                    <a:pt x="232" y="543"/>
                  </a:lnTo>
                  <a:lnTo>
                    <a:pt x="232" y="548"/>
                  </a:lnTo>
                  <a:lnTo>
                    <a:pt x="232" y="552"/>
                  </a:lnTo>
                  <a:lnTo>
                    <a:pt x="233" y="556"/>
                  </a:lnTo>
                  <a:lnTo>
                    <a:pt x="233" y="560"/>
                  </a:lnTo>
                  <a:lnTo>
                    <a:pt x="233" y="566"/>
                  </a:lnTo>
                  <a:lnTo>
                    <a:pt x="233" y="569"/>
                  </a:lnTo>
                  <a:lnTo>
                    <a:pt x="233" y="573"/>
                  </a:lnTo>
                  <a:lnTo>
                    <a:pt x="233" y="576"/>
                  </a:lnTo>
                  <a:lnTo>
                    <a:pt x="234" y="580"/>
                  </a:lnTo>
                  <a:lnTo>
                    <a:pt x="234" y="585"/>
                  </a:lnTo>
                  <a:lnTo>
                    <a:pt x="236" y="589"/>
                  </a:lnTo>
                  <a:lnTo>
                    <a:pt x="236" y="592"/>
                  </a:lnTo>
                  <a:lnTo>
                    <a:pt x="237" y="596"/>
                  </a:lnTo>
                  <a:lnTo>
                    <a:pt x="239" y="599"/>
                  </a:lnTo>
                  <a:lnTo>
                    <a:pt x="239" y="603"/>
                  </a:lnTo>
                  <a:lnTo>
                    <a:pt x="239" y="606"/>
                  </a:lnTo>
                  <a:lnTo>
                    <a:pt x="240" y="610"/>
                  </a:lnTo>
                  <a:lnTo>
                    <a:pt x="242" y="613"/>
                  </a:lnTo>
                  <a:lnTo>
                    <a:pt x="242" y="616"/>
                  </a:lnTo>
                  <a:lnTo>
                    <a:pt x="243" y="620"/>
                  </a:lnTo>
                  <a:lnTo>
                    <a:pt x="244" y="623"/>
                  </a:lnTo>
                  <a:lnTo>
                    <a:pt x="246" y="626"/>
                  </a:lnTo>
                  <a:lnTo>
                    <a:pt x="246" y="629"/>
                  </a:lnTo>
                  <a:lnTo>
                    <a:pt x="247" y="631"/>
                  </a:lnTo>
                  <a:lnTo>
                    <a:pt x="249" y="634"/>
                  </a:lnTo>
                  <a:lnTo>
                    <a:pt x="250" y="637"/>
                  </a:lnTo>
                  <a:lnTo>
                    <a:pt x="251" y="640"/>
                  </a:lnTo>
                  <a:lnTo>
                    <a:pt x="253" y="643"/>
                  </a:lnTo>
                  <a:lnTo>
                    <a:pt x="254" y="646"/>
                  </a:lnTo>
                  <a:lnTo>
                    <a:pt x="257" y="651"/>
                  </a:lnTo>
                  <a:lnTo>
                    <a:pt x="259" y="656"/>
                  </a:lnTo>
                  <a:lnTo>
                    <a:pt x="261" y="660"/>
                  </a:lnTo>
                  <a:lnTo>
                    <a:pt x="264" y="666"/>
                  </a:lnTo>
                  <a:lnTo>
                    <a:pt x="267" y="670"/>
                  </a:lnTo>
                  <a:lnTo>
                    <a:pt x="269" y="674"/>
                  </a:lnTo>
                  <a:lnTo>
                    <a:pt x="270" y="678"/>
                  </a:lnTo>
                  <a:lnTo>
                    <a:pt x="273" y="681"/>
                  </a:lnTo>
                  <a:lnTo>
                    <a:pt x="273" y="684"/>
                  </a:lnTo>
                  <a:lnTo>
                    <a:pt x="276" y="688"/>
                  </a:lnTo>
                  <a:lnTo>
                    <a:pt x="276" y="691"/>
                  </a:lnTo>
                  <a:lnTo>
                    <a:pt x="277" y="694"/>
                  </a:lnTo>
                  <a:lnTo>
                    <a:pt x="277" y="700"/>
                  </a:lnTo>
                  <a:lnTo>
                    <a:pt x="277" y="704"/>
                  </a:lnTo>
                  <a:lnTo>
                    <a:pt x="276" y="707"/>
                  </a:lnTo>
                  <a:lnTo>
                    <a:pt x="271" y="711"/>
                  </a:lnTo>
                  <a:lnTo>
                    <a:pt x="266" y="713"/>
                  </a:lnTo>
                  <a:lnTo>
                    <a:pt x="261" y="714"/>
                  </a:lnTo>
                  <a:lnTo>
                    <a:pt x="257" y="714"/>
                  </a:lnTo>
                  <a:lnTo>
                    <a:pt x="251" y="715"/>
                  </a:lnTo>
                  <a:lnTo>
                    <a:pt x="247" y="715"/>
                  </a:lnTo>
                  <a:lnTo>
                    <a:pt x="242" y="715"/>
                  </a:lnTo>
                  <a:lnTo>
                    <a:pt x="239" y="715"/>
                  </a:lnTo>
                  <a:lnTo>
                    <a:pt x="237" y="715"/>
                  </a:lnTo>
                  <a:lnTo>
                    <a:pt x="233" y="715"/>
                  </a:lnTo>
                  <a:lnTo>
                    <a:pt x="232" y="717"/>
                  </a:lnTo>
                  <a:lnTo>
                    <a:pt x="227" y="717"/>
                  </a:lnTo>
                  <a:lnTo>
                    <a:pt x="223" y="718"/>
                  </a:lnTo>
                  <a:lnTo>
                    <a:pt x="220" y="718"/>
                  </a:lnTo>
                  <a:lnTo>
                    <a:pt x="216" y="720"/>
                  </a:lnTo>
                  <a:lnTo>
                    <a:pt x="212" y="721"/>
                  </a:lnTo>
                  <a:lnTo>
                    <a:pt x="207" y="722"/>
                  </a:lnTo>
                  <a:lnTo>
                    <a:pt x="203" y="725"/>
                  </a:lnTo>
                  <a:lnTo>
                    <a:pt x="199" y="727"/>
                  </a:lnTo>
                  <a:lnTo>
                    <a:pt x="193" y="728"/>
                  </a:lnTo>
                  <a:lnTo>
                    <a:pt x="188" y="731"/>
                  </a:lnTo>
                  <a:lnTo>
                    <a:pt x="185" y="734"/>
                  </a:lnTo>
                  <a:lnTo>
                    <a:pt x="182" y="734"/>
                  </a:lnTo>
                  <a:lnTo>
                    <a:pt x="179" y="735"/>
                  </a:lnTo>
                  <a:lnTo>
                    <a:pt x="176" y="738"/>
                  </a:lnTo>
                  <a:lnTo>
                    <a:pt x="172" y="740"/>
                  </a:lnTo>
                  <a:lnTo>
                    <a:pt x="169" y="741"/>
                  </a:lnTo>
                  <a:lnTo>
                    <a:pt x="165" y="742"/>
                  </a:lnTo>
                  <a:lnTo>
                    <a:pt x="162" y="745"/>
                  </a:lnTo>
                  <a:lnTo>
                    <a:pt x="159" y="747"/>
                  </a:lnTo>
                  <a:lnTo>
                    <a:pt x="155" y="750"/>
                  </a:lnTo>
                  <a:lnTo>
                    <a:pt x="152" y="752"/>
                  </a:lnTo>
                  <a:lnTo>
                    <a:pt x="149" y="757"/>
                  </a:lnTo>
                  <a:lnTo>
                    <a:pt x="144" y="758"/>
                  </a:lnTo>
                  <a:lnTo>
                    <a:pt x="139" y="761"/>
                  </a:lnTo>
                  <a:lnTo>
                    <a:pt x="136" y="762"/>
                  </a:lnTo>
                  <a:lnTo>
                    <a:pt x="134" y="765"/>
                  </a:lnTo>
                  <a:lnTo>
                    <a:pt x="131" y="768"/>
                  </a:lnTo>
                  <a:lnTo>
                    <a:pt x="126" y="771"/>
                  </a:lnTo>
                  <a:lnTo>
                    <a:pt x="125" y="772"/>
                  </a:lnTo>
                  <a:lnTo>
                    <a:pt x="122" y="775"/>
                  </a:lnTo>
                  <a:lnTo>
                    <a:pt x="117" y="779"/>
                  </a:lnTo>
                  <a:lnTo>
                    <a:pt x="114" y="784"/>
                  </a:lnTo>
                  <a:lnTo>
                    <a:pt x="108" y="788"/>
                  </a:lnTo>
                  <a:lnTo>
                    <a:pt x="105" y="792"/>
                  </a:lnTo>
                  <a:lnTo>
                    <a:pt x="102" y="796"/>
                  </a:lnTo>
                  <a:lnTo>
                    <a:pt x="99" y="799"/>
                  </a:lnTo>
                  <a:lnTo>
                    <a:pt x="98" y="802"/>
                  </a:lnTo>
                  <a:lnTo>
                    <a:pt x="97" y="808"/>
                  </a:lnTo>
                  <a:lnTo>
                    <a:pt x="94" y="809"/>
                  </a:lnTo>
                  <a:lnTo>
                    <a:pt x="94" y="812"/>
                  </a:lnTo>
                  <a:lnTo>
                    <a:pt x="92" y="816"/>
                  </a:lnTo>
                  <a:lnTo>
                    <a:pt x="92" y="819"/>
                  </a:lnTo>
                  <a:lnTo>
                    <a:pt x="90" y="822"/>
                  </a:lnTo>
                  <a:lnTo>
                    <a:pt x="90" y="826"/>
                  </a:lnTo>
                  <a:lnTo>
                    <a:pt x="87" y="831"/>
                  </a:lnTo>
                  <a:lnTo>
                    <a:pt x="85" y="832"/>
                  </a:lnTo>
                  <a:lnTo>
                    <a:pt x="82" y="833"/>
                  </a:lnTo>
                  <a:lnTo>
                    <a:pt x="78" y="833"/>
                  </a:lnTo>
                  <a:lnTo>
                    <a:pt x="77" y="833"/>
                  </a:lnTo>
                  <a:lnTo>
                    <a:pt x="74" y="833"/>
                  </a:lnTo>
                  <a:lnTo>
                    <a:pt x="71" y="832"/>
                  </a:lnTo>
                  <a:lnTo>
                    <a:pt x="68" y="832"/>
                  </a:lnTo>
                  <a:lnTo>
                    <a:pt x="64" y="829"/>
                  </a:lnTo>
                  <a:lnTo>
                    <a:pt x="60" y="825"/>
                  </a:lnTo>
                  <a:lnTo>
                    <a:pt x="57" y="822"/>
                  </a:lnTo>
                  <a:lnTo>
                    <a:pt x="55" y="819"/>
                  </a:lnTo>
                  <a:lnTo>
                    <a:pt x="53" y="818"/>
                  </a:lnTo>
                  <a:lnTo>
                    <a:pt x="51" y="815"/>
                  </a:lnTo>
                  <a:lnTo>
                    <a:pt x="48" y="809"/>
                  </a:lnTo>
                  <a:lnTo>
                    <a:pt x="47" y="805"/>
                  </a:lnTo>
                  <a:lnTo>
                    <a:pt x="44" y="799"/>
                  </a:lnTo>
                  <a:lnTo>
                    <a:pt x="43" y="795"/>
                  </a:lnTo>
                  <a:lnTo>
                    <a:pt x="40" y="789"/>
                  </a:lnTo>
                  <a:lnTo>
                    <a:pt x="40" y="785"/>
                  </a:lnTo>
                  <a:lnTo>
                    <a:pt x="36" y="779"/>
                  </a:lnTo>
                  <a:lnTo>
                    <a:pt x="34" y="772"/>
                  </a:lnTo>
                  <a:lnTo>
                    <a:pt x="31" y="765"/>
                  </a:lnTo>
                  <a:lnTo>
                    <a:pt x="30" y="759"/>
                  </a:lnTo>
                  <a:lnTo>
                    <a:pt x="28" y="751"/>
                  </a:lnTo>
                  <a:lnTo>
                    <a:pt x="27" y="744"/>
                  </a:lnTo>
                  <a:lnTo>
                    <a:pt x="24" y="735"/>
                  </a:lnTo>
                  <a:lnTo>
                    <a:pt x="21" y="728"/>
                  </a:lnTo>
                  <a:lnTo>
                    <a:pt x="20" y="721"/>
                  </a:lnTo>
                  <a:lnTo>
                    <a:pt x="18" y="713"/>
                  </a:lnTo>
                  <a:lnTo>
                    <a:pt x="16" y="704"/>
                  </a:lnTo>
                  <a:lnTo>
                    <a:pt x="16" y="694"/>
                  </a:lnTo>
                  <a:lnTo>
                    <a:pt x="13" y="686"/>
                  </a:lnTo>
                  <a:lnTo>
                    <a:pt x="13" y="677"/>
                  </a:lnTo>
                  <a:lnTo>
                    <a:pt x="10" y="667"/>
                  </a:lnTo>
                  <a:lnTo>
                    <a:pt x="9" y="657"/>
                  </a:lnTo>
                  <a:lnTo>
                    <a:pt x="7" y="649"/>
                  </a:lnTo>
                  <a:lnTo>
                    <a:pt x="6" y="639"/>
                  </a:lnTo>
                  <a:lnTo>
                    <a:pt x="6" y="629"/>
                  </a:lnTo>
                  <a:lnTo>
                    <a:pt x="4" y="619"/>
                  </a:lnTo>
                  <a:lnTo>
                    <a:pt x="3" y="607"/>
                  </a:lnTo>
                  <a:lnTo>
                    <a:pt x="3" y="599"/>
                  </a:lnTo>
                  <a:lnTo>
                    <a:pt x="1" y="589"/>
                  </a:lnTo>
                  <a:lnTo>
                    <a:pt x="0" y="577"/>
                  </a:lnTo>
                  <a:lnTo>
                    <a:pt x="0" y="567"/>
                  </a:lnTo>
                  <a:lnTo>
                    <a:pt x="0" y="556"/>
                  </a:lnTo>
                  <a:lnTo>
                    <a:pt x="0" y="545"/>
                  </a:lnTo>
                  <a:lnTo>
                    <a:pt x="0" y="535"/>
                  </a:lnTo>
                  <a:lnTo>
                    <a:pt x="0" y="525"/>
                  </a:lnTo>
                  <a:lnTo>
                    <a:pt x="0" y="513"/>
                  </a:lnTo>
                  <a:lnTo>
                    <a:pt x="0" y="502"/>
                  </a:lnTo>
                  <a:lnTo>
                    <a:pt x="0" y="492"/>
                  </a:lnTo>
                  <a:lnTo>
                    <a:pt x="1" y="482"/>
                  </a:lnTo>
                  <a:lnTo>
                    <a:pt x="3" y="469"/>
                  </a:lnTo>
                  <a:lnTo>
                    <a:pt x="3" y="459"/>
                  </a:lnTo>
                  <a:lnTo>
                    <a:pt x="4" y="448"/>
                  </a:lnTo>
                  <a:lnTo>
                    <a:pt x="6" y="438"/>
                  </a:lnTo>
                  <a:lnTo>
                    <a:pt x="9" y="427"/>
                  </a:lnTo>
                  <a:lnTo>
                    <a:pt x="9" y="415"/>
                  </a:lnTo>
                  <a:lnTo>
                    <a:pt x="11" y="405"/>
                  </a:lnTo>
                  <a:lnTo>
                    <a:pt x="13" y="394"/>
                  </a:lnTo>
                  <a:lnTo>
                    <a:pt x="16" y="384"/>
                  </a:lnTo>
                  <a:lnTo>
                    <a:pt x="18" y="374"/>
                  </a:lnTo>
                  <a:lnTo>
                    <a:pt x="21" y="363"/>
                  </a:lnTo>
                  <a:lnTo>
                    <a:pt x="24" y="354"/>
                  </a:lnTo>
                  <a:lnTo>
                    <a:pt x="27" y="343"/>
                  </a:lnTo>
                  <a:lnTo>
                    <a:pt x="30" y="333"/>
                  </a:lnTo>
                  <a:lnTo>
                    <a:pt x="34" y="324"/>
                  </a:lnTo>
                  <a:lnTo>
                    <a:pt x="40" y="313"/>
                  </a:lnTo>
                  <a:lnTo>
                    <a:pt x="44" y="304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40" name="Freeform 11"/>
            <p:cNvSpPr>
              <a:spLocks/>
            </p:cNvSpPr>
            <p:nvPr/>
          </p:nvSpPr>
          <p:spPr bwMode="auto">
            <a:xfrm>
              <a:off x="1923" y="937"/>
              <a:ext cx="81" cy="29"/>
            </a:xfrm>
            <a:custGeom>
              <a:avLst/>
              <a:gdLst>
                <a:gd name="T0" fmla="*/ 9 w 243"/>
                <a:gd name="T1" fmla="*/ 0 h 87"/>
                <a:gd name="T2" fmla="*/ 10 w 243"/>
                <a:gd name="T3" fmla="*/ 0 h 87"/>
                <a:gd name="T4" fmla="*/ 12 w 243"/>
                <a:gd name="T5" fmla="*/ 0 h 87"/>
                <a:gd name="T6" fmla="*/ 13 w 243"/>
                <a:gd name="T7" fmla="*/ 0 h 87"/>
                <a:gd name="T8" fmla="*/ 14 w 243"/>
                <a:gd name="T9" fmla="*/ 0 h 87"/>
                <a:gd name="T10" fmla="*/ 15 w 243"/>
                <a:gd name="T11" fmla="*/ 0 h 87"/>
                <a:gd name="T12" fmla="*/ 17 w 243"/>
                <a:gd name="T13" fmla="*/ 0 h 87"/>
                <a:gd name="T14" fmla="*/ 18 w 243"/>
                <a:gd name="T15" fmla="*/ 0 h 87"/>
                <a:gd name="T16" fmla="*/ 19 w 243"/>
                <a:gd name="T17" fmla="*/ 1 h 87"/>
                <a:gd name="T18" fmla="*/ 21 w 243"/>
                <a:gd name="T19" fmla="*/ 1 h 87"/>
                <a:gd name="T20" fmla="*/ 22 w 243"/>
                <a:gd name="T21" fmla="*/ 2 h 87"/>
                <a:gd name="T22" fmla="*/ 24 w 243"/>
                <a:gd name="T23" fmla="*/ 3 h 87"/>
                <a:gd name="T24" fmla="*/ 25 w 243"/>
                <a:gd name="T25" fmla="*/ 3 h 87"/>
                <a:gd name="T26" fmla="*/ 26 w 243"/>
                <a:gd name="T27" fmla="*/ 4 h 87"/>
                <a:gd name="T28" fmla="*/ 27 w 243"/>
                <a:gd name="T29" fmla="*/ 5 h 87"/>
                <a:gd name="T30" fmla="*/ 26 w 243"/>
                <a:gd name="T31" fmla="*/ 6 h 87"/>
                <a:gd name="T32" fmla="*/ 25 w 243"/>
                <a:gd name="T33" fmla="*/ 7 h 87"/>
                <a:gd name="T34" fmla="*/ 24 w 243"/>
                <a:gd name="T35" fmla="*/ 7 h 87"/>
                <a:gd name="T36" fmla="*/ 23 w 243"/>
                <a:gd name="T37" fmla="*/ 6 h 87"/>
                <a:gd name="T38" fmla="*/ 22 w 243"/>
                <a:gd name="T39" fmla="*/ 6 h 87"/>
                <a:gd name="T40" fmla="*/ 20 w 243"/>
                <a:gd name="T41" fmla="*/ 6 h 87"/>
                <a:gd name="T42" fmla="*/ 19 w 243"/>
                <a:gd name="T43" fmla="*/ 6 h 87"/>
                <a:gd name="T44" fmla="*/ 18 w 243"/>
                <a:gd name="T45" fmla="*/ 5 h 87"/>
                <a:gd name="T46" fmla="*/ 16 w 243"/>
                <a:gd name="T47" fmla="*/ 5 h 87"/>
                <a:gd name="T48" fmla="*/ 15 w 243"/>
                <a:gd name="T49" fmla="*/ 5 h 87"/>
                <a:gd name="T50" fmla="*/ 13 w 243"/>
                <a:gd name="T51" fmla="*/ 6 h 87"/>
                <a:gd name="T52" fmla="*/ 11 w 243"/>
                <a:gd name="T53" fmla="*/ 6 h 87"/>
                <a:gd name="T54" fmla="*/ 10 w 243"/>
                <a:gd name="T55" fmla="*/ 7 h 87"/>
                <a:gd name="T56" fmla="*/ 9 w 243"/>
                <a:gd name="T57" fmla="*/ 7 h 87"/>
                <a:gd name="T58" fmla="*/ 7 w 243"/>
                <a:gd name="T59" fmla="*/ 8 h 87"/>
                <a:gd name="T60" fmla="*/ 6 w 243"/>
                <a:gd name="T61" fmla="*/ 9 h 87"/>
                <a:gd name="T62" fmla="*/ 5 w 243"/>
                <a:gd name="T63" fmla="*/ 9 h 87"/>
                <a:gd name="T64" fmla="*/ 4 w 243"/>
                <a:gd name="T65" fmla="*/ 9 h 87"/>
                <a:gd name="T66" fmla="*/ 3 w 243"/>
                <a:gd name="T67" fmla="*/ 10 h 87"/>
                <a:gd name="T68" fmla="*/ 1 w 243"/>
                <a:gd name="T69" fmla="*/ 9 h 87"/>
                <a:gd name="T70" fmla="*/ 0 w 243"/>
                <a:gd name="T71" fmla="*/ 8 h 87"/>
                <a:gd name="T72" fmla="*/ 0 w 243"/>
                <a:gd name="T73" fmla="*/ 7 h 87"/>
                <a:gd name="T74" fmla="*/ 0 w 243"/>
                <a:gd name="T75" fmla="*/ 6 h 87"/>
                <a:gd name="T76" fmla="*/ 1 w 243"/>
                <a:gd name="T77" fmla="*/ 4 h 87"/>
                <a:gd name="T78" fmla="*/ 2 w 243"/>
                <a:gd name="T79" fmla="*/ 4 h 87"/>
                <a:gd name="T80" fmla="*/ 3 w 243"/>
                <a:gd name="T81" fmla="*/ 3 h 87"/>
                <a:gd name="T82" fmla="*/ 4 w 243"/>
                <a:gd name="T83" fmla="*/ 2 h 87"/>
                <a:gd name="T84" fmla="*/ 5 w 243"/>
                <a:gd name="T85" fmla="*/ 2 h 87"/>
                <a:gd name="T86" fmla="*/ 7 w 243"/>
                <a:gd name="T87" fmla="*/ 1 h 87"/>
                <a:gd name="T88" fmla="*/ 8 w 243"/>
                <a:gd name="T89" fmla="*/ 1 h 87"/>
                <a:gd name="T90" fmla="*/ 9 w 243"/>
                <a:gd name="T91" fmla="*/ 1 h 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3" h="87">
                  <a:moveTo>
                    <a:pt x="77" y="6"/>
                  </a:moveTo>
                  <a:lnTo>
                    <a:pt x="80" y="4"/>
                  </a:lnTo>
                  <a:lnTo>
                    <a:pt x="83" y="3"/>
                  </a:lnTo>
                  <a:lnTo>
                    <a:pt x="86" y="3"/>
                  </a:lnTo>
                  <a:lnTo>
                    <a:pt x="90" y="3"/>
                  </a:lnTo>
                  <a:lnTo>
                    <a:pt x="94" y="1"/>
                  </a:lnTo>
                  <a:lnTo>
                    <a:pt x="96" y="0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4" y="0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41" y="0"/>
                  </a:lnTo>
                  <a:lnTo>
                    <a:pt x="145" y="1"/>
                  </a:lnTo>
                  <a:lnTo>
                    <a:pt x="150" y="3"/>
                  </a:lnTo>
                  <a:lnTo>
                    <a:pt x="154" y="3"/>
                  </a:lnTo>
                  <a:lnTo>
                    <a:pt x="157" y="3"/>
                  </a:lnTo>
                  <a:lnTo>
                    <a:pt x="161" y="4"/>
                  </a:lnTo>
                  <a:lnTo>
                    <a:pt x="165" y="6"/>
                  </a:lnTo>
                  <a:lnTo>
                    <a:pt x="170" y="7"/>
                  </a:lnTo>
                  <a:lnTo>
                    <a:pt x="175" y="7"/>
                  </a:lnTo>
                  <a:lnTo>
                    <a:pt x="180" y="10"/>
                  </a:lnTo>
                  <a:lnTo>
                    <a:pt x="182" y="11"/>
                  </a:lnTo>
                  <a:lnTo>
                    <a:pt x="188" y="13"/>
                  </a:lnTo>
                  <a:lnTo>
                    <a:pt x="192" y="16"/>
                  </a:lnTo>
                  <a:lnTo>
                    <a:pt x="197" y="17"/>
                  </a:lnTo>
                  <a:lnTo>
                    <a:pt x="202" y="18"/>
                  </a:lnTo>
                  <a:lnTo>
                    <a:pt x="207" y="21"/>
                  </a:lnTo>
                  <a:lnTo>
                    <a:pt x="211" y="23"/>
                  </a:lnTo>
                  <a:lnTo>
                    <a:pt x="214" y="26"/>
                  </a:lnTo>
                  <a:lnTo>
                    <a:pt x="218" y="27"/>
                  </a:lnTo>
                  <a:lnTo>
                    <a:pt x="221" y="28"/>
                  </a:lnTo>
                  <a:lnTo>
                    <a:pt x="224" y="31"/>
                  </a:lnTo>
                  <a:lnTo>
                    <a:pt x="228" y="33"/>
                  </a:lnTo>
                  <a:lnTo>
                    <a:pt x="231" y="36"/>
                  </a:lnTo>
                  <a:lnTo>
                    <a:pt x="235" y="37"/>
                  </a:lnTo>
                  <a:lnTo>
                    <a:pt x="238" y="40"/>
                  </a:lnTo>
                  <a:lnTo>
                    <a:pt x="241" y="43"/>
                  </a:lnTo>
                  <a:lnTo>
                    <a:pt x="243" y="45"/>
                  </a:lnTo>
                  <a:lnTo>
                    <a:pt x="243" y="50"/>
                  </a:lnTo>
                  <a:lnTo>
                    <a:pt x="241" y="54"/>
                  </a:lnTo>
                  <a:lnTo>
                    <a:pt x="238" y="55"/>
                  </a:lnTo>
                  <a:lnTo>
                    <a:pt x="235" y="57"/>
                  </a:lnTo>
                  <a:lnTo>
                    <a:pt x="232" y="58"/>
                  </a:lnTo>
                  <a:lnTo>
                    <a:pt x="228" y="60"/>
                  </a:lnTo>
                  <a:lnTo>
                    <a:pt x="222" y="60"/>
                  </a:lnTo>
                  <a:lnTo>
                    <a:pt x="216" y="60"/>
                  </a:lnTo>
                  <a:lnTo>
                    <a:pt x="214" y="60"/>
                  </a:lnTo>
                  <a:lnTo>
                    <a:pt x="211" y="60"/>
                  </a:lnTo>
                  <a:lnTo>
                    <a:pt x="208" y="60"/>
                  </a:lnTo>
                  <a:lnTo>
                    <a:pt x="205" y="58"/>
                  </a:lnTo>
                  <a:lnTo>
                    <a:pt x="202" y="57"/>
                  </a:lnTo>
                  <a:lnTo>
                    <a:pt x="198" y="57"/>
                  </a:lnTo>
                  <a:lnTo>
                    <a:pt x="194" y="55"/>
                  </a:lnTo>
                  <a:lnTo>
                    <a:pt x="191" y="54"/>
                  </a:lnTo>
                  <a:lnTo>
                    <a:pt x="188" y="54"/>
                  </a:lnTo>
                  <a:lnTo>
                    <a:pt x="184" y="53"/>
                  </a:lnTo>
                  <a:lnTo>
                    <a:pt x="181" y="53"/>
                  </a:lnTo>
                  <a:lnTo>
                    <a:pt x="177" y="51"/>
                  </a:lnTo>
                  <a:lnTo>
                    <a:pt x="174" y="50"/>
                  </a:lnTo>
                  <a:lnTo>
                    <a:pt x="168" y="50"/>
                  </a:lnTo>
                  <a:lnTo>
                    <a:pt x="164" y="47"/>
                  </a:lnTo>
                  <a:lnTo>
                    <a:pt x="161" y="47"/>
                  </a:lnTo>
                  <a:lnTo>
                    <a:pt x="157" y="47"/>
                  </a:lnTo>
                  <a:lnTo>
                    <a:pt x="151" y="45"/>
                  </a:lnTo>
                  <a:lnTo>
                    <a:pt x="148" y="45"/>
                  </a:lnTo>
                  <a:lnTo>
                    <a:pt x="143" y="47"/>
                  </a:lnTo>
                  <a:lnTo>
                    <a:pt x="138" y="47"/>
                  </a:lnTo>
                  <a:lnTo>
                    <a:pt x="133" y="47"/>
                  </a:lnTo>
                  <a:lnTo>
                    <a:pt x="128" y="47"/>
                  </a:lnTo>
                  <a:lnTo>
                    <a:pt x="124" y="50"/>
                  </a:lnTo>
                  <a:lnTo>
                    <a:pt x="118" y="51"/>
                  </a:lnTo>
                  <a:lnTo>
                    <a:pt x="113" y="53"/>
                  </a:lnTo>
                  <a:lnTo>
                    <a:pt x="108" y="54"/>
                  </a:lnTo>
                  <a:lnTo>
                    <a:pt x="103" y="57"/>
                  </a:lnTo>
                  <a:lnTo>
                    <a:pt x="100" y="58"/>
                  </a:lnTo>
                  <a:lnTo>
                    <a:pt x="97" y="60"/>
                  </a:lnTo>
                  <a:lnTo>
                    <a:pt x="94" y="60"/>
                  </a:lnTo>
                  <a:lnTo>
                    <a:pt x="93" y="63"/>
                  </a:lnTo>
                  <a:lnTo>
                    <a:pt x="86" y="64"/>
                  </a:lnTo>
                  <a:lnTo>
                    <a:pt x="81" y="67"/>
                  </a:lnTo>
                  <a:lnTo>
                    <a:pt x="76" y="68"/>
                  </a:lnTo>
                  <a:lnTo>
                    <a:pt x="72" y="71"/>
                  </a:lnTo>
                  <a:lnTo>
                    <a:pt x="67" y="71"/>
                  </a:lnTo>
                  <a:lnTo>
                    <a:pt x="63" y="74"/>
                  </a:lnTo>
                  <a:lnTo>
                    <a:pt x="57" y="75"/>
                  </a:lnTo>
                  <a:lnTo>
                    <a:pt x="53" y="78"/>
                  </a:lnTo>
                  <a:lnTo>
                    <a:pt x="49" y="78"/>
                  </a:lnTo>
                  <a:lnTo>
                    <a:pt x="46" y="81"/>
                  </a:lnTo>
                  <a:lnTo>
                    <a:pt x="42" y="81"/>
                  </a:lnTo>
                  <a:lnTo>
                    <a:pt x="39" y="84"/>
                  </a:lnTo>
                  <a:lnTo>
                    <a:pt x="36" y="84"/>
                  </a:lnTo>
                  <a:lnTo>
                    <a:pt x="32" y="85"/>
                  </a:lnTo>
                  <a:lnTo>
                    <a:pt x="29" y="85"/>
                  </a:lnTo>
                  <a:lnTo>
                    <a:pt x="26" y="87"/>
                  </a:lnTo>
                  <a:lnTo>
                    <a:pt x="23" y="87"/>
                  </a:lnTo>
                  <a:lnTo>
                    <a:pt x="20" y="87"/>
                  </a:lnTo>
                  <a:lnTo>
                    <a:pt x="15" y="87"/>
                  </a:lnTo>
                  <a:lnTo>
                    <a:pt x="10" y="85"/>
                  </a:lnTo>
                  <a:lnTo>
                    <a:pt x="6" y="82"/>
                  </a:lnTo>
                  <a:lnTo>
                    <a:pt x="3" y="80"/>
                  </a:lnTo>
                  <a:lnTo>
                    <a:pt x="2" y="75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2" y="40"/>
                  </a:lnTo>
                  <a:lnTo>
                    <a:pt x="15" y="37"/>
                  </a:lnTo>
                  <a:lnTo>
                    <a:pt x="18" y="36"/>
                  </a:lnTo>
                  <a:lnTo>
                    <a:pt x="20" y="33"/>
                  </a:lnTo>
                  <a:lnTo>
                    <a:pt x="23" y="31"/>
                  </a:lnTo>
                  <a:lnTo>
                    <a:pt x="26" y="28"/>
                  </a:lnTo>
                  <a:lnTo>
                    <a:pt x="29" y="26"/>
                  </a:lnTo>
                  <a:lnTo>
                    <a:pt x="32" y="24"/>
                  </a:lnTo>
                  <a:lnTo>
                    <a:pt x="36" y="23"/>
                  </a:lnTo>
                  <a:lnTo>
                    <a:pt x="39" y="21"/>
                  </a:lnTo>
                  <a:lnTo>
                    <a:pt x="42" y="18"/>
                  </a:lnTo>
                  <a:lnTo>
                    <a:pt x="46" y="17"/>
                  </a:lnTo>
                  <a:lnTo>
                    <a:pt x="49" y="16"/>
                  </a:lnTo>
                  <a:lnTo>
                    <a:pt x="52" y="14"/>
                  </a:lnTo>
                  <a:lnTo>
                    <a:pt x="56" y="13"/>
                  </a:lnTo>
                  <a:lnTo>
                    <a:pt x="59" y="10"/>
                  </a:lnTo>
                  <a:lnTo>
                    <a:pt x="64" y="10"/>
                  </a:lnTo>
                  <a:lnTo>
                    <a:pt x="67" y="7"/>
                  </a:lnTo>
                  <a:lnTo>
                    <a:pt x="70" y="7"/>
                  </a:lnTo>
                  <a:lnTo>
                    <a:pt x="73" y="6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41" name="Freeform 12"/>
            <p:cNvSpPr>
              <a:spLocks/>
            </p:cNvSpPr>
            <p:nvPr/>
          </p:nvSpPr>
          <p:spPr bwMode="auto">
            <a:xfrm>
              <a:off x="2190" y="1213"/>
              <a:ext cx="34" cy="110"/>
            </a:xfrm>
            <a:custGeom>
              <a:avLst/>
              <a:gdLst>
                <a:gd name="T0" fmla="*/ 2 w 102"/>
                <a:gd name="T1" fmla="*/ 12 h 330"/>
                <a:gd name="T2" fmla="*/ 2 w 102"/>
                <a:gd name="T3" fmla="*/ 13 h 330"/>
                <a:gd name="T4" fmla="*/ 2 w 102"/>
                <a:gd name="T5" fmla="*/ 14 h 330"/>
                <a:gd name="T6" fmla="*/ 2 w 102"/>
                <a:gd name="T7" fmla="*/ 16 h 330"/>
                <a:gd name="T8" fmla="*/ 2 w 102"/>
                <a:gd name="T9" fmla="*/ 17 h 330"/>
                <a:gd name="T10" fmla="*/ 2 w 102"/>
                <a:gd name="T11" fmla="*/ 19 h 330"/>
                <a:gd name="T12" fmla="*/ 2 w 102"/>
                <a:gd name="T13" fmla="*/ 20 h 330"/>
                <a:gd name="T14" fmla="*/ 2 w 102"/>
                <a:gd name="T15" fmla="*/ 22 h 330"/>
                <a:gd name="T16" fmla="*/ 2 w 102"/>
                <a:gd name="T17" fmla="*/ 23 h 330"/>
                <a:gd name="T18" fmla="*/ 2 w 102"/>
                <a:gd name="T19" fmla="*/ 25 h 330"/>
                <a:gd name="T20" fmla="*/ 2 w 102"/>
                <a:gd name="T21" fmla="*/ 27 h 330"/>
                <a:gd name="T22" fmla="*/ 2 w 102"/>
                <a:gd name="T23" fmla="*/ 28 h 330"/>
                <a:gd name="T24" fmla="*/ 2 w 102"/>
                <a:gd name="T25" fmla="*/ 29 h 330"/>
                <a:gd name="T26" fmla="*/ 2 w 102"/>
                <a:gd name="T27" fmla="*/ 30 h 330"/>
                <a:gd name="T28" fmla="*/ 2 w 102"/>
                <a:gd name="T29" fmla="*/ 32 h 330"/>
                <a:gd name="T30" fmla="*/ 2 w 102"/>
                <a:gd name="T31" fmla="*/ 33 h 330"/>
                <a:gd name="T32" fmla="*/ 2 w 102"/>
                <a:gd name="T33" fmla="*/ 34 h 330"/>
                <a:gd name="T34" fmla="*/ 3 w 102"/>
                <a:gd name="T35" fmla="*/ 35 h 330"/>
                <a:gd name="T36" fmla="*/ 4 w 102"/>
                <a:gd name="T37" fmla="*/ 36 h 330"/>
                <a:gd name="T38" fmla="*/ 5 w 102"/>
                <a:gd name="T39" fmla="*/ 36 h 330"/>
                <a:gd name="T40" fmla="*/ 7 w 102"/>
                <a:gd name="T41" fmla="*/ 36 h 330"/>
                <a:gd name="T42" fmla="*/ 8 w 102"/>
                <a:gd name="T43" fmla="*/ 36 h 330"/>
                <a:gd name="T44" fmla="*/ 9 w 102"/>
                <a:gd name="T45" fmla="*/ 35 h 330"/>
                <a:gd name="T46" fmla="*/ 10 w 102"/>
                <a:gd name="T47" fmla="*/ 34 h 330"/>
                <a:gd name="T48" fmla="*/ 11 w 102"/>
                <a:gd name="T49" fmla="*/ 33 h 330"/>
                <a:gd name="T50" fmla="*/ 11 w 102"/>
                <a:gd name="T51" fmla="*/ 31 h 330"/>
                <a:gd name="T52" fmla="*/ 11 w 102"/>
                <a:gd name="T53" fmla="*/ 30 h 330"/>
                <a:gd name="T54" fmla="*/ 11 w 102"/>
                <a:gd name="T55" fmla="*/ 28 h 330"/>
                <a:gd name="T56" fmla="*/ 11 w 102"/>
                <a:gd name="T57" fmla="*/ 27 h 330"/>
                <a:gd name="T58" fmla="*/ 11 w 102"/>
                <a:gd name="T59" fmla="*/ 25 h 330"/>
                <a:gd name="T60" fmla="*/ 11 w 102"/>
                <a:gd name="T61" fmla="*/ 24 h 330"/>
                <a:gd name="T62" fmla="*/ 11 w 102"/>
                <a:gd name="T63" fmla="*/ 23 h 330"/>
                <a:gd name="T64" fmla="*/ 11 w 102"/>
                <a:gd name="T65" fmla="*/ 22 h 330"/>
                <a:gd name="T66" fmla="*/ 10 w 102"/>
                <a:gd name="T67" fmla="*/ 21 h 330"/>
                <a:gd name="T68" fmla="*/ 10 w 102"/>
                <a:gd name="T69" fmla="*/ 19 h 330"/>
                <a:gd name="T70" fmla="*/ 10 w 102"/>
                <a:gd name="T71" fmla="*/ 18 h 330"/>
                <a:gd name="T72" fmla="*/ 9 w 102"/>
                <a:gd name="T73" fmla="*/ 16 h 330"/>
                <a:gd name="T74" fmla="*/ 9 w 102"/>
                <a:gd name="T75" fmla="*/ 14 h 330"/>
                <a:gd name="T76" fmla="*/ 8 w 102"/>
                <a:gd name="T77" fmla="*/ 13 h 330"/>
                <a:gd name="T78" fmla="*/ 8 w 102"/>
                <a:gd name="T79" fmla="*/ 11 h 330"/>
                <a:gd name="T80" fmla="*/ 7 w 102"/>
                <a:gd name="T81" fmla="*/ 9 h 330"/>
                <a:gd name="T82" fmla="*/ 7 w 102"/>
                <a:gd name="T83" fmla="*/ 8 h 330"/>
                <a:gd name="T84" fmla="*/ 6 w 102"/>
                <a:gd name="T85" fmla="*/ 6 h 330"/>
                <a:gd name="T86" fmla="*/ 6 w 102"/>
                <a:gd name="T87" fmla="*/ 5 h 330"/>
                <a:gd name="T88" fmla="*/ 5 w 102"/>
                <a:gd name="T89" fmla="*/ 3 h 330"/>
                <a:gd name="T90" fmla="*/ 4 w 102"/>
                <a:gd name="T91" fmla="*/ 2 h 330"/>
                <a:gd name="T92" fmla="*/ 4 w 102"/>
                <a:gd name="T93" fmla="*/ 2 h 330"/>
                <a:gd name="T94" fmla="*/ 3 w 102"/>
                <a:gd name="T95" fmla="*/ 0 h 330"/>
                <a:gd name="T96" fmla="*/ 2 w 102"/>
                <a:gd name="T97" fmla="*/ 0 h 330"/>
                <a:gd name="T98" fmla="*/ 0 w 102"/>
                <a:gd name="T99" fmla="*/ 2 h 330"/>
                <a:gd name="T100" fmla="*/ 0 w 102"/>
                <a:gd name="T101" fmla="*/ 2 h 330"/>
                <a:gd name="T102" fmla="*/ 0 w 102"/>
                <a:gd name="T103" fmla="*/ 4 h 330"/>
                <a:gd name="T104" fmla="*/ 0 w 102"/>
                <a:gd name="T105" fmla="*/ 5 h 330"/>
                <a:gd name="T106" fmla="*/ 0 w 102"/>
                <a:gd name="T107" fmla="*/ 6 h 330"/>
                <a:gd name="T108" fmla="*/ 1 w 102"/>
                <a:gd name="T109" fmla="*/ 7 h 330"/>
                <a:gd name="T110" fmla="*/ 1 w 102"/>
                <a:gd name="T111" fmla="*/ 9 h 330"/>
                <a:gd name="T112" fmla="*/ 2 w 102"/>
                <a:gd name="T113" fmla="*/ 9 h 330"/>
                <a:gd name="T114" fmla="*/ 2 w 102"/>
                <a:gd name="T115" fmla="*/ 11 h 33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2" h="330">
                  <a:moveTo>
                    <a:pt x="18" y="99"/>
                  </a:moveTo>
                  <a:lnTo>
                    <a:pt x="18" y="102"/>
                  </a:lnTo>
                  <a:lnTo>
                    <a:pt x="18" y="105"/>
                  </a:lnTo>
                  <a:lnTo>
                    <a:pt x="18" y="109"/>
                  </a:lnTo>
                  <a:lnTo>
                    <a:pt x="20" y="112"/>
                  </a:lnTo>
                  <a:lnTo>
                    <a:pt x="20" y="116"/>
                  </a:lnTo>
                  <a:lnTo>
                    <a:pt x="21" y="119"/>
                  </a:lnTo>
                  <a:lnTo>
                    <a:pt x="21" y="125"/>
                  </a:lnTo>
                  <a:lnTo>
                    <a:pt x="21" y="129"/>
                  </a:lnTo>
                  <a:lnTo>
                    <a:pt x="21" y="132"/>
                  </a:lnTo>
                  <a:lnTo>
                    <a:pt x="21" y="136"/>
                  </a:lnTo>
                  <a:lnTo>
                    <a:pt x="21" y="140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5"/>
                  </a:lnTo>
                  <a:lnTo>
                    <a:pt x="21" y="159"/>
                  </a:lnTo>
                  <a:lnTo>
                    <a:pt x="23" y="163"/>
                  </a:lnTo>
                  <a:lnTo>
                    <a:pt x="21" y="168"/>
                  </a:lnTo>
                  <a:lnTo>
                    <a:pt x="21" y="172"/>
                  </a:lnTo>
                  <a:lnTo>
                    <a:pt x="21" y="177"/>
                  </a:lnTo>
                  <a:lnTo>
                    <a:pt x="21" y="182"/>
                  </a:lnTo>
                  <a:lnTo>
                    <a:pt x="20" y="187"/>
                  </a:lnTo>
                  <a:lnTo>
                    <a:pt x="20" y="190"/>
                  </a:lnTo>
                  <a:lnTo>
                    <a:pt x="20" y="196"/>
                  </a:lnTo>
                  <a:lnTo>
                    <a:pt x="20" y="200"/>
                  </a:lnTo>
                  <a:lnTo>
                    <a:pt x="18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8" y="219"/>
                  </a:lnTo>
                  <a:lnTo>
                    <a:pt x="18" y="224"/>
                  </a:lnTo>
                  <a:lnTo>
                    <a:pt x="18" y="227"/>
                  </a:lnTo>
                  <a:lnTo>
                    <a:pt x="18" y="233"/>
                  </a:lnTo>
                  <a:lnTo>
                    <a:pt x="18" y="239"/>
                  </a:lnTo>
                  <a:lnTo>
                    <a:pt x="17" y="243"/>
                  </a:lnTo>
                  <a:lnTo>
                    <a:pt x="17" y="246"/>
                  </a:lnTo>
                  <a:lnTo>
                    <a:pt x="15" y="250"/>
                  </a:lnTo>
                  <a:lnTo>
                    <a:pt x="15" y="254"/>
                  </a:lnTo>
                  <a:lnTo>
                    <a:pt x="15" y="259"/>
                  </a:lnTo>
                  <a:lnTo>
                    <a:pt x="15" y="263"/>
                  </a:lnTo>
                  <a:lnTo>
                    <a:pt x="15" y="267"/>
                  </a:lnTo>
                  <a:lnTo>
                    <a:pt x="17" y="271"/>
                  </a:lnTo>
                  <a:lnTo>
                    <a:pt x="17" y="274"/>
                  </a:lnTo>
                  <a:lnTo>
                    <a:pt x="17" y="278"/>
                  </a:lnTo>
                  <a:lnTo>
                    <a:pt x="17" y="281"/>
                  </a:lnTo>
                  <a:lnTo>
                    <a:pt x="17" y="287"/>
                  </a:lnTo>
                  <a:lnTo>
                    <a:pt x="17" y="290"/>
                  </a:lnTo>
                  <a:lnTo>
                    <a:pt x="18" y="293"/>
                  </a:lnTo>
                  <a:lnTo>
                    <a:pt x="18" y="296"/>
                  </a:lnTo>
                  <a:lnTo>
                    <a:pt x="18" y="300"/>
                  </a:lnTo>
                  <a:lnTo>
                    <a:pt x="18" y="303"/>
                  </a:lnTo>
                  <a:lnTo>
                    <a:pt x="20" y="305"/>
                  </a:lnTo>
                  <a:lnTo>
                    <a:pt x="21" y="308"/>
                  </a:lnTo>
                  <a:lnTo>
                    <a:pt x="23" y="310"/>
                  </a:lnTo>
                  <a:lnTo>
                    <a:pt x="25" y="315"/>
                  </a:lnTo>
                  <a:lnTo>
                    <a:pt x="28" y="320"/>
                  </a:lnTo>
                  <a:lnTo>
                    <a:pt x="31" y="323"/>
                  </a:lnTo>
                  <a:lnTo>
                    <a:pt x="34" y="325"/>
                  </a:lnTo>
                  <a:lnTo>
                    <a:pt x="40" y="327"/>
                  </a:lnTo>
                  <a:lnTo>
                    <a:pt x="44" y="328"/>
                  </a:lnTo>
                  <a:lnTo>
                    <a:pt x="48" y="328"/>
                  </a:lnTo>
                  <a:lnTo>
                    <a:pt x="54" y="330"/>
                  </a:lnTo>
                  <a:lnTo>
                    <a:pt x="58" y="328"/>
                  </a:lnTo>
                  <a:lnTo>
                    <a:pt x="62" y="328"/>
                  </a:lnTo>
                  <a:lnTo>
                    <a:pt x="65" y="327"/>
                  </a:lnTo>
                  <a:lnTo>
                    <a:pt x="69" y="325"/>
                  </a:lnTo>
                  <a:lnTo>
                    <a:pt x="72" y="324"/>
                  </a:lnTo>
                  <a:lnTo>
                    <a:pt x="77" y="323"/>
                  </a:lnTo>
                  <a:lnTo>
                    <a:pt x="79" y="320"/>
                  </a:lnTo>
                  <a:lnTo>
                    <a:pt x="82" y="317"/>
                  </a:lnTo>
                  <a:lnTo>
                    <a:pt x="85" y="314"/>
                  </a:lnTo>
                  <a:lnTo>
                    <a:pt x="87" y="311"/>
                  </a:lnTo>
                  <a:lnTo>
                    <a:pt x="89" y="308"/>
                  </a:lnTo>
                  <a:lnTo>
                    <a:pt x="91" y="304"/>
                  </a:lnTo>
                  <a:lnTo>
                    <a:pt x="92" y="300"/>
                  </a:lnTo>
                  <a:lnTo>
                    <a:pt x="95" y="297"/>
                  </a:lnTo>
                  <a:lnTo>
                    <a:pt x="95" y="293"/>
                  </a:lnTo>
                  <a:lnTo>
                    <a:pt x="96" y="288"/>
                  </a:lnTo>
                  <a:lnTo>
                    <a:pt x="98" y="283"/>
                  </a:lnTo>
                  <a:lnTo>
                    <a:pt x="99" y="278"/>
                  </a:lnTo>
                  <a:lnTo>
                    <a:pt x="99" y="274"/>
                  </a:lnTo>
                  <a:lnTo>
                    <a:pt x="99" y="270"/>
                  </a:lnTo>
                  <a:lnTo>
                    <a:pt x="101" y="266"/>
                  </a:lnTo>
                  <a:lnTo>
                    <a:pt x="102" y="260"/>
                  </a:lnTo>
                  <a:lnTo>
                    <a:pt x="102" y="256"/>
                  </a:lnTo>
                  <a:lnTo>
                    <a:pt x="102" y="250"/>
                  </a:lnTo>
                  <a:lnTo>
                    <a:pt x="102" y="244"/>
                  </a:lnTo>
                  <a:lnTo>
                    <a:pt x="102" y="240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101" y="226"/>
                  </a:lnTo>
                  <a:lnTo>
                    <a:pt x="101" y="222"/>
                  </a:lnTo>
                  <a:lnTo>
                    <a:pt x="99" y="219"/>
                  </a:lnTo>
                  <a:lnTo>
                    <a:pt x="99" y="216"/>
                  </a:lnTo>
                  <a:lnTo>
                    <a:pt x="99" y="213"/>
                  </a:lnTo>
                  <a:lnTo>
                    <a:pt x="99" y="210"/>
                  </a:lnTo>
                  <a:lnTo>
                    <a:pt x="98" y="207"/>
                  </a:lnTo>
                  <a:lnTo>
                    <a:pt x="96" y="204"/>
                  </a:lnTo>
                  <a:lnTo>
                    <a:pt x="96" y="200"/>
                  </a:lnTo>
                  <a:lnTo>
                    <a:pt x="96" y="197"/>
                  </a:lnTo>
                  <a:lnTo>
                    <a:pt x="95" y="193"/>
                  </a:lnTo>
                  <a:lnTo>
                    <a:pt x="95" y="189"/>
                  </a:lnTo>
                  <a:lnTo>
                    <a:pt x="94" y="185"/>
                  </a:lnTo>
                  <a:lnTo>
                    <a:pt x="94" y="182"/>
                  </a:lnTo>
                  <a:lnTo>
                    <a:pt x="92" y="176"/>
                  </a:lnTo>
                  <a:lnTo>
                    <a:pt x="91" y="172"/>
                  </a:lnTo>
                  <a:lnTo>
                    <a:pt x="89" y="168"/>
                  </a:lnTo>
                  <a:lnTo>
                    <a:pt x="89" y="163"/>
                  </a:lnTo>
                  <a:lnTo>
                    <a:pt x="88" y="159"/>
                  </a:lnTo>
                  <a:lnTo>
                    <a:pt x="87" y="153"/>
                  </a:lnTo>
                  <a:lnTo>
                    <a:pt x="85" y="149"/>
                  </a:lnTo>
                  <a:lnTo>
                    <a:pt x="84" y="143"/>
                  </a:lnTo>
                  <a:lnTo>
                    <a:pt x="82" y="139"/>
                  </a:lnTo>
                  <a:lnTo>
                    <a:pt x="81" y="135"/>
                  </a:lnTo>
                  <a:lnTo>
                    <a:pt x="79" y="129"/>
                  </a:lnTo>
                  <a:lnTo>
                    <a:pt x="78" y="125"/>
                  </a:lnTo>
                  <a:lnTo>
                    <a:pt x="77" y="119"/>
                  </a:lnTo>
                  <a:lnTo>
                    <a:pt x="74" y="113"/>
                  </a:lnTo>
                  <a:lnTo>
                    <a:pt x="74" y="109"/>
                  </a:lnTo>
                  <a:lnTo>
                    <a:pt x="71" y="104"/>
                  </a:lnTo>
                  <a:lnTo>
                    <a:pt x="71" y="99"/>
                  </a:lnTo>
                  <a:lnTo>
                    <a:pt x="68" y="94"/>
                  </a:lnTo>
                  <a:lnTo>
                    <a:pt x="67" y="89"/>
                  </a:lnTo>
                  <a:lnTo>
                    <a:pt x="65" y="85"/>
                  </a:lnTo>
                  <a:lnTo>
                    <a:pt x="64" y="79"/>
                  </a:lnTo>
                  <a:lnTo>
                    <a:pt x="62" y="75"/>
                  </a:lnTo>
                  <a:lnTo>
                    <a:pt x="61" y="69"/>
                  </a:lnTo>
                  <a:lnTo>
                    <a:pt x="58" y="65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4" y="52"/>
                  </a:lnTo>
                  <a:lnTo>
                    <a:pt x="52" y="48"/>
                  </a:lnTo>
                  <a:lnTo>
                    <a:pt x="50" y="44"/>
                  </a:lnTo>
                  <a:lnTo>
                    <a:pt x="48" y="38"/>
                  </a:lnTo>
                  <a:lnTo>
                    <a:pt x="45" y="35"/>
                  </a:lnTo>
                  <a:lnTo>
                    <a:pt x="44" y="31"/>
                  </a:lnTo>
                  <a:lnTo>
                    <a:pt x="42" y="28"/>
                  </a:lnTo>
                  <a:lnTo>
                    <a:pt x="41" y="25"/>
                  </a:lnTo>
                  <a:lnTo>
                    <a:pt x="40" y="22"/>
                  </a:lnTo>
                  <a:lnTo>
                    <a:pt x="38" y="20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34" y="10"/>
                  </a:lnTo>
                  <a:lnTo>
                    <a:pt x="31" y="8"/>
                  </a:lnTo>
                  <a:lnTo>
                    <a:pt x="28" y="4"/>
                  </a:lnTo>
                  <a:lnTo>
                    <a:pt x="27" y="3"/>
                  </a:lnTo>
                  <a:lnTo>
                    <a:pt x="20" y="0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1" y="42"/>
                  </a:lnTo>
                  <a:lnTo>
                    <a:pt x="3" y="45"/>
                  </a:lnTo>
                  <a:lnTo>
                    <a:pt x="3" y="48"/>
                  </a:lnTo>
                  <a:lnTo>
                    <a:pt x="4" y="51"/>
                  </a:lnTo>
                  <a:lnTo>
                    <a:pt x="6" y="57"/>
                  </a:lnTo>
                  <a:lnTo>
                    <a:pt x="7" y="59"/>
                  </a:lnTo>
                  <a:lnTo>
                    <a:pt x="8" y="65"/>
                  </a:lnTo>
                  <a:lnTo>
                    <a:pt x="10" y="69"/>
                  </a:lnTo>
                  <a:lnTo>
                    <a:pt x="11" y="75"/>
                  </a:lnTo>
                  <a:lnTo>
                    <a:pt x="11" y="78"/>
                  </a:lnTo>
                  <a:lnTo>
                    <a:pt x="13" y="79"/>
                  </a:lnTo>
                  <a:lnTo>
                    <a:pt x="13" y="82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5" y="91"/>
                  </a:lnTo>
                  <a:lnTo>
                    <a:pt x="15" y="95"/>
                  </a:lnTo>
                  <a:lnTo>
                    <a:pt x="18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42" name="Freeform 13"/>
            <p:cNvSpPr>
              <a:spLocks/>
            </p:cNvSpPr>
            <p:nvPr/>
          </p:nvSpPr>
          <p:spPr bwMode="auto">
            <a:xfrm>
              <a:off x="1899" y="1341"/>
              <a:ext cx="50" cy="73"/>
            </a:xfrm>
            <a:custGeom>
              <a:avLst/>
              <a:gdLst>
                <a:gd name="T0" fmla="*/ 0 w 151"/>
                <a:gd name="T1" fmla="*/ 8 h 219"/>
                <a:gd name="T2" fmla="*/ 1 w 151"/>
                <a:gd name="T3" fmla="*/ 9 h 219"/>
                <a:gd name="T4" fmla="*/ 1 w 151"/>
                <a:gd name="T5" fmla="*/ 10 h 219"/>
                <a:gd name="T6" fmla="*/ 2 w 151"/>
                <a:gd name="T7" fmla="*/ 12 h 219"/>
                <a:gd name="T8" fmla="*/ 3 w 151"/>
                <a:gd name="T9" fmla="*/ 14 h 219"/>
                <a:gd name="T10" fmla="*/ 4 w 151"/>
                <a:gd name="T11" fmla="*/ 15 h 219"/>
                <a:gd name="T12" fmla="*/ 4 w 151"/>
                <a:gd name="T13" fmla="*/ 16 h 219"/>
                <a:gd name="T14" fmla="*/ 5 w 151"/>
                <a:gd name="T15" fmla="*/ 18 h 219"/>
                <a:gd name="T16" fmla="*/ 6 w 151"/>
                <a:gd name="T17" fmla="*/ 20 h 219"/>
                <a:gd name="T18" fmla="*/ 7 w 151"/>
                <a:gd name="T19" fmla="*/ 21 h 219"/>
                <a:gd name="T20" fmla="*/ 8 w 151"/>
                <a:gd name="T21" fmla="*/ 22 h 219"/>
                <a:gd name="T22" fmla="*/ 9 w 151"/>
                <a:gd name="T23" fmla="*/ 23 h 219"/>
                <a:gd name="T24" fmla="*/ 11 w 151"/>
                <a:gd name="T25" fmla="*/ 23 h 219"/>
                <a:gd name="T26" fmla="*/ 12 w 151"/>
                <a:gd name="T27" fmla="*/ 24 h 219"/>
                <a:gd name="T28" fmla="*/ 13 w 151"/>
                <a:gd name="T29" fmla="*/ 24 h 219"/>
                <a:gd name="T30" fmla="*/ 14 w 151"/>
                <a:gd name="T31" fmla="*/ 24 h 219"/>
                <a:gd name="T32" fmla="*/ 15 w 151"/>
                <a:gd name="T33" fmla="*/ 24 h 219"/>
                <a:gd name="T34" fmla="*/ 16 w 151"/>
                <a:gd name="T35" fmla="*/ 24 h 219"/>
                <a:gd name="T36" fmla="*/ 17 w 151"/>
                <a:gd name="T37" fmla="*/ 22 h 219"/>
                <a:gd name="T38" fmla="*/ 16 w 151"/>
                <a:gd name="T39" fmla="*/ 21 h 219"/>
                <a:gd name="T40" fmla="*/ 15 w 151"/>
                <a:gd name="T41" fmla="*/ 20 h 219"/>
                <a:gd name="T42" fmla="*/ 15 w 151"/>
                <a:gd name="T43" fmla="*/ 19 h 219"/>
                <a:gd name="T44" fmla="*/ 14 w 151"/>
                <a:gd name="T45" fmla="*/ 18 h 219"/>
                <a:gd name="T46" fmla="*/ 13 w 151"/>
                <a:gd name="T47" fmla="*/ 17 h 219"/>
                <a:gd name="T48" fmla="*/ 13 w 151"/>
                <a:gd name="T49" fmla="*/ 16 h 219"/>
                <a:gd name="T50" fmla="*/ 12 w 151"/>
                <a:gd name="T51" fmla="*/ 14 h 219"/>
                <a:gd name="T52" fmla="*/ 11 w 151"/>
                <a:gd name="T53" fmla="*/ 13 h 219"/>
                <a:gd name="T54" fmla="*/ 11 w 151"/>
                <a:gd name="T55" fmla="*/ 12 h 219"/>
                <a:gd name="T56" fmla="*/ 10 w 151"/>
                <a:gd name="T57" fmla="*/ 10 h 219"/>
                <a:gd name="T58" fmla="*/ 9 w 151"/>
                <a:gd name="T59" fmla="*/ 9 h 219"/>
                <a:gd name="T60" fmla="*/ 9 w 151"/>
                <a:gd name="T61" fmla="*/ 7 h 219"/>
                <a:gd name="T62" fmla="*/ 8 w 151"/>
                <a:gd name="T63" fmla="*/ 6 h 219"/>
                <a:gd name="T64" fmla="*/ 7 w 151"/>
                <a:gd name="T65" fmla="*/ 5 h 219"/>
                <a:gd name="T66" fmla="*/ 7 w 151"/>
                <a:gd name="T67" fmla="*/ 4 h 219"/>
                <a:gd name="T68" fmla="*/ 6 w 151"/>
                <a:gd name="T69" fmla="*/ 3 h 219"/>
                <a:gd name="T70" fmla="*/ 5 w 151"/>
                <a:gd name="T71" fmla="*/ 2 h 219"/>
                <a:gd name="T72" fmla="*/ 4 w 151"/>
                <a:gd name="T73" fmla="*/ 0 h 219"/>
                <a:gd name="T74" fmla="*/ 3 w 151"/>
                <a:gd name="T75" fmla="*/ 0 h 219"/>
                <a:gd name="T76" fmla="*/ 2 w 151"/>
                <a:gd name="T77" fmla="*/ 1 h 219"/>
                <a:gd name="T78" fmla="*/ 1 w 151"/>
                <a:gd name="T79" fmla="*/ 2 h 219"/>
                <a:gd name="T80" fmla="*/ 1 w 151"/>
                <a:gd name="T81" fmla="*/ 3 h 219"/>
                <a:gd name="T82" fmla="*/ 0 w 151"/>
                <a:gd name="T83" fmla="*/ 5 h 219"/>
                <a:gd name="T84" fmla="*/ 0 w 151"/>
                <a:gd name="T85" fmla="*/ 6 h 219"/>
                <a:gd name="T86" fmla="*/ 0 w 151"/>
                <a:gd name="T87" fmla="*/ 7 h 2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51" h="219">
                  <a:moveTo>
                    <a:pt x="2" y="66"/>
                  </a:moveTo>
                  <a:lnTo>
                    <a:pt x="2" y="67"/>
                  </a:lnTo>
                  <a:lnTo>
                    <a:pt x="3" y="70"/>
                  </a:lnTo>
                  <a:lnTo>
                    <a:pt x="5" y="74"/>
                  </a:lnTo>
                  <a:lnTo>
                    <a:pt x="5" y="77"/>
                  </a:lnTo>
                  <a:lnTo>
                    <a:pt x="8" y="80"/>
                  </a:lnTo>
                  <a:lnTo>
                    <a:pt x="9" y="85"/>
                  </a:lnTo>
                  <a:lnTo>
                    <a:pt x="10" y="90"/>
                  </a:lnTo>
                  <a:lnTo>
                    <a:pt x="13" y="94"/>
                  </a:lnTo>
                  <a:lnTo>
                    <a:pt x="13" y="98"/>
                  </a:lnTo>
                  <a:lnTo>
                    <a:pt x="16" y="103"/>
                  </a:lnTo>
                  <a:lnTo>
                    <a:pt x="19" y="108"/>
                  </a:lnTo>
                  <a:lnTo>
                    <a:pt x="22" y="114"/>
                  </a:lnTo>
                  <a:lnTo>
                    <a:pt x="25" y="118"/>
                  </a:lnTo>
                  <a:lnTo>
                    <a:pt x="27" y="124"/>
                  </a:lnTo>
                  <a:lnTo>
                    <a:pt x="29" y="127"/>
                  </a:lnTo>
                  <a:lnTo>
                    <a:pt x="30" y="130"/>
                  </a:lnTo>
                  <a:lnTo>
                    <a:pt x="32" y="132"/>
                  </a:lnTo>
                  <a:lnTo>
                    <a:pt x="33" y="135"/>
                  </a:lnTo>
                  <a:lnTo>
                    <a:pt x="36" y="139"/>
                  </a:lnTo>
                  <a:lnTo>
                    <a:pt x="39" y="145"/>
                  </a:lnTo>
                  <a:lnTo>
                    <a:pt x="42" y="151"/>
                  </a:lnTo>
                  <a:lnTo>
                    <a:pt x="44" y="157"/>
                  </a:lnTo>
                  <a:lnTo>
                    <a:pt x="47" y="161"/>
                  </a:lnTo>
                  <a:lnTo>
                    <a:pt x="52" y="167"/>
                  </a:lnTo>
                  <a:lnTo>
                    <a:pt x="54" y="171"/>
                  </a:lnTo>
                  <a:lnTo>
                    <a:pt x="57" y="176"/>
                  </a:lnTo>
                  <a:lnTo>
                    <a:pt x="60" y="179"/>
                  </a:lnTo>
                  <a:lnTo>
                    <a:pt x="63" y="185"/>
                  </a:lnTo>
                  <a:lnTo>
                    <a:pt x="66" y="188"/>
                  </a:lnTo>
                  <a:lnTo>
                    <a:pt x="70" y="192"/>
                  </a:lnTo>
                  <a:lnTo>
                    <a:pt x="73" y="195"/>
                  </a:lnTo>
                  <a:lnTo>
                    <a:pt x="76" y="198"/>
                  </a:lnTo>
                  <a:lnTo>
                    <a:pt x="80" y="202"/>
                  </a:lnTo>
                  <a:lnTo>
                    <a:pt x="83" y="205"/>
                  </a:lnTo>
                  <a:lnTo>
                    <a:pt x="86" y="205"/>
                  </a:lnTo>
                  <a:lnTo>
                    <a:pt x="89" y="208"/>
                  </a:lnTo>
                  <a:lnTo>
                    <a:pt x="91" y="209"/>
                  </a:lnTo>
                  <a:lnTo>
                    <a:pt x="96" y="211"/>
                  </a:lnTo>
                  <a:lnTo>
                    <a:pt x="98" y="212"/>
                  </a:lnTo>
                  <a:lnTo>
                    <a:pt x="103" y="213"/>
                  </a:lnTo>
                  <a:lnTo>
                    <a:pt x="106" y="215"/>
                  </a:lnTo>
                  <a:lnTo>
                    <a:pt x="110" y="216"/>
                  </a:lnTo>
                  <a:lnTo>
                    <a:pt x="113" y="216"/>
                  </a:lnTo>
                  <a:lnTo>
                    <a:pt x="117" y="218"/>
                  </a:lnTo>
                  <a:lnTo>
                    <a:pt x="120" y="218"/>
                  </a:lnTo>
                  <a:lnTo>
                    <a:pt x="123" y="219"/>
                  </a:lnTo>
                  <a:lnTo>
                    <a:pt x="125" y="219"/>
                  </a:lnTo>
                  <a:lnTo>
                    <a:pt x="128" y="219"/>
                  </a:lnTo>
                  <a:lnTo>
                    <a:pt x="133" y="219"/>
                  </a:lnTo>
                  <a:lnTo>
                    <a:pt x="135" y="219"/>
                  </a:lnTo>
                  <a:lnTo>
                    <a:pt x="141" y="218"/>
                  </a:lnTo>
                  <a:lnTo>
                    <a:pt x="145" y="216"/>
                  </a:lnTo>
                  <a:lnTo>
                    <a:pt x="148" y="213"/>
                  </a:lnTo>
                  <a:lnTo>
                    <a:pt x="150" y="211"/>
                  </a:lnTo>
                  <a:lnTo>
                    <a:pt x="151" y="205"/>
                  </a:lnTo>
                  <a:lnTo>
                    <a:pt x="150" y="202"/>
                  </a:lnTo>
                  <a:lnTo>
                    <a:pt x="150" y="198"/>
                  </a:lnTo>
                  <a:lnTo>
                    <a:pt x="147" y="195"/>
                  </a:lnTo>
                  <a:lnTo>
                    <a:pt x="145" y="192"/>
                  </a:lnTo>
                  <a:lnTo>
                    <a:pt x="144" y="189"/>
                  </a:lnTo>
                  <a:lnTo>
                    <a:pt x="141" y="185"/>
                  </a:lnTo>
                  <a:lnTo>
                    <a:pt x="137" y="181"/>
                  </a:lnTo>
                  <a:lnTo>
                    <a:pt x="135" y="178"/>
                  </a:lnTo>
                  <a:lnTo>
                    <a:pt x="134" y="175"/>
                  </a:lnTo>
                  <a:lnTo>
                    <a:pt x="133" y="172"/>
                  </a:lnTo>
                  <a:lnTo>
                    <a:pt x="131" y="169"/>
                  </a:lnTo>
                  <a:lnTo>
                    <a:pt x="128" y="167"/>
                  </a:lnTo>
                  <a:lnTo>
                    <a:pt x="127" y="164"/>
                  </a:lnTo>
                  <a:lnTo>
                    <a:pt x="125" y="159"/>
                  </a:lnTo>
                  <a:lnTo>
                    <a:pt x="123" y="157"/>
                  </a:lnTo>
                  <a:lnTo>
                    <a:pt x="121" y="152"/>
                  </a:lnTo>
                  <a:lnTo>
                    <a:pt x="120" y="149"/>
                  </a:lnTo>
                  <a:lnTo>
                    <a:pt x="118" y="145"/>
                  </a:lnTo>
                  <a:lnTo>
                    <a:pt x="117" y="141"/>
                  </a:lnTo>
                  <a:lnTo>
                    <a:pt x="114" y="138"/>
                  </a:lnTo>
                  <a:lnTo>
                    <a:pt x="113" y="134"/>
                  </a:lnTo>
                  <a:lnTo>
                    <a:pt x="110" y="130"/>
                  </a:lnTo>
                  <a:lnTo>
                    <a:pt x="108" y="125"/>
                  </a:lnTo>
                  <a:lnTo>
                    <a:pt x="106" y="121"/>
                  </a:lnTo>
                  <a:lnTo>
                    <a:pt x="104" y="117"/>
                  </a:lnTo>
                  <a:lnTo>
                    <a:pt x="101" y="112"/>
                  </a:lnTo>
                  <a:lnTo>
                    <a:pt x="100" y="108"/>
                  </a:lnTo>
                  <a:lnTo>
                    <a:pt x="97" y="104"/>
                  </a:lnTo>
                  <a:lnTo>
                    <a:pt x="96" y="101"/>
                  </a:lnTo>
                  <a:lnTo>
                    <a:pt x="94" y="95"/>
                  </a:lnTo>
                  <a:lnTo>
                    <a:pt x="91" y="93"/>
                  </a:lnTo>
                  <a:lnTo>
                    <a:pt x="89" y="87"/>
                  </a:lnTo>
                  <a:lnTo>
                    <a:pt x="89" y="83"/>
                  </a:lnTo>
                  <a:lnTo>
                    <a:pt x="86" y="78"/>
                  </a:lnTo>
                  <a:lnTo>
                    <a:pt x="83" y="75"/>
                  </a:lnTo>
                  <a:lnTo>
                    <a:pt x="81" y="71"/>
                  </a:lnTo>
                  <a:lnTo>
                    <a:pt x="80" y="67"/>
                  </a:lnTo>
                  <a:lnTo>
                    <a:pt x="76" y="61"/>
                  </a:lnTo>
                  <a:lnTo>
                    <a:pt x="74" y="58"/>
                  </a:lnTo>
                  <a:lnTo>
                    <a:pt x="73" y="54"/>
                  </a:lnTo>
                  <a:lnTo>
                    <a:pt x="71" y="51"/>
                  </a:lnTo>
                  <a:lnTo>
                    <a:pt x="69" y="47"/>
                  </a:lnTo>
                  <a:lnTo>
                    <a:pt x="67" y="44"/>
                  </a:lnTo>
                  <a:lnTo>
                    <a:pt x="64" y="40"/>
                  </a:lnTo>
                  <a:lnTo>
                    <a:pt x="63" y="36"/>
                  </a:lnTo>
                  <a:lnTo>
                    <a:pt x="60" y="33"/>
                  </a:lnTo>
                  <a:lnTo>
                    <a:pt x="59" y="30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3" y="21"/>
                  </a:lnTo>
                  <a:lnTo>
                    <a:pt x="52" y="20"/>
                  </a:lnTo>
                  <a:lnTo>
                    <a:pt x="47" y="14"/>
                  </a:lnTo>
                  <a:lnTo>
                    <a:pt x="44" y="9"/>
                  </a:lnTo>
                  <a:lnTo>
                    <a:pt x="42" y="6"/>
                  </a:lnTo>
                  <a:lnTo>
                    <a:pt x="39" y="3"/>
                  </a:lnTo>
                  <a:lnTo>
                    <a:pt x="36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3" y="14"/>
                  </a:lnTo>
                  <a:lnTo>
                    <a:pt x="10" y="17"/>
                  </a:lnTo>
                  <a:lnTo>
                    <a:pt x="8" y="20"/>
                  </a:lnTo>
                  <a:lnTo>
                    <a:pt x="5" y="24"/>
                  </a:lnTo>
                  <a:lnTo>
                    <a:pt x="5" y="29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60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1250385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Code 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for a Reader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762000"/>
            <a:ext cx="8991600" cy="5791200"/>
          </a:xfrm>
        </p:spPr>
        <p:txBody>
          <a:bodyPr>
            <a:normAutofit/>
          </a:bodyPr>
          <a:lstStyle/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// First check self into system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while ((AW + WW) &gt; 0) {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// Perform actual read-only access</a:t>
            </a:r>
            <a:b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AccessDatabase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b="1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// Now, check out of system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AR--;	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active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other active readers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);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Wake up one writer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b="1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-2444262" y="6849208"/>
            <a:ext cx="2438400" cy="12192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>
                <a:ea typeface="굴림" panose="020B0600000101010101" pitchFamily="34" charset="-127"/>
              </a:rPr>
              <a:t>Why Release the Lock here?</a:t>
            </a:r>
          </a:p>
        </p:txBody>
      </p:sp>
    </p:spTree>
    <p:extLst>
      <p:ext uri="{BB962C8B-B14F-4D97-AF65-F5344CB8AC3E}">
        <p14:creationId xmlns:p14="http://schemas.microsoft.com/office/powerpoint/2010/main" val="420909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1406 -0.92083 C 0.91406 -0.9206 0.73229 -0.8213 0.55052 -0.72153 " pathEditMode="fixed" rAng="0" ptsTypes="AA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77" y="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1" grpId="0" build="p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685800"/>
            <a:ext cx="8915400" cy="5943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// First check self into system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while ((AW + AR) &gt; 0) {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WW++;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,&amp;lock);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WW--;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AW++;	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// Perform actual read/write access</a:t>
            </a:r>
            <a:b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b="1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AccessDatabase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b="1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b="1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80000"/>
              </a:lnSpc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// Now, check out of system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AW--;	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active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Give priority to writers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);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Wake up one writer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Otherwise, wake reader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b="1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); </a:t>
            </a:r>
            <a:r>
              <a:rPr lang="en-US" altLang="ko-KR" sz="2000" b="1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Wake all readers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484357" name="AutoShape 5"/>
          <p:cNvSpPr>
            <a:spLocks noChangeArrowheads="1"/>
          </p:cNvSpPr>
          <p:nvPr/>
        </p:nvSpPr>
        <p:spPr bwMode="auto">
          <a:xfrm>
            <a:off x="-2514600" y="5638800"/>
            <a:ext cx="2438400" cy="12192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dirty="0">
                <a:latin typeface="Helvetica" panose="020B0604020202020204" pitchFamily="34" charset="0"/>
                <a:ea typeface="굴림" charset="0"/>
                <a:cs typeface="Helvetica" panose="020B0604020202020204" pitchFamily="34" charset="0"/>
              </a:rPr>
              <a:t>Why Give priority to writers?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Code 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for a Writer</a:t>
            </a:r>
          </a:p>
        </p:txBody>
      </p:sp>
      <p:sp>
        <p:nvSpPr>
          <p:cNvPr id="484356" name="AutoShape 4"/>
          <p:cNvSpPr>
            <a:spLocks noChangeArrowheads="1"/>
          </p:cNvSpPr>
          <p:nvPr/>
        </p:nvSpPr>
        <p:spPr bwMode="auto">
          <a:xfrm>
            <a:off x="-2667000" y="5638800"/>
            <a:ext cx="2590800" cy="12192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en-US" altLang="ko-KR" sz="2000" dirty="0">
                <a:latin typeface="Helvetica" panose="020B0604020202020204" pitchFamily="34" charset="0"/>
                <a:ea typeface="굴림" charset="0"/>
                <a:cs typeface="Helvetica" panose="020B0604020202020204" pitchFamily="34" charset="0"/>
              </a:rPr>
              <a:t>Why </a:t>
            </a:r>
            <a:r>
              <a:rPr lang="en-US" altLang="ko-KR" sz="2000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broadcast() </a:t>
            </a:r>
            <a:r>
              <a:rPr lang="en-US" altLang="ko-KR" sz="2000" dirty="0">
                <a:latin typeface="Helvetica" panose="020B0604020202020204" pitchFamily="34" charset="0"/>
                <a:ea typeface="굴림" charset="0"/>
                <a:cs typeface="Helvetica" panose="020B0604020202020204" pitchFamily="34" charset="0"/>
              </a:rPr>
              <a:t>here instead of </a:t>
            </a:r>
            <a:r>
              <a:rPr lang="en-US" altLang="ko-KR" sz="2000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signal()</a:t>
            </a:r>
            <a:r>
              <a:rPr lang="en-US" altLang="ko-KR" sz="2000" dirty="0">
                <a:latin typeface="Helvetica" panose="020B0604020202020204" pitchFamily="34" charset="0"/>
                <a:ea typeface="굴림" charset="0"/>
                <a:cs typeface="Helvetica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540313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5225 -0.79903 C 0.97187 -0.63737 0.99149 -0.47549 0.95364 -0.38298 C 0.9158 -0.29047 0.82031 -0.26735 0.725 -0.24422 " pathEditMode="fixed" ptsTypes="aaA">
                                      <p:cBhvr>
                                        <p:cTn id="36" dur="500" fill="hold"/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775 -0.2544 C 1 -0.30551 0.95226 -0.35639 0.89011 -0.36772 C 0.82796 -0.37905 0.75139 -0.35061 0.675 -0.32192 " pathEditMode="fixed" ptsTypes="aaA">
                                      <p:cBhvr>
                                        <p:cTn id="40" dur="500" fill="hold"/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build="p"/>
      <p:bldP spid="484357" grpId="0" animBg="1"/>
      <p:bldP spid="48435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2133600" y="1066800"/>
            <a:ext cx="7924800" cy="3886200"/>
          </a:xfrm>
        </p:spPr>
        <p:txBody>
          <a:bodyPr/>
          <a:lstStyle/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Use an example to simulate the solution</a:t>
            </a: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endParaRPr lang="en-US" altLang="ko-KR">
              <a:latin typeface="Helvetica" charset="0"/>
              <a:ea typeface="굴림" charset="0"/>
              <a:cs typeface="굴림" charset="0"/>
            </a:endParaRP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Consider the following sequence of operators:</a:t>
            </a:r>
          </a:p>
          <a:p>
            <a:pPr lvl="1"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R1, R2, W1, R3</a:t>
            </a: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Initially: AR = 0, WR = 0, AW = 0, WW = 0</a:t>
            </a: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054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2438400" y="20574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R1 comes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along (no waiting threads)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0,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347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b="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2041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2438400" y="2362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>
            <a:normAutofit/>
          </a:bodyPr>
          <a:lstStyle/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R1 comes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along (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no waiting threads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0, AW = 0, WW = 0</a:t>
            </a:r>
          </a:p>
        </p:txBody>
      </p:sp>
      <p:sp>
        <p:nvSpPr>
          <p:cNvPr id="58371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031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2438400" y="3505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R1 comes along (no waiting threads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WR =</a:t>
            </a:r>
            <a:r>
              <a:rPr lang="en-US" altLang="ko-KR" dirty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 0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AW = 0, WW = 0</a:t>
            </a:r>
          </a:p>
          <a:p>
            <a:pPr>
              <a:buFontTx/>
              <a:buNone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9395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928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2438400" y="37338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0417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R1 comes along (no waiting threads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  <a:r>
              <a:rPr lang="en-US" altLang="ko-KR" dirty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, 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WR =</a:t>
            </a:r>
            <a:r>
              <a:rPr lang="en-US" altLang="ko-KR" dirty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 0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AW = 0, WW = 0</a:t>
            </a:r>
          </a:p>
          <a:p>
            <a:pPr>
              <a:buFontTx/>
              <a:buNone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19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-2057400" y="6858000"/>
            <a:ext cx="2057400" cy="9144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Why release the </a:t>
            </a:r>
          </a:p>
          <a:p>
            <a:r>
              <a:rPr lang="en-US" altLang="ko-KR" dirty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l</a:t>
            </a:r>
            <a:r>
              <a:rPr lang="en-US" altLang="ko-KR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ock </a:t>
            </a:r>
            <a:r>
              <a:rPr lang="en-US" altLang="ko-KR" i="1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here</a:t>
            </a:r>
            <a:r>
              <a:rPr lang="en-US" altLang="ko-KR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???</a:t>
            </a:r>
            <a:endParaRPr lang="en-US" altLang="ko-KR" dirty="0">
              <a:latin typeface="Helvetica" panose="020B0604020202020204" pitchFamily="34" charset="0"/>
              <a:ea typeface="굴림" panose="020B0600000101010101" pitchFamily="34" charset="-12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6190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8126 -0.83334 C 0.88126 -0.83311 0.72032 -0.72778 0.55938 -0.62223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2438400" y="4267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R1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accessing dbase (no other threads)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WR =</a:t>
            </a:r>
            <a:r>
              <a:rPr lang="en-US" altLang="ko-KR" dirty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 0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AW = 0, WW = 0</a:t>
            </a:r>
          </a:p>
          <a:p>
            <a:pPr>
              <a:buFontTx/>
              <a:buNone/>
            </a:pP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43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49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2438400" y="20574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2465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R2 comes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along (R1 accessing dbase)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1, WR = 0,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2467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119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2438400" y="2362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3489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R2 comes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along (R1 accessing dbase)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1, WR = 0,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1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874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E1626-6CAF-4545-B750-C59A8494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Linux </a:t>
            </a:r>
            <a:r>
              <a:rPr lang="en-US" dirty="0" err="1">
                <a:latin typeface="Consolas" panose="020B0609020204030204" pitchFamily="49" charset="0"/>
              </a:rPr>
              <a:t>futex</a:t>
            </a:r>
            <a:r>
              <a:rPr lang="en-US" dirty="0"/>
              <a:t>: Fast </a:t>
            </a:r>
            <a:r>
              <a:rPr lang="en-US" dirty="0" err="1"/>
              <a:t>Userspace</a:t>
            </a:r>
            <a:r>
              <a:rPr lang="en-US" dirty="0"/>
              <a:t> Mutex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059F1-E5B6-48E1-987F-5DDF58163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61302"/>
            <a:ext cx="10744200" cy="42442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6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6000"/>
                </a:solidFill>
                <a:latin typeface="Consolas" panose="020B0609020204030204" pitchFamily="49" charset="0"/>
              </a:rPr>
              <a:t>uaddr</a:t>
            </a:r>
            <a:r>
              <a:rPr lang="en-US" dirty="0" smtClean="0"/>
              <a:t> </a:t>
            </a:r>
            <a:r>
              <a:rPr lang="en-US" dirty="0"/>
              <a:t>points to a 32-bit value in user space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6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6000"/>
                </a:solidFill>
                <a:latin typeface="Consolas" panose="020B0609020204030204" pitchFamily="49" charset="0"/>
              </a:rPr>
              <a:t>futex_op</a:t>
            </a:r>
            <a:endParaRPr lang="en-US" dirty="0">
              <a:solidFill>
                <a:srgbClr val="006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FUTEX_WAIT</a:t>
            </a:r>
            <a:r>
              <a:rPr lang="en-US" dirty="0"/>
              <a:t> – if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== *</a:t>
            </a:r>
            <a:r>
              <a:rPr lang="en-US" dirty="0" err="1">
                <a:latin typeface="Consolas" panose="020B0609020204030204" pitchFamily="49" charset="0"/>
              </a:rPr>
              <a:t>uaddr</a:t>
            </a:r>
            <a:r>
              <a:rPr lang="en-US" dirty="0"/>
              <a:t> sleep till </a:t>
            </a:r>
            <a:r>
              <a:rPr lang="en-US" dirty="0">
                <a:latin typeface="Consolas" panose="020B0609020204030204" pitchFamily="49" charset="0"/>
              </a:rPr>
              <a:t>FUTEX_WAIT</a:t>
            </a:r>
          </a:p>
          <a:p>
            <a:pPr lvl="2"/>
            <a:r>
              <a:rPr lang="en-US" b="1" i="1" dirty="0"/>
              <a:t>Atomic</a:t>
            </a:r>
            <a:r>
              <a:rPr lang="en-US" dirty="0"/>
              <a:t> check that condition still </a:t>
            </a:r>
            <a:r>
              <a:rPr lang="en-US" dirty="0" smtClean="0"/>
              <a:t>holds after we disable interrupts (in kernel!)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FUTEX_WAKE</a:t>
            </a:r>
            <a:r>
              <a:rPr lang="en-US" dirty="0"/>
              <a:t> – wake up at most </a:t>
            </a:r>
            <a:r>
              <a:rPr lang="en-US" dirty="0" err="1">
                <a:solidFill>
                  <a:srgbClr val="006000"/>
                </a:solidFill>
                <a:latin typeface="Consolas" panose="020B0609020204030204" pitchFamily="49" charset="0"/>
              </a:rPr>
              <a:t>val</a:t>
            </a:r>
            <a:r>
              <a:rPr lang="en-US" dirty="0"/>
              <a:t> waiting threads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FUTEX_FD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FUTEX_WAKE_OP</a:t>
            </a:r>
            <a:r>
              <a:rPr lang="en-US" dirty="0"/>
              <a:t>, </a:t>
            </a:r>
            <a:r>
              <a:rPr lang="en-US" dirty="0" smtClean="0">
                <a:latin typeface="Consolas" panose="020B0609020204030204" pitchFamily="49" charset="0"/>
              </a:rPr>
              <a:t>FUTEX_CMP_REQUEUE: More interesting operations!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6000"/>
                </a:solidFill>
                <a:latin typeface="Consolas" panose="020B0609020204030204" pitchFamily="49" charset="0"/>
              </a:rPr>
              <a:t>  timeout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err="1"/>
              <a:t>ptr</a:t>
            </a:r>
            <a:r>
              <a:rPr lang="en-US" dirty="0"/>
              <a:t> to a </a:t>
            </a:r>
            <a:r>
              <a:rPr lang="en-US" i="1" dirty="0" err="1"/>
              <a:t>timespec</a:t>
            </a:r>
            <a:r>
              <a:rPr lang="en-US" dirty="0"/>
              <a:t> structure that specifies a timeout for the </a:t>
            </a:r>
            <a:r>
              <a:rPr lang="en-US" dirty="0" smtClean="0"/>
              <a:t>op</a:t>
            </a:r>
          </a:p>
          <a:p>
            <a:endParaRPr lang="en-US" i="1" dirty="0">
              <a:solidFill>
                <a:srgbClr val="006000"/>
              </a:solidFill>
              <a:latin typeface="Courier" pitchFamily="2" charset="0"/>
            </a:endParaRPr>
          </a:p>
          <a:p>
            <a:r>
              <a:rPr lang="en-US" dirty="0" smtClean="0">
                <a:latin typeface="Gill Sans Light"/>
              </a:rPr>
              <a:t>Interface to the </a:t>
            </a:r>
            <a:r>
              <a:rPr lang="en-US" dirty="0" smtClean="0">
                <a:latin typeface="Consolas" panose="020B0609020204030204" pitchFamily="49" charset="0"/>
              </a:rPr>
              <a:t>kernel sleep() </a:t>
            </a:r>
            <a:r>
              <a:rPr lang="en-US" dirty="0" smtClean="0">
                <a:latin typeface="Gill Sans Light"/>
              </a:rPr>
              <a:t>functionality!</a:t>
            </a:r>
          </a:p>
          <a:p>
            <a:pPr lvl="1"/>
            <a:r>
              <a:rPr lang="en-US" dirty="0" smtClean="0">
                <a:latin typeface="Gill Sans Light"/>
              </a:rPr>
              <a:t>Let thread put themselves to sleep – conditionally! 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futex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is not exposed in </a:t>
            </a:r>
            <a:r>
              <a:rPr lang="en-US" dirty="0" err="1">
                <a:solidFill>
                  <a:srgbClr val="FF0000"/>
                </a:solidFill>
              </a:rPr>
              <a:t>libc</a:t>
            </a:r>
            <a:r>
              <a:rPr lang="en-US" dirty="0">
                <a:solidFill>
                  <a:srgbClr val="FF0000"/>
                </a:solidFill>
              </a:rPr>
              <a:t>; it is used within the implementation of </a:t>
            </a:r>
            <a:r>
              <a:rPr lang="en-US" dirty="0" err="1">
                <a:solidFill>
                  <a:srgbClr val="FF0000"/>
                </a:solidFill>
              </a:rPr>
              <a:t>pthreads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Can be used to implement locks, semaphores, monitors, etc…</a:t>
            </a:r>
          </a:p>
          <a:p>
            <a:endParaRPr lang="en-US" i="1" dirty="0">
              <a:solidFill>
                <a:srgbClr val="006000"/>
              </a:solidFill>
              <a:latin typeface="Courier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D02215-E8C6-4049-B3B2-D96C2751B9C0}"/>
              </a:ext>
            </a:extLst>
          </p:cNvPr>
          <p:cNvSpPr/>
          <p:nvPr/>
        </p:nvSpPr>
        <p:spPr>
          <a:xfrm>
            <a:off x="957470" y="685800"/>
            <a:ext cx="8153400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linux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/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futex.h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#include &lt;sys/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time.h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endParaRPr lang="en-US" sz="2000" b="1" dirty="0">
              <a:solidFill>
                <a:srgbClr val="502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futex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(int *</a:t>
            </a:r>
            <a:r>
              <a:rPr lang="en-US" sz="2000" i="1" dirty="0" err="1">
                <a:solidFill>
                  <a:srgbClr val="006000"/>
                </a:solidFill>
                <a:latin typeface="Consolas" panose="020B0609020204030204" pitchFamily="49" charset="0"/>
              </a:rPr>
              <a:t>uaddr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, int </a:t>
            </a:r>
            <a:r>
              <a:rPr lang="en-US" sz="2000" i="1" dirty="0" err="1">
                <a:solidFill>
                  <a:srgbClr val="006000"/>
                </a:solidFill>
                <a:latin typeface="Consolas" panose="020B0609020204030204" pitchFamily="49" charset="0"/>
              </a:rPr>
              <a:t>futex_op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, int </a:t>
            </a:r>
            <a:r>
              <a:rPr lang="en-US" sz="2000" i="1" dirty="0" err="1">
                <a:solidFill>
                  <a:srgbClr val="006000"/>
                </a:solidFill>
                <a:latin typeface="Consolas" panose="020B0609020204030204" pitchFamily="49" charset="0"/>
              </a:rPr>
              <a:t>val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502000"/>
                </a:solidFill>
                <a:latin typeface="Consolas" panose="020B0609020204030204" pitchFamily="49" charset="0"/>
              </a:rPr>
              <a:t>	   </a:t>
            </a:r>
            <a:r>
              <a:rPr lang="en-US" sz="2000" b="1" dirty="0" err="1" smtClean="0">
                <a:solidFill>
                  <a:srgbClr val="502000"/>
                </a:solidFill>
                <a:latin typeface="Consolas" panose="020B0609020204030204" pitchFamily="49" charset="0"/>
              </a:rPr>
              <a:t>const</a:t>
            </a:r>
            <a:r>
              <a:rPr lang="en-US" sz="2000" b="1" dirty="0" smtClean="0">
                <a:solidFill>
                  <a:srgbClr val="502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502000"/>
                </a:solidFill>
                <a:latin typeface="Consolas" panose="020B0609020204030204" pitchFamily="49" charset="0"/>
              </a:rPr>
              <a:t>struct</a:t>
            </a:r>
            <a:r>
              <a:rPr lang="en-US" sz="2000" b="1" dirty="0" smtClean="0">
                <a:solidFill>
                  <a:srgbClr val="502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502000"/>
                </a:solidFill>
                <a:latin typeface="Consolas" panose="020B0609020204030204" pitchFamily="49" charset="0"/>
              </a:rPr>
              <a:t>timespec</a:t>
            </a:r>
            <a:r>
              <a:rPr lang="en-US" sz="2000" b="1" dirty="0" smtClean="0">
                <a:solidFill>
                  <a:srgbClr val="502000"/>
                </a:solidFill>
                <a:latin typeface="Consolas" panose="020B0609020204030204" pitchFamily="49" charset="0"/>
              </a:rPr>
              <a:t> *</a:t>
            </a:r>
            <a:r>
              <a:rPr lang="en-US" sz="2000" i="1" dirty="0" smtClean="0">
                <a:solidFill>
                  <a:srgbClr val="006000"/>
                </a:solidFill>
                <a:latin typeface="Consolas" panose="020B0609020204030204" pitchFamily="49" charset="0"/>
              </a:rPr>
              <a:t>timeout</a:t>
            </a:r>
            <a:r>
              <a:rPr lang="en-US" sz="2000" b="1" i="1" dirty="0" smtClean="0">
                <a:solidFill>
                  <a:srgbClr val="502000"/>
                </a:solidFill>
                <a:latin typeface="Consolas" panose="020B0609020204030204" pitchFamily="49" charset="0"/>
              </a:rPr>
              <a:t> );</a:t>
            </a:r>
            <a:endParaRPr lang="en-US" sz="2000" b="1" dirty="0">
              <a:solidFill>
                <a:srgbClr val="502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2438400" y="3505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4513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R2 comes along (R1 accessing dbase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2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WR = 0,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4515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070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2438400" y="37338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R2 comes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along (R1 accessing dbase)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</a:t>
            </a:r>
            <a:r>
              <a:rPr lang="en-US" altLang="ko-KR" dirty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2</a:t>
            </a:r>
            <a:r>
              <a:rPr lang="en-US" altLang="ko-KR" dirty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,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 WR = 0,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539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478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2438400" y="4267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6561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R1 and R2 accessing dbase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2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WR = 0,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6563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279284" y="5410201"/>
            <a:ext cx="7633433" cy="891991"/>
          </a:xfrm>
          <a:prstGeom prst="roundRect">
            <a:avLst/>
          </a:prstGeom>
          <a:solidFill>
            <a:srgbClr val="FF66CC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2400" b="0" dirty="0">
                <a:latin typeface="Helvetica" charset="0"/>
                <a:ea typeface="굴림" charset="0"/>
                <a:cs typeface="굴림" charset="0"/>
              </a:rPr>
              <a:t>Assume readers take a while to access database</a:t>
            </a:r>
          </a:p>
          <a:p>
            <a:pPr lvl="1">
              <a:defRPr/>
            </a:pPr>
            <a:r>
              <a:rPr lang="en-US" altLang="ko-KR" sz="2400" b="0" dirty="0">
                <a:latin typeface="Helvetica" charset="0"/>
                <a:ea typeface="굴림" charset="0"/>
                <a:cs typeface="굴림" charset="0"/>
              </a:rPr>
              <a:t>Situation: Locks released, only AR is non-zero</a:t>
            </a:r>
            <a:endParaRPr lang="en-US" sz="2400" b="0" dirty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209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4"/>
          <p:cNvSpPr>
            <a:spLocks noChangeArrowheads="1"/>
          </p:cNvSpPr>
          <p:nvPr/>
        </p:nvSpPr>
        <p:spPr bwMode="auto">
          <a:xfrm>
            <a:off x="2406161" y="2013439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7585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W1 comes along (R1 and R2 are still accessing dbase)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2, WR = 0,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7588" name="Content Placeholder 5"/>
          <p:cNvSpPr txBox="1">
            <a:spLocks/>
          </p:cNvSpPr>
          <p:nvPr/>
        </p:nvSpPr>
        <p:spPr bwMode="auto">
          <a:xfrm>
            <a:off x="1825752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306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4"/>
          <p:cNvSpPr>
            <a:spLocks noChangeArrowheads="1"/>
          </p:cNvSpPr>
          <p:nvPr/>
        </p:nvSpPr>
        <p:spPr bwMode="auto">
          <a:xfrm>
            <a:off x="2438400" y="22860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8612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68609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W1 comes along (R1 and R2 are still accessing dbase)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2, WR = 0,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698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69635" name="Rectangle 4"/>
          <p:cNvSpPr>
            <a:spLocks noChangeArrowheads="1"/>
          </p:cNvSpPr>
          <p:nvPr/>
        </p:nvSpPr>
        <p:spPr bwMode="auto">
          <a:xfrm>
            <a:off x="2438400" y="2658208"/>
            <a:ext cx="4648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9633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W1 comes along (R1 and R2 are still accessing dbase)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2, WR = 0, AW = 0, WW = </a:t>
            </a:r>
            <a:r>
              <a:rPr lang="en-US" altLang="ko-KR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-1905000" y="6019800"/>
            <a:ext cx="1828800" cy="9906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W1 cannot start because of readers</a:t>
            </a:r>
            <a:endParaRPr lang="en-US" altLang="ko-KR" dirty="0">
              <a:latin typeface="Helvetica" panose="020B0604020202020204" pitchFamily="34" charset="0"/>
              <a:ea typeface="굴림" panose="020B0600000101010101" pitchFamily="34" charset="-12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7548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3438 -0.87523 C 1.03438 -0.875 0.87344 -0.76968 0.7125 -0.66412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7"/>
          <p:cNvSpPr>
            <a:spLocks noChangeArrowheads="1"/>
          </p:cNvSpPr>
          <p:nvPr/>
        </p:nvSpPr>
        <p:spPr bwMode="auto">
          <a:xfrm>
            <a:off x="2438400" y="20574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1681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8534400" cy="106680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R3 comes along (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R1 and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R2 accessing dbase, W1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2, WR = 0,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683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370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7"/>
          <p:cNvSpPr>
            <a:spLocks noChangeArrowheads="1"/>
          </p:cNvSpPr>
          <p:nvPr/>
        </p:nvSpPr>
        <p:spPr bwMode="auto">
          <a:xfrm>
            <a:off x="2438400" y="2362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2705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70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8534400" cy="106680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R3 comes along (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R1 and R2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accessing dbase, W1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2, WR = 0,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2707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725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7"/>
          <p:cNvSpPr>
            <a:spLocks noChangeArrowheads="1"/>
          </p:cNvSpPr>
          <p:nvPr/>
        </p:nvSpPr>
        <p:spPr bwMode="auto">
          <a:xfrm>
            <a:off x="2429608" y="255563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3729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8534400" cy="106680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R3 comes along (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R1 and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R2 accessing dbase, W1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2, WR =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 1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3731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lock.release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smtClean="0">
                <a:latin typeface="Courier New" charset="0"/>
                <a:ea typeface="굴림" charset="0"/>
                <a:cs typeface="굴림" charset="0"/>
              </a:rPr>
              <a:t>acquire(&amp;lock);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 smtClean="0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 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</a:t>
            </a:r>
            <a:r>
              <a:rPr lang="en-US" altLang="ko-KR" sz="2000" dirty="0" smtClean="0">
                <a:latin typeface="Courier New" charset="0"/>
                <a:ea typeface="굴림" charset="0"/>
                <a:cs typeface="굴림" charset="0"/>
              </a:rPr>
              <a:t>elease(&amp;lock);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057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</a:t>
            </a:r>
            <a:r>
              <a:rPr lang="en-US" altLang="ko-KR" sz="2000" dirty="0" smtClean="0">
                <a:latin typeface="Courier New" charset="0"/>
                <a:ea typeface="굴림" charset="0"/>
                <a:cs typeface="굴림" charset="0"/>
              </a:rPr>
              <a:t>cquire(&amp;lock);</a:t>
            </a:r>
            <a:endParaRPr lang="en-US" altLang="ko-KR" sz="2000" dirty="0"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smtClean="0">
                <a:latin typeface="Courier New" charset="0"/>
                <a:ea typeface="굴림" charset="0"/>
                <a:cs typeface="굴림" charset="0"/>
              </a:rPr>
              <a:t>release(&amp;lock);</a:t>
            </a:r>
            <a:endParaRPr lang="en-US" altLang="ko-KR" sz="2000" dirty="0"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</a:t>
            </a:r>
            <a:r>
              <a:rPr lang="en-US" altLang="ko-KR" sz="2000" dirty="0" smtClean="0">
                <a:latin typeface="Courier New" charset="0"/>
                <a:ea typeface="굴림" charset="0"/>
                <a:cs typeface="굴림" charset="0"/>
              </a:rPr>
              <a:t>cquire(&amp;lock);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 smtClean="0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 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smtClean="0">
                <a:latin typeface="Courier New" charset="0"/>
                <a:ea typeface="굴림" charset="0"/>
                <a:cs typeface="굴림" charset="0"/>
              </a:rPr>
              <a:t>release(&amp;lock);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74756" name="Rectangle 7"/>
          <p:cNvSpPr>
            <a:spLocks noChangeArrowheads="1"/>
          </p:cNvSpPr>
          <p:nvPr/>
        </p:nvSpPr>
        <p:spPr bwMode="auto">
          <a:xfrm>
            <a:off x="2362200" y="2804286"/>
            <a:ext cx="45720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4753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8534400" cy="1066800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R3 comes along (R1, R2 accessing dbase, W1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2, WR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-2438400" y="6096000"/>
            <a:ext cx="2362200" cy="9144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R3 cannot start because of writers (both AW &amp; WW)</a:t>
            </a:r>
            <a:endParaRPr lang="en-US" altLang="ko-KR" dirty="0">
              <a:latin typeface="Helvetica" panose="020B0604020202020204" pitchFamily="34" charset="0"/>
              <a:ea typeface="굴림" panose="020B0600000101010101" pitchFamily="34" charset="-12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572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8126 -0.85811 C 1.08126 -0.85787 0.92032 -0.75255 0.75938 -0.647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E3C9-B7F6-4BE6-BC72-0E0A55B9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Lock Using Atomic Instructions and </a:t>
            </a:r>
            <a:r>
              <a:rPr lang="en-US" dirty="0" err="1" smtClean="0"/>
              <a:t>Futex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52B3-0CDC-454B-890D-1FD10A575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23889"/>
            <a:ext cx="4724400" cy="5867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Three (3) states:</a:t>
            </a:r>
          </a:p>
          <a:p>
            <a:pPr lvl="1"/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UNLOCKED</a:t>
            </a:r>
            <a:r>
              <a:rPr lang="en-US" sz="2000" dirty="0" smtClean="0"/>
              <a:t>: No one has lock</a:t>
            </a:r>
          </a:p>
          <a:p>
            <a:pPr lvl="1"/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LOCKED</a:t>
            </a:r>
            <a:r>
              <a:rPr lang="en-US" sz="2000" dirty="0" smtClean="0"/>
              <a:t>: One thread has lock</a:t>
            </a:r>
          </a:p>
          <a:p>
            <a:pPr lvl="1"/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CONTESTED</a:t>
            </a:r>
            <a:r>
              <a:rPr lang="en-US" sz="2000" dirty="0" smtClean="0"/>
              <a:t>: Possibly more than one (with someone sleeping)</a:t>
            </a:r>
          </a:p>
          <a:p>
            <a:r>
              <a:rPr lang="en-US" sz="2000" dirty="0" smtClean="0"/>
              <a:t>Clean interface!</a:t>
            </a:r>
          </a:p>
          <a:p>
            <a:r>
              <a:rPr lang="en-US" sz="2000" dirty="0" smtClean="0"/>
              <a:t>Lock grabbed cleanly by either</a:t>
            </a:r>
          </a:p>
          <a:p>
            <a:pPr lvl="1"/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compare_and_swap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sz="2000" dirty="0" smtClean="0"/>
              <a:t>First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swap()</a:t>
            </a:r>
          </a:p>
          <a:p>
            <a:r>
              <a:rPr lang="en-US" sz="2000" dirty="0" smtClean="0">
                <a:latin typeface="Gill Sans Light"/>
              </a:rPr>
              <a:t>No overhead if uncontested!</a:t>
            </a:r>
          </a:p>
          <a:p>
            <a:r>
              <a:rPr lang="en-US" sz="2000" dirty="0" smtClean="0">
                <a:latin typeface="Gill Sans Light"/>
              </a:rPr>
              <a:t>Could build semaphores in a similar way!</a:t>
            </a:r>
          </a:p>
          <a:p>
            <a:pPr lvl="2"/>
            <a:endParaRPr lang="en-US" sz="1800" dirty="0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1162A227-EC73-435D-9290-CF11F61DC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823889"/>
            <a:ext cx="7086600" cy="557691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 err="1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typedef</a:t>
            </a:r>
            <a:r>
              <a:rPr lang="en-US" altLang="en-US" b="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b="0" dirty="0" err="1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enum</a:t>
            </a:r>
            <a:r>
              <a:rPr lang="en-US" altLang="en-US" b="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{ UNLOCKED,LOCKED,CONTESTED } Lock;</a:t>
            </a:r>
            <a:endParaRPr lang="en-US" altLang="en-US" b="0" dirty="0">
              <a:solidFill>
                <a:schemeClr val="accent5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en-US" b="0" dirty="0" smtClean="0">
                <a:solidFill>
                  <a:srgbClr val="233AE1"/>
                </a:solidFill>
                <a:latin typeface="Consolas" panose="020B0609020204030204" pitchFamily="49" charset="0"/>
              </a:rPr>
              <a:t>Lock </a:t>
            </a:r>
            <a:r>
              <a:rPr lang="en-US" altLang="en-US" b="0" dirty="0" err="1" smtClean="0">
                <a:solidFill>
                  <a:srgbClr val="233AE1"/>
                </a:solidFill>
                <a:latin typeface="Consolas" panose="020B0609020204030204" pitchFamily="49" charset="0"/>
              </a:rPr>
              <a:t>mylock</a:t>
            </a:r>
            <a:r>
              <a:rPr lang="en-US" altLang="en-US" b="0" dirty="0" smtClean="0">
                <a:solidFill>
                  <a:srgbClr val="233AE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0" dirty="0">
                <a:solidFill>
                  <a:srgbClr val="233AE1"/>
                </a:solidFill>
                <a:latin typeface="Consolas" panose="020B0609020204030204" pitchFamily="49" charset="0"/>
              </a:rPr>
              <a:t>= </a:t>
            </a:r>
            <a:r>
              <a:rPr lang="en-US" altLang="en-US" b="0" dirty="0" smtClean="0">
                <a:solidFill>
                  <a:srgbClr val="233AE1"/>
                </a:solidFill>
                <a:latin typeface="Consolas" panose="020B0609020204030204" pitchFamily="49" charset="0"/>
              </a:rPr>
              <a:t>UNLOCKED; // Interface: </a:t>
            </a:r>
            <a:r>
              <a:rPr lang="en-US" altLang="en-US" b="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acquire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altLang="en-US" b="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            //            release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acquire(Lock *</a:t>
            </a:r>
            <a:r>
              <a:rPr lang="en-US" altLang="en-US" b="0" dirty="0" err="1" smtClean="0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// If unlocked, grab lock!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en-US" b="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compare&amp;swap</a:t>
            </a:r>
            <a:r>
              <a:rPr lang="en-US" altLang="en-US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b="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thelock,UNLOCKED,LOCKED</a:t>
            </a:r>
            <a:r>
              <a:rPr lang="en-US" altLang="en-US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		return;</a:t>
            </a:r>
          </a:p>
          <a:p>
            <a:pPr algn="l"/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	// Keep trying to grab lock, sleep in </a:t>
            </a:r>
            <a:r>
              <a:rPr lang="en-US" altLang="en-US" b="0" dirty="0" err="1" smtClean="0">
                <a:latin typeface="Consolas" charset="0"/>
                <a:ea typeface="Consolas" charset="0"/>
                <a:cs typeface="Consolas" charset="0"/>
              </a:rPr>
              <a:t>futex</a:t>
            </a: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	while (</a:t>
            </a:r>
            <a:r>
              <a:rPr lang="en-US" altLang="en-US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swap(</a:t>
            </a:r>
            <a:r>
              <a:rPr lang="en-US" altLang="en-US" b="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mylock,CONTESTED</a:t>
            </a:r>
            <a:r>
              <a:rPr lang="en-US" altLang="en-US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 != UNLOCKED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	// Sleep unless someone releases hear!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futex</a:t>
            </a:r>
            <a:r>
              <a:rPr lang="en-US" altLang="en-US" b="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b="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, FUTEX_WAIT, CONTESTED);</a:t>
            </a:r>
          </a:p>
          <a:p>
            <a:pPr algn="l"/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algn="l"/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elease(Lock *</a:t>
            </a:r>
            <a:r>
              <a:rPr lang="en-US" altLang="en-US" b="0" dirty="0" err="1" smtClean="0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// If someone sleeping, 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en-US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swap(</a:t>
            </a:r>
            <a:r>
              <a:rPr lang="en-US" altLang="en-US" b="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thelock,UNLOCKED</a:t>
            </a:r>
            <a:r>
              <a:rPr lang="en-US" alt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 == CONTESTED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futex</a:t>
            </a:r>
            <a:r>
              <a:rPr lang="en-US" altLang="en-US" b="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(thelock,FUTEX_WAKE,1</a:t>
            </a:r>
            <a:r>
              <a:rPr lang="en-US" altLang="en-US" b="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altLang="en-US" b="0" dirty="0">
              <a:solidFill>
                <a:schemeClr val="hlin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B61CD74D-455A-43A0-B4F1-02061711597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170811" y="881063"/>
            <a:ext cx="76483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86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8505092" cy="106680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R1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R2 accessing dbase,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W1 and R3 waiting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2, WR = 1, AW = 0, WW = 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1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4755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030414" y="5410200"/>
            <a:ext cx="8866187" cy="1200150"/>
          </a:xfrm>
          <a:prstGeom prst="roundRect">
            <a:avLst/>
          </a:prstGeom>
          <a:solidFill>
            <a:srgbClr val="FF66CC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altLang="ko-KR" sz="2200" b="0" dirty="0">
                <a:latin typeface="Helvetica" charset="0"/>
                <a:ea typeface="굴림" charset="0"/>
                <a:cs typeface="굴림" charset="0"/>
              </a:rPr>
              <a:t>Status: 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200" b="0" dirty="0">
                <a:latin typeface="Helvetica" charset="0"/>
                <a:ea typeface="굴림" charset="0"/>
                <a:cs typeface="굴림" charset="0"/>
              </a:rPr>
              <a:t>R1 and R2 still reading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200" b="0" dirty="0">
                <a:latin typeface="Helvetica" charset="0"/>
                <a:cs typeface="Helvetica" charset="0"/>
              </a:rPr>
              <a:t>W1 and R3 waiting on </a:t>
            </a:r>
            <a:r>
              <a:rPr lang="en-US" sz="2200" b="0" dirty="0" err="1">
                <a:latin typeface="Helvetica" charset="0"/>
                <a:cs typeface="Helvetica" charset="0"/>
              </a:rPr>
              <a:t>okToWrite</a:t>
            </a:r>
            <a:r>
              <a:rPr lang="en-US" sz="2200" b="0" dirty="0">
                <a:latin typeface="Helvetica" charset="0"/>
                <a:cs typeface="Helvetica" charset="0"/>
              </a:rPr>
              <a:t> and </a:t>
            </a:r>
            <a:r>
              <a:rPr lang="en-US" sz="2200" b="0" dirty="0" err="1">
                <a:latin typeface="Helvetica" charset="0"/>
                <a:cs typeface="Helvetica" charset="0"/>
              </a:rPr>
              <a:t>okToRead</a:t>
            </a:r>
            <a:r>
              <a:rPr lang="en-US" sz="2200" b="0" dirty="0">
                <a:latin typeface="Helvetica" charset="0"/>
                <a:cs typeface="Helvetica" charset="0"/>
              </a:rPr>
              <a:t>, respectively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240423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7"/>
          <p:cNvSpPr>
            <a:spLocks noChangeArrowheads="1"/>
          </p:cNvSpPr>
          <p:nvPr/>
        </p:nvSpPr>
        <p:spPr bwMode="auto">
          <a:xfrm>
            <a:off x="2429607" y="4765431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5777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R2 finishes (R1 accessing dbase,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W1 and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R3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2, WR = 1,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79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43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2429607" y="4988169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6801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R2 finishes (R1 accessing dbase,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W1 and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R3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WR = 1,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803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990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7"/>
          <p:cNvSpPr>
            <a:spLocks noChangeArrowheads="1"/>
          </p:cNvSpPr>
          <p:nvPr/>
        </p:nvSpPr>
        <p:spPr bwMode="auto">
          <a:xfrm>
            <a:off x="2429608" y="5196254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7825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R2 finishes (R1 accessing dbase,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W1 and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R3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WR = 1,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7827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2635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7"/>
          <p:cNvSpPr>
            <a:spLocks noChangeArrowheads="1"/>
          </p:cNvSpPr>
          <p:nvPr/>
        </p:nvSpPr>
        <p:spPr bwMode="auto">
          <a:xfrm>
            <a:off x="2438400" y="56388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8849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R2 finishes (R1 accessing dbase,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W1 and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R3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1, WR = 1,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851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06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7"/>
          <p:cNvSpPr>
            <a:spLocks noChangeArrowheads="1"/>
          </p:cNvSpPr>
          <p:nvPr/>
        </p:nvSpPr>
        <p:spPr bwMode="auto">
          <a:xfrm>
            <a:off x="2438400" y="48006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9873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87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R1 finishes (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W1 and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R3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1, WR = 1,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875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365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7"/>
          <p:cNvSpPr>
            <a:spLocks noChangeArrowheads="1"/>
          </p:cNvSpPr>
          <p:nvPr/>
        </p:nvSpPr>
        <p:spPr bwMode="auto">
          <a:xfrm>
            <a:off x="2438400" y="4994031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0897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898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R1 finishes (W1, R3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, WR = 1, AW = 0, WW = 1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899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126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7"/>
          <p:cNvSpPr>
            <a:spLocks noChangeArrowheads="1"/>
          </p:cNvSpPr>
          <p:nvPr/>
        </p:nvSpPr>
        <p:spPr bwMode="auto">
          <a:xfrm>
            <a:off x="2429607" y="5213838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1921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R1 finishes (W1, R3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WR = 1,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923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988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</a:t>
            </a:r>
            <a:r>
              <a:rPr lang="en-US" altLang="ko-KR" sz="2000" dirty="0" smtClean="0">
                <a:latin typeface="Courier New" charset="0"/>
                <a:ea typeface="굴림" charset="0"/>
                <a:cs typeface="굴림" charset="0"/>
              </a:rPr>
              <a:t>elease(&amp;lock);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2948" name="Rectangle 7"/>
          <p:cNvSpPr>
            <a:spLocks noChangeArrowheads="1"/>
          </p:cNvSpPr>
          <p:nvPr/>
        </p:nvSpPr>
        <p:spPr bwMode="auto">
          <a:xfrm>
            <a:off x="2819400" y="5410200"/>
            <a:ext cx="36576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2945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94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R1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signals a writer (W1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R3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1,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-2362200" y="6629400"/>
            <a:ext cx="2286000" cy="9144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All readers done,</a:t>
            </a:r>
          </a:p>
          <a:p>
            <a:r>
              <a:rPr lang="en-US" altLang="ko-KR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Signal writer W1</a:t>
            </a:r>
            <a:endParaRPr lang="en-US" altLang="ko-KR" dirty="0">
              <a:latin typeface="Helvetica" panose="020B0604020202020204" pitchFamily="34" charset="0"/>
              <a:ea typeface="굴림" panose="020B0600000101010101" pitchFamily="34" charset="-12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7682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2188 -0.55393 C 1.02188 -0.5537 0.86094 -0.44838 0.7 -0.34282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4"/>
          <p:cNvSpPr>
            <a:spLocks noChangeArrowheads="1"/>
          </p:cNvSpPr>
          <p:nvPr/>
        </p:nvSpPr>
        <p:spPr bwMode="auto">
          <a:xfrm>
            <a:off x="2743200" y="2658813"/>
            <a:ext cx="43434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3972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3969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70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W1 gets signal (R3 still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1, AW = 0, WW = 1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-1981200" y="6248400"/>
            <a:ext cx="1905000" cy="7620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Receive signal from R1</a:t>
            </a:r>
            <a:endParaRPr lang="en-US" altLang="ko-KR" dirty="0">
              <a:latin typeface="Helvetica" panose="020B0604020202020204" pitchFamily="34" charset="0"/>
              <a:ea typeface="굴림" panose="020B0600000101010101" pitchFamily="34" charset="-12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251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1251 -0.8713 C 1.01251 -0.87107 0.85157 -0.76574 0.69063 -0.66019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96012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Producer-Consumer with a Bounded </a:t>
            </a:r>
            <a:r>
              <a:rPr lang="en-US" altLang="ko-KR" dirty="0">
                <a:ea typeface="굴림" panose="020B0600000101010101" pitchFamily="34" charset="-127"/>
              </a:rPr>
              <a:t>B</a:t>
            </a:r>
            <a:r>
              <a:rPr lang="en-US" altLang="ko-KR" dirty="0" smtClean="0">
                <a:ea typeface="굴림" panose="020B0600000101010101" pitchFamily="34" charset="-127"/>
              </a:rPr>
              <a:t>uffer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162" y="790294"/>
            <a:ext cx="9906000" cy="591530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Problem Definition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Producer(s) put things into a shared buffer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Consumer(s) take them out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Need synchronization to coordinate producer/consumer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Don’t want producer and consumer to have to work in lockstep, so put a fixed-size buffer between them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Need to synchronize access to this buffer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Producer needs to wait if buffer is full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Consumer needs to wait if buffer is empty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z="1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Example 1: GCC compiler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cpp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| cc1 | cc2 | as |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ld</a:t>
            </a:r>
            <a:endParaRPr lang="en-US" altLang="ko-KR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Example 2: Coke machine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Producer can put limited number of Cokes in machine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Consumer can’t take Cokes out if machine is empty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Others: Web servers, Routers, ….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  <p:pic>
        <p:nvPicPr>
          <p:cNvPr id="4628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371" y="3429001"/>
            <a:ext cx="1714500" cy="1795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98497CA3-96EE-AD43-9502-1CC1C466C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3068" y="1095094"/>
            <a:ext cx="1039332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 dirty="0">
                <a:latin typeface="Gill Sans" charset="0"/>
                <a:ea typeface="Gill Sans" charset="0"/>
                <a:cs typeface="Gill Sans" charset="0"/>
              </a:rPr>
              <a:t>Consumer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884472BC-AD9C-CF47-942E-032A15DBF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668" y="942694"/>
            <a:ext cx="1039332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 dirty="0">
                <a:latin typeface="Gill Sans" charset="0"/>
                <a:ea typeface="Gill Sans" charset="0"/>
                <a:cs typeface="Gill Sans" charset="0"/>
              </a:rPr>
              <a:t>Consumer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711648" y="790294"/>
            <a:ext cx="984630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>
                <a:latin typeface="Gill Sans" charset="0"/>
                <a:ea typeface="Gill Sans" charset="0"/>
                <a:cs typeface="Gill Sans" charset="0"/>
              </a:rPr>
              <a:t>Producer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0238268" y="790294"/>
            <a:ext cx="1039332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 dirty="0">
                <a:latin typeface="Gill Sans" charset="0"/>
                <a:ea typeface="Gill Sans" charset="0"/>
                <a:cs typeface="Gill Sans" charset="0"/>
              </a:rPr>
              <a:t>Consumer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9198936" y="899310"/>
            <a:ext cx="656420" cy="381560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 dirty="0">
                <a:latin typeface="Gill Sans" charset="0"/>
                <a:ea typeface="Gill Sans" charset="0"/>
                <a:cs typeface="Gill Sans" charset="0"/>
              </a:rPr>
              <a:t>Buffer</a:t>
            </a: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8816024" y="1090091"/>
            <a:ext cx="3829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9855356" y="1090091"/>
            <a:ext cx="3829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9017E023-D334-A04E-BEE4-D5372DC11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048" y="942694"/>
            <a:ext cx="984630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>
                <a:latin typeface="Gill Sans" charset="0"/>
                <a:ea typeface="Gill Sans" charset="0"/>
                <a:cs typeface="Gill Sans" charset="0"/>
              </a:rPr>
              <a:t>Producer</a:t>
            </a:r>
          </a:p>
        </p:txBody>
      </p:sp>
    </p:spTree>
    <p:extLst>
      <p:ext uri="{BB962C8B-B14F-4D97-AF65-F5344CB8AC3E}">
        <p14:creationId xmlns:p14="http://schemas.microsoft.com/office/powerpoint/2010/main" val="3126244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1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2438400" y="28194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4996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4993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W1 gets signal (R3 still waiting)</a:t>
            </a:r>
          </a:p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AR = 0, WR = 1, AW = 0, WW = </a:t>
            </a:r>
            <a:r>
              <a:rPr lang="en-US" altLang="ko-KR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</a:p>
          <a:p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0252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4"/>
          <p:cNvSpPr>
            <a:spLocks noChangeArrowheads="1"/>
          </p:cNvSpPr>
          <p:nvPr/>
        </p:nvSpPr>
        <p:spPr bwMode="auto">
          <a:xfrm>
            <a:off x="2438400" y="32766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6020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6017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W1 gets signal (R3 still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1, AW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WW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6021" name="TextBox 1"/>
          <p:cNvSpPr txBox="1">
            <a:spLocks noChangeArrowheads="1"/>
          </p:cNvSpPr>
          <p:nvPr/>
        </p:nvSpPr>
        <p:spPr bwMode="auto">
          <a:xfrm>
            <a:off x="13068300" y="36322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endParaRPr lang="en-US" sz="2000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88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4"/>
          <p:cNvSpPr>
            <a:spLocks noChangeArrowheads="1"/>
          </p:cNvSpPr>
          <p:nvPr/>
        </p:nvSpPr>
        <p:spPr bwMode="auto">
          <a:xfrm>
            <a:off x="2447192" y="3936024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7044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7041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7042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W1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accessing dbase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(R3 still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1, AW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022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 smtClean="0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Sleep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8067" name="Rectangle 4"/>
          <p:cNvSpPr>
            <a:spLocks noChangeArrowheads="1"/>
          </p:cNvSpPr>
          <p:nvPr/>
        </p:nvSpPr>
        <p:spPr bwMode="auto">
          <a:xfrm>
            <a:off x="2444262" y="44958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8065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W1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finishes (R3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still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1, AW = 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1, 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452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4"/>
          <p:cNvSpPr>
            <a:spLocks noChangeArrowheads="1"/>
          </p:cNvSpPr>
          <p:nvPr/>
        </p:nvSpPr>
        <p:spPr bwMode="auto">
          <a:xfrm>
            <a:off x="2444262" y="4648200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8068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 smtClean="0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</a:t>
            </a:r>
            <a:r>
              <a:rPr lang="en-US" altLang="ko-KR" sz="2000" dirty="0" smtClean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Sleep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</a:t>
            </a:r>
            <a:r>
              <a:rPr lang="en-US" altLang="ko-KR" sz="2000" dirty="0" smtClean="0">
                <a:latin typeface="Courier New" charset="0"/>
                <a:ea typeface="굴림" charset="0"/>
                <a:cs typeface="굴림" charset="0"/>
              </a:rPr>
              <a:t>(&amp;lock);</a:t>
            </a:r>
            <a:endParaRPr lang="en-US" altLang="ko-KR" sz="2000" dirty="0"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8065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W1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finishes (R3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still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1, AW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199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2438400" y="4850423"/>
            <a:ext cx="35052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89092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9089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090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W1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finishes (R3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still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1, AW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876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Content Placeholder 5"/>
          <p:cNvSpPr txBox="1">
            <a:spLocks/>
          </p:cNvSpPr>
          <p:nvPr/>
        </p:nvSpPr>
        <p:spPr bwMode="auto">
          <a:xfrm>
            <a:off x="1828800" y="1828800"/>
            <a:ext cx="8610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Writer()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AR) &gt; 0) {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write?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WW++;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Active users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WW--;	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AW++;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ReadWrite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endParaRPr lang="en-US" altLang="ko-KR" sz="2000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6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 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AW--;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cond_broadcast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90115" name="Rectangle 4"/>
          <p:cNvSpPr>
            <a:spLocks noChangeArrowheads="1"/>
          </p:cNvSpPr>
          <p:nvPr/>
        </p:nvSpPr>
        <p:spPr bwMode="auto">
          <a:xfrm>
            <a:off x="2743200" y="5410200"/>
            <a:ext cx="43434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0113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011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W1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signaling readers (R3 </a:t>
            </a:r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still waiting)</a:t>
            </a: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1,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-2514600" y="6019800"/>
            <a:ext cx="2438400" cy="9144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No waiting writers,</a:t>
            </a:r>
          </a:p>
          <a:p>
            <a:r>
              <a:rPr lang="en-US" altLang="ko-KR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Signal reader R3</a:t>
            </a:r>
            <a:endParaRPr lang="en-US" altLang="ko-KR" dirty="0">
              <a:latin typeface="Helvetica" panose="020B0604020202020204" pitchFamily="34" charset="0"/>
              <a:ea typeface="굴림" panose="020B0600000101010101" pitchFamily="34" charset="-12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41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9688 -0.48589 C 0.99688 -0.48565 0.83594 -0.38033 0.675 -0.27477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91140" name="Rectangle 7"/>
          <p:cNvSpPr>
            <a:spLocks noChangeArrowheads="1"/>
          </p:cNvSpPr>
          <p:nvPr/>
        </p:nvSpPr>
        <p:spPr bwMode="auto">
          <a:xfrm>
            <a:off x="2438400" y="2819400"/>
            <a:ext cx="4495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1137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138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R3 gets signal (no waiting threads)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1,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-1981200" y="6248400"/>
            <a:ext cx="1905000" cy="7620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Receive signal from W1</a:t>
            </a:r>
            <a:endParaRPr lang="en-US" altLang="ko-KR" dirty="0">
              <a:latin typeface="Helvetica" panose="020B0604020202020204" pitchFamily="34" charset="0"/>
              <a:ea typeface="굴림" panose="020B0600000101010101" pitchFamily="34" charset="-12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189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1771 -0.86412 C 0.91771 -0.86389 0.75677 -0.75857 0.59583 -0.65301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7"/>
          <p:cNvSpPr>
            <a:spLocks noChangeArrowheads="1"/>
          </p:cNvSpPr>
          <p:nvPr/>
        </p:nvSpPr>
        <p:spPr bwMode="auto">
          <a:xfrm>
            <a:off x="2447192" y="300697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2163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92161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162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R3 gets signal (no waiting threads)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0, WR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623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7"/>
          <p:cNvSpPr>
            <a:spLocks noChangeArrowheads="1"/>
          </p:cNvSpPr>
          <p:nvPr/>
        </p:nvSpPr>
        <p:spPr bwMode="auto">
          <a:xfrm>
            <a:off x="2438400" y="42672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3185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R3 accessing dbase (no waiting threads)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 dirty="0" smtClean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1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, 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WR = </a:t>
            </a: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187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530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10FA3-ED5E-894D-8B92-0CE368650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3102429"/>
            <a:ext cx="7886700" cy="3074534"/>
          </a:xfrm>
        </p:spPr>
        <p:txBody>
          <a:bodyPr/>
          <a:lstStyle/>
          <a:p>
            <a:r>
              <a:rPr lang="en-US" dirty="0"/>
              <a:t>Insert: write &amp; bump write </a:t>
            </a:r>
            <a:r>
              <a:rPr lang="en-US" dirty="0" err="1"/>
              <a:t>ptr</a:t>
            </a:r>
            <a:r>
              <a:rPr lang="en-US" dirty="0"/>
              <a:t> (enqueue)</a:t>
            </a:r>
          </a:p>
          <a:p>
            <a:r>
              <a:rPr lang="en-US" dirty="0"/>
              <a:t>Remove: read &amp; bump read </a:t>
            </a:r>
            <a:r>
              <a:rPr lang="en-US" dirty="0" err="1"/>
              <a:t>ptr</a:t>
            </a:r>
            <a:r>
              <a:rPr lang="en-US" dirty="0"/>
              <a:t> (dequeue)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>
                <a:solidFill>
                  <a:srgbClr val="FF0000"/>
                </a:solidFill>
              </a:rPr>
              <a:t>How to tell if Full (on insert) Empty (on remove)?</a:t>
            </a:r>
          </a:p>
          <a:p>
            <a:r>
              <a:rPr lang="en-US" i="1" dirty="0">
                <a:solidFill>
                  <a:srgbClr val="FF0000"/>
                </a:solidFill>
              </a:rPr>
              <a:t>And what do you do if it is?</a:t>
            </a:r>
          </a:p>
          <a:p>
            <a:r>
              <a:rPr lang="en-US" i="1" dirty="0">
                <a:solidFill>
                  <a:srgbClr val="FF0000"/>
                </a:solidFill>
              </a:rPr>
              <a:t>What needs to be atomic?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A1D329-23D2-3341-BA18-42D19EFF5E5F}"/>
              </a:ext>
            </a:extLst>
          </p:cNvPr>
          <p:cNvSpPr/>
          <p:nvPr/>
        </p:nvSpPr>
        <p:spPr>
          <a:xfrm>
            <a:off x="2152650" y="1273353"/>
            <a:ext cx="4019550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200FF"/>
                </a:solidFill>
                <a:latin typeface="Courier" pitchFamily="2" charset="0"/>
              </a:rPr>
              <a:t>typedef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C200FF"/>
                </a:solidFill>
                <a:latin typeface="Courier" pitchFamily="2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2D961E"/>
                </a:solidFill>
                <a:latin typeface="Courier" pitchFamily="2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{</a:t>
            </a:r>
            <a:endParaRPr lang="en-US" dirty="0">
              <a:solidFill>
                <a:srgbClr val="C200FF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2D961E"/>
                </a:solidFill>
                <a:latin typeface="Courier" pitchFamily="2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C1651C"/>
                </a:solidFill>
                <a:latin typeface="Courier" pitchFamily="2" charset="0"/>
              </a:rPr>
              <a:t>write_index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dirty="0">
              <a:solidFill>
                <a:srgbClr val="C1651C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2D961E"/>
                </a:solidFill>
                <a:latin typeface="Courier" pitchFamily="2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C1651C"/>
                </a:solidFill>
                <a:latin typeface="Courier" pitchFamily="2" charset="0"/>
              </a:rPr>
              <a:t>read_index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dirty="0">
              <a:solidFill>
                <a:srgbClr val="C1651C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2D961E"/>
                </a:solidFill>
                <a:latin typeface="Courier" pitchFamily="2" charset="0"/>
              </a:rPr>
              <a:t>&lt;type&gt;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*</a:t>
            </a:r>
            <a:r>
              <a:rPr lang="en-US" dirty="0">
                <a:solidFill>
                  <a:srgbClr val="C1651C"/>
                </a:solidFill>
                <a:latin typeface="Courier" pitchFamily="2" charset="0"/>
              </a:rPr>
              <a:t>entries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[BUFSIZE];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} </a:t>
            </a:r>
            <a:r>
              <a:rPr lang="en-US" dirty="0" err="1">
                <a:solidFill>
                  <a:srgbClr val="2D961E"/>
                </a:solidFill>
                <a:latin typeface="Courier" pitchFamily="2" charset="0"/>
              </a:rPr>
              <a:t>buf_t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dirty="0">
              <a:solidFill>
                <a:srgbClr val="2D961E"/>
              </a:solidFill>
              <a:effectLst/>
              <a:latin typeface="Courier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538674-364D-4A44-9700-36D6BFFB2AB3}"/>
              </a:ext>
            </a:extLst>
          </p:cNvPr>
          <p:cNvSpPr/>
          <p:nvPr/>
        </p:nvSpPr>
        <p:spPr>
          <a:xfrm>
            <a:off x="7815944" y="1896638"/>
            <a:ext cx="250372" cy="6096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756D3F-0950-3049-A27E-80947BD39B5C}"/>
              </a:ext>
            </a:extLst>
          </p:cNvPr>
          <p:cNvSpPr/>
          <p:nvPr/>
        </p:nvSpPr>
        <p:spPr>
          <a:xfrm>
            <a:off x="8074091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347A4B-ACC0-6847-AB31-6DB7989A5ED3}"/>
              </a:ext>
            </a:extLst>
          </p:cNvPr>
          <p:cNvSpPr/>
          <p:nvPr/>
        </p:nvSpPr>
        <p:spPr>
          <a:xfrm>
            <a:off x="8332238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B188BE-8667-A84A-9F3C-AF5000AC070C}"/>
              </a:ext>
            </a:extLst>
          </p:cNvPr>
          <p:cNvSpPr/>
          <p:nvPr/>
        </p:nvSpPr>
        <p:spPr>
          <a:xfrm>
            <a:off x="8590385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B54DD3-EF7A-6345-94E4-2640C53CC864}"/>
              </a:ext>
            </a:extLst>
          </p:cNvPr>
          <p:cNvSpPr/>
          <p:nvPr/>
        </p:nvSpPr>
        <p:spPr>
          <a:xfrm>
            <a:off x="8848532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479EDA-B846-F141-A053-342F9D17E0A6}"/>
              </a:ext>
            </a:extLst>
          </p:cNvPr>
          <p:cNvSpPr/>
          <p:nvPr/>
        </p:nvSpPr>
        <p:spPr>
          <a:xfrm>
            <a:off x="9106679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5ECA2F-4452-E642-8459-8A7F145DA660}"/>
              </a:ext>
            </a:extLst>
          </p:cNvPr>
          <p:cNvSpPr/>
          <p:nvPr/>
        </p:nvSpPr>
        <p:spPr>
          <a:xfrm>
            <a:off x="9364826" y="1896638"/>
            <a:ext cx="250372" cy="6096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0185F3-27CC-8348-8E97-754D5E5C0237}"/>
              </a:ext>
            </a:extLst>
          </p:cNvPr>
          <p:cNvSpPr/>
          <p:nvPr/>
        </p:nvSpPr>
        <p:spPr>
          <a:xfrm>
            <a:off x="9622975" y="1896638"/>
            <a:ext cx="250372" cy="6096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D49F5F-E40E-C640-9C24-6E7179650A1A}"/>
              </a:ext>
            </a:extLst>
          </p:cNvPr>
          <p:cNvGrpSpPr/>
          <p:nvPr/>
        </p:nvGrpSpPr>
        <p:grpSpPr>
          <a:xfrm rot="5400000">
            <a:off x="7229151" y="1129777"/>
            <a:ext cx="508521" cy="609600"/>
            <a:chOff x="7405397" y="1665515"/>
            <a:chExt cx="508521" cy="6096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A99D6A9-D813-A14F-9370-E5550B3E826C}"/>
                </a:ext>
              </a:extLst>
            </p:cNvPr>
            <p:cNvSpPr/>
            <p:nvPr/>
          </p:nvSpPr>
          <p:spPr>
            <a:xfrm>
              <a:off x="7405397" y="1665515"/>
              <a:ext cx="250372" cy="60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677780-287C-FE4A-844A-A474759BBAA6}"/>
                </a:ext>
              </a:extLst>
            </p:cNvPr>
            <p:cNvSpPr/>
            <p:nvPr/>
          </p:nvSpPr>
          <p:spPr>
            <a:xfrm>
              <a:off x="7663546" y="1665515"/>
              <a:ext cx="250372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8F26987-FF22-3243-A0D2-F96410C29C41}"/>
              </a:ext>
            </a:extLst>
          </p:cNvPr>
          <p:cNvSpPr txBox="1"/>
          <p:nvPr/>
        </p:nvSpPr>
        <p:spPr>
          <a:xfrm>
            <a:off x="7299947" y="109945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A09C29-A3C7-2740-8115-6E07C8C4C39A}"/>
              </a:ext>
            </a:extLst>
          </p:cNvPr>
          <p:cNvSpPr txBox="1"/>
          <p:nvPr/>
        </p:nvSpPr>
        <p:spPr>
          <a:xfrm>
            <a:off x="7321782" y="134477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B574A79C-934D-BB4A-B02E-0793E479041E}"/>
              </a:ext>
            </a:extLst>
          </p:cNvPr>
          <p:cNvCxnSpPr>
            <a:cxnSpLocks/>
            <a:stCxn id="14" idx="0"/>
            <a:endCxn id="6" idx="0"/>
          </p:cNvCxnSpPr>
          <p:nvPr/>
        </p:nvCxnSpPr>
        <p:spPr>
          <a:xfrm>
            <a:off x="7788211" y="1305504"/>
            <a:ext cx="411066" cy="5911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9FC1B27-CB32-7944-ABC5-FCB6095E3DF1}"/>
              </a:ext>
            </a:extLst>
          </p:cNvPr>
          <p:cNvCxnSpPr>
            <a:cxnSpLocks/>
            <a:stCxn id="15" idx="0"/>
            <a:endCxn id="12" idx="0"/>
          </p:cNvCxnSpPr>
          <p:nvPr/>
        </p:nvCxnSpPr>
        <p:spPr>
          <a:xfrm>
            <a:off x="7788212" y="1563652"/>
            <a:ext cx="1701801" cy="3329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B32F8EE-B602-9D4F-ABAF-6C91A91BC51F}"/>
              </a:ext>
            </a:extLst>
          </p:cNvPr>
          <p:cNvSpPr txBox="1"/>
          <p:nvPr/>
        </p:nvSpPr>
        <p:spPr>
          <a:xfrm>
            <a:off x="9320735" y="206878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d</a:t>
            </a:r>
            <a:r>
              <a:rPr lang="en-US" sz="1200" baseline="-25000" dirty="0">
                <a:latin typeface="Courier" pitchFamily="2" charset="0"/>
              </a:rPr>
              <a:t>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3E41C6-0C90-EF4D-9495-5047A860EE6B}"/>
              </a:ext>
            </a:extLst>
          </p:cNvPr>
          <p:cNvSpPr txBox="1"/>
          <p:nvPr/>
        </p:nvSpPr>
        <p:spPr>
          <a:xfrm>
            <a:off x="9517970" y="2068782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d</a:t>
            </a:r>
            <a:r>
              <a:rPr lang="en-US" sz="1200" baseline="-25000" dirty="0">
                <a:latin typeface="Courier" pitchFamily="2" charset="0"/>
              </a:rPr>
              <a:t>i+1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C93454-5D1C-034F-985D-972936CB1D4C}"/>
              </a:ext>
            </a:extLst>
          </p:cNvPr>
          <p:cNvSpPr txBox="1"/>
          <p:nvPr/>
        </p:nvSpPr>
        <p:spPr>
          <a:xfrm>
            <a:off x="7700587" y="2068782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d</a:t>
            </a:r>
            <a:r>
              <a:rPr lang="en-US" sz="1200" baseline="-25000" dirty="0">
                <a:latin typeface="Courier" pitchFamily="2" charset="0"/>
              </a:rPr>
              <a:t>i+2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90600" y="194382"/>
            <a:ext cx="102108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Recall: Circular </a:t>
            </a:r>
            <a:r>
              <a:rPr lang="en-US" dirty="0"/>
              <a:t>Buffer Data </a:t>
            </a:r>
            <a:r>
              <a:rPr lang="en-US" dirty="0" smtClean="0"/>
              <a:t>Structure (sequential </a:t>
            </a:r>
            <a:r>
              <a:rPr lang="en-US" dirty="0"/>
              <a:t>case)</a:t>
            </a:r>
          </a:p>
        </p:txBody>
      </p:sp>
    </p:spTree>
    <p:extLst>
      <p:ext uri="{BB962C8B-B14F-4D97-AF65-F5344CB8AC3E}">
        <p14:creationId xmlns:p14="http://schemas.microsoft.com/office/powerpoint/2010/main" val="3367995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7"/>
          <p:cNvSpPr>
            <a:spLocks noChangeArrowheads="1"/>
          </p:cNvSpPr>
          <p:nvPr/>
        </p:nvSpPr>
        <p:spPr bwMode="auto">
          <a:xfrm>
            <a:off x="2438400" y="48006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4209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210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R3 finishes (no waiting threads)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AR = 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1, 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WR = 0,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211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473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7"/>
          <p:cNvSpPr>
            <a:spLocks noChangeArrowheads="1"/>
          </p:cNvSpPr>
          <p:nvPr/>
        </p:nvSpPr>
        <p:spPr bwMode="auto">
          <a:xfrm>
            <a:off x="2438400" y="5638800"/>
            <a:ext cx="3352800" cy="2286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>
            <a:solidFill>
              <a:srgbClr val="2A40E2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95233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305800" cy="533400"/>
          </a:xfrm>
        </p:spPr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Simulation of Readers/Writers Solution</a:t>
            </a: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34" name="Content Placeholder 2"/>
          <p:cNvSpPr>
            <a:spLocks noGrp="1"/>
          </p:cNvSpPr>
          <p:nvPr>
            <p:ph idx="1"/>
          </p:nvPr>
        </p:nvSpPr>
        <p:spPr>
          <a:xfrm>
            <a:off x="2133600" y="762000"/>
            <a:ext cx="7924800" cy="10668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R3 finishes (no waiting threads)</a:t>
            </a:r>
          </a:p>
          <a:p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AR 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= </a:t>
            </a:r>
            <a:r>
              <a:rPr lang="en-US" altLang="ko-KR" dirty="0" smtClean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0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, 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WR = 0, AW = 0, WW = 0</a:t>
            </a:r>
          </a:p>
          <a:p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235" name="Content Placeholder 4"/>
          <p:cNvSpPr txBox="1">
            <a:spLocks/>
          </p:cNvSpPr>
          <p:nvPr/>
        </p:nvSpPr>
        <p:spPr bwMode="auto">
          <a:xfrm>
            <a:off x="1828800" y="1828800"/>
            <a:ext cx="9067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Reader() {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while ((AW + WW) &gt; 0) { 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Is it safe to read?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WR++;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No. Writers exist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okToRead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,&amp;lock);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Sleep on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cond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var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WR--;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 longer waiting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}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AR++;		</a:t>
            </a:r>
            <a:r>
              <a:rPr lang="en-US" altLang="ko-KR" sz="2000" dirty="0">
                <a:solidFill>
                  <a:schemeClr val="accent2"/>
                </a:solidFill>
                <a:latin typeface="Courier New" charset="0"/>
                <a:ea typeface="굴림" charset="0"/>
                <a:cs typeface="굴림" charset="0"/>
              </a:rPr>
              <a:t>// Now we are active!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AccessDbase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sz="2000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ReadOnly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AR--;	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urier New" charset="0"/>
                <a:ea typeface="굴림" charset="0"/>
                <a:cs typeface="굴림" charset="0"/>
              </a:rPr>
              <a:t>okToWrite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);	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2000" dirty="0"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}</a:t>
            </a:r>
            <a:endParaRPr lang="en-US" altLang="ko-KR" sz="2000" dirty="0">
              <a:latin typeface="Helvetica" charset="0"/>
              <a:ea typeface="굴림" charset="0"/>
              <a:cs typeface="굴림" charset="0"/>
            </a:endParaRPr>
          </a:p>
          <a:p>
            <a:pPr eaLnBrk="1" hangingPunct="1">
              <a:lnSpc>
                <a:spcPct val="70000"/>
              </a:lnSpc>
              <a:spcBef>
                <a:spcPct val="30000"/>
              </a:spcBef>
              <a:buSzPct val="100000"/>
            </a:pPr>
            <a:endParaRPr lang="en-US" sz="1800" dirty="0">
              <a:latin typeface="Helvetica" charset="0"/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-2514600" y="6019800"/>
            <a:ext cx="2438400" cy="914400"/>
          </a:xfrm>
          <a:prstGeom prst="wedgeRoundRectCallout">
            <a:avLst>
              <a:gd name="adj1" fmla="val -41602"/>
              <a:gd name="adj2" fmla="val 77472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All DONE!</a:t>
            </a:r>
          </a:p>
          <a:p>
            <a:r>
              <a:rPr lang="en-US" altLang="ko-KR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DBase is Idle</a:t>
            </a:r>
            <a:endParaRPr lang="en-US" altLang="ko-KR" dirty="0">
              <a:latin typeface="Helvetica" panose="020B0604020202020204" pitchFamily="34" charset="0"/>
              <a:ea typeface="굴림" panose="020B0600000101010101" pitchFamily="34" charset="-12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3605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552 -0.43333 C 1.0552 -0.4331 0.89426 -0.32777 0.73332 -0.22222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94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Questions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685800"/>
            <a:ext cx="8763000" cy="60198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Can readers starve?  Consider Reader() entry code: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while ((AW + WW) &gt; 0) {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Is it safe to read?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	WR++;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No. Writers exist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cond_wait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okToRead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,&amp;lock);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Sleep on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cond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var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	WR--;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longer waiting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}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	AR++;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Now we are active!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What if we erase the condition check in Reader exit?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AR--;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longer active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if (AR == 0 &amp;&amp; WW &gt; 0)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other active readers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cond_signal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okToWrite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);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Wake up one writer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Further, what if we turn the signal() into broadcast()</a:t>
            </a:r>
          </a:p>
          <a:p>
            <a:pPr>
              <a:lnSpc>
                <a:spcPct val="85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AR--;	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No longer active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cond_broadcast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okToWrite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); </a:t>
            </a:r>
            <a:r>
              <a:rPr lang="en-US" altLang="ko-KR" sz="20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34" charset="-127"/>
              </a:rPr>
              <a:t>// Wake up sleepers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Finally, what if we use only one condition variable (call it “</a:t>
            </a:r>
            <a:r>
              <a:rPr lang="en-US" altLang="ko-KR" b="1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okContinue</a:t>
            </a:r>
            <a:r>
              <a:rPr lang="en-US" altLang="ko-KR" dirty="0" smtClean="0">
                <a:ea typeface="굴림" panose="020B0600000101010101" pitchFamily="34" charset="-127"/>
              </a:rPr>
              <a:t>”) instead of two separate ones?</a:t>
            </a: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Both readers and writers sleep on this variable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Must use broadcast() instead of signal()</a:t>
            </a: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688975" algn="l"/>
                <a:tab pos="1027113" algn="l"/>
                <a:tab pos="4346575" algn="l"/>
              </a:tabLst>
            </a:pPr>
            <a:endParaRPr lang="ko-KR" altLang="en-US" sz="2200" dirty="0">
              <a:ea typeface="굴림" panose="020B0600000101010101" pitchFamily="34" charset="-127"/>
            </a:endParaRPr>
          </a:p>
        </p:txBody>
      </p:sp>
      <p:sp>
        <p:nvSpPr>
          <p:cNvPr id="490500" name="Rectangle 4"/>
          <p:cNvSpPr>
            <a:spLocks noChangeArrowheads="1"/>
          </p:cNvSpPr>
          <p:nvPr/>
        </p:nvSpPr>
        <p:spPr bwMode="auto">
          <a:xfrm>
            <a:off x="2286000" y="3467100"/>
            <a:ext cx="8001000" cy="266700"/>
          </a:xfrm>
          <a:prstGeom prst="rect">
            <a:avLst/>
          </a:prstGeom>
          <a:solidFill>
            <a:srgbClr val="2A40E2">
              <a:alpha val="59999"/>
            </a:srgbClr>
          </a:solidFill>
          <a:ln w="38100" algn="ctr">
            <a:solidFill>
              <a:srgbClr val="2A40E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81873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0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0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0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0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0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90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0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0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499" grpId="0" uiExpand="1" build="p"/>
      <p:bldP spid="490500" grpId="0" uiExpan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Use of Single CV: </a:t>
            </a:r>
            <a:r>
              <a:rPr lang="en-US" b="1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okContinue</a:t>
            </a:r>
            <a:endParaRPr lang="en-US" b="1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98306" name="Content Placeholder 4"/>
          <p:cNvSpPr>
            <a:spLocks noGrp="1"/>
          </p:cNvSpPr>
          <p:nvPr>
            <p:ph sz="half" idx="1"/>
          </p:nvPr>
        </p:nvSpPr>
        <p:spPr>
          <a:xfrm>
            <a:off x="609600" y="685800"/>
            <a:ext cx="5638800" cy="6172200"/>
          </a:xfrm>
        </p:spPr>
        <p:txBody>
          <a:bodyPr>
            <a:normAutofit/>
          </a:bodyPr>
          <a:lstStyle/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Reader() {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while ((AW + WW) &gt; 0) 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WR++;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cond_wait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,&amp;lock</a:t>
            </a:r>
            <a:r>
              <a:rPr lang="en-US" altLang="ko-KR" sz="19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WR--;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AR++;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</a:t>
            </a:r>
            <a:r>
              <a:rPr lang="en-US" altLang="ko-KR" sz="19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1900" dirty="0" smtClean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// read-only access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AccessDbase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ReadOnly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1900" dirty="0" smtClean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AR--;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cond_signal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sz="1900" dirty="0">
              <a:latin typeface="Consolas" panose="020B0609020204030204" pitchFamily="49" charset="0"/>
              <a:cs typeface="ＭＳ Ｐゴシック" charset="0"/>
            </a:endParaRPr>
          </a:p>
        </p:txBody>
      </p:sp>
      <p:sp>
        <p:nvSpPr>
          <p:cNvPr id="98307" name="Content Placeholder 5"/>
          <p:cNvSpPr>
            <a:spLocks noGrp="1"/>
          </p:cNvSpPr>
          <p:nvPr>
            <p:ph sz="half" idx="2"/>
          </p:nvPr>
        </p:nvSpPr>
        <p:spPr>
          <a:xfrm>
            <a:off x="5867400" y="685800"/>
            <a:ext cx="6248400" cy="6096000"/>
          </a:xfrm>
        </p:spPr>
        <p:txBody>
          <a:bodyPr>
            <a:normAutofit/>
          </a:bodyPr>
          <a:lstStyle/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Writer() {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while ((AW + AR) &gt; 0) 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WW++;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cond_wait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,&amp;lock</a:t>
            </a:r>
            <a:r>
              <a:rPr lang="en-US" altLang="ko-KR" sz="19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WW--;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AW++;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</a:t>
            </a:r>
            <a:r>
              <a:rPr lang="en-US" altLang="ko-KR" sz="19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1900" dirty="0">
              <a:solidFill>
                <a:srgbClr val="000000"/>
              </a:solidFill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// read/write access</a:t>
            </a:r>
            <a:b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 err="1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AccessDbase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 err="1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ReadWrite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1900" dirty="0" smtClean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AW--;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cond_signal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cond_broadcast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	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sz="1900" dirty="0">
              <a:latin typeface="Consolas" panose="020B0609020204030204" pitchFamily="49" charset="0"/>
              <a:cs typeface="ＭＳ Ｐゴシック" charset="0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1905000" y="5791200"/>
            <a:ext cx="8915400" cy="933450"/>
          </a:xfrm>
          <a:prstGeom prst="roundRect">
            <a:avLst/>
          </a:prstGeom>
          <a:solidFill>
            <a:srgbClr val="FF66CC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Helvetica" charset="0"/>
                <a:cs typeface="Helvetica" charset="0"/>
              </a:rPr>
              <a:t>What if we 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okToWrite</a:t>
            </a:r>
            <a:r>
              <a:rPr lang="en-US" sz="2000" dirty="0">
                <a:latin typeface="Helvetica" charset="0"/>
                <a:cs typeface="Helvetica" charset="0"/>
              </a:rPr>
              <a:t>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okToRead</a:t>
            </a:r>
            <a:r>
              <a:rPr lang="en-US" sz="2000" dirty="0">
                <a:latin typeface="Helvetica" charset="0"/>
                <a:cs typeface="Helvetica" charset="0"/>
              </a:rPr>
              <a:t> into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okContinue</a:t>
            </a:r>
            <a:r>
              <a:rPr lang="en-US" sz="2000" dirty="0">
                <a:latin typeface="Helvetica" charset="0"/>
                <a:cs typeface="Helvetica" charset="0"/>
              </a:rPr>
              <a:t/>
            </a:r>
            <a:br>
              <a:rPr lang="en-US" sz="2000" dirty="0">
                <a:latin typeface="Helvetica" charset="0"/>
                <a:cs typeface="Helvetica" charset="0"/>
              </a:rPr>
            </a:br>
            <a:r>
              <a:rPr lang="en-US" sz="2000" dirty="0" smtClean="0">
                <a:latin typeface="Helvetica" charset="0"/>
                <a:cs typeface="Helvetica" charset="0"/>
              </a:rPr>
              <a:t>(i.e. use only one condition variable instead of two)?</a:t>
            </a:r>
            <a:endParaRPr lang="en-US" sz="2000" dirty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615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3"/>
          <p:cNvSpPr>
            <a:spLocks noGrp="1"/>
          </p:cNvSpPr>
          <p:nvPr>
            <p:ph type="title"/>
          </p:nvPr>
        </p:nvSpPr>
        <p:spPr>
          <a:xfrm>
            <a:off x="2514600" y="152400"/>
            <a:ext cx="7162800" cy="5334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Use of Single CV: </a:t>
            </a:r>
            <a:r>
              <a:rPr lang="en-US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okContinue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Content Placeholder 4"/>
          <p:cNvSpPr>
            <a:spLocks noGrp="1"/>
          </p:cNvSpPr>
          <p:nvPr>
            <p:ph sz="half" idx="1"/>
          </p:nvPr>
        </p:nvSpPr>
        <p:spPr>
          <a:xfrm>
            <a:off x="609600" y="685800"/>
            <a:ext cx="5638800" cy="6172200"/>
          </a:xfrm>
        </p:spPr>
        <p:txBody>
          <a:bodyPr>
            <a:normAutofit/>
          </a:bodyPr>
          <a:lstStyle/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Reader() {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while ((AW + WW) &gt; 0) 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WR++;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cond_wait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,&amp;lock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WR--;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AR++;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</a:t>
            </a:r>
            <a:r>
              <a:rPr lang="en-US" altLang="ko-KR" sz="19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1900" dirty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// read-only access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AccessDbase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ReadOnly</a:t>
            </a:r>
            <a:r>
              <a:rPr lang="en-US" altLang="ko-KR" sz="19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1900" dirty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AR--;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cond_signal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sz="1900" dirty="0">
              <a:latin typeface="Consolas" panose="020B0609020204030204" pitchFamily="49" charset="0"/>
              <a:cs typeface="ＭＳ Ｐゴシック" charset="0"/>
            </a:endParaRPr>
          </a:p>
        </p:txBody>
      </p:sp>
      <p:sp>
        <p:nvSpPr>
          <p:cNvPr id="11" name="Content Placeholder 5"/>
          <p:cNvSpPr>
            <a:spLocks noGrp="1"/>
          </p:cNvSpPr>
          <p:nvPr>
            <p:ph sz="half" idx="2"/>
          </p:nvPr>
        </p:nvSpPr>
        <p:spPr>
          <a:xfrm>
            <a:off x="5867400" y="685800"/>
            <a:ext cx="6172200" cy="6115050"/>
          </a:xfrm>
        </p:spPr>
        <p:txBody>
          <a:bodyPr>
            <a:normAutofit/>
          </a:bodyPr>
          <a:lstStyle/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Writer() {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while ((AW + AR) &gt; 0) 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WW++;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cond_wait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,&amp;lock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);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WW--;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AW++;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</a:t>
            </a:r>
            <a:r>
              <a:rPr lang="en-US" altLang="ko-KR" sz="19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1900" dirty="0">
              <a:solidFill>
                <a:srgbClr val="000000"/>
              </a:solidFill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// read/write access</a:t>
            </a:r>
            <a:b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 err="1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AccessDbase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 err="1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ReadWrite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1900" dirty="0" smtClean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AW--;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if (WW &gt; 0){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cond_signal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 else if (WR &gt; 0) 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cond_broadcast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sz="1900" dirty="0">
              <a:latin typeface="Consolas" panose="020B0609020204030204" pitchFamily="49" charset="0"/>
              <a:cs typeface="ＭＳ Ｐゴシック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752600" y="5562600"/>
            <a:ext cx="8924925" cy="1238250"/>
          </a:xfrm>
          <a:prstGeom prst="roundRect">
            <a:avLst/>
          </a:prstGeom>
          <a:solidFill>
            <a:srgbClr val="FF66CC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 smtClean="0">
                <a:latin typeface="Helvetica" charset="0"/>
                <a:cs typeface="Helvetica" charset="0"/>
              </a:rPr>
              <a:t>Consider this scenario: </a:t>
            </a:r>
          </a:p>
          <a:p>
            <a:pPr>
              <a:buFont typeface="Arial" charset="0"/>
              <a:buChar char="•"/>
            </a:pPr>
            <a:r>
              <a:rPr lang="en-US" sz="2000" dirty="0" smtClean="0">
                <a:latin typeface="Helvetica" charset="0"/>
                <a:cs typeface="Helvetica" charset="0"/>
              </a:rPr>
              <a:t> R1 </a:t>
            </a:r>
            <a:r>
              <a:rPr lang="en-US" sz="2000" dirty="0">
                <a:latin typeface="Helvetica" charset="0"/>
                <a:cs typeface="Helvetica" charset="0"/>
              </a:rPr>
              <a:t>arrives </a:t>
            </a:r>
          </a:p>
          <a:p>
            <a:pPr>
              <a:buFont typeface="Arial" charset="0"/>
              <a:buChar char="•"/>
            </a:pPr>
            <a:r>
              <a:rPr lang="en-US" sz="2000" dirty="0">
                <a:latin typeface="Helvetica" charset="0"/>
                <a:cs typeface="Helvetica" charset="0"/>
              </a:rPr>
              <a:t> W1, R2 arrive while R1 still reading </a:t>
            </a:r>
            <a:r>
              <a:rPr lang="en-US" sz="2000" dirty="0">
                <a:latin typeface="Helvetica" charset="0"/>
                <a:cs typeface="Helvetica" charset="0"/>
                <a:sym typeface="Wingdings" charset="0"/>
              </a:rPr>
              <a:t> W1 and R2 wait for R1 to finish</a:t>
            </a:r>
            <a:endParaRPr lang="en-US" sz="2000" dirty="0">
              <a:latin typeface="Helvetica" charset="0"/>
              <a:cs typeface="Helvetica" charset="0"/>
            </a:endParaRPr>
          </a:p>
          <a:p>
            <a:pPr>
              <a:buFont typeface="Arial" charset="0"/>
              <a:buChar char="•"/>
            </a:pPr>
            <a:r>
              <a:rPr lang="en-US" sz="2000" dirty="0">
                <a:latin typeface="Helvetica" charset="0"/>
                <a:cs typeface="Helvetica" charset="0"/>
              </a:rPr>
              <a:t> Assume R1’s signal is delivered to R2 (not W1)</a:t>
            </a:r>
          </a:p>
        </p:txBody>
      </p:sp>
    </p:spTree>
    <p:extLst>
      <p:ext uri="{BB962C8B-B14F-4D97-AF65-F5344CB8AC3E}">
        <p14:creationId xmlns:p14="http://schemas.microsoft.com/office/powerpoint/2010/main" val="2365813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Use of Single CV: </a:t>
            </a:r>
            <a:r>
              <a:rPr lang="en-US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okContinue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354" name="Content Placeholder 4"/>
          <p:cNvSpPr>
            <a:spLocks noGrp="1"/>
          </p:cNvSpPr>
          <p:nvPr>
            <p:ph sz="half" idx="1"/>
          </p:nvPr>
        </p:nvSpPr>
        <p:spPr>
          <a:xfrm>
            <a:off x="609600" y="762000"/>
            <a:ext cx="5715000" cy="54864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Reader() {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while ((AW + WW) &gt; 0) 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WR++;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 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cond_wait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,&amp;lock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); 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WR--;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AR++;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1900" dirty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// read-only access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AccessDbase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 err="1">
                <a:latin typeface="Consolas" panose="020B0609020204030204" pitchFamily="49" charset="0"/>
                <a:ea typeface="굴림" charset="0"/>
                <a:cs typeface="굴림" charset="0"/>
              </a:rPr>
              <a:t>ReadOnly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altLang="ko-KR" sz="1900" dirty="0">
              <a:solidFill>
                <a:schemeClr val="hlink"/>
              </a:solidFill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AR--;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if (AR == 0 &amp;&amp; WW &gt; 0)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cond_broadcast</a:t>
            </a:r>
            <a:r>
              <a:rPr lang="en-US" altLang="ko-KR" sz="1900" dirty="0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1900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233863" algn="l"/>
              </a:tabLst>
            </a:pPr>
            <a:endParaRPr lang="en-US" sz="1900" dirty="0">
              <a:latin typeface="Consolas" panose="020B0609020204030204" pitchFamily="49" charset="0"/>
              <a:cs typeface="ＭＳ Ｐゴシック" charset="0"/>
            </a:endParaRPr>
          </a:p>
        </p:txBody>
      </p:sp>
      <p:sp>
        <p:nvSpPr>
          <p:cNvPr id="100355" name="Content Placeholder 5"/>
          <p:cNvSpPr>
            <a:spLocks noGrp="1"/>
          </p:cNvSpPr>
          <p:nvPr>
            <p:ph sz="half" idx="2"/>
          </p:nvPr>
        </p:nvSpPr>
        <p:spPr>
          <a:xfrm>
            <a:off x="5943600" y="762000"/>
            <a:ext cx="5791200" cy="54864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Writer() {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// check into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while ((AW + AR) &gt; 0) 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WW++;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cond_wait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&amp;</a:t>
            </a:r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,&amp;lock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); </a:t>
            </a:r>
            <a:r>
              <a:rPr lang="en-US" altLang="ko-KR" sz="19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WW--;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AW++;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1900" dirty="0">
              <a:solidFill>
                <a:srgbClr val="000000"/>
              </a:solidFill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// read/write access</a:t>
            </a:r>
            <a:b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1900" dirty="0" err="1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AccessDbase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</a:t>
            </a:r>
            <a:r>
              <a:rPr lang="en-US" altLang="ko-KR" sz="1900" dirty="0" err="1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ReadWrite</a:t>
            </a:r>
            <a:r>
              <a:rPr lang="en-US" altLang="ko-KR" sz="19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altLang="ko-KR" sz="1900" dirty="0">
              <a:solidFill>
                <a:schemeClr val="hlink"/>
              </a:solidFill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// check out of system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acquire(&amp;lock);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AW--;	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if (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WW &gt; 0 || WR &gt; 0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){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sz="1900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cond_broadcast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okContinue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); </a:t>
            </a: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}	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	release(&amp;lock);</a:t>
            </a:r>
            <a:b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75000"/>
              </a:lnSpc>
              <a:spcBef>
                <a:spcPts val="0"/>
              </a:spcBef>
              <a:buNone/>
              <a:tabLst>
                <a:tab pos="576263" algn="l"/>
                <a:tab pos="914400" algn="l"/>
                <a:tab pos="1252538" algn="l"/>
                <a:tab pos="1603375" algn="l"/>
                <a:tab pos="4171950" algn="l"/>
              </a:tabLst>
            </a:pPr>
            <a:endParaRPr lang="en-US" sz="1900" dirty="0">
              <a:latin typeface="Consolas" panose="020B0609020204030204" pitchFamily="49" charset="0"/>
              <a:cs typeface="ＭＳ Ｐゴシック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332285" y="5257800"/>
            <a:ext cx="2362200" cy="838200"/>
          </a:xfrm>
          <a:prstGeom prst="wedgeRoundRectCallout">
            <a:avLst>
              <a:gd name="adj1" fmla="val -44952"/>
              <a:gd name="adj2" fmla="val -77773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Need to</a:t>
            </a:r>
            <a:r>
              <a:rPr lang="en-US" altLang="ko-KR" dirty="0" smtClean="0">
                <a:ea typeface="굴림" panose="020B0600000101010101" pitchFamily="34" charset="-127"/>
              </a:rPr>
              <a:t> change to 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broadcast()!</a:t>
            </a:r>
            <a:endParaRPr lang="en-US" altLang="ko-KR" dirty="0">
              <a:latin typeface="Courier New" panose="02070309020205020404" pitchFamily="49" charset="0"/>
              <a:ea typeface="굴림" panose="020B0600000101010101" pitchFamily="34" charset="-127"/>
              <a:cs typeface="Courier New" panose="02070309020205020404" pitchFamily="49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8883162" y="5257800"/>
            <a:ext cx="2628900" cy="838200"/>
          </a:xfrm>
          <a:prstGeom prst="wedgeRoundRectCallout">
            <a:avLst>
              <a:gd name="adj1" fmla="val -57661"/>
              <a:gd name="adj2" fmla="val -76724"/>
              <a:gd name="adj3" fmla="val 16667"/>
            </a:avLst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Must 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broadcast() </a:t>
            </a:r>
            <a:r>
              <a:rPr lang="en-US" altLang="ko-KR" dirty="0" smtClean="0">
                <a:latin typeface="Helvetica" panose="020B0604020202020204" pitchFamily="34" charset="0"/>
                <a:ea typeface="굴림" panose="020B0600000101010101" pitchFamily="34" charset="-127"/>
                <a:cs typeface="Helvetica" panose="020B0604020202020204" pitchFamily="34" charset="0"/>
              </a:rPr>
              <a:t>to sort things out!</a:t>
            </a:r>
            <a:endParaRPr lang="en-US" altLang="ko-KR" dirty="0">
              <a:latin typeface="Helvetica" panose="020B0604020202020204" pitchFamily="34" charset="0"/>
              <a:ea typeface="굴림" panose="020B0600000101010101" pitchFamily="34" charset="-12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317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868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Can we construct Monitors from Semaphores?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739776"/>
            <a:ext cx="8534400" cy="596582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Locking aspect is easy: Just use a </a:t>
            </a:r>
            <a:r>
              <a:rPr lang="en-US" altLang="ko-KR" dirty="0" err="1" smtClean="0">
                <a:ea typeface="굴림" panose="020B0600000101010101" pitchFamily="34" charset="-127"/>
              </a:rPr>
              <a:t>mutex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Can we implement condition variables this way?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Wait(Semaphore *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)  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{ 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semaP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);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Signal(Semaphore *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)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{ 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semaV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);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Doesn’t work: Wait() may sleep with lock held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Does this work better?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Wait(Lock 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*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, Semaphore *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)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r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elease(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semaP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acquire(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Signal(Semaphore *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)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{ </a:t>
            </a:r>
            <a:endParaRPr lang="en-US" altLang="ko-KR" sz="2000" dirty="0" smtClean="0"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semaV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); </a:t>
            </a:r>
            <a:b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endParaRPr lang="en-US" altLang="ko-KR" sz="2000" dirty="0"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No: Condition </a:t>
            </a:r>
            <a:r>
              <a:rPr lang="en-US" altLang="ko-KR" dirty="0" err="1" smtClean="0">
                <a:ea typeface="굴림" panose="020B0600000101010101" pitchFamily="34" charset="-127"/>
              </a:rPr>
              <a:t>vars</a:t>
            </a:r>
            <a:r>
              <a:rPr lang="en-US" altLang="ko-KR" dirty="0" smtClean="0">
                <a:ea typeface="굴림" panose="020B0600000101010101" pitchFamily="34" charset="-127"/>
              </a:rPr>
              <a:t> have no history, semaphores have history: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if thread signals and no one is waiting?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NO-OP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if thread later waits?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Thread Waits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if thread V’s and </a:t>
            </a:r>
            <a:r>
              <a:rPr lang="en-US" altLang="ko-KR" dirty="0" err="1" smtClean="0">
                <a:ea typeface="굴림" panose="020B0600000101010101" pitchFamily="34" charset="-127"/>
              </a:rPr>
              <a:t>noone</a:t>
            </a:r>
            <a:r>
              <a:rPr lang="en-US" altLang="ko-KR" dirty="0" smtClean="0">
                <a:ea typeface="굴림" panose="020B0600000101010101" pitchFamily="34" charset="-127"/>
              </a:rPr>
              <a:t> is waiting?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Increment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if thread later does P?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Decrement and continue</a:t>
            </a:r>
            <a:endParaRPr lang="en-US" altLang="ko-KR" dirty="0" smtClean="0">
              <a:solidFill>
                <a:schemeClr val="hlink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2095500" y="2057400"/>
            <a:ext cx="8001000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2549" name="Rectangle 5"/>
          <p:cNvSpPr>
            <a:spLocks noChangeArrowheads="1"/>
          </p:cNvSpPr>
          <p:nvPr/>
        </p:nvSpPr>
        <p:spPr bwMode="auto">
          <a:xfrm>
            <a:off x="2324100" y="4876800"/>
            <a:ext cx="7924800" cy="16002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2550" name="Rectangle 6"/>
          <p:cNvSpPr>
            <a:spLocks noChangeArrowheads="1"/>
          </p:cNvSpPr>
          <p:nvPr/>
        </p:nvSpPr>
        <p:spPr bwMode="auto">
          <a:xfrm>
            <a:off x="8191500" y="5196497"/>
            <a:ext cx="1143000" cy="3048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2551" name="Rectangle 7"/>
          <p:cNvSpPr>
            <a:spLocks noChangeArrowheads="1"/>
          </p:cNvSpPr>
          <p:nvPr/>
        </p:nvSpPr>
        <p:spPr bwMode="auto">
          <a:xfrm>
            <a:off x="6063762" y="5534695"/>
            <a:ext cx="1828800" cy="3048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2552" name="Rectangle 8"/>
          <p:cNvSpPr>
            <a:spLocks noChangeArrowheads="1"/>
          </p:cNvSpPr>
          <p:nvPr/>
        </p:nvSpPr>
        <p:spPr bwMode="auto">
          <a:xfrm>
            <a:off x="7696200" y="5772698"/>
            <a:ext cx="1371600" cy="3048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92553" name="Rectangle 9"/>
          <p:cNvSpPr>
            <a:spLocks noChangeArrowheads="1"/>
          </p:cNvSpPr>
          <p:nvPr/>
        </p:nvSpPr>
        <p:spPr bwMode="auto">
          <a:xfrm>
            <a:off x="6286500" y="6098013"/>
            <a:ext cx="3048000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7429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2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2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92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92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uiExpand="1" build="p"/>
      <p:bldP spid="492548" grpId="0" uiExpand="1" animBg="1"/>
      <p:bldP spid="492549" grpId="0" uiExpand="1" animBg="1"/>
      <p:bldP spid="492550" grpId="0" uiExpand="1" animBg="1"/>
      <p:bldP spid="492551" grpId="0" uiExpand="1" animBg="1"/>
      <p:bldP spid="492552" grpId="0" uiExpand="1" animBg="1"/>
      <p:bldP spid="492553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54176" y="152400"/>
            <a:ext cx="9013824" cy="533400"/>
          </a:xfrm>
        </p:spPr>
        <p:txBody>
          <a:bodyPr/>
          <a:lstStyle/>
          <a:p>
            <a:r>
              <a:rPr lang="en-US" altLang="ko-KR" sz="3000" dirty="0">
                <a:ea typeface="굴림" panose="020B0600000101010101" pitchFamily="34" charset="-127"/>
              </a:rPr>
              <a:t>Construction of Monitors from Semaphores (</a:t>
            </a:r>
            <a:r>
              <a:rPr lang="en-US" altLang="ko-KR" sz="3000" dirty="0" err="1">
                <a:ea typeface="굴림" panose="020B0600000101010101" pitchFamily="34" charset="-127"/>
              </a:rPr>
              <a:t>con’t</a:t>
            </a:r>
            <a:r>
              <a:rPr lang="en-US" altLang="ko-KR" sz="3000" dirty="0">
                <a:ea typeface="굴림" panose="020B0600000101010101" pitchFamily="34" charset="-127"/>
              </a:rPr>
              <a:t>)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650876"/>
            <a:ext cx="8686800" cy="617061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Problem with previous try: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 and V are commutative – result is the same no matter what order they occur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Condition variables are NOT commutative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Does this fix the problem?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Wait(Lock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*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, Semaphore *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release(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semaP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acquire(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Signal(Semaphore *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)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if semaphore queue is not empty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   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semaV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thesema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</a:p>
          <a:p>
            <a:pPr lvl="1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Not legal to look at contents of semaphore queue</a:t>
            </a:r>
          </a:p>
          <a:p>
            <a:pPr lvl="1">
              <a:lnSpc>
                <a:spcPct val="7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There is a race condition – signaler can slip in after lock release and before waiter executes </a:t>
            </a:r>
            <a:r>
              <a:rPr lang="en-US" altLang="ko-KR" dirty="0" err="1" smtClean="0">
                <a:ea typeface="굴림" panose="020B0600000101010101" pitchFamily="34" charset="-127"/>
              </a:rPr>
              <a:t>semaphore.P</a:t>
            </a:r>
            <a:r>
              <a:rPr lang="en-US" altLang="ko-KR" dirty="0" smtClean="0">
                <a:ea typeface="굴림" panose="020B0600000101010101" pitchFamily="34" charset="-127"/>
              </a:rPr>
              <a:t>()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It is actually possible to do this correctly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Complex solution for Hoare scheduling in book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Can you come up with simpler Mesa-scheduled solution?</a:t>
            </a:r>
          </a:p>
        </p:txBody>
      </p:sp>
    </p:spTree>
    <p:extLst>
      <p:ext uri="{BB962C8B-B14F-4D97-AF65-F5344CB8AC3E}">
        <p14:creationId xmlns:p14="http://schemas.microsoft.com/office/powerpoint/2010/main" val="21369125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93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93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1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Mesa Monitor Conclusion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762000"/>
            <a:ext cx="9525000" cy="5791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Monitors represent the synchronization logic of the program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Wait if necessary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Signal when change something so any waiting threads can proceed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Typical structure of monitor-based program: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while (need to wait)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condvar.wait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unlock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do something so no need to wait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lock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endParaRPr lang="en-US" altLang="ko-KR" sz="2000" dirty="0"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condvar.signal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unlock</a:t>
            </a:r>
          </a:p>
        </p:txBody>
      </p:sp>
      <p:grpSp>
        <p:nvGrpSpPr>
          <p:cNvPr id="501764" name="Group 4"/>
          <p:cNvGrpSpPr>
            <a:grpSpLocks/>
          </p:cNvGrpSpPr>
          <p:nvPr/>
        </p:nvGrpSpPr>
        <p:grpSpPr bwMode="auto">
          <a:xfrm>
            <a:off x="5486400" y="2401887"/>
            <a:ext cx="2789238" cy="2855913"/>
            <a:chOff x="2880" y="1728"/>
            <a:chExt cx="1757" cy="1799"/>
          </a:xfrm>
        </p:grpSpPr>
        <p:sp>
          <p:nvSpPr>
            <p:cNvPr id="56325" name="AutoShape 5"/>
            <p:cNvSpPr>
              <a:spLocks/>
            </p:cNvSpPr>
            <p:nvPr/>
          </p:nvSpPr>
          <p:spPr bwMode="auto">
            <a:xfrm>
              <a:off x="2880" y="1776"/>
              <a:ext cx="240" cy="480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</a:endParaRPr>
            </a:p>
          </p:txBody>
        </p:sp>
        <p:sp>
          <p:nvSpPr>
            <p:cNvPr id="56326" name="AutoShape 6"/>
            <p:cNvSpPr>
              <a:spLocks/>
            </p:cNvSpPr>
            <p:nvPr/>
          </p:nvSpPr>
          <p:spPr bwMode="auto">
            <a:xfrm>
              <a:off x="2880" y="3120"/>
              <a:ext cx="240" cy="384"/>
            </a:xfrm>
            <a:prstGeom prst="rightBrace">
              <a:avLst>
                <a:gd name="adj1" fmla="val 13333"/>
                <a:gd name="adj2" fmla="val 50000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</a:endParaRPr>
            </a:p>
          </p:txBody>
        </p:sp>
        <p:sp>
          <p:nvSpPr>
            <p:cNvPr id="56327" name="Text Box 7"/>
            <p:cNvSpPr txBox="1">
              <a:spLocks noChangeArrowheads="1"/>
            </p:cNvSpPr>
            <p:nvPr/>
          </p:nvSpPr>
          <p:spPr bwMode="auto">
            <a:xfrm>
              <a:off x="3172" y="1728"/>
              <a:ext cx="1465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Check and/or update</a:t>
              </a:r>
              <a:br>
                <a:rPr lang="en-US" altLang="ko-KR" b="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</a:br>
              <a:r>
                <a:rPr lang="en-US" altLang="ko-KR" b="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state variables</a:t>
              </a:r>
            </a:p>
            <a:p>
              <a:r>
                <a:rPr lang="en-US" altLang="ko-KR" b="0" dirty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Wait if necessary</a:t>
              </a:r>
            </a:p>
          </p:txBody>
        </p:sp>
        <p:sp>
          <p:nvSpPr>
            <p:cNvPr id="56328" name="Text Box 8"/>
            <p:cNvSpPr txBox="1">
              <a:spLocks noChangeArrowheads="1"/>
            </p:cNvSpPr>
            <p:nvPr/>
          </p:nvSpPr>
          <p:spPr bwMode="auto">
            <a:xfrm>
              <a:off x="3172" y="3120"/>
              <a:ext cx="146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Check and/or update</a:t>
              </a:r>
            </a:p>
            <a:p>
              <a:r>
                <a:rPr lang="en-US" altLang="ko-KR" b="0">
                  <a:solidFill>
                    <a:schemeClr val="hlink"/>
                  </a:solidFill>
                  <a:latin typeface="Gill Sans Light"/>
                  <a:ea typeface="굴림" panose="020B0600000101010101" pitchFamily="34" charset="-127"/>
                </a:rPr>
                <a:t>state variables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87797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1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1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1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1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1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01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5344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C-Language Support for Synchronization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903288"/>
            <a:ext cx="9829800" cy="5486400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 language: Pretty straightforward synchronization</a:t>
            </a:r>
          </a:p>
          <a:p>
            <a:pPr lvl="1"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Just make sure you know </a:t>
            </a:r>
            <a:r>
              <a:rPr lang="en-US" altLang="ko-KR" i="1" dirty="0" smtClean="0">
                <a:ea typeface="굴림" panose="020B0600000101010101" pitchFamily="34" charset="-127"/>
              </a:rPr>
              <a:t>all </a:t>
            </a:r>
            <a:r>
              <a:rPr lang="en-US" altLang="ko-KR" dirty="0" smtClean="0">
                <a:ea typeface="굴림" panose="020B0600000101010101" pitchFamily="34" charset="-127"/>
              </a:rPr>
              <a:t>the code paths out of a critical section</a:t>
            </a:r>
          </a:p>
          <a:p>
            <a:pPr lvl="1">
              <a:lnSpc>
                <a:spcPct val="80000"/>
              </a:lnSpc>
              <a:buNone/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int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Rtn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acquire(&amp;lock);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if (exception) {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		</a:t>
            </a:r>
            <a:r>
              <a:rPr lang="en-US" altLang="ko-KR" sz="2000" dirty="0" smtClean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release(&amp;lock);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		return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errReturnCode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;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release(&amp;lock);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return OK;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</a:p>
          <a:p>
            <a:pPr lvl="1"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Watch out for 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setjmp</a:t>
            </a:r>
            <a:r>
              <a:rPr lang="en-US" altLang="ko-KR" dirty="0" smtClean="0">
                <a:ea typeface="굴림" panose="020B0600000101010101" pitchFamily="34" charset="-127"/>
              </a:rPr>
              <a:t>/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longjmp</a:t>
            </a:r>
            <a:r>
              <a:rPr lang="en-US" altLang="ko-KR" dirty="0" smtClean="0">
                <a:ea typeface="굴림" panose="020B0600000101010101" pitchFamily="34" charset="-127"/>
              </a:rPr>
              <a:t>!</a:t>
            </a:r>
          </a:p>
          <a:p>
            <a:pPr lvl="2"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Can cause a non-local jump out of procedure</a:t>
            </a:r>
          </a:p>
          <a:p>
            <a:pPr lvl="2"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In example, procedure E calls </a:t>
            </a:r>
            <a:r>
              <a:rPr lang="en-US" altLang="ko-KR" dirty="0" err="1" smtClean="0">
                <a:ea typeface="굴림" panose="020B0600000101010101" pitchFamily="34" charset="-127"/>
              </a:rPr>
              <a:t>longjmp</a:t>
            </a:r>
            <a:r>
              <a:rPr lang="en-US" altLang="ko-KR" dirty="0" smtClean="0">
                <a:ea typeface="굴림" panose="020B0600000101010101" pitchFamily="34" charset="-127"/>
              </a:rPr>
              <a:t>, </a:t>
            </a:r>
            <a:r>
              <a:rPr lang="en-US" altLang="ko-KR" dirty="0" err="1" smtClean="0">
                <a:ea typeface="굴림" panose="020B0600000101010101" pitchFamily="34" charset="-127"/>
              </a:rPr>
              <a:t>poping</a:t>
            </a:r>
            <a:r>
              <a:rPr lang="en-US" altLang="ko-KR" dirty="0" smtClean="0">
                <a:ea typeface="굴림" panose="020B0600000101010101" pitchFamily="34" charset="-127"/>
              </a:rPr>
              <a:t> stack back to procedure B</a:t>
            </a:r>
          </a:p>
          <a:p>
            <a:pPr lvl="2">
              <a:lnSpc>
                <a:spcPct val="80000"/>
              </a:lnSpc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If Procedure C had </a:t>
            </a:r>
            <a:r>
              <a:rPr lang="en-US" altLang="ko-KR" dirty="0" err="1" smtClean="0">
                <a:ea typeface="굴림" panose="020B0600000101010101" pitchFamily="34" charset="-127"/>
              </a:rPr>
              <a:t>lock.acquire</a:t>
            </a:r>
            <a:r>
              <a:rPr lang="en-US" altLang="ko-KR" dirty="0" smtClean="0">
                <a:ea typeface="굴림" panose="020B0600000101010101" pitchFamily="34" charset="-127"/>
              </a:rPr>
              <a:t>, problem!</a:t>
            </a:r>
          </a:p>
        </p:txBody>
      </p:sp>
      <p:grpSp>
        <p:nvGrpSpPr>
          <p:cNvPr id="541700" name="Group 4"/>
          <p:cNvGrpSpPr>
            <a:grpSpLocks/>
          </p:cNvGrpSpPr>
          <p:nvPr/>
        </p:nvGrpSpPr>
        <p:grpSpPr bwMode="auto">
          <a:xfrm>
            <a:off x="8167686" y="1828800"/>
            <a:ext cx="2119314" cy="3048000"/>
            <a:chOff x="4176" y="1200"/>
            <a:chExt cx="1239" cy="1920"/>
          </a:xfrm>
        </p:grpSpPr>
        <p:grpSp>
          <p:nvGrpSpPr>
            <p:cNvPr id="58374" name="Group 5"/>
            <p:cNvGrpSpPr>
              <a:grpSpLocks/>
            </p:cNvGrpSpPr>
            <p:nvPr/>
          </p:nvGrpSpPr>
          <p:grpSpPr bwMode="auto">
            <a:xfrm>
              <a:off x="4176" y="1200"/>
              <a:ext cx="960" cy="1920"/>
              <a:chOff x="4176" y="1344"/>
              <a:chExt cx="960" cy="1920"/>
            </a:xfrm>
          </p:grpSpPr>
          <p:sp>
            <p:nvSpPr>
              <p:cNvPr id="58378" name="Rectangle 6"/>
              <p:cNvSpPr>
                <a:spLocks noChangeArrowheads="1"/>
              </p:cNvSpPr>
              <p:nvPr/>
            </p:nvSpPr>
            <p:spPr bwMode="auto">
              <a:xfrm>
                <a:off x="4176" y="1344"/>
                <a:ext cx="960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Proc A</a:t>
                </a:r>
              </a:p>
            </p:txBody>
          </p:sp>
          <p:sp>
            <p:nvSpPr>
              <p:cNvPr id="58379" name="Rectangle 7"/>
              <p:cNvSpPr>
                <a:spLocks noChangeArrowheads="1"/>
              </p:cNvSpPr>
              <p:nvPr/>
            </p:nvSpPr>
            <p:spPr bwMode="auto">
              <a:xfrm>
                <a:off x="4176" y="1728"/>
                <a:ext cx="960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Proc B</a:t>
                </a:r>
              </a:p>
              <a:p>
                <a:r>
                  <a:rPr lang="en-US" altLang="ko-KR">
                    <a:ea typeface="굴림" panose="020B0600000101010101" pitchFamily="34" charset="-127"/>
                  </a:rPr>
                  <a:t>Calls setjmp</a:t>
                </a:r>
              </a:p>
            </p:txBody>
          </p:sp>
          <p:sp>
            <p:nvSpPr>
              <p:cNvPr id="58380" name="Rectangle 8"/>
              <p:cNvSpPr>
                <a:spLocks noChangeArrowheads="1"/>
              </p:cNvSpPr>
              <p:nvPr/>
            </p:nvSpPr>
            <p:spPr bwMode="auto">
              <a:xfrm>
                <a:off x="4176" y="2112"/>
                <a:ext cx="960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dirty="0" err="1">
                    <a:ea typeface="굴림" panose="020B0600000101010101" pitchFamily="34" charset="-127"/>
                  </a:rPr>
                  <a:t>Proc</a:t>
                </a:r>
                <a:r>
                  <a:rPr lang="en-US" altLang="ko-KR" dirty="0">
                    <a:ea typeface="굴림" panose="020B0600000101010101" pitchFamily="34" charset="-127"/>
                  </a:rPr>
                  <a:t> C</a:t>
                </a:r>
              </a:p>
              <a:p>
                <a:r>
                  <a:rPr lang="en-US" altLang="ko-KR" dirty="0">
                    <a:ea typeface="굴림" panose="020B0600000101010101" pitchFamily="34" charset="-127"/>
                  </a:rPr>
                  <a:t>a</a:t>
                </a:r>
                <a:r>
                  <a:rPr lang="en-US" altLang="ko-KR" dirty="0" smtClean="0">
                    <a:ea typeface="굴림" panose="020B0600000101010101" pitchFamily="34" charset="-127"/>
                  </a:rPr>
                  <a:t>cquire(&amp;lock)</a:t>
                </a:r>
                <a:endParaRPr lang="en-US" altLang="ko-KR" dirty="0">
                  <a:ea typeface="굴림" panose="020B0600000101010101" pitchFamily="34" charset="-127"/>
                </a:endParaRPr>
              </a:p>
            </p:txBody>
          </p:sp>
          <p:sp>
            <p:nvSpPr>
              <p:cNvPr id="58381" name="Rectangle 9"/>
              <p:cNvSpPr>
                <a:spLocks noChangeArrowheads="1"/>
              </p:cNvSpPr>
              <p:nvPr/>
            </p:nvSpPr>
            <p:spPr bwMode="auto">
              <a:xfrm>
                <a:off x="4176" y="2496"/>
                <a:ext cx="960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Proc D</a:t>
                </a:r>
              </a:p>
            </p:txBody>
          </p:sp>
          <p:sp>
            <p:nvSpPr>
              <p:cNvPr id="58382" name="Rectangle 10"/>
              <p:cNvSpPr>
                <a:spLocks noChangeArrowheads="1"/>
              </p:cNvSpPr>
              <p:nvPr/>
            </p:nvSpPr>
            <p:spPr bwMode="auto">
              <a:xfrm>
                <a:off x="4176" y="2880"/>
                <a:ext cx="960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Proc E</a:t>
                </a:r>
              </a:p>
              <a:p>
                <a:r>
                  <a:rPr lang="en-US" altLang="ko-KR">
                    <a:ea typeface="굴림" panose="020B0600000101010101" pitchFamily="34" charset="-127"/>
                  </a:rPr>
                  <a:t>Calls longjmp</a:t>
                </a:r>
              </a:p>
            </p:txBody>
          </p:sp>
        </p:grpSp>
        <p:grpSp>
          <p:nvGrpSpPr>
            <p:cNvPr id="58375" name="Group 11"/>
            <p:cNvGrpSpPr>
              <a:grpSpLocks/>
            </p:cNvGrpSpPr>
            <p:nvPr/>
          </p:nvGrpSpPr>
          <p:grpSpPr bwMode="auto">
            <a:xfrm>
              <a:off x="5184" y="1296"/>
              <a:ext cx="231" cy="1536"/>
              <a:chOff x="5184" y="1296"/>
              <a:chExt cx="231" cy="1536"/>
            </a:xfrm>
          </p:grpSpPr>
          <p:sp>
            <p:nvSpPr>
              <p:cNvPr id="58376" name="Text Box 12"/>
              <p:cNvSpPr txBox="1">
                <a:spLocks noChangeArrowheads="1"/>
              </p:cNvSpPr>
              <p:nvPr/>
            </p:nvSpPr>
            <p:spPr bwMode="auto">
              <a:xfrm rot="5400000">
                <a:off x="4775" y="1705"/>
                <a:ext cx="104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Stack growth</a:t>
                </a:r>
              </a:p>
            </p:txBody>
          </p:sp>
          <p:sp>
            <p:nvSpPr>
              <p:cNvPr id="58377" name="Line 13"/>
              <p:cNvSpPr>
                <a:spLocks noChangeShapeType="1"/>
              </p:cNvSpPr>
              <p:nvPr/>
            </p:nvSpPr>
            <p:spPr bwMode="auto">
              <a:xfrm>
                <a:off x="5299" y="2304"/>
                <a:ext cx="0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541710" name="AutoShape 14"/>
          <p:cNvSpPr>
            <a:spLocks noChangeArrowheads="1"/>
          </p:cNvSpPr>
          <p:nvPr/>
        </p:nvSpPr>
        <p:spPr bwMode="auto">
          <a:xfrm rot="-3025888">
            <a:off x="7069138" y="4086225"/>
            <a:ext cx="1143000" cy="533400"/>
          </a:xfrm>
          <a:prstGeom prst="rightArrow">
            <a:avLst>
              <a:gd name="adj1" fmla="val 50000"/>
              <a:gd name="adj2" fmla="val 53571"/>
            </a:avLst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algn="ctr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1264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4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9" grpId="0" uiExpand="1" build="p"/>
      <p:bldP spid="5417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6FB968-B554-4E4F-8A65-879E107A4083}"/>
              </a:ext>
            </a:extLst>
          </p:cNvPr>
          <p:cNvSpPr txBox="1">
            <a:spLocks noChangeArrowheads="1"/>
          </p:cNvSpPr>
          <p:nvPr/>
        </p:nvSpPr>
        <p:spPr>
          <a:xfrm>
            <a:off x="1782536" y="762000"/>
            <a:ext cx="8673267" cy="558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spcBef>
                <a:spcPts val="0"/>
              </a:spcBef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4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mutex </a:t>
            </a:r>
            <a:r>
              <a:rPr lang="en-US" altLang="ko-KR" sz="24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4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= &lt;initially unlocked&gt;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C9C23-136B-4945-A0CD-F4FBA22029AF}"/>
              </a:ext>
            </a:extLst>
          </p:cNvPr>
          <p:cNvSpPr txBox="1"/>
          <p:nvPr/>
        </p:nvSpPr>
        <p:spPr>
          <a:xfrm>
            <a:off x="1985890" y="1522274"/>
            <a:ext cx="7386711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Producer(item)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while (buffer full) {}; // Wait for a free slot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enqueue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(item);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40435-8718-5749-8837-B26C02671F42}"/>
              </a:ext>
            </a:extLst>
          </p:cNvPr>
          <p:cNvSpPr txBox="1"/>
          <p:nvPr/>
        </p:nvSpPr>
        <p:spPr>
          <a:xfrm>
            <a:off x="1985890" y="3693656"/>
            <a:ext cx="7386711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Consumer()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while (buffer empty) {}; // Wait for arrival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item =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dequeue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return item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453744" y="2645561"/>
            <a:ext cx="4874026" cy="1244037"/>
            <a:chOff x="3929744" y="2645560"/>
            <a:chExt cx="4874026" cy="1244037"/>
          </a:xfrm>
        </p:grpSpPr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14EFDF98-AECE-EC47-9CC5-8180274342CD}"/>
                </a:ext>
              </a:extLst>
            </p:cNvPr>
            <p:cNvSpPr/>
            <p:nvPr/>
          </p:nvSpPr>
          <p:spPr>
            <a:xfrm rot="1810795">
              <a:off x="3929744" y="2645560"/>
              <a:ext cx="1099457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E67781F4-D046-8340-B7E9-889D75469A74}"/>
                </a:ext>
              </a:extLst>
            </p:cNvPr>
            <p:cNvSpPr/>
            <p:nvPr/>
          </p:nvSpPr>
          <p:spPr>
            <a:xfrm rot="19789205" flipV="1">
              <a:off x="3935728" y="3497712"/>
              <a:ext cx="1099457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9DC36C-75E7-9D46-868E-C4C30423AD8B}"/>
                </a:ext>
              </a:extLst>
            </p:cNvPr>
            <p:cNvSpPr txBox="1"/>
            <p:nvPr/>
          </p:nvSpPr>
          <p:spPr>
            <a:xfrm>
              <a:off x="5065158" y="2841502"/>
              <a:ext cx="3738612" cy="8309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Will we ever come out of the wait loop?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Circular Buffer – </a:t>
            </a:r>
            <a:r>
              <a:rPr lang="en-US" dirty="0"/>
              <a:t>first cut</a:t>
            </a:r>
          </a:p>
        </p:txBody>
      </p:sp>
    </p:spTree>
    <p:extLst>
      <p:ext uri="{BB962C8B-B14F-4D97-AF65-F5344CB8AC3E}">
        <p14:creationId xmlns:p14="http://schemas.microsoft.com/office/powerpoint/2010/main" val="26688374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56E00-09D0-44AA-AD39-26213B39B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838200"/>
            <a:ext cx="5181600" cy="5572539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>
                <a:cs typeface="Arial" panose="020B0604020202020204" pitchFamily="34" charset="0"/>
              </a:rPr>
              <a:t>Harder with more locks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  <a:ea typeface="굴림" panose="020B0600000101010101" pitchFamily="34" charset="-127"/>
              </a:rPr>
              <a:t>Rtn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lock1.acquire();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…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if (error) {</a:t>
            </a: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lock1.release();</a:t>
            </a: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return;</a:t>
            </a: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lock2.acquire();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if (error)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lock2.release()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lock1.release();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return;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}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…  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lock2.release();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lock1.release();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F595F-EBDE-4A73-8645-0D2427848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838200"/>
            <a:ext cx="5181600" cy="5572539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>
                <a:cs typeface="Arial" panose="020B0604020202020204" pitchFamily="34" charset="0"/>
              </a:rPr>
              <a:t>Is </a:t>
            </a:r>
            <a:r>
              <a:rPr lang="en-US" sz="3600" dirty="0" err="1">
                <a:cs typeface="Arial" panose="020B0604020202020204" pitchFamily="34" charset="0"/>
              </a:rPr>
              <a:t>goto</a:t>
            </a:r>
            <a:r>
              <a:rPr lang="en-US" sz="3600" dirty="0">
                <a:cs typeface="Arial" panose="020B0604020202020204" pitchFamily="34" charset="0"/>
              </a:rPr>
              <a:t> a solution???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  <a:ea typeface="굴림" panose="020B0600000101010101" pitchFamily="34" charset="-127"/>
              </a:rPr>
              <a:t>Rtn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lock1.acquire();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…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if (error) {</a:t>
            </a: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goto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release_lock1_and_return;</a:t>
            </a: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}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…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lock2.acquire();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…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if (error)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</a:t>
            </a:r>
            <a:r>
              <a:rPr lang="en-US" altLang="ko-KR" dirty="0" err="1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goto</a:t>
            </a: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r>
              <a:rPr lang="en-US" altLang="ko-KR" dirty="0" err="1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release_both_and_return</a:t>
            </a: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}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…</a:t>
            </a:r>
          </a:p>
          <a:p>
            <a:pPr marL="0" indent="0">
              <a:buNone/>
            </a:pPr>
            <a:r>
              <a:rPr lang="en-US" altLang="ko-KR" dirty="0" err="1">
                <a:latin typeface="Consolas" panose="020B0609020204030204" pitchFamily="49" charset="0"/>
                <a:ea typeface="굴림" panose="020B0600000101010101" pitchFamily="34" charset="-127"/>
              </a:rPr>
              <a:t>release_both_and_return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: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lock2.release();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release_lock1_and_return: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lock1.release();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and Synchronization in C</a:t>
            </a:r>
          </a:p>
        </p:txBody>
      </p:sp>
    </p:spTree>
    <p:extLst>
      <p:ext uri="{BB962C8B-B14F-4D97-AF65-F5344CB8AC3E}">
        <p14:creationId xmlns:p14="http://schemas.microsoft.com/office/powerpoint/2010/main" val="29059474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C++ Language Support for Synchronization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762000"/>
            <a:ext cx="9906000" cy="5867400"/>
          </a:xfrm>
        </p:spPr>
        <p:txBody>
          <a:bodyPr/>
          <a:lstStyle/>
          <a:p>
            <a:pPr>
              <a:spcBef>
                <a:spcPct val="20000"/>
              </a:spcBef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Languages with exceptions like C++</a:t>
            </a:r>
          </a:p>
          <a:p>
            <a:pPr lvl="1">
              <a:spcBef>
                <a:spcPct val="20000"/>
              </a:spcBef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Languages that support exceptions are problematic (easy to make a non-local exit without releasing lock)</a:t>
            </a:r>
          </a:p>
          <a:p>
            <a:pPr lvl="1">
              <a:spcBef>
                <a:spcPct val="20000"/>
              </a:spcBef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Consider:</a:t>
            </a:r>
          </a:p>
          <a:p>
            <a:pPr lvl="1">
              <a:spcBef>
                <a:spcPct val="20000"/>
              </a:spcBef>
              <a:buNone/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void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Rtn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lock.acquire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DoFoo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lock.release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void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DoFoo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if (exception) throw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errException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</a:t>
            </a:r>
          </a:p>
          <a:p>
            <a:pPr lvl="1">
              <a:spcBef>
                <a:spcPct val="20000"/>
              </a:spcBef>
              <a:tabLst>
                <a:tab pos="1027113" algn="l"/>
                <a:tab pos="1377950" algn="l"/>
                <a:tab pos="1716088" algn="l"/>
                <a:tab pos="32067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Notice that an exception in </a:t>
            </a:r>
            <a:r>
              <a:rPr lang="en-US" altLang="ko-KR" dirty="0" err="1" smtClean="0">
                <a:ea typeface="굴림" panose="020B0600000101010101" pitchFamily="34" charset="-127"/>
              </a:rPr>
              <a:t>DoFoo</a:t>
            </a:r>
            <a:r>
              <a:rPr lang="en-US" altLang="ko-KR" dirty="0" smtClean="0">
                <a:ea typeface="굴림" panose="020B0600000101010101" pitchFamily="34" charset="-127"/>
              </a:rPr>
              <a:t>() will exit without releasing the lock!</a:t>
            </a:r>
          </a:p>
        </p:txBody>
      </p:sp>
    </p:spTree>
    <p:extLst>
      <p:ext uri="{BB962C8B-B14F-4D97-AF65-F5344CB8AC3E}">
        <p14:creationId xmlns:p14="http://schemas.microsoft.com/office/powerpoint/2010/main" val="39248517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92202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C++ Language Support for </a:t>
            </a:r>
            <a:r>
              <a:rPr lang="en-US" altLang="ko-KR" sz="2800" dirty="0">
                <a:ea typeface="굴림" panose="020B0600000101010101" pitchFamily="34" charset="-127"/>
              </a:rPr>
              <a:t>Synchronization</a:t>
            </a:r>
            <a:r>
              <a:rPr lang="en-US" altLang="ko-KR" dirty="0" smtClean="0">
                <a:ea typeface="굴림" panose="020B0600000101010101" pitchFamily="34" charset="-127"/>
              </a:rPr>
              <a:t> (</a:t>
            </a:r>
            <a:r>
              <a:rPr lang="en-US" altLang="ko-KR" dirty="0" err="1" smtClean="0">
                <a:ea typeface="굴림" panose="020B0600000101010101" pitchFamily="34" charset="-127"/>
              </a:rPr>
              <a:t>con’t</a:t>
            </a:r>
            <a:r>
              <a:rPr lang="en-US" altLang="ko-KR" dirty="0" smtClean="0">
                <a:ea typeface="굴림" panose="020B0600000101010101" pitchFamily="34" charset="-127"/>
              </a:rPr>
              <a:t>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838200"/>
            <a:ext cx="8686800" cy="60198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15000"/>
              </a:spcBef>
              <a:tabLst>
                <a:tab pos="1027113" algn="l"/>
                <a:tab pos="1377950" algn="l"/>
                <a:tab pos="1716088" algn="l"/>
                <a:tab pos="41211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Must catch all exceptions in critical sections</a:t>
            </a:r>
          </a:p>
          <a:p>
            <a:pPr lvl="1">
              <a:lnSpc>
                <a:spcPct val="85000"/>
              </a:lnSpc>
              <a:spcBef>
                <a:spcPct val="15000"/>
              </a:spcBef>
              <a:tabLst>
                <a:tab pos="1027113" algn="l"/>
                <a:tab pos="1377950" algn="l"/>
                <a:tab pos="1716088" algn="l"/>
                <a:tab pos="41211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Catch exceptions, release lock, and re-throw exception: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void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Rtn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lock.acquire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try {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DoFoo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} catch (…) {	// catch exception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		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lock.release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();	// release lock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		throw; 	// re-throw the exception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lock.release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void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DoFoo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if (exception) throw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errException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…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endParaRPr lang="en-US" altLang="ko-KR" sz="2000" dirty="0">
              <a:latin typeface="Consolas" panose="020B0609020204030204" pitchFamily="49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8258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0ACC-9461-4E37-939F-14640C23C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Much better: C</a:t>
            </a:r>
            <a:r>
              <a:rPr lang="en-US" dirty="0"/>
              <a:t>++ Lock Guards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E83D9-39B4-4CAF-BA03-DDACC486C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&lt;mutex&gt;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global_i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std::mutex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global_mutex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safe_increment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lock_guard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&lt;std::mutex&gt;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global_mutex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global_i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Mutex released when ‘lock’ goes out of scope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8216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1BF6-C8E8-49D7-B003-680B33C5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>
                <a:latin typeface="Consolas" panose="020B0609020204030204" pitchFamily="49" charset="0"/>
              </a:rPr>
              <a:t>with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A7ABE-5EDC-4EB1-934C-2B3582DD2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versatile than </a:t>
            </a:r>
            <a:r>
              <a:rPr lang="en-US" dirty="0" smtClean="0"/>
              <a:t>we </a:t>
            </a:r>
            <a:r>
              <a:rPr lang="en-US" dirty="0"/>
              <a:t>show here (can be used to close files, database connections, etc.)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lock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threading.Lock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with lock: # Automatically calls acquire()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some_var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release() called however we leave block</a:t>
            </a:r>
          </a:p>
        </p:txBody>
      </p:sp>
    </p:spTree>
    <p:extLst>
      <p:ext uri="{BB962C8B-B14F-4D97-AF65-F5344CB8AC3E}">
        <p14:creationId xmlns:p14="http://schemas.microsoft.com/office/powerpoint/2010/main" val="3221216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14C8-44BD-49A8-9256-0C1D214C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>
                <a:latin typeface="Consolas" panose="020B0609020204030204" pitchFamily="49" charset="0"/>
              </a:rPr>
              <a:t>synchronized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86FA0-FA24-4C56-B3C6-D5511DA74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14400"/>
            <a:ext cx="11201400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r>
              <a:rPr lang="en-US" altLang="ko-KR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Every Java object has an associated lock:</a:t>
            </a:r>
          </a:p>
          <a:p>
            <a:pPr lvl="1">
              <a:lnSpc>
                <a:spcPct val="80000"/>
              </a:lnSpc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r>
              <a:rPr lang="en-US" altLang="ko-KR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Lock is acquired on entry and released on exit from a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synchronized</a:t>
            </a:r>
            <a:r>
              <a:rPr lang="en-US" altLang="ko-KR" i="1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method</a:t>
            </a:r>
          </a:p>
          <a:p>
            <a:pPr lvl="1">
              <a:lnSpc>
                <a:spcPct val="80000"/>
              </a:lnSpc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r>
              <a:rPr lang="en-US" altLang="ko-KR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Lock is properly released if exception occurs inside a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synchronized</a:t>
            </a:r>
            <a:r>
              <a:rPr lang="en-US" altLang="ko-KR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 method</a:t>
            </a:r>
          </a:p>
          <a:p>
            <a:pPr lvl="1">
              <a:lnSpc>
                <a:spcPct val="80000"/>
              </a:lnSpc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r>
              <a:rPr lang="en-US" altLang="ko-KR" dirty="0">
                <a:latin typeface="Arial" panose="020B0604020202020204" pitchFamily="34" charset="0"/>
                <a:ea typeface="굴림" panose="020B0600000101010101" pitchFamily="34" charset="-127"/>
                <a:cs typeface="Arial" panose="020B0604020202020204" pitchFamily="34" charset="0"/>
              </a:rPr>
              <a:t>Mutex execution of synchronized methods (beware deadlock)</a:t>
            </a:r>
          </a:p>
          <a:p>
            <a:pPr marL="0" indent="0">
              <a:lnSpc>
                <a:spcPct val="80000"/>
              </a:lnSpc>
              <a:buNone/>
              <a:tabLst>
                <a:tab pos="1027113" algn="l"/>
                <a:tab pos="1377950" algn="l"/>
                <a:tab pos="1716088" algn="l"/>
                <a:tab pos="2054225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/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class Account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private int balance;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// object constructor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public Account (int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initialBalance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balance =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initialBalance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public </a:t>
            </a:r>
            <a:r>
              <a:rPr lang="en-US" altLang="ko-KR" sz="2000" i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synchronized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int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getBalance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return balance;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public </a:t>
            </a:r>
            <a:r>
              <a:rPr lang="en-US" altLang="ko-KR" sz="2000" i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synchronized</a:t>
            </a:r>
            <a:r>
              <a:rPr lang="en-US" altLang="ko-KR" sz="2000" i="1" dirty="0"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void deposit(int amount)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	balance += amount;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232535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2421-A5AE-4187-8FE8-5DDC0675E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 Support for Monitors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4CBD9-5C82-4553-AAC1-C4CA7C244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592" y="914400"/>
            <a:ext cx="9245600" cy="5105400"/>
          </a:xfrm>
        </p:spPr>
        <p:txBody>
          <a:bodyPr/>
          <a:lstStyle/>
          <a:p>
            <a:r>
              <a:rPr lang="en-US" dirty="0" smtClean="0"/>
              <a:t>Along with a lock, every object has a single condition variable associated with it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 wait inside a synchronized method: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void wait();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void wait(long timeout);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 signal while in a synchronized method: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void notify();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void </a:t>
            </a:r>
            <a:r>
              <a:rPr lang="en-US" dirty="0" err="1" smtClean="0">
                <a:latin typeface="Consolas" panose="020B0609020204030204" pitchFamily="49" charset="0"/>
              </a:rPr>
              <a:t>notifyAll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8398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32C11FA-FEA5-4FF5-A92D-01500428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User/Kernel </a:t>
            </a:r>
            <a:r>
              <a:rPr lang="en-US" dirty="0"/>
              <a:t>Threading Models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0A1455B3-67C1-4C7F-97C1-58735D1E5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2" t="1207" r="12682" b="1208"/>
          <a:stretch>
            <a:fillRect/>
          </a:stretch>
        </p:blipFill>
        <p:spPr bwMode="auto">
          <a:xfrm>
            <a:off x="5370443" y="2222348"/>
            <a:ext cx="2895600" cy="28384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BD917D89-AE76-4173-A3EB-B1C1B3254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25420" r="540" b="25180"/>
          <a:stretch>
            <a:fillRect/>
          </a:stretch>
        </p:blipFill>
        <p:spPr bwMode="auto">
          <a:xfrm>
            <a:off x="434008" y="2991698"/>
            <a:ext cx="4495800" cy="168116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A1554D32-3359-4A4D-8FA4-E93B41C59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3" t="838" r="6912" b="838"/>
          <a:stretch>
            <a:fillRect/>
          </a:stretch>
        </p:blipFill>
        <p:spPr bwMode="auto">
          <a:xfrm>
            <a:off x="8610600" y="2222348"/>
            <a:ext cx="3276600" cy="28543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7">
            <a:extLst>
              <a:ext uri="{FF2B5EF4-FFF2-40B4-BE49-F238E27FC236}">
                <a16:creationId xmlns:a16="http://schemas.microsoft.com/office/drawing/2014/main" id="{CBB50054-8986-41A2-8986-FCD0F58A4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8830" y="4705220"/>
            <a:ext cx="258615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ko-KR" sz="2400" b="0" dirty="0">
                <a:latin typeface="Gill Sans" charset="0"/>
                <a:ea typeface="Gill Sans" charset="0"/>
                <a:cs typeface="Gill Sans" charset="0"/>
              </a:rPr>
              <a:t>Simple One-to-One</a:t>
            </a:r>
          </a:p>
          <a:p>
            <a:pPr algn="ctr"/>
            <a:r>
              <a:rPr lang="en-US" altLang="ko-KR" sz="2400" b="0" dirty="0">
                <a:latin typeface="Gill Sans" charset="0"/>
                <a:ea typeface="Gill Sans" charset="0"/>
                <a:cs typeface="Gill Sans" charset="0"/>
              </a:rPr>
              <a:t>Threading Model</a:t>
            </a: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D02273D2-3699-4481-83B0-2718BD467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709" y="5117948"/>
            <a:ext cx="18607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ko-KR" sz="2400" b="0" dirty="0">
                <a:latin typeface="Gill Sans" charset="0"/>
                <a:ea typeface="Gill Sans" charset="0"/>
                <a:cs typeface="Gill Sans" charset="0"/>
              </a:rPr>
              <a:t>Many-to-One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5A42E076-6DAC-4952-9BA6-5930554AE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1499" y="5146523"/>
            <a:ext cx="20473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ko-KR" sz="2400" b="0" dirty="0">
                <a:latin typeface="Gill Sans" charset="0"/>
                <a:ea typeface="Gill Sans" charset="0"/>
                <a:cs typeface="Gill Sans" charset="0"/>
              </a:rPr>
              <a:t>Many-to-Many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D5272B-F9AA-4E44-9952-950BED58CB04}"/>
              </a:ext>
            </a:extLst>
          </p:cNvPr>
          <p:cNvSpPr/>
          <p:nvPr/>
        </p:nvSpPr>
        <p:spPr>
          <a:xfrm>
            <a:off x="139148" y="1861930"/>
            <a:ext cx="5015948" cy="38057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9AF7E6-C47D-4B87-8551-9217B09801CE}"/>
              </a:ext>
            </a:extLst>
          </p:cNvPr>
          <p:cNvSpPr txBox="1"/>
          <p:nvPr/>
        </p:nvSpPr>
        <p:spPr>
          <a:xfrm>
            <a:off x="291511" y="1996843"/>
            <a:ext cx="4638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FF0000"/>
                </a:solidFill>
                <a:latin typeface="Gill Sans Light"/>
              </a:rPr>
              <a:t>Almost all current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4213903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AC095-B2DD-42E0-9CC5-51251EBA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Thread </a:t>
            </a:r>
            <a:r>
              <a:rPr lang="en-US" dirty="0"/>
              <a:t>State in the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F6DCF-B85D-48F9-B141-E255478BE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62000"/>
            <a:ext cx="11633200" cy="5105400"/>
          </a:xfrm>
        </p:spPr>
        <p:txBody>
          <a:bodyPr/>
          <a:lstStyle/>
          <a:p>
            <a:r>
              <a:rPr lang="en-US" dirty="0"/>
              <a:t>For every thread in a process, the kernel maintains:</a:t>
            </a:r>
          </a:p>
          <a:p>
            <a:pPr lvl="1"/>
            <a:r>
              <a:rPr lang="en-US" dirty="0"/>
              <a:t>The thread’s TCB</a:t>
            </a:r>
          </a:p>
          <a:p>
            <a:pPr lvl="1"/>
            <a:r>
              <a:rPr lang="en-US" dirty="0"/>
              <a:t>A kernel stack used for </a:t>
            </a:r>
            <a:r>
              <a:rPr lang="en-US" dirty="0" err="1" smtClean="0"/>
              <a:t>syscalls</a:t>
            </a:r>
            <a:r>
              <a:rPr lang="en-US" dirty="0" smtClean="0"/>
              <a:t>/interrupts/traps</a:t>
            </a:r>
          </a:p>
          <a:p>
            <a:pPr lvl="2"/>
            <a:r>
              <a:rPr lang="en-US" dirty="0" smtClean="0"/>
              <a:t>This kernel-state is sometimes called the “</a:t>
            </a:r>
            <a:r>
              <a:rPr lang="en-US" dirty="0" smtClean="0">
                <a:solidFill>
                  <a:srgbClr val="FF0000"/>
                </a:solidFill>
              </a:rPr>
              <a:t>kernel thread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The “kernel thread” is suspended (but ready to go) when thread is running in user-space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Additionally, some threads just do work in the kernel</a:t>
            </a:r>
          </a:p>
          <a:p>
            <a:pPr lvl="1"/>
            <a:r>
              <a:rPr lang="en-US" dirty="0"/>
              <a:t>Still has TCB</a:t>
            </a:r>
          </a:p>
          <a:p>
            <a:pPr lvl="1"/>
            <a:r>
              <a:rPr lang="en-US" dirty="0"/>
              <a:t>Still has kernel stack</a:t>
            </a:r>
          </a:p>
          <a:p>
            <a:pPr lvl="1"/>
            <a:r>
              <a:rPr lang="en-US" dirty="0"/>
              <a:t>But not part of any process, and never executes in user mode</a:t>
            </a:r>
          </a:p>
        </p:txBody>
      </p:sp>
    </p:spTree>
    <p:extLst>
      <p:ext uri="{BB962C8B-B14F-4D97-AF65-F5344CB8AC3E}">
        <p14:creationId xmlns:p14="http://schemas.microsoft.com/office/powerpoint/2010/main" val="30684343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014F10D-144B-4A1A-9583-74BB6D137961}"/>
              </a:ext>
            </a:extLst>
          </p:cNvPr>
          <p:cNvSpPr/>
          <p:nvPr/>
        </p:nvSpPr>
        <p:spPr bwMode="auto">
          <a:xfrm>
            <a:off x="2822876" y="1625304"/>
            <a:ext cx="1349204" cy="385057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8DE0D9-CF36-46B2-B1AA-DF9F42C57368}"/>
              </a:ext>
            </a:extLst>
          </p:cNvPr>
          <p:cNvSpPr/>
          <p:nvPr/>
        </p:nvSpPr>
        <p:spPr bwMode="auto">
          <a:xfrm>
            <a:off x="2556866" y="1750951"/>
            <a:ext cx="1349204" cy="385057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5E40BA-AE76-49AA-BCAF-3CEDE2C112B7}"/>
              </a:ext>
            </a:extLst>
          </p:cNvPr>
          <p:cNvSpPr/>
          <p:nvPr/>
        </p:nvSpPr>
        <p:spPr bwMode="auto">
          <a:xfrm>
            <a:off x="2364948" y="1844936"/>
            <a:ext cx="1349204" cy="3918109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1" name="Document 10">
            <a:extLst>
              <a:ext uri="{FF2B5EF4-FFF2-40B4-BE49-F238E27FC236}">
                <a16:creationId xmlns:a16="http://schemas.microsoft.com/office/drawing/2014/main" id="{1BEDA86E-1E77-409D-A0BF-02EDB6DC745F}"/>
              </a:ext>
            </a:extLst>
          </p:cNvPr>
          <p:cNvSpPr/>
          <p:nvPr/>
        </p:nvSpPr>
        <p:spPr bwMode="auto">
          <a:xfrm>
            <a:off x="2419144" y="1932547"/>
            <a:ext cx="1192740" cy="1214335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477726C0-FA8E-4D09-9536-F5891A571798}"/>
              </a:ext>
            </a:extLst>
          </p:cNvPr>
          <p:cNvSpPr/>
          <p:nvPr/>
        </p:nvSpPr>
        <p:spPr bwMode="auto">
          <a:xfrm>
            <a:off x="2451360" y="3054913"/>
            <a:ext cx="304540" cy="387684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A22B25-9EA7-4543-BD81-747380CFC2E5}"/>
              </a:ext>
            </a:extLst>
          </p:cNvPr>
          <p:cNvSpPr txBox="1"/>
          <p:nvPr/>
        </p:nvSpPr>
        <p:spPr>
          <a:xfrm>
            <a:off x="2403893" y="189324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stack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216833-7477-4097-B1E0-BEAC34DCFEF2}"/>
              </a:ext>
            </a:extLst>
          </p:cNvPr>
          <p:cNvCxnSpPr>
            <a:cxnSpLocks/>
          </p:cNvCxnSpPr>
          <p:nvPr/>
        </p:nvCxnSpPr>
        <p:spPr bwMode="auto">
          <a:xfrm flipV="1">
            <a:off x="2001264" y="1844936"/>
            <a:ext cx="0" cy="391810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9923ED-6606-49B9-AC6C-C09C07B40738}"/>
              </a:ext>
            </a:extLst>
          </p:cNvPr>
          <p:cNvSpPr txBox="1"/>
          <p:nvPr/>
        </p:nvSpPr>
        <p:spPr>
          <a:xfrm>
            <a:off x="2458987" y="3633407"/>
            <a:ext cx="1192741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r>
              <a:rPr lang="en-US" sz="1600" dirty="0">
                <a:latin typeface="Gill Sans Light"/>
              </a:rPr>
              <a:t>magic</a:t>
            </a:r>
          </a:p>
          <a:p>
            <a:r>
              <a:rPr lang="en-US" sz="1600" dirty="0">
                <a:latin typeface="Gill Sans Light"/>
              </a:rPr>
              <a:t>… &lt;</a:t>
            </a:r>
            <a:r>
              <a:rPr lang="en-US" sz="1600" dirty="0" err="1">
                <a:latin typeface="Gill Sans Light"/>
              </a:rPr>
              <a:t>fds</a:t>
            </a:r>
            <a:r>
              <a:rPr lang="en-US" sz="1600" dirty="0">
                <a:latin typeface="Gill Sans Light"/>
              </a:rPr>
              <a:t>&gt;</a:t>
            </a:r>
          </a:p>
          <a:p>
            <a:r>
              <a:rPr lang="en-US" sz="1600" dirty="0" err="1">
                <a:latin typeface="Gill Sans Light"/>
              </a:rPr>
              <a:t>pagedir</a:t>
            </a:r>
            <a:endParaRPr lang="en-US" sz="1600" dirty="0">
              <a:latin typeface="Gill Sans Light"/>
            </a:endParaRPr>
          </a:p>
          <a:p>
            <a:r>
              <a:rPr lang="en-US" sz="1600" dirty="0">
                <a:latin typeface="Gill Sans Light"/>
              </a:rPr>
              <a:t>priority</a:t>
            </a:r>
          </a:p>
          <a:p>
            <a:r>
              <a:rPr lang="en-US" sz="1600" dirty="0">
                <a:latin typeface="Gill Sans Light"/>
              </a:rPr>
              <a:t>stack</a:t>
            </a:r>
          </a:p>
          <a:p>
            <a:r>
              <a:rPr lang="en-US" sz="1600" dirty="0">
                <a:latin typeface="Gill Sans Light"/>
              </a:rPr>
              <a:t>name</a:t>
            </a:r>
          </a:p>
          <a:p>
            <a:r>
              <a:rPr lang="en-US" sz="1600" dirty="0">
                <a:latin typeface="Gill Sans Light"/>
              </a:rPr>
              <a:t>status</a:t>
            </a:r>
          </a:p>
          <a:p>
            <a:r>
              <a:rPr lang="en-US" sz="1600" dirty="0" err="1">
                <a:latin typeface="Gill Sans Light"/>
              </a:rPr>
              <a:t>tid</a:t>
            </a:r>
            <a:endParaRPr lang="en-US" sz="1600" dirty="0">
              <a:latin typeface="Gill Sans 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FDFF6F-2A96-4BB0-96CD-FDC5634BD8AF}"/>
              </a:ext>
            </a:extLst>
          </p:cNvPr>
          <p:cNvSpPr txBox="1"/>
          <p:nvPr/>
        </p:nvSpPr>
        <p:spPr>
          <a:xfrm>
            <a:off x="768492" y="5362935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 Light"/>
              </a:rPr>
              <a:t>thread</a:t>
            </a:r>
          </a:p>
        </p:txBody>
      </p:sp>
      <p:sp>
        <p:nvSpPr>
          <p:cNvPr id="18" name="Freeform 27">
            <a:extLst>
              <a:ext uri="{FF2B5EF4-FFF2-40B4-BE49-F238E27FC236}">
                <a16:creationId xmlns:a16="http://schemas.microsoft.com/office/drawing/2014/main" id="{1C0722A8-F7AE-4C9F-AFA3-AFBB0D8D6027}"/>
              </a:ext>
            </a:extLst>
          </p:cNvPr>
          <p:cNvSpPr/>
          <p:nvPr/>
        </p:nvSpPr>
        <p:spPr bwMode="auto">
          <a:xfrm>
            <a:off x="2937451" y="3122001"/>
            <a:ext cx="1121020" cy="1642873"/>
          </a:xfrm>
          <a:custGeom>
            <a:avLst/>
            <a:gdLst>
              <a:gd name="connsiteX0" fmla="*/ 278970 w 871953"/>
              <a:gd name="connsiteY0" fmla="*/ 1704813 h 1704813"/>
              <a:gd name="connsiteX1" fmla="*/ 728421 w 871953"/>
              <a:gd name="connsiteY1" fmla="*/ 1092630 h 1704813"/>
              <a:gd name="connsiteX2" fmla="*/ 821411 w 871953"/>
              <a:gd name="connsiteY2" fmla="*/ 247972 h 1704813"/>
              <a:gd name="connsiteX3" fmla="*/ 0 w 871953"/>
              <a:gd name="connsiteY3" fmla="*/ 0 h 170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1953" h="1704813">
                <a:moveTo>
                  <a:pt x="278970" y="1704813"/>
                </a:moveTo>
                <a:cubicBezTo>
                  <a:pt x="458492" y="1520125"/>
                  <a:pt x="638014" y="1335437"/>
                  <a:pt x="728421" y="1092630"/>
                </a:cubicBezTo>
                <a:cubicBezTo>
                  <a:pt x="818828" y="849823"/>
                  <a:pt x="942814" y="430077"/>
                  <a:pt x="821411" y="247972"/>
                </a:cubicBezTo>
                <a:cubicBezTo>
                  <a:pt x="700008" y="65867"/>
                  <a:pt x="350004" y="32933"/>
                  <a:pt x="0" y="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arrow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185466C-85DD-494B-8D1F-4664C20F8048}"/>
              </a:ext>
            </a:extLst>
          </p:cNvPr>
          <p:cNvGrpSpPr/>
          <p:nvPr/>
        </p:nvGrpSpPr>
        <p:grpSpPr>
          <a:xfrm>
            <a:off x="2532714" y="2301722"/>
            <a:ext cx="894450" cy="572696"/>
            <a:chOff x="749881" y="3302406"/>
            <a:chExt cx="986168" cy="57609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91B4C6A-6757-48D7-9340-81EC5B79ACFC}"/>
                </a:ext>
              </a:extLst>
            </p:cNvPr>
            <p:cNvSpPr/>
            <p:nvPr/>
          </p:nvSpPr>
          <p:spPr bwMode="auto">
            <a:xfrm>
              <a:off x="749882" y="3302406"/>
              <a:ext cx="986167" cy="56679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DF4406F-020F-458C-974C-E32A608A9C6F}"/>
                </a:ext>
              </a:extLst>
            </p:cNvPr>
            <p:cNvSpPr/>
            <p:nvPr/>
          </p:nvSpPr>
          <p:spPr bwMode="auto">
            <a:xfrm>
              <a:off x="749882" y="3433382"/>
              <a:ext cx="986167" cy="13097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C3A7BC0-1641-4D47-812B-835E3250FC4D}"/>
                </a:ext>
              </a:extLst>
            </p:cNvPr>
            <p:cNvSpPr/>
            <p:nvPr/>
          </p:nvSpPr>
          <p:spPr bwMode="auto">
            <a:xfrm>
              <a:off x="749881" y="3747520"/>
              <a:ext cx="986167" cy="13097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0B5F82-10A2-4960-A0C4-CC2B26B2D563}"/>
                </a:ext>
              </a:extLst>
            </p:cNvPr>
            <p:cNvSpPr txBox="1"/>
            <p:nvPr/>
          </p:nvSpPr>
          <p:spPr>
            <a:xfrm>
              <a:off x="922008" y="3334375"/>
              <a:ext cx="641912" cy="30960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/>
                </a:rPr>
                <a:t>regs</a:t>
              </a:r>
            </a:p>
          </p:txBody>
        </p:sp>
      </p:grpSp>
      <p:sp>
        <p:nvSpPr>
          <p:cNvPr id="24" name="Freeform 46">
            <a:extLst>
              <a:ext uri="{FF2B5EF4-FFF2-40B4-BE49-F238E27FC236}">
                <a16:creationId xmlns:a16="http://schemas.microsoft.com/office/drawing/2014/main" id="{79FDE026-300A-4335-B28C-DED918CA5993}"/>
              </a:ext>
            </a:extLst>
          </p:cNvPr>
          <p:cNvSpPr/>
          <p:nvPr/>
        </p:nvSpPr>
        <p:spPr bwMode="auto">
          <a:xfrm>
            <a:off x="3825733" y="5684691"/>
            <a:ext cx="395492" cy="235395"/>
          </a:xfrm>
          <a:custGeom>
            <a:avLst/>
            <a:gdLst>
              <a:gd name="connsiteX0" fmla="*/ 0 w 395492"/>
              <a:gd name="connsiteY0" fmla="*/ 224725 h 235395"/>
              <a:gd name="connsiteX1" fmla="*/ 340962 w 395492"/>
              <a:gd name="connsiteY1" fmla="*/ 216976 h 235395"/>
              <a:gd name="connsiteX2" fmla="*/ 379708 w 395492"/>
              <a:gd name="connsiteY2" fmla="*/ 54244 h 235395"/>
              <a:gd name="connsiteX3" fmla="*/ 185979 w 395492"/>
              <a:gd name="connsiteY3" fmla="*/ 0 h 23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492" h="235395">
                <a:moveTo>
                  <a:pt x="0" y="224725"/>
                </a:moveTo>
                <a:cubicBezTo>
                  <a:pt x="138838" y="235057"/>
                  <a:pt x="277677" y="245389"/>
                  <a:pt x="340962" y="216976"/>
                </a:cubicBezTo>
                <a:cubicBezTo>
                  <a:pt x="404247" y="188563"/>
                  <a:pt x="405538" y="90407"/>
                  <a:pt x="379708" y="54244"/>
                </a:cubicBezTo>
                <a:cubicBezTo>
                  <a:pt x="353878" y="18081"/>
                  <a:pt x="269928" y="9040"/>
                  <a:pt x="185979" y="0"/>
                </a:cubicBezTo>
              </a:path>
            </a:pathLst>
          </a:cu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stealth" w="lg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5" name="Freeform 47">
            <a:extLst>
              <a:ext uri="{FF2B5EF4-FFF2-40B4-BE49-F238E27FC236}">
                <a16:creationId xmlns:a16="http://schemas.microsoft.com/office/drawing/2014/main" id="{36338C2D-35AE-4058-B872-30BE102C1610}"/>
              </a:ext>
            </a:extLst>
          </p:cNvPr>
          <p:cNvSpPr/>
          <p:nvPr/>
        </p:nvSpPr>
        <p:spPr bwMode="auto">
          <a:xfrm>
            <a:off x="4071016" y="5358180"/>
            <a:ext cx="395492" cy="235395"/>
          </a:xfrm>
          <a:custGeom>
            <a:avLst/>
            <a:gdLst>
              <a:gd name="connsiteX0" fmla="*/ 0 w 395492"/>
              <a:gd name="connsiteY0" fmla="*/ 224725 h 235395"/>
              <a:gd name="connsiteX1" fmla="*/ 340962 w 395492"/>
              <a:gd name="connsiteY1" fmla="*/ 216976 h 235395"/>
              <a:gd name="connsiteX2" fmla="*/ 379708 w 395492"/>
              <a:gd name="connsiteY2" fmla="*/ 54244 h 235395"/>
              <a:gd name="connsiteX3" fmla="*/ 185979 w 395492"/>
              <a:gd name="connsiteY3" fmla="*/ 0 h 23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492" h="235395">
                <a:moveTo>
                  <a:pt x="0" y="224725"/>
                </a:moveTo>
                <a:cubicBezTo>
                  <a:pt x="138838" y="235057"/>
                  <a:pt x="277677" y="245389"/>
                  <a:pt x="340962" y="216976"/>
                </a:cubicBezTo>
                <a:cubicBezTo>
                  <a:pt x="404247" y="188563"/>
                  <a:pt x="405538" y="90407"/>
                  <a:pt x="379708" y="54244"/>
                </a:cubicBezTo>
                <a:cubicBezTo>
                  <a:pt x="353878" y="18081"/>
                  <a:pt x="269928" y="9040"/>
                  <a:pt x="185979" y="0"/>
                </a:cubicBezTo>
              </a:path>
            </a:pathLst>
          </a:cu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stealth" w="lg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6" name="Freeform 48">
            <a:extLst>
              <a:ext uri="{FF2B5EF4-FFF2-40B4-BE49-F238E27FC236}">
                <a16:creationId xmlns:a16="http://schemas.microsoft.com/office/drawing/2014/main" id="{E25F7427-2FC1-48E1-9857-F7B5632803FC}"/>
              </a:ext>
            </a:extLst>
          </p:cNvPr>
          <p:cNvSpPr/>
          <p:nvPr/>
        </p:nvSpPr>
        <p:spPr bwMode="auto">
          <a:xfrm>
            <a:off x="4276844" y="5069690"/>
            <a:ext cx="395492" cy="235395"/>
          </a:xfrm>
          <a:custGeom>
            <a:avLst/>
            <a:gdLst>
              <a:gd name="connsiteX0" fmla="*/ 0 w 395492"/>
              <a:gd name="connsiteY0" fmla="*/ 224725 h 235395"/>
              <a:gd name="connsiteX1" fmla="*/ 340962 w 395492"/>
              <a:gd name="connsiteY1" fmla="*/ 216976 h 235395"/>
              <a:gd name="connsiteX2" fmla="*/ 379708 w 395492"/>
              <a:gd name="connsiteY2" fmla="*/ 54244 h 235395"/>
              <a:gd name="connsiteX3" fmla="*/ 185979 w 395492"/>
              <a:gd name="connsiteY3" fmla="*/ 0 h 23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492" h="235395">
                <a:moveTo>
                  <a:pt x="0" y="224725"/>
                </a:moveTo>
                <a:cubicBezTo>
                  <a:pt x="138838" y="235057"/>
                  <a:pt x="277677" y="245389"/>
                  <a:pt x="340962" y="216976"/>
                </a:cubicBezTo>
                <a:cubicBezTo>
                  <a:pt x="404247" y="188563"/>
                  <a:pt x="405538" y="90407"/>
                  <a:pt x="379708" y="54244"/>
                </a:cubicBezTo>
                <a:cubicBezTo>
                  <a:pt x="353878" y="18081"/>
                  <a:pt x="269928" y="9040"/>
                  <a:pt x="185979" y="0"/>
                </a:cubicBezTo>
              </a:path>
            </a:pathLst>
          </a:cu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stealth" w="lg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89EC66-B3C0-4EEF-887C-24BD2FB95FB0}"/>
              </a:ext>
            </a:extLst>
          </p:cNvPr>
          <p:cNvSpPr txBox="1"/>
          <p:nvPr/>
        </p:nvSpPr>
        <p:spPr>
          <a:xfrm>
            <a:off x="5671101" y="3574815"/>
            <a:ext cx="1385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Page Table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0EC9201-4862-4905-9B97-03CC91B20CA2}"/>
              </a:ext>
            </a:extLst>
          </p:cNvPr>
          <p:cNvGrpSpPr/>
          <p:nvPr/>
        </p:nvGrpSpPr>
        <p:grpSpPr>
          <a:xfrm>
            <a:off x="5960454" y="3951610"/>
            <a:ext cx="862939" cy="1406570"/>
            <a:chOff x="4902696" y="2907095"/>
            <a:chExt cx="862939" cy="140657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CF222C3-8D08-47AB-9888-A4FD4D97936E}"/>
                </a:ext>
              </a:extLst>
            </p:cNvPr>
            <p:cNvSpPr/>
            <p:nvPr/>
          </p:nvSpPr>
          <p:spPr bwMode="auto">
            <a:xfrm>
              <a:off x="4952999" y="2907095"/>
              <a:ext cx="812635" cy="1406570"/>
            </a:xfrm>
            <a:prstGeom prst="rect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2469CD5-4E93-4D71-B5DA-8203DF4A0DFB}"/>
                </a:ext>
              </a:extLst>
            </p:cNvPr>
            <p:cNvGrpSpPr/>
            <p:nvPr/>
          </p:nvGrpSpPr>
          <p:grpSpPr>
            <a:xfrm>
              <a:off x="4952999" y="3700791"/>
              <a:ext cx="812635" cy="112218"/>
              <a:chOff x="4952999" y="3700791"/>
              <a:chExt cx="812635" cy="112218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E32F8EA-A7E4-49F3-BA51-4CBC3CBFE1D4}"/>
                  </a:ext>
                </a:extLst>
              </p:cNvPr>
              <p:cNvSpPr/>
              <p:nvPr/>
            </p:nvSpPr>
            <p:spPr bwMode="auto">
              <a:xfrm>
                <a:off x="4952999" y="3700791"/>
                <a:ext cx="812635" cy="112218"/>
              </a:xfrm>
              <a:prstGeom prst="rect">
                <a:avLst/>
              </a:prstGeom>
              <a:solidFill>
                <a:schemeClr val="accent1">
                  <a:alpha val="28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7AA11EC-3B93-408E-A70F-647B4CD68A2F}"/>
                  </a:ext>
                </a:extLst>
              </p:cNvPr>
              <p:cNvSpPr/>
              <p:nvPr/>
            </p:nvSpPr>
            <p:spPr bwMode="auto">
              <a:xfrm>
                <a:off x="5105400" y="3706664"/>
                <a:ext cx="76200" cy="106344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endParaRPr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4720262-E60D-4D13-B801-FBDC30A9BB4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52999" y="3276600"/>
              <a:ext cx="812635" cy="0"/>
            </a:xfrm>
            <a:prstGeom prst="line">
              <a:avLst/>
            </a:prstGeom>
            <a:solidFill>
              <a:schemeClr val="accent1"/>
            </a:solidFill>
            <a:ln w="15875" cap="flat" cmpd="dbl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BB2691F-574C-4D17-8EB0-8E1E8674411B}"/>
                </a:ext>
              </a:extLst>
            </p:cNvPr>
            <p:cNvGrpSpPr/>
            <p:nvPr/>
          </p:nvGrpSpPr>
          <p:grpSpPr>
            <a:xfrm>
              <a:off x="4952999" y="3149382"/>
              <a:ext cx="812635" cy="112218"/>
              <a:chOff x="4952999" y="3700791"/>
              <a:chExt cx="812635" cy="11221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315951A-ADEB-410F-BDAB-87F975D8DD5C}"/>
                  </a:ext>
                </a:extLst>
              </p:cNvPr>
              <p:cNvSpPr/>
              <p:nvPr/>
            </p:nvSpPr>
            <p:spPr bwMode="auto">
              <a:xfrm>
                <a:off x="4952999" y="3700791"/>
                <a:ext cx="812635" cy="112218"/>
              </a:xfrm>
              <a:prstGeom prst="rect">
                <a:avLst/>
              </a:prstGeom>
              <a:solidFill>
                <a:schemeClr val="accent1">
                  <a:alpha val="28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DB78E14-D968-435F-B5E7-13C11F7BF4EF}"/>
                  </a:ext>
                </a:extLst>
              </p:cNvPr>
              <p:cNvSpPr/>
              <p:nvPr/>
            </p:nvSpPr>
            <p:spPr bwMode="auto">
              <a:xfrm>
                <a:off x="5105400" y="3706664"/>
                <a:ext cx="76200" cy="106344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D2FCB01-D5A9-489B-88DD-6C013DEAE53C}"/>
                </a:ext>
              </a:extLst>
            </p:cNvPr>
            <p:cNvGrpSpPr/>
            <p:nvPr/>
          </p:nvGrpSpPr>
          <p:grpSpPr>
            <a:xfrm>
              <a:off x="4953000" y="2971800"/>
              <a:ext cx="812635" cy="112218"/>
              <a:chOff x="4952999" y="3700791"/>
              <a:chExt cx="812635" cy="112218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0A9FAE4-2597-4003-91A5-E096E24B361B}"/>
                  </a:ext>
                </a:extLst>
              </p:cNvPr>
              <p:cNvSpPr/>
              <p:nvPr/>
            </p:nvSpPr>
            <p:spPr bwMode="auto">
              <a:xfrm>
                <a:off x="4952999" y="3700791"/>
                <a:ext cx="812635" cy="112218"/>
              </a:xfrm>
              <a:prstGeom prst="rect">
                <a:avLst/>
              </a:prstGeom>
              <a:solidFill>
                <a:schemeClr val="accent1">
                  <a:alpha val="28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F2EDA2D-D30D-4A21-B93D-E607E0C9D67D}"/>
                  </a:ext>
                </a:extLst>
              </p:cNvPr>
              <p:cNvSpPr/>
              <p:nvPr/>
            </p:nvSpPr>
            <p:spPr bwMode="auto">
              <a:xfrm>
                <a:off x="5105400" y="3706664"/>
                <a:ext cx="76200" cy="106344"/>
              </a:xfrm>
              <a:prstGeom prst="rect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0417383-9F16-420C-8189-DA9B823E978E}"/>
                </a:ext>
              </a:extLst>
            </p:cNvPr>
            <p:cNvSpPr txBox="1"/>
            <p:nvPr/>
          </p:nvSpPr>
          <p:spPr>
            <a:xfrm>
              <a:off x="4902696" y="3376331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u/s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D820014-635C-4145-8913-12A521DA389E}"/>
              </a:ext>
            </a:extLst>
          </p:cNvPr>
          <p:cNvCxnSpPr/>
          <p:nvPr/>
        </p:nvCxnSpPr>
        <p:spPr bwMode="auto">
          <a:xfrm flipV="1">
            <a:off x="3343756" y="3960225"/>
            <a:ext cx="2667000" cy="36950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E9E3654-518A-48D3-BEC1-443A4754F3C7}"/>
              </a:ext>
            </a:extLst>
          </p:cNvPr>
          <p:cNvSpPr txBox="1"/>
          <p:nvPr/>
        </p:nvSpPr>
        <p:spPr>
          <a:xfrm>
            <a:off x="8672002" y="5684691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highlight>
                  <a:srgbClr val="FFFF00"/>
                </a:highlight>
                <a:latin typeface="Gill Sans Light"/>
              </a:rPr>
              <a:t>Pintos: </a:t>
            </a:r>
            <a:r>
              <a:rPr lang="en-US" sz="2400" dirty="0" err="1">
                <a:highlight>
                  <a:srgbClr val="FFFF00"/>
                </a:highlight>
                <a:latin typeface="Gill Sans Light"/>
              </a:rPr>
              <a:t>thread.c</a:t>
            </a:r>
            <a:endParaRPr lang="en-US" sz="2400" dirty="0">
              <a:highlight>
                <a:srgbClr val="FFFF00"/>
              </a:highlight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9B4CBB-E790-4C5C-AA04-A62A21ADBC34}"/>
              </a:ext>
            </a:extLst>
          </p:cNvPr>
          <p:cNvSpPr txBox="1"/>
          <p:nvPr/>
        </p:nvSpPr>
        <p:spPr>
          <a:xfrm>
            <a:off x="1564628" y="3581400"/>
            <a:ext cx="7975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4 KiB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 Pintos, Processes are Single-Threaded</a:t>
            </a:r>
            <a:endParaRPr lang="en-US" dirty="0"/>
          </a:p>
        </p:txBody>
      </p:sp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4450906" y="810123"/>
            <a:ext cx="7283893" cy="5105400"/>
          </a:xfrm>
        </p:spPr>
        <p:txBody>
          <a:bodyPr/>
          <a:lstStyle/>
          <a:p>
            <a:r>
              <a:rPr lang="en-US" dirty="0" smtClean="0">
                <a:latin typeface="Gill Sans Light"/>
              </a:rPr>
              <a:t>Pintos processes have only one thread</a:t>
            </a:r>
          </a:p>
          <a:p>
            <a:r>
              <a:rPr lang="en-US" dirty="0" smtClean="0">
                <a:latin typeface="Gill Sans Light"/>
              </a:rPr>
              <a:t>TCB</a:t>
            </a:r>
            <a:r>
              <a:rPr lang="en-US" dirty="0">
                <a:latin typeface="Gill Sans Light"/>
              </a:rPr>
              <a:t>: Single page (4 KiB)</a:t>
            </a:r>
          </a:p>
          <a:p>
            <a:pPr lvl="1"/>
            <a:r>
              <a:rPr lang="en-US" dirty="0">
                <a:latin typeface="Gill Sans Light"/>
              </a:rPr>
              <a:t>Stack growing from the top (high addresses)</a:t>
            </a:r>
          </a:p>
          <a:p>
            <a:pPr lvl="1"/>
            <a:r>
              <a:rPr lang="en-US" dirty="0" err="1">
                <a:latin typeface="Gill Sans Light"/>
              </a:rPr>
              <a:t>struct</a:t>
            </a:r>
            <a:r>
              <a:rPr lang="en-US" dirty="0">
                <a:latin typeface="Gill Sans Light"/>
              </a:rPr>
              <a:t> thread at the bottom (low addresses)</a:t>
            </a:r>
          </a:p>
          <a:p>
            <a:r>
              <a:rPr lang="en-US" b="1" dirty="0" err="1">
                <a:latin typeface="Consolas" panose="020B0609020204030204" pitchFamily="49" charset="0"/>
              </a:rPr>
              <a:t>struct</a:t>
            </a:r>
            <a:r>
              <a:rPr lang="en-US" b="1" dirty="0">
                <a:latin typeface="Consolas" panose="020B0609020204030204" pitchFamily="49" charset="0"/>
              </a:rPr>
              <a:t> thread </a:t>
            </a:r>
            <a:r>
              <a:rPr lang="en-US" b="1" dirty="0">
                <a:latin typeface="Gill Sans Light"/>
              </a:rPr>
              <a:t>defines the TCB structure </a:t>
            </a:r>
            <a:r>
              <a:rPr lang="en-US" b="1" i="1" dirty="0">
                <a:solidFill>
                  <a:srgbClr val="7030A0"/>
                </a:solidFill>
                <a:latin typeface="Gill Sans Light"/>
              </a:rPr>
              <a:t>and PCB structure</a:t>
            </a:r>
            <a:r>
              <a:rPr lang="en-US" b="1" dirty="0">
                <a:latin typeface="Gill Sans Light"/>
              </a:rPr>
              <a:t> in Pintos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43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6FB968-B554-4E4F-8A65-879E107A4083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1" y="762000"/>
            <a:ext cx="8673267" cy="558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spcBef>
                <a:spcPts val="0"/>
              </a:spcBef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4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mutex </a:t>
            </a:r>
            <a:r>
              <a:rPr lang="en-US" altLang="ko-KR" sz="24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4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= &lt;initially unlocked&gt;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C9C23-136B-4945-A0CD-F4FBA22029AF}"/>
              </a:ext>
            </a:extLst>
          </p:cNvPr>
          <p:cNvSpPr txBox="1"/>
          <p:nvPr/>
        </p:nvSpPr>
        <p:spPr>
          <a:xfrm>
            <a:off x="1524000" y="1522274"/>
            <a:ext cx="8991600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Producer(item)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while (buffer full) {release(&amp;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);} 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enqueue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(item);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40435-8718-5749-8837-B26C02671F42}"/>
              </a:ext>
            </a:extLst>
          </p:cNvPr>
          <p:cNvSpPr txBox="1"/>
          <p:nvPr/>
        </p:nvSpPr>
        <p:spPr>
          <a:xfrm>
            <a:off x="1524000" y="3693656"/>
            <a:ext cx="91440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Consumer()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while (buffer empty) {release(&amp;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);} 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item =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dequeue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return item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429754" y="2569736"/>
            <a:ext cx="5026048" cy="1569660"/>
            <a:chOff x="3905754" y="2569736"/>
            <a:chExt cx="5026048" cy="1569660"/>
          </a:xfrm>
        </p:grpSpPr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14EFDF98-AECE-EC47-9CC5-8180274342CD}"/>
                </a:ext>
              </a:extLst>
            </p:cNvPr>
            <p:cNvSpPr/>
            <p:nvPr/>
          </p:nvSpPr>
          <p:spPr>
            <a:xfrm rot="1810795">
              <a:off x="3929744" y="2645560"/>
              <a:ext cx="1099457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E67781F4-D046-8340-B7E9-889D75469A74}"/>
                </a:ext>
              </a:extLst>
            </p:cNvPr>
            <p:cNvSpPr/>
            <p:nvPr/>
          </p:nvSpPr>
          <p:spPr>
            <a:xfrm rot="19789205" flipV="1">
              <a:off x="3905754" y="3600872"/>
              <a:ext cx="1099457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9DC36C-75E7-9D46-868E-C4C30423AD8B}"/>
                </a:ext>
              </a:extLst>
            </p:cNvPr>
            <p:cNvSpPr txBox="1"/>
            <p:nvPr/>
          </p:nvSpPr>
          <p:spPr>
            <a:xfrm>
              <a:off x="5029200" y="2569736"/>
              <a:ext cx="3902602" cy="15696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What happens when one is waiting for the other?</a:t>
              </a:r>
            </a:p>
            <a:p>
              <a:r>
                <a:rPr lang="en-US" sz="2400" dirty="0"/>
                <a:t> - Multiple cores ?</a:t>
              </a:r>
            </a:p>
            <a:p>
              <a:r>
                <a:rPr lang="en-US" sz="2400" dirty="0"/>
                <a:t> - Single core ?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Buffer – </a:t>
            </a: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cut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255370" y="-121860"/>
            <a:ext cx="1336431" cy="1569660"/>
            <a:chOff x="7595371" y="-22830"/>
            <a:chExt cx="1336431" cy="1569660"/>
          </a:xfrm>
        </p:grpSpPr>
        <p:pic>
          <p:nvPicPr>
            <p:cNvPr id="11" name="Picture 9" descr="MCj02854320000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5371" y="117281"/>
              <a:ext cx="1336431" cy="1289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731242" y="-22830"/>
              <a:ext cx="110795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>
                  <a:solidFill>
                    <a:srgbClr val="FF0000"/>
                  </a:solidFill>
                  <a:sym typeface="Symbol" panose="05050102010706020507" pitchFamily="18" charset="2"/>
                </a:rPr>
                <a:t></a:t>
              </a:r>
              <a:endParaRPr lang="en-US" sz="9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42182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23A4DF-3448-4996-ACDE-300C82DDD0E3}"/>
              </a:ext>
            </a:extLst>
          </p:cNvPr>
          <p:cNvCxnSpPr>
            <a:cxnSpLocks/>
          </p:cNvCxnSpPr>
          <p:nvPr/>
        </p:nvCxnSpPr>
        <p:spPr bwMode="auto">
          <a:xfrm flipV="1">
            <a:off x="2020141" y="1885127"/>
            <a:ext cx="0" cy="40631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6711296-A164-4A87-8100-882A7B075B25}"/>
              </a:ext>
            </a:extLst>
          </p:cNvPr>
          <p:cNvSpPr txBox="1"/>
          <p:nvPr/>
        </p:nvSpPr>
        <p:spPr>
          <a:xfrm>
            <a:off x="1598759" y="3520849"/>
            <a:ext cx="7745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8 KiB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DE550-EA4D-49E9-9015-3BD11510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Light"/>
              </a:rPr>
              <a:t>(Aside): Linux </a:t>
            </a:r>
            <a:r>
              <a:rPr lang="en-US" dirty="0">
                <a:latin typeface="Gill Sans Light"/>
              </a:rPr>
              <a:t>“Task”</a:t>
            </a:r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4252414" y="919716"/>
            <a:ext cx="6958122" cy="5105400"/>
          </a:xfrm>
        </p:spPr>
        <p:txBody>
          <a:bodyPr/>
          <a:lstStyle/>
          <a:p>
            <a:r>
              <a:rPr lang="en-US" dirty="0" smtClean="0">
                <a:latin typeface="Gill Sans Light"/>
              </a:rPr>
              <a:t>Linux “Kernel Thread”: 2 </a:t>
            </a:r>
            <a:r>
              <a:rPr lang="en-US" dirty="0">
                <a:latin typeface="Gill Sans Light"/>
              </a:rPr>
              <a:t>pages (8 KiB)</a:t>
            </a:r>
          </a:p>
          <a:p>
            <a:pPr lvl="1"/>
            <a:r>
              <a:rPr lang="en-US" dirty="0">
                <a:latin typeface="Gill Sans Light"/>
              </a:rPr>
              <a:t>Stack and thread information on opposite sides</a:t>
            </a:r>
          </a:p>
          <a:p>
            <a:pPr lvl="1"/>
            <a:r>
              <a:rPr lang="en-US" dirty="0">
                <a:latin typeface="Gill Sans Light"/>
              </a:rPr>
              <a:t>Containing stack and thread information + process descriptor</a:t>
            </a:r>
          </a:p>
          <a:p>
            <a:r>
              <a:rPr lang="en-US" dirty="0" smtClean="0"/>
              <a:t>One </a:t>
            </a:r>
            <a:r>
              <a:rPr lang="en-US" dirty="0" err="1" smtClean="0"/>
              <a:t>task_struct</a:t>
            </a:r>
            <a:r>
              <a:rPr lang="en-US" dirty="0"/>
              <a:t> </a:t>
            </a:r>
            <a:r>
              <a:rPr lang="en-US" dirty="0" smtClean="0"/>
              <a:t>per thread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0FAC0B-D09A-4A11-BA97-2A9B8685132E}"/>
              </a:ext>
            </a:extLst>
          </p:cNvPr>
          <p:cNvSpPr/>
          <p:nvPr/>
        </p:nvSpPr>
        <p:spPr bwMode="auto">
          <a:xfrm>
            <a:off x="5162698" y="3858554"/>
            <a:ext cx="1719715" cy="14815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BD7F8-73A4-4ABE-914A-2E76A15FEE7B}"/>
              </a:ext>
            </a:extLst>
          </p:cNvPr>
          <p:cNvSpPr/>
          <p:nvPr/>
        </p:nvSpPr>
        <p:spPr bwMode="auto">
          <a:xfrm>
            <a:off x="4907926" y="4128293"/>
            <a:ext cx="1719715" cy="14815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A519D5-6E9B-46CA-85EE-ADCBFB26B36F}"/>
              </a:ext>
            </a:extLst>
          </p:cNvPr>
          <p:cNvSpPr/>
          <p:nvPr/>
        </p:nvSpPr>
        <p:spPr bwMode="auto">
          <a:xfrm>
            <a:off x="2736350" y="1676400"/>
            <a:ext cx="1272268" cy="401518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0CB5EC-AA3F-4C6B-BC8F-3C1A7CCDCF74}"/>
              </a:ext>
            </a:extLst>
          </p:cNvPr>
          <p:cNvSpPr/>
          <p:nvPr/>
        </p:nvSpPr>
        <p:spPr bwMode="auto">
          <a:xfrm>
            <a:off x="2521993" y="1770208"/>
            <a:ext cx="1272268" cy="401518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D8D6F-BAE5-4EE9-9468-78560DD5D4FB}"/>
              </a:ext>
            </a:extLst>
          </p:cNvPr>
          <p:cNvSpPr/>
          <p:nvPr/>
        </p:nvSpPr>
        <p:spPr bwMode="auto">
          <a:xfrm>
            <a:off x="2336712" y="1864015"/>
            <a:ext cx="1272268" cy="4015186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CABE3B-E9CE-438A-8FEA-34A6E9C628F9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 bwMode="auto">
          <a:xfrm>
            <a:off x="2336712" y="3871608"/>
            <a:ext cx="127226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13" name="Document 10">
            <a:extLst>
              <a:ext uri="{FF2B5EF4-FFF2-40B4-BE49-F238E27FC236}">
                <a16:creationId xmlns:a16="http://schemas.microsoft.com/office/drawing/2014/main" id="{86665F28-6570-4019-979B-082ACA68FCF2}"/>
              </a:ext>
            </a:extLst>
          </p:cNvPr>
          <p:cNvSpPr/>
          <p:nvPr/>
        </p:nvSpPr>
        <p:spPr bwMode="auto">
          <a:xfrm>
            <a:off x="2385760" y="1972738"/>
            <a:ext cx="1148294" cy="1189292"/>
          </a:xfrm>
          <a:prstGeom prst="flowChartDocumen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4" name="Down Arrow 11">
            <a:extLst>
              <a:ext uri="{FF2B5EF4-FFF2-40B4-BE49-F238E27FC236}">
                <a16:creationId xmlns:a16="http://schemas.microsoft.com/office/drawing/2014/main" id="{9BFA599B-CDA4-4E2F-AB76-FB766150F0BB}"/>
              </a:ext>
            </a:extLst>
          </p:cNvPr>
          <p:cNvSpPr/>
          <p:nvPr/>
        </p:nvSpPr>
        <p:spPr bwMode="auto">
          <a:xfrm>
            <a:off x="2417976" y="3084732"/>
            <a:ext cx="304540" cy="387684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A6B44A-7E68-4F01-BAA8-0AB82BF4E800}"/>
              </a:ext>
            </a:extLst>
          </p:cNvPr>
          <p:cNvSpPr txBox="1"/>
          <p:nvPr/>
        </p:nvSpPr>
        <p:spPr>
          <a:xfrm>
            <a:off x="2370509" y="193343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C94EA6-9871-4B6D-826A-5C66EDF0631F}"/>
              </a:ext>
            </a:extLst>
          </p:cNvPr>
          <p:cNvSpPr txBox="1"/>
          <p:nvPr/>
        </p:nvSpPr>
        <p:spPr>
          <a:xfrm>
            <a:off x="2405295" y="4719984"/>
            <a:ext cx="1128759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  <a:p>
            <a:r>
              <a:rPr lang="en-US" sz="1600" dirty="0">
                <a:latin typeface="Gill Sans Light"/>
              </a:rPr>
              <a:t>status</a:t>
            </a:r>
          </a:p>
          <a:p>
            <a:r>
              <a:rPr lang="en-US" sz="1600" dirty="0">
                <a:latin typeface="Gill Sans Light"/>
              </a:rPr>
              <a:t>flags</a:t>
            </a:r>
          </a:p>
          <a:p>
            <a:r>
              <a:rPr lang="en-US" sz="1600" dirty="0">
                <a:latin typeface="Gill Sans Light"/>
              </a:rPr>
              <a:t>*task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DC6DC1-32DF-486B-99E6-BE05D54F60C3}"/>
              </a:ext>
            </a:extLst>
          </p:cNvPr>
          <p:cNvSpPr txBox="1"/>
          <p:nvPr/>
        </p:nvSpPr>
        <p:spPr>
          <a:xfrm>
            <a:off x="2323633" y="4428393"/>
            <a:ext cx="1301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>
                <a:latin typeface="Gill Sans Light"/>
              </a:rPr>
              <a:t>thread_info</a:t>
            </a:r>
            <a:endParaRPr lang="en-US" sz="1600" b="1" dirty="0">
              <a:latin typeface="Gill Sans Ligh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2C27C8-1038-425D-ABC1-32D375FDA75A}"/>
              </a:ext>
            </a:extLst>
          </p:cNvPr>
          <p:cNvSpPr txBox="1"/>
          <p:nvPr/>
        </p:nvSpPr>
        <p:spPr>
          <a:xfrm>
            <a:off x="2413678" y="4133444"/>
            <a:ext cx="11114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b">
            <a:spAutoFit/>
          </a:bodyPr>
          <a:lstStyle/>
          <a:p>
            <a:r>
              <a:rPr lang="en-US" sz="1600" dirty="0" err="1">
                <a:latin typeface="Gill Sans Light"/>
              </a:rPr>
              <a:t>sp</a:t>
            </a:r>
            <a:endParaRPr lang="en-US" sz="1600" dirty="0">
              <a:latin typeface="Gill Sans Light"/>
            </a:endParaRPr>
          </a:p>
        </p:txBody>
      </p:sp>
      <p:sp>
        <p:nvSpPr>
          <p:cNvPr id="21" name="Freeform 27">
            <a:extLst>
              <a:ext uri="{FF2B5EF4-FFF2-40B4-BE49-F238E27FC236}">
                <a16:creationId xmlns:a16="http://schemas.microsoft.com/office/drawing/2014/main" id="{8839D8DC-3B20-492D-B885-E8D0A169C81D}"/>
              </a:ext>
            </a:extLst>
          </p:cNvPr>
          <p:cNvSpPr/>
          <p:nvPr/>
        </p:nvSpPr>
        <p:spPr bwMode="auto">
          <a:xfrm>
            <a:off x="2872292" y="3177423"/>
            <a:ext cx="963543" cy="1079699"/>
          </a:xfrm>
          <a:custGeom>
            <a:avLst/>
            <a:gdLst>
              <a:gd name="connsiteX0" fmla="*/ 278970 w 871953"/>
              <a:gd name="connsiteY0" fmla="*/ 1704813 h 1704813"/>
              <a:gd name="connsiteX1" fmla="*/ 728421 w 871953"/>
              <a:gd name="connsiteY1" fmla="*/ 1092630 h 1704813"/>
              <a:gd name="connsiteX2" fmla="*/ 821411 w 871953"/>
              <a:gd name="connsiteY2" fmla="*/ 247972 h 1704813"/>
              <a:gd name="connsiteX3" fmla="*/ 0 w 871953"/>
              <a:gd name="connsiteY3" fmla="*/ 0 h 170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1953" h="1704813">
                <a:moveTo>
                  <a:pt x="278970" y="1704813"/>
                </a:moveTo>
                <a:cubicBezTo>
                  <a:pt x="458492" y="1520125"/>
                  <a:pt x="638014" y="1335437"/>
                  <a:pt x="728421" y="1092630"/>
                </a:cubicBezTo>
                <a:cubicBezTo>
                  <a:pt x="818828" y="849823"/>
                  <a:pt x="942814" y="430077"/>
                  <a:pt x="821411" y="247972"/>
                </a:cubicBezTo>
                <a:cubicBezTo>
                  <a:pt x="700008" y="65867"/>
                  <a:pt x="350004" y="32933"/>
                  <a:pt x="0" y="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arrow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544124-2FBF-4D8F-B6F4-06A453FA5902}"/>
              </a:ext>
            </a:extLst>
          </p:cNvPr>
          <p:cNvGrpSpPr/>
          <p:nvPr/>
        </p:nvGrpSpPr>
        <p:grpSpPr>
          <a:xfrm>
            <a:off x="2499330" y="2341913"/>
            <a:ext cx="844262" cy="540562"/>
            <a:chOff x="749881" y="3302406"/>
            <a:chExt cx="986168" cy="576090"/>
          </a:xfrm>
          <a:noFill/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80E04EF-447C-4102-B408-3FA4DBD5E201}"/>
                </a:ext>
              </a:extLst>
            </p:cNvPr>
            <p:cNvSpPr/>
            <p:nvPr/>
          </p:nvSpPr>
          <p:spPr bwMode="auto">
            <a:xfrm>
              <a:off x="749882" y="3302406"/>
              <a:ext cx="986167" cy="56679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120C3B9-E5DD-4154-96F3-C269E4687BEB}"/>
                </a:ext>
              </a:extLst>
            </p:cNvPr>
            <p:cNvSpPr/>
            <p:nvPr/>
          </p:nvSpPr>
          <p:spPr bwMode="auto">
            <a:xfrm>
              <a:off x="749882" y="3433382"/>
              <a:ext cx="986167" cy="13097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F7DCA76-A80D-4FC9-9C49-DA3DAE2E0FF3}"/>
                </a:ext>
              </a:extLst>
            </p:cNvPr>
            <p:cNvSpPr/>
            <p:nvPr/>
          </p:nvSpPr>
          <p:spPr bwMode="auto">
            <a:xfrm>
              <a:off x="749881" y="3747520"/>
              <a:ext cx="986167" cy="13097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5436D55-383C-4753-864B-567B65186CA0}"/>
                </a:ext>
              </a:extLst>
            </p:cNvPr>
            <p:cNvSpPr txBox="1"/>
            <p:nvPr/>
          </p:nvSpPr>
          <p:spPr>
            <a:xfrm>
              <a:off x="902928" y="3319590"/>
              <a:ext cx="680071" cy="32800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Gill Sans Light"/>
                </a:rPr>
                <a:t>regs</a:t>
              </a:r>
              <a:endParaRPr lang="en-US" sz="700" dirty="0">
                <a:latin typeface="Gill Sans Light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9270F89-9C36-418D-AB33-6B10DE36FBE7}"/>
              </a:ext>
            </a:extLst>
          </p:cNvPr>
          <p:cNvSpPr txBox="1"/>
          <p:nvPr/>
        </p:nvSpPr>
        <p:spPr>
          <a:xfrm>
            <a:off x="4845045" y="3136636"/>
            <a:ext cx="2120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Gill Sans Light"/>
              </a:rPr>
              <a:t>task_struct</a:t>
            </a:r>
            <a:r>
              <a:rPr lang="en-US" sz="2000" dirty="0">
                <a:latin typeface="Gill Sans Light"/>
              </a:rPr>
              <a:t> (process </a:t>
            </a:r>
            <a:r>
              <a:rPr lang="en-US" sz="2000" dirty="0" err="1">
                <a:latin typeface="Gill Sans Light"/>
              </a:rPr>
              <a:t>descr</a:t>
            </a:r>
            <a:r>
              <a:rPr lang="en-US" sz="2000" dirty="0">
                <a:latin typeface="Gill Sans Light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3C6EB5-58EE-4D30-AA7C-FF453BCEF10B}"/>
              </a:ext>
            </a:extLst>
          </p:cNvPr>
          <p:cNvSpPr txBox="1"/>
          <p:nvPr/>
        </p:nvSpPr>
        <p:spPr>
          <a:xfrm>
            <a:off x="4601528" y="4378613"/>
            <a:ext cx="1643399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state</a:t>
            </a:r>
          </a:p>
          <a:p>
            <a:r>
              <a:rPr lang="en-US" sz="1600" dirty="0">
                <a:latin typeface="Gill Sans Light"/>
              </a:rPr>
              <a:t>priority</a:t>
            </a:r>
          </a:p>
          <a:p>
            <a:r>
              <a:rPr lang="en-US" sz="1600" dirty="0" err="1">
                <a:latin typeface="Gill Sans Light"/>
              </a:rPr>
              <a:t>pid</a:t>
            </a:r>
            <a:endParaRPr lang="en-US" sz="1600" dirty="0">
              <a:latin typeface="Gill Sans Light"/>
            </a:endParaRPr>
          </a:p>
          <a:p>
            <a:r>
              <a:rPr lang="en-US" sz="1600" dirty="0">
                <a:latin typeface="Gill Sans Light"/>
              </a:rPr>
              <a:t>address space</a:t>
            </a:r>
          </a:p>
          <a:p>
            <a:r>
              <a:rPr lang="en-US" sz="1600" dirty="0">
                <a:latin typeface="Gill Sans Light"/>
              </a:rPr>
              <a:t>…</a:t>
            </a:r>
          </a:p>
          <a:p>
            <a:r>
              <a:rPr lang="en-US" sz="1600" dirty="0">
                <a:latin typeface="Gill Sans Light"/>
              </a:rPr>
              <a:t>list </a:t>
            </a:r>
            <a:r>
              <a:rPr lang="en-US" sz="1600" dirty="0" err="1">
                <a:latin typeface="Gill Sans Light"/>
              </a:rPr>
              <a:t>elems</a:t>
            </a:r>
            <a:endParaRPr lang="en-US" sz="1600" dirty="0">
              <a:latin typeface="Gill Sans Light"/>
            </a:endParaRPr>
          </a:p>
        </p:txBody>
      </p:sp>
      <p:cxnSp>
        <p:nvCxnSpPr>
          <p:cNvPr id="29" name="Curved Connector 40">
            <a:extLst>
              <a:ext uri="{FF2B5EF4-FFF2-40B4-BE49-F238E27FC236}">
                <a16:creationId xmlns:a16="http://schemas.microsoft.com/office/drawing/2014/main" id="{7516A80F-AE0E-49C1-BD0C-1A4CAB2E4612}"/>
              </a:ext>
            </a:extLst>
          </p:cNvPr>
          <p:cNvCxnSpPr>
            <a:cxnSpLocks/>
          </p:cNvCxnSpPr>
          <p:nvPr/>
        </p:nvCxnSpPr>
        <p:spPr bwMode="auto">
          <a:xfrm flipV="1">
            <a:off x="3148810" y="4383500"/>
            <a:ext cx="1428202" cy="1246111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0" name="Freeform 46">
            <a:extLst>
              <a:ext uri="{FF2B5EF4-FFF2-40B4-BE49-F238E27FC236}">
                <a16:creationId xmlns:a16="http://schemas.microsoft.com/office/drawing/2014/main" id="{10CAB9E5-6267-4678-8DE4-A116A852A93B}"/>
              </a:ext>
            </a:extLst>
          </p:cNvPr>
          <p:cNvSpPr/>
          <p:nvPr/>
        </p:nvSpPr>
        <p:spPr bwMode="auto">
          <a:xfrm>
            <a:off x="6514110" y="5644141"/>
            <a:ext cx="395492" cy="235395"/>
          </a:xfrm>
          <a:custGeom>
            <a:avLst/>
            <a:gdLst>
              <a:gd name="connsiteX0" fmla="*/ 0 w 395492"/>
              <a:gd name="connsiteY0" fmla="*/ 224725 h 235395"/>
              <a:gd name="connsiteX1" fmla="*/ 340962 w 395492"/>
              <a:gd name="connsiteY1" fmla="*/ 216976 h 235395"/>
              <a:gd name="connsiteX2" fmla="*/ 379708 w 395492"/>
              <a:gd name="connsiteY2" fmla="*/ 54244 h 235395"/>
              <a:gd name="connsiteX3" fmla="*/ 185979 w 395492"/>
              <a:gd name="connsiteY3" fmla="*/ 0 h 23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492" h="235395">
                <a:moveTo>
                  <a:pt x="0" y="224725"/>
                </a:moveTo>
                <a:cubicBezTo>
                  <a:pt x="138838" y="235057"/>
                  <a:pt x="277677" y="245389"/>
                  <a:pt x="340962" y="216976"/>
                </a:cubicBezTo>
                <a:cubicBezTo>
                  <a:pt x="404247" y="188563"/>
                  <a:pt x="405538" y="90407"/>
                  <a:pt x="379708" y="54244"/>
                </a:cubicBezTo>
                <a:cubicBezTo>
                  <a:pt x="353878" y="18081"/>
                  <a:pt x="269928" y="9040"/>
                  <a:pt x="185979" y="0"/>
                </a:cubicBezTo>
              </a:path>
            </a:pathLst>
          </a:cu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stealth" w="lg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31" name="Freeform 47">
            <a:extLst>
              <a:ext uri="{FF2B5EF4-FFF2-40B4-BE49-F238E27FC236}">
                <a16:creationId xmlns:a16="http://schemas.microsoft.com/office/drawing/2014/main" id="{39BDE562-91B2-44E0-986D-D1B338FF7E2F}"/>
              </a:ext>
            </a:extLst>
          </p:cNvPr>
          <p:cNvSpPr/>
          <p:nvPr/>
        </p:nvSpPr>
        <p:spPr bwMode="auto">
          <a:xfrm>
            <a:off x="6759393" y="5317630"/>
            <a:ext cx="395492" cy="235395"/>
          </a:xfrm>
          <a:custGeom>
            <a:avLst/>
            <a:gdLst>
              <a:gd name="connsiteX0" fmla="*/ 0 w 395492"/>
              <a:gd name="connsiteY0" fmla="*/ 224725 h 235395"/>
              <a:gd name="connsiteX1" fmla="*/ 340962 w 395492"/>
              <a:gd name="connsiteY1" fmla="*/ 216976 h 235395"/>
              <a:gd name="connsiteX2" fmla="*/ 379708 w 395492"/>
              <a:gd name="connsiteY2" fmla="*/ 54244 h 235395"/>
              <a:gd name="connsiteX3" fmla="*/ 185979 w 395492"/>
              <a:gd name="connsiteY3" fmla="*/ 0 h 23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492" h="235395">
                <a:moveTo>
                  <a:pt x="0" y="224725"/>
                </a:moveTo>
                <a:cubicBezTo>
                  <a:pt x="138838" y="235057"/>
                  <a:pt x="277677" y="245389"/>
                  <a:pt x="340962" y="216976"/>
                </a:cubicBezTo>
                <a:cubicBezTo>
                  <a:pt x="404247" y="188563"/>
                  <a:pt x="405538" y="90407"/>
                  <a:pt x="379708" y="54244"/>
                </a:cubicBezTo>
                <a:cubicBezTo>
                  <a:pt x="353878" y="18081"/>
                  <a:pt x="269928" y="9040"/>
                  <a:pt x="185979" y="0"/>
                </a:cubicBezTo>
              </a:path>
            </a:pathLst>
          </a:cu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stealth" w="lg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32" name="Freeform 48">
            <a:extLst>
              <a:ext uri="{FF2B5EF4-FFF2-40B4-BE49-F238E27FC236}">
                <a16:creationId xmlns:a16="http://schemas.microsoft.com/office/drawing/2014/main" id="{559F19FA-F262-4BC9-AB04-72D0B8767ACF}"/>
              </a:ext>
            </a:extLst>
          </p:cNvPr>
          <p:cNvSpPr/>
          <p:nvPr/>
        </p:nvSpPr>
        <p:spPr bwMode="auto">
          <a:xfrm>
            <a:off x="6965221" y="5029140"/>
            <a:ext cx="395492" cy="235395"/>
          </a:xfrm>
          <a:custGeom>
            <a:avLst/>
            <a:gdLst>
              <a:gd name="connsiteX0" fmla="*/ 0 w 395492"/>
              <a:gd name="connsiteY0" fmla="*/ 224725 h 235395"/>
              <a:gd name="connsiteX1" fmla="*/ 340962 w 395492"/>
              <a:gd name="connsiteY1" fmla="*/ 216976 h 235395"/>
              <a:gd name="connsiteX2" fmla="*/ 379708 w 395492"/>
              <a:gd name="connsiteY2" fmla="*/ 54244 h 235395"/>
              <a:gd name="connsiteX3" fmla="*/ 185979 w 395492"/>
              <a:gd name="connsiteY3" fmla="*/ 0 h 23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492" h="235395">
                <a:moveTo>
                  <a:pt x="0" y="224725"/>
                </a:moveTo>
                <a:cubicBezTo>
                  <a:pt x="138838" y="235057"/>
                  <a:pt x="277677" y="245389"/>
                  <a:pt x="340962" y="216976"/>
                </a:cubicBezTo>
                <a:cubicBezTo>
                  <a:pt x="404247" y="188563"/>
                  <a:pt x="405538" y="90407"/>
                  <a:pt x="379708" y="54244"/>
                </a:cubicBezTo>
                <a:cubicBezTo>
                  <a:pt x="353878" y="18081"/>
                  <a:pt x="269928" y="9040"/>
                  <a:pt x="185979" y="0"/>
                </a:cubicBezTo>
              </a:path>
            </a:pathLst>
          </a:cu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stealth" w="lg" len="med"/>
            <a:tailEnd type="stealth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051556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D8BC-B309-4EC9-BA16-1F4BFBF1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Processes (not in Pintos)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F19B4-F3A2-4A86-A015-AD3AA557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implementation strategy:</a:t>
            </a:r>
          </a:p>
          <a:p>
            <a:pPr lvl="1"/>
            <a:r>
              <a:rPr lang="en-US" dirty="0"/>
              <a:t>One PCB (process struct) per process</a:t>
            </a:r>
          </a:p>
          <a:p>
            <a:pPr lvl="1"/>
            <a:r>
              <a:rPr lang="en-US" dirty="0"/>
              <a:t>Each PCB contains (or stores pointers to) each thread’s TCB</a:t>
            </a:r>
          </a:p>
          <a:p>
            <a:pPr lvl="1"/>
            <a:endParaRPr lang="en-US" dirty="0"/>
          </a:p>
          <a:p>
            <a:r>
              <a:rPr lang="en-US" dirty="0"/>
              <a:t>Linux’s strategy:</a:t>
            </a:r>
          </a:p>
          <a:p>
            <a:pPr lvl="1"/>
            <a:r>
              <a:rPr lang="en-US" dirty="0"/>
              <a:t>One </a:t>
            </a:r>
            <a:r>
              <a:rPr lang="en-US" dirty="0" err="1">
                <a:latin typeface="Consolas" panose="020B0609020204030204" pitchFamily="49" charset="0"/>
              </a:rPr>
              <a:t>task_struct</a:t>
            </a:r>
            <a:r>
              <a:rPr lang="en-US" dirty="0"/>
              <a:t> per thread</a:t>
            </a:r>
          </a:p>
          <a:p>
            <a:pPr lvl="1"/>
            <a:r>
              <a:rPr lang="en-US" dirty="0"/>
              <a:t>Threads belonging to the same process happen to share some resources</a:t>
            </a:r>
          </a:p>
          <a:p>
            <a:pPr lvl="2"/>
            <a:r>
              <a:rPr lang="en-US" dirty="0"/>
              <a:t>Like address space, file descriptor table, etc.</a:t>
            </a:r>
          </a:p>
          <a:p>
            <a:pPr lvl="2"/>
            <a:endParaRPr lang="en-US" dirty="0"/>
          </a:p>
          <a:p>
            <a:r>
              <a:rPr lang="en-US" b="1" dirty="0"/>
              <a:t>To what extent does this actually matter?</a:t>
            </a:r>
          </a:p>
        </p:txBody>
      </p:sp>
    </p:spTree>
    <p:extLst>
      <p:ext uri="{BB962C8B-B14F-4D97-AF65-F5344CB8AC3E}">
        <p14:creationId xmlns:p14="http://schemas.microsoft.com/office/powerpoint/2010/main" val="16375938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8084-8AE1-4961-A580-70C57C6D4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Polymorphic Linked Lists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89962-4312-42B5-B14A-99E5DBA2E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098" y="1002999"/>
            <a:ext cx="6968331" cy="4351338"/>
          </a:xfrm>
        </p:spPr>
        <p:txBody>
          <a:bodyPr/>
          <a:lstStyle/>
          <a:p>
            <a:r>
              <a:rPr lang="en-US" dirty="0"/>
              <a:t>Many places in the kernel need to maintain a “list of X”</a:t>
            </a:r>
          </a:p>
          <a:p>
            <a:pPr lvl="1"/>
            <a:r>
              <a:rPr lang="en-US" dirty="0"/>
              <a:t>This is tricky in C, which has no polymorphism</a:t>
            </a:r>
          </a:p>
          <a:p>
            <a:pPr lvl="1"/>
            <a:r>
              <a:rPr lang="en-US" dirty="0"/>
              <a:t>Essentially adding an </a:t>
            </a:r>
            <a:r>
              <a:rPr lang="en-US" i="1" dirty="0"/>
              <a:t>interface</a:t>
            </a:r>
            <a:r>
              <a:rPr lang="en-US" dirty="0"/>
              <a:t> to a package</a:t>
            </a:r>
          </a:p>
          <a:p>
            <a:r>
              <a:rPr lang="en-US" dirty="0"/>
              <a:t>In Linux and Pintos this is done by embedding a </a:t>
            </a:r>
            <a:r>
              <a:rPr lang="en-US" dirty="0" err="1">
                <a:latin typeface="Consolas" panose="020B0609020204030204" pitchFamily="49" charset="0"/>
              </a:rPr>
              <a:t>list_elem</a:t>
            </a:r>
            <a:r>
              <a:rPr lang="en-US" dirty="0"/>
              <a:t> in the struct</a:t>
            </a:r>
          </a:p>
          <a:p>
            <a:pPr lvl="1"/>
            <a:r>
              <a:rPr lang="en-US" dirty="0"/>
              <a:t>Macros allow shift of view between object and list</a:t>
            </a:r>
          </a:p>
          <a:p>
            <a:pPr lvl="1"/>
            <a:r>
              <a:rPr lang="en-US" dirty="0"/>
              <a:t>You saw this in Homework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D72152-EDEE-4EAE-809A-CF7C9DB12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573" y="1254994"/>
            <a:ext cx="1386227" cy="337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B8F1A2-7473-4437-80EC-588239A54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039" y="1388718"/>
            <a:ext cx="1386227" cy="3378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AAD1D0-4288-4674-AE78-53D6903ED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439" y="1541118"/>
            <a:ext cx="1386227" cy="3378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55AF38-55D9-4395-9FED-FC76F725E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839" y="1693518"/>
            <a:ext cx="1386227" cy="3378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D6E3AB-DE96-477A-A645-EBFDFD080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546" y="1884018"/>
            <a:ext cx="1386227" cy="3378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150041-D0FB-4A38-90E0-183230A8E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046" y="2023718"/>
            <a:ext cx="1386227" cy="3378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6F7402-E813-4DEC-BE5E-F77FFCD87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753" y="2239618"/>
            <a:ext cx="1386227" cy="3378200"/>
          </a:xfrm>
          <a:prstGeom prst="rect">
            <a:avLst/>
          </a:prstGeom>
        </p:spPr>
      </p:pic>
      <p:sp>
        <p:nvSpPr>
          <p:cNvPr id="14" name="Freeform 24">
            <a:extLst>
              <a:ext uri="{FF2B5EF4-FFF2-40B4-BE49-F238E27FC236}">
                <a16:creationId xmlns:a16="http://schemas.microsoft.com/office/drawing/2014/main" id="{DB2EC21F-CC4A-438A-989A-26ED2F6F270D}"/>
              </a:ext>
            </a:extLst>
          </p:cNvPr>
          <p:cNvSpPr/>
          <p:nvPr/>
        </p:nvSpPr>
        <p:spPr bwMode="auto">
          <a:xfrm>
            <a:off x="10196332" y="3902571"/>
            <a:ext cx="331694" cy="178970"/>
          </a:xfrm>
          <a:custGeom>
            <a:avLst/>
            <a:gdLst>
              <a:gd name="connsiteX0" fmla="*/ 331694 w 331694"/>
              <a:gd name="connsiteY0" fmla="*/ 161365 h 178970"/>
              <a:gd name="connsiteX1" fmla="*/ 134471 w 331694"/>
              <a:gd name="connsiteY1" fmla="*/ 170329 h 178970"/>
              <a:gd name="connsiteX2" fmla="*/ 0 w 331694"/>
              <a:gd name="connsiteY2" fmla="*/ 53788 h 178970"/>
              <a:gd name="connsiteX3" fmla="*/ 134471 w 331694"/>
              <a:gd name="connsiteY3" fmla="*/ 0 h 1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694" h="178970">
                <a:moveTo>
                  <a:pt x="331694" y="161365"/>
                </a:moveTo>
                <a:cubicBezTo>
                  <a:pt x="260723" y="174811"/>
                  <a:pt x="189753" y="188258"/>
                  <a:pt x="134471" y="170329"/>
                </a:cubicBezTo>
                <a:cubicBezTo>
                  <a:pt x="79189" y="152400"/>
                  <a:pt x="0" y="82176"/>
                  <a:pt x="0" y="53788"/>
                </a:cubicBezTo>
                <a:cubicBezTo>
                  <a:pt x="0" y="25400"/>
                  <a:pt x="67235" y="12700"/>
                  <a:pt x="134471" y="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9FA5317C-F904-495B-B7CA-8AC33FFAB518}"/>
              </a:ext>
            </a:extLst>
          </p:cNvPr>
          <p:cNvSpPr/>
          <p:nvPr/>
        </p:nvSpPr>
        <p:spPr bwMode="auto">
          <a:xfrm>
            <a:off x="9254331" y="3077818"/>
            <a:ext cx="331694" cy="178970"/>
          </a:xfrm>
          <a:custGeom>
            <a:avLst/>
            <a:gdLst>
              <a:gd name="connsiteX0" fmla="*/ 331694 w 331694"/>
              <a:gd name="connsiteY0" fmla="*/ 161365 h 178970"/>
              <a:gd name="connsiteX1" fmla="*/ 134471 w 331694"/>
              <a:gd name="connsiteY1" fmla="*/ 170329 h 178970"/>
              <a:gd name="connsiteX2" fmla="*/ 0 w 331694"/>
              <a:gd name="connsiteY2" fmla="*/ 53788 h 178970"/>
              <a:gd name="connsiteX3" fmla="*/ 134471 w 331694"/>
              <a:gd name="connsiteY3" fmla="*/ 0 h 1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694" h="178970">
                <a:moveTo>
                  <a:pt x="331694" y="161365"/>
                </a:moveTo>
                <a:cubicBezTo>
                  <a:pt x="260723" y="174811"/>
                  <a:pt x="189753" y="188258"/>
                  <a:pt x="134471" y="170329"/>
                </a:cubicBezTo>
                <a:cubicBezTo>
                  <a:pt x="79189" y="152400"/>
                  <a:pt x="0" y="82176"/>
                  <a:pt x="0" y="53788"/>
                </a:cubicBezTo>
                <a:cubicBezTo>
                  <a:pt x="0" y="25400"/>
                  <a:pt x="67235" y="12700"/>
                  <a:pt x="134471" y="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Freeform 26">
            <a:extLst>
              <a:ext uri="{FF2B5EF4-FFF2-40B4-BE49-F238E27FC236}">
                <a16:creationId xmlns:a16="http://schemas.microsoft.com/office/drawing/2014/main" id="{A6D81199-D49F-4703-8FD2-2801BA7AE660}"/>
              </a:ext>
            </a:extLst>
          </p:cNvPr>
          <p:cNvSpPr/>
          <p:nvPr/>
        </p:nvSpPr>
        <p:spPr bwMode="auto">
          <a:xfrm>
            <a:off x="9406731" y="3230218"/>
            <a:ext cx="331694" cy="178970"/>
          </a:xfrm>
          <a:custGeom>
            <a:avLst/>
            <a:gdLst>
              <a:gd name="connsiteX0" fmla="*/ 331694 w 331694"/>
              <a:gd name="connsiteY0" fmla="*/ 161365 h 178970"/>
              <a:gd name="connsiteX1" fmla="*/ 134471 w 331694"/>
              <a:gd name="connsiteY1" fmla="*/ 170329 h 178970"/>
              <a:gd name="connsiteX2" fmla="*/ 0 w 331694"/>
              <a:gd name="connsiteY2" fmla="*/ 53788 h 178970"/>
              <a:gd name="connsiteX3" fmla="*/ 134471 w 331694"/>
              <a:gd name="connsiteY3" fmla="*/ 0 h 1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694" h="178970">
                <a:moveTo>
                  <a:pt x="331694" y="161365"/>
                </a:moveTo>
                <a:cubicBezTo>
                  <a:pt x="260723" y="174811"/>
                  <a:pt x="189753" y="188258"/>
                  <a:pt x="134471" y="170329"/>
                </a:cubicBezTo>
                <a:cubicBezTo>
                  <a:pt x="79189" y="152400"/>
                  <a:pt x="0" y="82176"/>
                  <a:pt x="0" y="53788"/>
                </a:cubicBezTo>
                <a:cubicBezTo>
                  <a:pt x="0" y="25400"/>
                  <a:pt x="67235" y="12700"/>
                  <a:pt x="134471" y="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Freeform 27">
            <a:extLst>
              <a:ext uri="{FF2B5EF4-FFF2-40B4-BE49-F238E27FC236}">
                <a16:creationId xmlns:a16="http://schemas.microsoft.com/office/drawing/2014/main" id="{91C018F9-95C8-4A44-BFD1-23D364622171}"/>
              </a:ext>
            </a:extLst>
          </p:cNvPr>
          <p:cNvSpPr/>
          <p:nvPr/>
        </p:nvSpPr>
        <p:spPr bwMode="auto">
          <a:xfrm>
            <a:off x="9559131" y="3382618"/>
            <a:ext cx="331694" cy="178970"/>
          </a:xfrm>
          <a:custGeom>
            <a:avLst/>
            <a:gdLst>
              <a:gd name="connsiteX0" fmla="*/ 331694 w 331694"/>
              <a:gd name="connsiteY0" fmla="*/ 161365 h 178970"/>
              <a:gd name="connsiteX1" fmla="*/ 134471 w 331694"/>
              <a:gd name="connsiteY1" fmla="*/ 170329 h 178970"/>
              <a:gd name="connsiteX2" fmla="*/ 0 w 331694"/>
              <a:gd name="connsiteY2" fmla="*/ 53788 h 178970"/>
              <a:gd name="connsiteX3" fmla="*/ 134471 w 331694"/>
              <a:gd name="connsiteY3" fmla="*/ 0 h 1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694" h="178970">
                <a:moveTo>
                  <a:pt x="331694" y="161365"/>
                </a:moveTo>
                <a:cubicBezTo>
                  <a:pt x="260723" y="174811"/>
                  <a:pt x="189753" y="188258"/>
                  <a:pt x="134471" y="170329"/>
                </a:cubicBezTo>
                <a:cubicBezTo>
                  <a:pt x="79189" y="152400"/>
                  <a:pt x="0" y="82176"/>
                  <a:pt x="0" y="53788"/>
                </a:cubicBezTo>
                <a:cubicBezTo>
                  <a:pt x="0" y="25400"/>
                  <a:pt x="67235" y="12700"/>
                  <a:pt x="134471" y="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Freeform 28">
            <a:extLst>
              <a:ext uri="{FF2B5EF4-FFF2-40B4-BE49-F238E27FC236}">
                <a16:creationId xmlns:a16="http://schemas.microsoft.com/office/drawing/2014/main" id="{67946019-1094-4878-ABB5-8B0197A9FE57}"/>
              </a:ext>
            </a:extLst>
          </p:cNvPr>
          <p:cNvSpPr/>
          <p:nvPr/>
        </p:nvSpPr>
        <p:spPr bwMode="auto">
          <a:xfrm>
            <a:off x="9711531" y="3535018"/>
            <a:ext cx="331694" cy="178970"/>
          </a:xfrm>
          <a:custGeom>
            <a:avLst/>
            <a:gdLst>
              <a:gd name="connsiteX0" fmla="*/ 331694 w 331694"/>
              <a:gd name="connsiteY0" fmla="*/ 161365 h 178970"/>
              <a:gd name="connsiteX1" fmla="*/ 134471 w 331694"/>
              <a:gd name="connsiteY1" fmla="*/ 170329 h 178970"/>
              <a:gd name="connsiteX2" fmla="*/ 0 w 331694"/>
              <a:gd name="connsiteY2" fmla="*/ 53788 h 178970"/>
              <a:gd name="connsiteX3" fmla="*/ 134471 w 331694"/>
              <a:gd name="connsiteY3" fmla="*/ 0 h 1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694" h="178970">
                <a:moveTo>
                  <a:pt x="331694" y="161365"/>
                </a:moveTo>
                <a:cubicBezTo>
                  <a:pt x="260723" y="174811"/>
                  <a:pt x="189753" y="188258"/>
                  <a:pt x="134471" y="170329"/>
                </a:cubicBezTo>
                <a:cubicBezTo>
                  <a:pt x="79189" y="152400"/>
                  <a:pt x="0" y="82176"/>
                  <a:pt x="0" y="53788"/>
                </a:cubicBezTo>
                <a:cubicBezTo>
                  <a:pt x="0" y="25400"/>
                  <a:pt x="67235" y="12700"/>
                  <a:pt x="134471" y="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Freeform 29">
            <a:extLst>
              <a:ext uri="{FF2B5EF4-FFF2-40B4-BE49-F238E27FC236}">
                <a16:creationId xmlns:a16="http://schemas.microsoft.com/office/drawing/2014/main" id="{0AD523AA-9AD2-4F36-BA30-5D69F9B198FF}"/>
              </a:ext>
            </a:extLst>
          </p:cNvPr>
          <p:cNvSpPr/>
          <p:nvPr/>
        </p:nvSpPr>
        <p:spPr bwMode="auto">
          <a:xfrm>
            <a:off x="9863931" y="3687418"/>
            <a:ext cx="331694" cy="178970"/>
          </a:xfrm>
          <a:custGeom>
            <a:avLst/>
            <a:gdLst>
              <a:gd name="connsiteX0" fmla="*/ 331694 w 331694"/>
              <a:gd name="connsiteY0" fmla="*/ 161365 h 178970"/>
              <a:gd name="connsiteX1" fmla="*/ 134471 w 331694"/>
              <a:gd name="connsiteY1" fmla="*/ 170329 h 178970"/>
              <a:gd name="connsiteX2" fmla="*/ 0 w 331694"/>
              <a:gd name="connsiteY2" fmla="*/ 53788 h 178970"/>
              <a:gd name="connsiteX3" fmla="*/ 134471 w 331694"/>
              <a:gd name="connsiteY3" fmla="*/ 0 h 1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694" h="178970">
                <a:moveTo>
                  <a:pt x="331694" y="161365"/>
                </a:moveTo>
                <a:cubicBezTo>
                  <a:pt x="260723" y="174811"/>
                  <a:pt x="189753" y="188258"/>
                  <a:pt x="134471" y="170329"/>
                </a:cubicBezTo>
                <a:cubicBezTo>
                  <a:pt x="79189" y="152400"/>
                  <a:pt x="0" y="82176"/>
                  <a:pt x="0" y="53788"/>
                </a:cubicBezTo>
                <a:cubicBezTo>
                  <a:pt x="0" y="25400"/>
                  <a:pt x="67235" y="12700"/>
                  <a:pt x="134471" y="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Freeform 30">
            <a:extLst>
              <a:ext uri="{FF2B5EF4-FFF2-40B4-BE49-F238E27FC236}">
                <a16:creationId xmlns:a16="http://schemas.microsoft.com/office/drawing/2014/main" id="{4BDCF41B-DD04-44A7-9920-9167E7FE114B}"/>
              </a:ext>
            </a:extLst>
          </p:cNvPr>
          <p:cNvSpPr/>
          <p:nvPr/>
        </p:nvSpPr>
        <p:spPr bwMode="auto">
          <a:xfrm>
            <a:off x="10016331" y="3839818"/>
            <a:ext cx="331694" cy="178970"/>
          </a:xfrm>
          <a:custGeom>
            <a:avLst/>
            <a:gdLst>
              <a:gd name="connsiteX0" fmla="*/ 331694 w 331694"/>
              <a:gd name="connsiteY0" fmla="*/ 161365 h 178970"/>
              <a:gd name="connsiteX1" fmla="*/ 134471 w 331694"/>
              <a:gd name="connsiteY1" fmla="*/ 170329 h 178970"/>
              <a:gd name="connsiteX2" fmla="*/ 0 w 331694"/>
              <a:gd name="connsiteY2" fmla="*/ 53788 h 178970"/>
              <a:gd name="connsiteX3" fmla="*/ 134471 w 331694"/>
              <a:gd name="connsiteY3" fmla="*/ 0 h 1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694" h="178970">
                <a:moveTo>
                  <a:pt x="331694" y="161365"/>
                </a:moveTo>
                <a:cubicBezTo>
                  <a:pt x="260723" y="174811"/>
                  <a:pt x="189753" y="188258"/>
                  <a:pt x="134471" y="170329"/>
                </a:cubicBezTo>
                <a:cubicBezTo>
                  <a:pt x="79189" y="152400"/>
                  <a:pt x="0" y="82176"/>
                  <a:pt x="0" y="53788"/>
                </a:cubicBezTo>
                <a:cubicBezTo>
                  <a:pt x="0" y="25400"/>
                  <a:pt x="67235" y="12700"/>
                  <a:pt x="134471" y="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Freeform 31">
            <a:extLst>
              <a:ext uri="{FF2B5EF4-FFF2-40B4-BE49-F238E27FC236}">
                <a16:creationId xmlns:a16="http://schemas.microsoft.com/office/drawing/2014/main" id="{9160C213-8D09-4CED-A4AA-13890C9C27B5}"/>
              </a:ext>
            </a:extLst>
          </p:cNvPr>
          <p:cNvSpPr/>
          <p:nvPr/>
        </p:nvSpPr>
        <p:spPr bwMode="auto">
          <a:xfrm>
            <a:off x="9260227" y="3605870"/>
            <a:ext cx="756104" cy="358102"/>
          </a:xfrm>
          <a:custGeom>
            <a:avLst/>
            <a:gdLst>
              <a:gd name="connsiteX0" fmla="*/ 331694 w 331694"/>
              <a:gd name="connsiteY0" fmla="*/ 161365 h 178970"/>
              <a:gd name="connsiteX1" fmla="*/ 134471 w 331694"/>
              <a:gd name="connsiteY1" fmla="*/ 170329 h 178970"/>
              <a:gd name="connsiteX2" fmla="*/ 0 w 331694"/>
              <a:gd name="connsiteY2" fmla="*/ 53788 h 178970"/>
              <a:gd name="connsiteX3" fmla="*/ 134471 w 331694"/>
              <a:gd name="connsiteY3" fmla="*/ 0 h 1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694" h="178970">
                <a:moveTo>
                  <a:pt x="331694" y="161365"/>
                </a:moveTo>
                <a:cubicBezTo>
                  <a:pt x="260723" y="174811"/>
                  <a:pt x="189753" y="188258"/>
                  <a:pt x="134471" y="170329"/>
                </a:cubicBezTo>
                <a:cubicBezTo>
                  <a:pt x="79189" y="152400"/>
                  <a:pt x="0" y="82176"/>
                  <a:pt x="0" y="53788"/>
                </a:cubicBezTo>
                <a:cubicBezTo>
                  <a:pt x="0" y="25400"/>
                  <a:pt x="67235" y="12700"/>
                  <a:pt x="134471" y="0"/>
                </a:cubicBezTo>
              </a:path>
            </a:pathLst>
          </a:custGeom>
          <a:noFill/>
          <a:ln w="254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Freeform 32">
            <a:extLst>
              <a:ext uri="{FF2B5EF4-FFF2-40B4-BE49-F238E27FC236}">
                <a16:creationId xmlns:a16="http://schemas.microsoft.com/office/drawing/2014/main" id="{E5FFBE5B-50F2-41BE-B22E-0392D6EB377A}"/>
              </a:ext>
            </a:extLst>
          </p:cNvPr>
          <p:cNvSpPr/>
          <p:nvPr/>
        </p:nvSpPr>
        <p:spPr bwMode="auto">
          <a:xfrm>
            <a:off x="9823587" y="3972541"/>
            <a:ext cx="756104" cy="358102"/>
          </a:xfrm>
          <a:custGeom>
            <a:avLst/>
            <a:gdLst>
              <a:gd name="connsiteX0" fmla="*/ 331694 w 331694"/>
              <a:gd name="connsiteY0" fmla="*/ 161365 h 178970"/>
              <a:gd name="connsiteX1" fmla="*/ 134471 w 331694"/>
              <a:gd name="connsiteY1" fmla="*/ 170329 h 178970"/>
              <a:gd name="connsiteX2" fmla="*/ 0 w 331694"/>
              <a:gd name="connsiteY2" fmla="*/ 53788 h 178970"/>
              <a:gd name="connsiteX3" fmla="*/ 134471 w 331694"/>
              <a:gd name="connsiteY3" fmla="*/ 0 h 1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694" h="178970">
                <a:moveTo>
                  <a:pt x="331694" y="161365"/>
                </a:moveTo>
                <a:cubicBezTo>
                  <a:pt x="260723" y="174811"/>
                  <a:pt x="189753" y="188258"/>
                  <a:pt x="134471" y="170329"/>
                </a:cubicBezTo>
                <a:cubicBezTo>
                  <a:pt x="79189" y="152400"/>
                  <a:pt x="0" y="82176"/>
                  <a:pt x="0" y="53788"/>
                </a:cubicBezTo>
                <a:cubicBezTo>
                  <a:pt x="0" y="25400"/>
                  <a:pt x="67235" y="12700"/>
                  <a:pt x="134471" y="0"/>
                </a:cubicBezTo>
              </a:path>
            </a:pathLst>
          </a:custGeom>
          <a:noFill/>
          <a:ln w="254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958B0A-2464-41B5-A0A2-7AE2C536F5B8}"/>
              </a:ext>
            </a:extLst>
          </p:cNvPr>
          <p:cNvSpPr txBox="1"/>
          <p:nvPr/>
        </p:nvSpPr>
        <p:spPr>
          <a:xfrm>
            <a:off x="7614002" y="2998641"/>
            <a:ext cx="127791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all_threads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66B14A-0EBE-48F8-B51C-AEDCD55D9F7B}"/>
              </a:ext>
            </a:extLst>
          </p:cNvPr>
          <p:cNvSpPr txBox="1"/>
          <p:nvPr/>
        </p:nvSpPr>
        <p:spPr>
          <a:xfrm>
            <a:off x="7423204" y="4217841"/>
            <a:ext cx="1476686" cy="30777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ready_threads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1A0D6A-E744-46C1-AF7C-CCE96B915129}"/>
              </a:ext>
            </a:extLst>
          </p:cNvPr>
          <p:cNvCxnSpPr>
            <a:cxnSpLocks/>
            <a:stCxn id="23" idx="3"/>
            <a:endCxn id="15" idx="2"/>
          </p:cNvCxnSpPr>
          <p:nvPr/>
        </p:nvCxnSpPr>
        <p:spPr bwMode="auto">
          <a:xfrm flipV="1">
            <a:off x="8891916" y="3131606"/>
            <a:ext cx="362415" cy="209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9277FC-77A3-4634-B2C1-04C682D0C9FD}"/>
              </a:ext>
            </a:extLst>
          </p:cNvPr>
          <p:cNvCxnSpPr>
            <a:cxnSpLocks/>
          </p:cNvCxnSpPr>
          <p:nvPr/>
        </p:nvCxnSpPr>
        <p:spPr bwMode="auto">
          <a:xfrm>
            <a:off x="9004804" y="3178668"/>
            <a:ext cx="1214061" cy="9024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937FF8-E107-4252-8E81-BF46F066BADE}"/>
              </a:ext>
            </a:extLst>
          </p:cNvPr>
          <p:cNvCxnSpPr>
            <a:cxnSpLocks/>
          </p:cNvCxnSpPr>
          <p:nvPr/>
        </p:nvCxnSpPr>
        <p:spPr bwMode="auto">
          <a:xfrm flipV="1">
            <a:off x="8970878" y="3673224"/>
            <a:ext cx="571462" cy="60457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04CA5F-2A61-467C-85FB-C25307E5B97C}"/>
              </a:ext>
            </a:extLst>
          </p:cNvPr>
          <p:cNvCxnSpPr>
            <a:cxnSpLocks/>
          </p:cNvCxnSpPr>
          <p:nvPr/>
        </p:nvCxnSpPr>
        <p:spPr bwMode="auto">
          <a:xfrm flipV="1">
            <a:off x="8988056" y="4285800"/>
            <a:ext cx="1496327" cy="25120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6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FEC1665-6C84-474F-BC8B-2AFBBAF162A4}"/>
              </a:ext>
            </a:extLst>
          </p:cNvPr>
          <p:cNvSpPr txBox="1"/>
          <p:nvPr/>
        </p:nvSpPr>
        <p:spPr>
          <a:xfrm>
            <a:off x="8055216" y="5771808"/>
            <a:ext cx="1672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Pintos: </a:t>
            </a:r>
            <a:r>
              <a:rPr lang="en-US" sz="2400" dirty="0" err="1">
                <a:highlight>
                  <a:srgbClr val="FFFF00"/>
                </a:highlight>
              </a:rPr>
              <a:t>list.c</a:t>
            </a:r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61395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C3A0C91-9287-4F55-BAD3-02D5EE775AD2}"/>
              </a:ext>
            </a:extLst>
          </p:cNvPr>
          <p:cNvSpPr/>
          <p:nvPr/>
        </p:nvSpPr>
        <p:spPr>
          <a:xfrm>
            <a:off x="3317037" y="1358910"/>
            <a:ext cx="985838" cy="500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Gill Sans Light"/>
              </a:rPr>
              <a:t>Code</a:t>
            </a:r>
            <a:endParaRPr lang="en-US" b="1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699E79-E153-4114-955F-E98C9C268861}"/>
              </a:ext>
            </a:extLst>
          </p:cNvPr>
          <p:cNvSpPr/>
          <p:nvPr/>
        </p:nvSpPr>
        <p:spPr>
          <a:xfrm>
            <a:off x="3317037" y="2025660"/>
            <a:ext cx="985838" cy="500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Gill Sans Light"/>
              </a:rPr>
              <a:t>Globals</a:t>
            </a:r>
            <a:endParaRPr lang="en-US" b="1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68A35C-E4D9-43DA-85EF-BE9851BB54AE}"/>
              </a:ext>
            </a:extLst>
          </p:cNvPr>
          <p:cNvSpPr/>
          <p:nvPr/>
        </p:nvSpPr>
        <p:spPr>
          <a:xfrm>
            <a:off x="3317037" y="2692410"/>
            <a:ext cx="985838" cy="500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Gill Sans Light"/>
              </a:rPr>
              <a:t>Heap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979A3B-17B2-466E-A5B1-CAEBD592D938}"/>
              </a:ext>
            </a:extLst>
          </p:cNvPr>
          <p:cNvSpPr txBox="1"/>
          <p:nvPr/>
        </p:nvSpPr>
        <p:spPr>
          <a:xfrm>
            <a:off x="4767715" y="1456557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Process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ABD951-BCD0-4689-BD1C-6515400854B5}"/>
              </a:ext>
            </a:extLst>
          </p:cNvPr>
          <p:cNvSpPr/>
          <p:nvPr/>
        </p:nvSpPr>
        <p:spPr>
          <a:xfrm>
            <a:off x="4918834" y="1842435"/>
            <a:ext cx="985838" cy="400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PCB 1</a:t>
            </a:r>
            <a:endParaRPr lang="en-US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A18DB9-52AF-45B3-BE5F-86D35A810E5E}"/>
              </a:ext>
            </a:extLst>
          </p:cNvPr>
          <p:cNvSpPr/>
          <p:nvPr/>
        </p:nvSpPr>
        <p:spPr>
          <a:xfrm>
            <a:off x="4918834" y="2414360"/>
            <a:ext cx="985838" cy="62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Kernel</a:t>
            </a:r>
            <a:br>
              <a:rPr lang="en-US" dirty="0">
                <a:solidFill>
                  <a:schemeClr val="tx1"/>
                </a:solidFill>
                <a:latin typeface="Gill Sans Light"/>
              </a:rPr>
            </a:br>
            <a:r>
              <a:rPr lang="en-US" dirty="0">
                <a:solidFill>
                  <a:schemeClr val="tx1"/>
                </a:solidFill>
                <a:latin typeface="Gill Sans Light"/>
              </a:rPr>
              <a:t>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4A7176-05F5-44E0-B298-8B392186AB4B}"/>
              </a:ext>
            </a:extLst>
          </p:cNvPr>
          <p:cNvSpPr txBox="1"/>
          <p:nvPr/>
        </p:nvSpPr>
        <p:spPr>
          <a:xfrm>
            <a:off x="6409744" y="1468856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Process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4C5F1B-9D07-418C-BCF3-6EBB8CBFABB2}"/>
              </a:ext>
            </a:extLst>
          </p:cNvPr>
          <p:cNvSpPr/>
          <p:nvPr/>
        </p:nvSpPr>
        <p:spPr>
          <a:xfrm>
            <a:off x="6554179" y="1849230"/>
            <a:ext cx="985838" cy="400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PCB 2</a:t>
            </a:r>
            <a:endParaRPr lang="en-US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F91C71-E888-4812-9172-E63404BE79DA}"/>
              </a:ext>
            </a:extLst>
          </p:cNvPr>
          <p:cNvSpPr/>
          <p:nvPr/>
        </p:nvSpPr>
        <p:spPr>
          <a:xfrm>
            <a:off x="6554179" y="2421154"/>
            <a:ext cx="985838" cy="62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Kernel</a:t>
            </a:r>
            <a:br>
              <a:rPr lang="en-US" dirty="0">
                <a:solidFill>
                  <a:schemeClr val="tx1"/>
                </a:solidFill>
                <a:latin typeface="Gill Sans Light"/>
              </a:rPr>
            </a:br>
            <a:r>
              <a:rPr lang="en-US" dirty="0">
                <a:solidFill>
                  <a:schemeClr val="tx1"/>
                </a:solidFill>
                <a:latin typeface="Gill Sans Light"/>
              </a:rPr>
              <a:t>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324391-6747-4682-B5BF-1E824BCF98E8}"/>
              </a:ext>
            </a:extLst>
          </p:cNvPr>
          <p:cNvSpPr txBox="1"/>
          <p:nvPr/>
        </p:nvSpPr>
        <p:spPr>
          <a:xfrm flipV="1">
            <a:off x="2824596" y="1442327"/>
            <a:ext cx="492443" cy="15335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000" b="1" dirty="0">
                <a:latin typeface="Gill Sans Light"/>
              </a:rPr>
              <a:t>Kernel</a:t>
            </a:r>
            <a:endParaRPr lang="en-US" sz="1600" b="1" dirty="0">
              <a:latin typeface="Gill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43DAF9-FE56-4C67-A4A2-EE83DCB68184}"/>
              </a:ext>
            </a:extLst>
          </p:cNvPr>
          <p:cNvSpPr/>
          <p:nvPr/>
        </p:nvSpPr>
        <p:spPr>
          <a:xfrm>
            <a:off x="2763039" y="1058874"/>
            <a:ext cx="5270481" cy="22654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9DB08D-E7B5-45F4-A703-F857CDDA031A}"/>
              </a:ext>
            </a:extLst>
          </p:cNvPr>
          <p:cNvSpPr txBox="1"/>
          <p:nvPr/>
        </p:nvSpPr>
        <p:spPr>
          <a:xfrm>
            <a:off x="4774399" y="3467645"/>
            <a:ext cx="1274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Process 1</a:t>
            </a:r>
            <a:br>
              <a:rPr lang="en-US" dirty="0">
                <a:latin typeface="Gill Sans Light"/>
              </a:rPr>
            </a:br>
            <a:r>
              <a:rPr lang="en-US" sz="1400" dirty="0">
                <a:latin typeface="Gill Sans Light"/>
              </a:rPr>
              <a:t>Thread</a:t>
            </a:r>
            <a:endParaRPr lang="en-US" dirty="0">
              <a:latin typeface="Gill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D9D8C3-51A1-4049-9729-6C3FE1F79FC5}"/>
              </a:ext>
            </a:extLst>
          </p:cNvPr>
          <p:cNvSpPr/>
          <p:nvPr/>
        </p:nvSpPr>
        <p:spPr>
          <a:xfrm>
            <a:off x="4918833" y="4175531"/>
            <a:ext cx="985838" cy="471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Stack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4395D7-1A9D-4732-A443-16C85F56E3E0}"/>
              </a:ext>
            </a:extLst>
          </p:cNvPr>
          <p:cNvSpPr/>
          <p:nvPr/>
        </p:nvSpPr>
        <p:spPr>
          <a:xfrm>
            <a:off x="4918833" y="4701041"/>
            <a:ext cx="985838" cy="471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Code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8B6AC1-E7FD-4CCB-B5D3-45DFF3B156E9}"/>
              </a:ext>
            </a:extLst>
          </p:cNvPr>
          <p:cNvSpPr/>
          <p:nvPr/>
        </p:nvSpPr>
        <p:spPr>
          <a:xfrm>
            <a:off x="4912150" y="5226551"/>
            <a:ext cx="985838" cy="471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Gill Sans Light"/>
              </a:rPr>
              <a:t>Globals</a:t>
            </a:r>
            <a:endParaRPr lang="en-US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640C3E-7EF3-4608-B34F-A361C0142A19}"/>
              </a:ext>
            </a:extLst>
          </p:cNvPr>
          <p:cNvSpPr/>
          <p:nvPr/>
        </p:nvSpPr>
        <p:spPr>
          <a:xfrm>
            <a:off x="4912150" y="5752061"/>
            <a:ext cx="985838" cy="471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Heap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C94818-DD27-4A95-BCB0-63A1D7459FDA}"/>
              </a:ext>
            </a:extLst>
          </p:cNvPr>
          <p:cNvSpPr/>
          <p:nvPr/>
        </p:nvSpPr>
        <p:spPr>
          <a:xfrm>
            <a:off x="4701366" y="3475990"/>
            <a:ext cx="1403331" cy="28803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ECC859-EAD5-4418-A47B-116D898FA040}"/>
              </a:ext>
            </a:extLst>
          </p:cNvPr>
          <p:cNvSpPr txBox="1"/>
          <p:nvPr/>
        </p:nvSpPr>
        <p:spPr>
          <a:xfrm>
            <a:off x="6398039" y="3459300"/>
            <a:ext cx="1274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Process 2</a:t>
            </a:r>
            <a:br>
              <a:rPr lang="en-US" dirty="0">
                <a:latin typeface="Gill Sans Light"/>
              </a:rPr>
            </a:br>
            <a:r>
              <a:rPr lang="en-US" sz="1400" dirty="0">
                <a:latin typeface="Gill Sans Light"/>
              </a:rPr>
              <a:t>Thread</a:t>
            </a:r>
            <a:endParaRPr lang="en-US" dirty="0">
              <a:latin typeface="Gill Sans Ligh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4FF5D4-8F9F-4CB8-BE60-9FB1BAE8B68C}"/>
              </a:ext>
            </a:extLst>
          </p:cNvPr>
          <p:cNvSpPr/>
          <p:nvPr/>
        </p:nvSpPr>
        <p:spPr>
          <a:xfrm>
            <a:off x="6542473" y="4167186"/>
            <a:ext cx="985838" cy="471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Stack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D8224A-CA69-4C54-92A9-85985FC009EB}"/>
              </a:ext>
            </a:extLst>
          </p:cNvPr>
          <p:cNvSpPr/>
          <p:nvPr/>
        </p:nvSpPr>
        <p:spPr>
          <a:xfrm>
            <a:off x="6542473" y="4692696"/>
            <a:ext cx="985838" cy="471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Code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3B57B5-CBF2-48E8-B048-EBD12A98A725}"/>
              </a:ext>
            </a:extLst>
          </p:cNvPr>
          <p:cNvSpPr/>
          <p:nvPr/>
        </p:nvSpPr>
        <p:spPr>
          <a:xfrm>
            <a:off x="6535790" y="5218206"/>
            <a:ext cx="985838" cy="471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Gill Sans Light"/>
              </a:rPr>
              <a:t>Globals</a:t>
            </a:r>
            <a:endParaRPr lang="en-US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A44252-8B6B-47F7-8A41-FEAA9599EE31}"/>
              </a:ext>
            </a:extLst>
          </p:cNvPr>
          <p:cNvSpPr/>
          <p:nvPr/>
        </p:nvSpPr>
        <p:spPr>
          <a:xfrm>
            <a:off x="6535790" y="5743716"/>
            <a:ext cx="985838" cy="471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Heap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81CB480-7ECF-4589-8E67-4744A3E1BF52}"/>
              </a:ext>
            </a:extLst>
          </p:cNvPr>
          <p:cNvSpPr/>
          <p:nvPr/>
        </p:nvSpPr>
        <p:spPr>
          <a:xfrm>
            <a:off x="6325006" y="3467645"/>
            <a:ext cx="1403331" cy="28803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Kernel Structure So Far (1/3)</a:t>
            </a:r>
          </a:p>
        </p:txBody>
      </p:sp>
    </p:spTree>
    <p:extLst>
      <p:ext uri="{BB962C8B-B14F-4D97-AF65-F5344CB8AC3E}">
        <p14:creationId xmlns:p14="http://schemas.microsoft.com/office/powerpoint/2010/main" val="37233001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D12652A-7042-4767-A90B-26300894816F}"/>
              </a:ext>
            </a:extLst>
          </p:cNvPr>
          <p:cNvSpPr/>
          <p:nvPr/>
        </p:nvSpPr>
        <p:spPr>
          <a:xfrm>
            <a:off x="2830708" y="1325842"/>
            <a:ext cx="985838" cy="500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Gill Sans Light"/>
              </a:rPr>
              <a:t>Code</a:t>
            </a:r>
            <a:endParaRPr lang="en-US" b="1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CDB224-EBF6-4122-9DB0-80D5FBAA8D3D}"/>
              </a:ext>
            </a:extLst>
          </p:cNvPr>
          <p:cNvSpPr/>
          <p:nvPr/>
        </p:nvSpPr>
        <p:spPr>
          <a:xfrm>
            <a:off x="2830708" y="1992592"/>
            <a:ext cx="985838" cy="500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Gill Sans Light"/>
              </a:rPr>
              <a:t>Globals</a:t>
            </a:r>
            <a:endParaRPr lang="en-US" b="1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B7113E3-91F8-4C15-BB00-D11DDED5DB90}"/>
              </a:ext>
            </a:extLst>
          </p:cNvPr>
          <p:cNvSpPr/>
          <p:nvPr/>
        </p:nvSpPr>
        <p:spPr>
          <a:xfrm>
            <a:off x="2830708" y="2659342"/>
            <a:ext cx="985838" cy="500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Gill Sans Light"/>
              </a:rPr>
              <a:t>Heap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714B9B-C7FD-4579-9A5C-C73D545C9D09}"/>
              </a:ext>
            </a:extLst>
          </p:cNvPr>
          <p:cNvSpPr txBox="1"/>
          <p:nvPr/>
        </p:nvSpPr>
        <p:spPr>
          <a:xfrm>
            <a:off x="5000091" y="115266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Process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010E67-B18D-416B-B229-E7A4E574CB4A}"/>
              </a:ext>
            </a:extLst>
          </p:cNvPr>
          <p:cNvSpPr/>
          <p:nvPr/>
        </p:nvSpPr>
        <p:spPr>
          <a:xfrm>
            <a:off x="5136662" y="1535496"/>
            <a:ext cx="985838" cy="400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PCB 1</a:t>
            </a:r>
            <a:endParaRPr lang="en-US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6845CCC-D848-4556-BAAF-57B2F8AF3B0E}"/>
              </a:ext>
            </a:extLst>
          </p:cNvPr>
          <p:cNvSpPr/>
          <p:nvPr/>
        </p:nvSpPr>
        <p:spPr>
          <a:xfrm>
            <a:off x="4394557" y="2540121"/>
            <a:ext cx="1126911" cy="62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Kernel</a:t>
            </a:r>
            <a:br>
              <a:rPr lang="en-US" dirty="0">
                <a:solidFill>
                  <a:schemeClr val="tx1"/>
                </a:solidFill>
                <a:latin typeface="Gill Sans Light"/>
              </a:rPr>
            </a:br>
            <a:r>
              <a:rPr lang="en-US" dirty="0">
                <a:solidFill>
                  <a:schemeClr val="tx1"/>
                </a:solidFill>
                <a:latin typeface="Gill Sans Light"/>
              </a:rPr>
              <a:t>Stack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334EB9-9321-499B-BE92-3E34939D764A}"/>
              </a:ext>
            </a:extLst>
          </p:cNvPr>
          <p:cNvSpPr txBox="1"/>
          <p:nvPr/>
        </p:nvSpPr>
        <p:spPr>
          <a:xfrm>
            <a:off x="7089989" y="1185726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Process 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61187C-EC6B-4E56-B192-F0C01CBD291A}"/>
              </a:ext>
            </a:extLst>
          </p:cNvPr>
          <p:cNvSpPr/>
          <p:nvPr/>
        </p:nvSpPr>
        <p:spPr>
          <a:xfrm>
            <a:off x="7141276" y="2561819"/>
            <a:ext cx="1126911" cy="62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Kernel</a:t>
            </a:r>
            <a:br>
              <a:rPr lang="en-US" dirty="0">
                <a:solidFill>
                  <a:schemeClr val="tx1"/>
                </a:solidFill>
                <a:latin typeface="Gill Sans Light"/>
              </a:rPr>
            </a:br>
            <a:r>
              <a:rPr lang="en-US" dirty="0">
                <a:solidFill>
                  <a:schemeClr val="tx1"/>
                </a:solidFill>
                <a:latin typeface="Gill Sans Light"/>
              </a:rPr>
              <a:t>Stack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E1031B-E325-484E-8142-5C86E0B31B4E}"/>
              </a:ext>
            </a:extLst>
          </p:cNvPr>
          <p:cNvSpPr txBox="1"/>
          <p:nvPr/>
        </p:nvSpPr>
        <p:spPr>
          <a:xfrm flipV="1">
            <a:off x="2338267" y="1409259"/>
            <a:ext cx="492443" cy="15335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000" b="1" dirty="0">
                <a:latin typeface="Gill Sans Light"/>
              </a:rPr>
              <a:t>Kernel</a:t>
            </a:r>
            <a:endParaRPr lang="en-US" sz="1600" b="1" dirty="0">
              <a:latin typeface="Gill Sans Ligh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B677D9-6176-4B85-87EA-0EDFD6299D5C}"/>
              </a:ext>
            </a:extLst>
          </p:cNvPr>
          <p:cNvSpPr/>
          <p:nvPr/>
        </p:nvSpPr>
        <p:spPr>
          <a:xfrm>
            <a:off x="2276711" y="1025806"/>
            <a:ext cx="6670656" cy="22654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EF82787-FC8A-4131-A778-3504C8B62BBC}"/>
              </a:ext>
            </a:extLst>
          </p:cNvPr>
          <p:cNvGrpSpPr/>
          <p:nvPr/>
        </p:nvGrpSpPr>
        <p:grpSpPr>
          <a:xfrm>
            <a:off x="7037830" y="3455032"/>
            <a:ext cx="1403331" cy="2888705"/>
            <a:chOff x="4992334" y="3886330"/>
            <a:chExt cx="1403331" cy="288870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FC79D3D-EDC2-40FC-9E98-6F07F2A321C3}"/>
                </a:ext>
              </a:extLst>
            </p:cNvPr>
            <p:cNvSpPr txBox="1"/>
            <p:nvPr/>
          </p:nvSpPr>
          <p:spPr>
            <a:xfrm>
              <a:off x="5065368" y="3886330"/>
              <a:ext cx="12747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Gill Sans Light"/>
                </a:rPr>
                <a:t>Process 2</a:t>
              </a:r>
              <a:br>
                <a:rPr lang="en-US" dirty="0">
                  <a:latin typeface="Gill Sans Light"/>
                </a:rPr>
              </a:br>
              <a:r>
                <a:rPr lang="en-US" dirty="0">
                  <a:latin typeface="Gill Sans Light"/>
                </a:rPr>
                <a:t>Thread A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24FCF40-C013-4628-BAAA-7E6FDCD128AF}"/>
                </a:ext>
              </a:extLst>
            </p:cNvPr>
            <p:cNvSpPr/>
            <p:nvPr/>
          </p:nvSpPr>
          <p:spPr>
            <a:xfrm>
              <a:off x="5209801" y="4594216"/>
              <a:ext cx="985838" cy="471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ill Sans Light"/>
                </a:rPr>
                <a:t>Stack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3377A3-BFF8-4BEC-B194-05D447A1E904}"/>
                </a:ext>
              </a:extLst>
            </p:cNvPr>
            <p:cNvSpPr/>
            <p:nvPr/>
          </p:nvSpPr>
          <p:spPr>
            <a:xfrm>
              <a:off x="5209801" y="5119726"/>
              <a:ext cx="985838" cy="471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ill Sans Light"/>
                </a:rPr>
                <a:t>Code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8424F5D-597E-41C4-A22E-6DF703CB92AF}"/>
                </a:ext>
              </a:extLst>
            </p:cNvPr>
            <p:cNvSpPr/>
            <p:nvPr/>
          </p:nvSpPr>
          <p:spPr>
            <a:xfrm>
              <a:off x="5203118" y="5645236"/>
              <a:ext cx="985838" cy="471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Gill Sans Light"/>
                </a:rPr>
                <a:t>Globals</a:t>
              </a:r>
              <a:endParaRPr lang="en-US" dirty="0">
                <a:solidFill>
                  <a:schemeClr val="tx1"/>
                </a:solidFill>
                <a:latin typeface="Gill Sans Light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129420A-77A4-4999-8E81-3CE86199E57F}"/>
                </a:ext>
              </a:extLst>
            </p:cNvPr>
            <p:cNvSpPr/>
            <p:nvPr/>
          </p:nvSpPr>
          <p:spPr>
            <a:xfrm>
              <a:off x="5203118" y="6170746"/>
              <a:ext cx="985838" cy="471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ill Sans Light"/>
                </a:rPr>
                <a:t>Heap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F4E962D-8783-403A-BECB-9EBAB98F7450}"/>
                </a:ext>
              </a:extLst>
            </p:cNvPr>
            <p:cNvSpPr/>
            <p:nvPr/>
          </p:nvSpPr>
          <p:spPr>
            <a:xfrm>
              <a:off x="4992334" y="3894675"/>
              <a:ext cx="1403331" cy="288036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ill Sans Light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E811A5B2-E3A0-4301-9188-32DEFB8A076F}"/>
              </a:ext>
            </a:extLst>
          </p:cNvPr>
          <p:cNvSpPr/>
          <p:nvPr/>
        </p:nvSpPr>
        <p:spPr>
          <a:xfrm>
            <a:off x="4394558" y="1998306"/>
            <a:ext cx="1126912" cy="400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TCB 1.A</a:t>
            </a:r>
            <a:endParaRPr lang="en-US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7C276E-54B3-436A-9EA8-06BFA85062F9}"/>
              </a:ext>
            </a:extLst>
          </p:cNvPr>
          <p:cNvSpPr/>
          <p:nvPr/>
        </p:nvSpPr>
        <p:spPr>
          <a:xfrm>
            <a:off x="5633483" y="2535707"/>
            <a:ext cx="1126911" cy="62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Kernel</a:t>
            </a:r>
            <a:br>
              <a:rPr lang="en-US" dirty="0">
                <a:solidFill>
                  <a:schemeClr val="tx1"/>
                </a:solidFill>
                <a:latin typeface="Gill Sans Light"/>
              </a:rPr>
            </a:br>
            <a:r>
              <a:rPr lang="en-US" dirty="0">
                <a:solidFill>
                  <a:schemeClr val="tx1"/>
                </a:solidFill>
                <a:latin typeface="Gill Sans Light"/>
              </a:rPr>
              <a:t>Stack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936D7AA-348E-4D67-B410-67D366A8565D}"/>
              </a:ext>
            </a:extLst>
          </p:cNvPr>
          <p:cNvSpPr/>
          <p:nvPr/>
        </p:nvSpPr>
        <p:spPr>
          <a:xfrm>
            <a:off x="5633484" y="1993892"/>
            <a:ext cx="1126912" cy="400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TCB 1.B</a:t>
            </a:r>
            <a:endParaRPr lang="en-US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2B1A751-A191-4AB1-9103-5F0E4DFBE7D0}"/>
              </a:ext>
            </a:extLst>
          </p:cNvPr>
          <p:cNvSpPr/>
          <p:nvPr/>
        </p:nvSpPr>
        <p:spPr>
          <a:xfrm>
            <a:off x="7234424" y="1545700"/>
            <a:ext cx="985838" cy="400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PCB 2</a:t>
            </a:r>
            <a:endParaRPr lang="en-US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9583F9D-9AF2-49D6-86E6-99BB3DBBA3E7}"/>
              </a:ext>
            </a:extLst>
          </p:cNvPr>
          <p:cNvSpPr/>
          <p:nvPr/>
        </p:nvSpPr>
        <p:spPr>
          <a:xfrm>
            <a:off x="7141276" y="2018347"/>
            <a:ext cx="1126912" cy="400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TCB 2.A</a:t>
            </a:r>
            <a:endParaRPr lang="en-US" dirty="0">
              <a:solidFill>
                <a:schemeClr val="tx1"/>
              </a:solidFill>
              <a:latin typeface="Gill Sans Light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422AFCD-AF30-4742-919D-387185DD34CB}"/>
              </a:ext>
            </a:extLst>
          </p:cNvPr>
          <p:cNvGrpSpPr/>
          <p:nvPr/>
        </p:nvGrpSpPr>
        <p:grpSpPr>
          <a:xfrm>
            <a:off x="4325530" y="3471576"/>
            <a:ext cx="2512274" cy="2884774"/>
            <a:chOff x="3250587" y="3845946"/>
            <a:chExt cx="2512274" cy="2884774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C4B45FA-96B0-4044-A984-7DB12A041473}"/>
                </a:ext>
              </a:extLst>
            </p:cNvPr>
            <p:cNvGrpSpPr/>
            <p:nvPr/>
          </p:nvGrpSpPr>
          <p:grpSpPr>
            <a:xfrm>
              <a:off x="3250587" y="3850360"/>
              <a:ext cx="2512274" cy="2880360"/>
              <a:chOff x="3368694" y="3903020"/>
              <a:chExt cx="2512274" cy="2880360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4E961B8-E60D-4625-AD8B-9F9F9386FA1C}"/>
                  </a:ext>
                </a:extLst>
              </p:cNvPr>
              <p:cNvSpPr txBox="1"/>
              <p:nvPr/>
            </p:nvSpPr>
            <p:spPr>
              <a:xfrm>
                <a:off x="3490906" y="4175898"/>
                <a:ext cx="1176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Gill Sans Light"/>
                  </a:rPr>
                  <a:t>Thread A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030ACBA-8C19-4741-9E7B-82083965D525}"/>
                  </a:ext>
                </a:extLst>
              </p:cNvPr>
              <p:cNvSpPr/>
              <p:nvPr/>
            </p:nvSpPr>
            <p:spPr>
              <a:xfrm>
                <a:off x="3586161" y="4602561"/>
                <a:ext cx="985838" cy="4719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Gill Sans Light"/>
                  </a:rPr>
                  <a:t>Stack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834DBF2-6ED6-4197-9889-2DFE8EE0E048}"/>
                  </a:ext>
                </a:extLst>
              </p:cNvPr>
              <p:cNvSpPr/>
              <p:nvPr/>
            </p:nvSpPr>
            <p:spPr>
              <a:xfrm>
                <a:off x="4203871" y="5175755"/>
                <a:ext cx="985838" cy="4719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Gill Sans Light"/>
                  </a:rPr>
                  <a:t>Code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B290B00-D353-48D8-9DFE-41962D524462}"/>
                  </a:ext>
                </a:extLst>
              </p:cNvPr>
              <p:cNvSpPr/>
              <p:nvPr/>
            </p:nvSpPr>
            <p:spPr>
              <a:xfrm>
                <a:off x="4197188" y="5701265"/>
                <a:ext cx="985838" cy="4719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Gill Sans Light"/>
                  </a:rPr>
                  <a:t>Globals</a:t>
                </a:r>
                <a:endParaRPr lang="en-US" dirty="0">
                  <a:solidFill>
                    <a:schemeClr val="tx1"/>
                  </a:solidFill>
                  <a:latin typeface="Gill Sans Light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B2A3AB0-7003-4A6C-B372-57BC10B74950}"/>
                  </a:ext>
                </a:extLst>
              </p:cNvPr>
              <p:cNvSpPr/>
              <p:nvPr/>
            </p:nvSpPr>
            <p:spPr>
              <a:xfrm>
                <a:off x="4197188" y="6226775"/>
                <a:ext cx="985838" cy="4719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Gill Sans Light"/>
                  </a:rPr>
                  <a:t>Heap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BC48A4D-14F0-4396-A770-4A0C5FA21AA8}"/>
                  </a:ext>
                </a:extLst>
              </p:cNvPr>
              <p:cNvSpPr/>
              <p:nvPr/>
            </p:nvSpPr>
            <p:spPr>
              <a:xfrm>
                <a:off x="3368694" y="3903020"/>
                <a:ext cx="2512274" cy="28803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Gill Sans Light"/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D16652B-8CA6-4358-A181-18955E09039B}"/>
                </a:ext>
              </a:extLst>
            </p:cNvPr>
            <p:cNvSpPr txBox="1"/>
            <p:nvPr/>
          </p:nvSpPr>
          <p:spPr>
            <a:xfrm>
              <a:off x="4521510" y="4107040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Gill Sans Light"/>
                </a:rPr>
                <a:t>Thread B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F6DA36E-4DF4-49CF-AE2E-E7834DB3E859}"/>
                </a:ext>
              </a:extLst>
            </p:cNvPr>
            <p:cNvSpPr/>
            <p:nvPr/>
          </p:nvSpPr>
          <p:spPr>
            <a:xfrm>
              <a:off x="4634869" y="4559421"/>
              <a:ext cx="985838" cy="471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ill Sans Light"/>
                </a:rPr>
                <a:t>Stack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57FBE27-AF8B-4F31-B324-8CB52BBCCB73}"/>
                </a:ext>
              </a:extLst>
            </p:cNvPr>
            <p:cNvSpPr txBox="1"/>
            <p:nvPr/>
          </p:nvSpPr>
          <p:spPr>
            <a:xfrm>
              <a:off x="3804684" y="3845946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Gill Sans Light"/>
                </a:rPr>
                <a:t>Process 1</a:t>
              </a: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Kernel Structure So Far (2/3)</a:t>
            </a:r>
          </a:p>
        </p:txBody>
      </p:sp>
    </p:spTree>
    <p:extLst>
      <p:ext uri="{BB962C8B-B14F-4D97-AF65-F5344CB8AC3E}">
        <p14:creationId xmlns:p14="http://schemas.microsoft.com/office/powerpoint/2010/main" val="7401260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/>
      <p:bldP spid="33" grpId="0" animBg="1"/>
      <p:bldP spid="34" grpId="0" animBg="1"/>
      <p:bldP spid="35" grpId="0"/>
      <p:bldP spid="36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C971D367-D2EB-4A6F-9BA1-91B412FC990B}"/>
              </a:ext>
            </a:extLst>
          </p:cNvPr>
          <p:cNvSpPr/>
          <p:nvPr/>
        </p:nvSpPr>
        <p:spPr>
          <a:xfrm>
            <a:off x="2096146" y="1327807"/>
            <a:ext cx="985838" cy="500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Gill Sans Light"/>
              </a:rPr>
              <a:t>Code</a:t>
            </a:r>
            <a:endParaRPr lang="en-US" b="1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4DF8156-9ECE-40BB-855C-23AEBC87D8F1}"/>
              </a:ext>
            </a:extLst>
          </p:cNvPr>
          <p:cNvSpPr/>
          <p:nvPr/>
        </p:nvSpPr>
        <p:spPr>
          <a:xfrm>
            <a:off x="2096146" y="1994557"/>
            <a:ext cx="985838" cy="500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tx1"/>
                </a:solidFill>
                <a:latin typeface="Gill Sans Light"/>
              </a:rPr>
              <a:t>Globals</a:t>
            </a:r>
            <a:endParaRPr lang="en-US" b="1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07A33D4-57F0-4262-B84E-003A0EE90A0D}"/>
              </a:ext>
            </a:extLst>
          </p:cNvPr>
          <p:cNvSpPr/>
          <p:nvPr/>
        </p:nvSpPr>
        <p:spPr>
          <a:xfrm>
            <a:off x="2096146" y="2661307"/>
            <a:ext cx="985838" cy="5000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Gill Sans Light"/>
              </a:rPr>
              <a:t>Heap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F3FC51-EEDF-406A-AD03-05FE80467AF0}"/>
              </a:ext>
            </a:extLst>
          </p:cNvPr>
          <p:cNvSpPr txBox="1"/>
          <p:nvPr/>
        </p:nvSpPr>
        <p:spPr>
          <a:xfrm flipV="1">
            <a:off x="1603705" y="1411224"/>
            <a:ext cx="492443" cy="15335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sz="2000" b="1" dirty="0">
                <a:latin typeface="Gill Sans Light"/>
              </a:rPr>
              <a:t>Kernel</a:t>
            </a:r>
            <a:endParaRPr lang="en-US" sz="1600" b="1" dirty="0">
              <a:latin typeface="Gill Sans Ligh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D3776E1-5735-4DB0-8F05-15DDD3F488A7}"/>
              </a:ext>
            </a:extLst>
          </p:cNvPr>
          <p:cNvSpPr/>
          <p:nvPr/>
        </p:nvSpPr>
        <p:spPr>
          <a:xfrm>
            <a:off x="1542148" y="1027771"/>
            <a:ext cx="8712161" cy="226541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2772F6D-CB1D-4410-BDA9-C9E89D5D376B}"/>
              </a:ext>
            </a:extLst>
          </p:cNvPr>
          <p:cNvGrpSpPr/>
          <p:nvPr/>
        </p:nvGrpSpPr>
        <p:grpSpPr>
          <a:xfrm>
            <a:off x="3312670" y="1323938"/>
            <a:ext cx="1146468" cy="1860548"/>
            <a:chOff x="1986441" y="1610615"/>
            <a:chExt cx="1146468" cy="186054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7CA5FBE-423A-4891-AF27-5184A9D3F084}"/>
                </a:ext>
              </a:extLst>
            </p:cNvPr>
            <p:cNvSpPr txBox="1"/>
            <p:nvPr/>
          </p:nvSpPr>
          <p:spPr>
            <a:xfrm>
              <a:off x="1986441" y="1610615"/>
              <a:ext cx="11464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Gill Sans Light"/>
                </a:rPr>
                <a:t>Kernel</a:t>
              </a:r>
            </a:p>
            <a:p>
              <a:pPr algn="ctr"/>
              <a:r>
                <a:rPr lang="en-US" dirty="0">
                  <a:latin typeface="Gill Sans Light"/>
                </a:rPr>
                <a:t>Thread 1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6560081-3108-4C85-B9E6-313F98715A5C}"/>
                </a:ext>
              </a:extLst>
            </p:cNvPr>
            <p:cNvSpPr/>
            <p:nvPr/>
          </p:nvSpPr>
          <p:spPr>
            <a:xfrm>
              <a:off x="2085870" y="2276259"/>
              <a:ext cx="985838" cy="4001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Gill Sans Light"/>
                </a:rPr>
                <a:t>TCB 1</a:t>
              </a:r>
              <a:endParaRPr lang="en-US" dirty="0">
                <a:solidFill>
                  <a:schemeClr val="tx1"/>
                </a:solidFill>
                <a:latin typeface="Gill Sans Light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397D4F9-40C2-4E99-BE5A-9DBB08945C1B}"/>
                </a:ext>
              </a:extLst>
            </p:cNvPr>
            <p:cNvSpPr/>
            <p:nvPr/>
          </p:nvSpPr>
          <p:spPr>
            <a:xfrm>
              <a:off x="2085870" y="2848184"/>
              <a:ext cx="985838" cy="622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ill Sans Light"/>
                </a:rPr>
                <a:t>Kernel</a:t>
              </a:r>
              <a:br>
                <a:rPr lang="en-US" dirty="0">
                  <a:solidFill>
                    <a:schemeClr val="tx1"/>
                  </a:solidFill>
                  <a:latin typeface="Gill Sans Light"/>
                </a:rPr>
              </a:br>
              <a:r>
                <a:rPr lang="en-US" dirty="0">
                  <a:solidFill>
                    <a:schemeClr val="tx1"/>
                  </a:solidFill>
                  <a:latin typeface="Gill Sans Light"/>
                </a:rPr>
                <a:t>Stack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C242867-3E1A-4BF7-A7F1-BEFC1C23BFE8}"/>
              </a:ext>
            </a:extLst>
          </p:cNvPr>
          <p:cNvGrpSpPr/>
          <p:nvPr/>
        </p:nvGrpSpPr>
        <p:grpSpPr>
          <a:xfrm>
            <a:off x="4508652" y="1323938"/>
            <a:ext cx="1146468" cy="1860548"/>
            <a:chOff x="1986441" y="1610615"/>
            <a:chExt cx="1146468" cy="1860548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5EB6DF8-5D45-48C1-9550-E8FD4350CF03}"/>
                </a:ext>
              </a:extLst>
            </p:cNvPr>
            <p:cNvSpPr txBox="1"/>
            <p:nvPr/>
          </p:nvSpPr>
          <p:spPr>
            <a:xfrm>
              <a:off x="1986441" y="1610615"/>
              <a:ext cx="11464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Gill Sans Light"/>
                </a:rPr>
                <a:t>Kernel</a:t>
              </a:r>
            </a:p>
            <a:p>
              <a:pPr algn="ctr"/>
              <a:r>
                <a:rPr lang="en-US" dirty="0">
                  <a:latin typeface="Gill Sans Light"/>
                </a:rPr>
                <a:t>Thread 2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64FAE45-EE0B-4A91-9427-A3EBABA96B41}"/>
                </a:ext>
              </a:extLst>
            </p:cNvPr>
            <p:cNvSpPr/>
            <p:nvPr/>
          </p:nvSpPr>
          <p:spPr>
            <a:xfrm>
              <a:off x="2085870" y="2276259"/>
              <a:ext cx="985838" cy="4001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Gill Sans Light"/>
                </a:rPr>
                <a:t>TCB 2</a:t>
              </a:r>
              <a:endParaRPr lang="en-US" dirty="0">
                <a:solidFill>
                  <a:schemeClr val="tx1"/>
                </a:solidFill>
                <a:latin typeface="Gill Sans Light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2762001-15BB-4397-AEAC-AC5681151AEF}"/>
                </a:ext>
              </a:extLst>
            </p:cNvPr>
            <p:cNvSpPr/>
            <p:nvPr/>
          </p:nvSpPr>
          <p:spPr>
            <a:xfrm>
              <a:off x="2085870" y="2848184"/>
              <a:ext cx="985838" cy="6229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ill Sans Light"/>
                </a:rPr>
                <a:t>Kernel</a:t>
              </a:r>
              <a:br>
                <a:rPr lang="en-US" dirty="0">
                  <a:solidFill>
                    <a:schemeClr val="tx1"/>
                  </a:solidFill>
                  <a:latin typeface="Gill Sans Light"/>
                </a:rPr>
              </a:br>
              <a:r>
                <a:rPr lang="en-US" dirty="0">
                  <a:solidFill>
                    <a:schemeClr val="tx1"/>
                  </a:solidFill>
                  <a:latin typeface="Gill Sans Light"/>
                </a:rPr>
                <a:t>Stack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5D33DC7-A4D9-44CF-B27A-2324F0A71B71}"/>
              </a:ext>
            </a:extLst>
          </p:cNvPr>
          <p:cNvSpPr txBox="1"/>
          <p:nvPr/>
        </p:nvSpPr>
        <p:spPr>
          <a:xfrm>
            <a:off x="6576163" y="115429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Process 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A7AE9AF-675C-4B7B-8DBD-E37F865C5F34}"/>
              </a:ext>
            </a:extLst>
          </p:cNvPr>
          <p:cNvSpPr/>
          <p:nvPr/>
        </p:nvSpPr>
        <p:spPr>
          <a:xfrm>
            <a:off x="6716696" y="1537461"/>
            <a:ext cx="985838" cy="400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PCB 1</a:t>
            </a:r>
            <a:endParaRPr lang="en-US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F4168E4-E137-4881-AA7D-4914D5727A35}"/>
              </a:ext>
            </a:extLst>
          </p:cNvPr>
          <p:cNvSpPr/>
          <p:nvPr/>
        </p:nvSpPr>
        <p:spPr>
          <a:xfrm>
            <a:off x="5974591" y="2542086"/>
            <a:ext cx="1126911" cy="62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Kernel</a:t>
            </a:r>
            <a:br>
              <a:rPr lang="en-US" dirty="0">
                <a:solidFill>
                  <a:schemeClr val="tx1"/>
                </a:solidFill>
                <a:latin typeface="Gill Sans Light"/>
              </a:rPr>
            </a:br>
            <a:r>
              <a:rPr lang="en-US" dirty="0">
                <a:solidFill>
                  <a:schemeClr val="tx1"/>
                </a:solidFill>
                <a:latin typeface="Gill Sans Light"/>
              </a:rPr>
              <a:t>Stack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372DE2-C28D-4259-8064-D76543D462BD}"/>
              </a:ext>
            </a:extLst>
          </p:cNvPr>
          <p:cNvSpPr txBox="1"/>
          <p:nvPr/>
        </p:nvSpPr>
        <p:spPr>
          <a:xfrm>
            <a:off x="8670023" y="1187691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Process 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9E2AD71-EE2F-44A4-880E-1C5E4E528121}"/>
              </a:ext>
            </a:extLst>
          </p:cNvPr>
          <p:cNvSpPr/>
          <p:nvPr/>
        </p:nvSpPr>
        <p:spPr>
          <a:xfrm>
            <a:off x="8721310" y="2563784"/>
            <a:ext cx="1126911" cy="62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Kernel</a:t>
            </a:r>
            <a:br>
              <a:rPr lang="en-US" dirty="0">
                <a:solidFill>
                  <a:schemeClr val="tx1"/>
                </a:solidFill>
                <a:latin typeface="Gill Sans Light"/>
              </a:rPr>
            </a:br>
            <a:r>
              <a:rPr lang="en-US" dirty="0">
                <a:solidFill>
                  <a:schemeClr val="tx1"/>
                </a:solidFill>
                <a:latin typeface="Gill Sans Light"/>
              </a:rPr>
              <a:t>Stack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CF9D1CB-B265-4B6E-A88C-787667D22935}"/>
              </a:ext>
            </a:extLst>
          </p:cNvPr>
          <p:cNvGrpSpPr/>
          <p:nvPr/>
        </p:nvGrpSpPr>
        <p:grpSpPr>
          <a:xfrm>
            <a:off x="8617864" y="3456997"/>
            <a:ext cx="1403331" cy="2888705"/>
            <a:chOff x="4992334" y="3886330"/>
            <a:chExt cx="1403331" cy="2888705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D2C829E-E2C6-4CD9-8E2E-B40A1CE8C315}"/>
                </a:ext>
              </a:extLst>
            </p:cNvPr>
            <p:cNvSpPr txBox="1"/>
            <p:nvPr/>
          </p:nvSpPr>
          <p:spPr>
            <a:xfrm>
              <a:off x="5065368" y="3886330"/>
              <a:ext cx="12747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Gill Sans Light"/>
                </a:rPr>
                <a:t>Process 2</a:t>
              </a:r>
              <a:br>
                <a:rPr lang="en-US" dirty="0">
                  <a:latin typeface="Gill Sans Light"/>
                </a:rPr>
              </a:br>
              <a:r>
                <a:rPr lang="en-US" dirty="0">
                  <a:latin typeface="Gill Sans Light"/>
                </a:rPr>
                <a:t>Thread A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19EEEA-2ECE-401A-9FBD-B882D289F614}"/>
                </a:ext>
              </a:extLst>
            </p:cNvPr>
            <p:cNvSpPr/>
            <p:nvPr/>
          </p:nvSpPr>
          <p:spPr>
            <a:xfrm>
              <a:off x="5209801" y="4594216"/>
              <a:ext cx="985838" cy="471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ill Sans Light"/>
                </a:rPr>
                <a:t>Stack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209CBD4-BDFD-4DCC-8945-BCFC535193B1}"/>
                </a:ext>
              </a:extLst>
            </p:cNvPr>
            <p:cNvSpPr/>
            <p:nvPr/>
          </p:nvSpPr>
          <p:spPr>
            <a:xfrm>
              <a:off x="5209801" y="5119726"/>
              <a:ext cx="985838" cy="471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ill Sans Light"/>
                </a:rPr>
                <a:t>Code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0DA7678-6378-4101-BA7F-4CE1A8C1D6F0}"/>
                </a:ext>
              </a:extLst>
            </p:cNvPr>
            <p:cNvSpPr/>
            <p:nvPr/>
          </p:nvSpPr>
          <p:spPr>
            <a:xfrm>
              <a:off x="5203118" y="5645236"/>
              <a:ext cx="985838" cy="471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Gill Sans Light"/>
                </a:rPr>
                <a:t>Globals</a:t>
              </a:r>
              <a:endParaRPr lang="en-US" dirty="0">
                <a:solidFill>
                  <a:schemeClr val="tx1"/>
                </a:solidFill>
                <a:latin typeface="Gill Sans Light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FEBF8DB-001A-431A-B418-22D921B8815E}"/>
                </a:ext>
              </a:extLst>
            </p:cNvPr>
            <p:cNvSpPr/>
            <p:nvPr/>
          </p:nvSpPr>
          <p:spPr>
            <a:xfrm>
              <a:off x="5203118" y="6170746"/>
              <a:ext cx="985838" cy="471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ill Sans Light"/>
                </a:rPr>
                <a:t>Heap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98F4BFA-9980-448A-86DC-9EF161AF77B7}"/>
                </a:ext>
              </a:extLst>
            </p:cNvPr>
            <p:cNvSpPr/>
            <p:nvPr/>
          </p:nvSpPr>
          <p:spPr>
            <a:xfrm>
              <a:off x="4992334" y="3894675"/>
              <a:ext cx="1403331" cy="288036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Gill Sans Light"/>
              </a:endParaRP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C8C4702A-7CFB-48DE-A1D9-34FFB920A116}"/>
              </a:ext>
            </a:extLst>
          </p:cNvPr>
          <p:cNvSpPr/>
          <p:nvPr/>
        </p:nvSpPr>
        <p:spPr>
          <a:xfrm>
            <a:off x="5974592" y="2000271"/>
            <a:ext cx="1126912" cy="400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TCB 1.A</a:t>
            </a:r>
            <a:endParaRPr lang="en-US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81204A2-BBAA-4E42-A117-B90D9C5918E1}"/>
              </a:ext>
            </a:extLst>
          </p:cNvPr>
          <p:cNvSpPr/>
          <p:nvPr/>
        </p:nvSpPr>
        <p:spPr>
          <a:xfrm>
            <a:off x="7213517" y="2537672"/>
            <a:ext cx="1126911" cy="62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Kernel</a:t>
            </a:r>
            <a:br>
              <a:rPr lang="en-US" dirty="0">
                <a:solidFill>
                  <a:schemeClr val="tx1"/>
                </a:solidFill>
                <a:latin typeface="Gill Sans Light"/>
              </a:rPr>
            </a:br>
            <a:r>
              <a:rPr lang="en-US" dirty="0">
                <a:solidFill>
                  <a:schemeClr val="tx1"/>
                </a:solidFill>
                <a:latin typeface="Gill Sans Light"/>
              </a:rPr>
              <a:t>Stack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2E8B560-ACE7-43BA-BCC6-F92C0A90F684}"/>
              </a:ext>
            </a:extLst>
          </p:cNvPr>
          <p:cNvSpPr/>
          <p:nvPr/>
        </p:nvSpPr>
        <p:spPr>
          <a:xfrm>
            <a:off x="7213518" y="1995857"/>
            <a:ext cx="1126912" cy="400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TCB 1.B</a:t>
            </a:r>
            <a:endParaRPr lang="en-US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76365A6-D86C-43ED-BE9A-4CE38FA43849}"/>
              </a:ext>
            </a:extLst>
          </p:cNvPr>
          <p:cNvSpPr/>
          <p:nvPr/>
        </p:nvSpPr>
        <p:spPr>
          <a:xfrm>
            <a:off x="8814458" y="1547665"/>
            <a:ext cx="985838" cy="400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PCB 2</a:t>
            </a:r>
            <a:endParaRPr lang="en-US" dirty="0">
              <a:solidFill>
                <a:schemeClr val="tx1"/>
              </a:solidFill>
              <a:latin typeface="Gill Sans Light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1E7866D-FFC8-4A77-B798-7CC8E372BAB8}"/>
              </a:ext>
            </a:extLst>
          </p:cNvPr>
          <p:cNvSpPr/>
          <p:nvPr/>
        </p:nvSpPr>
        <p:spPr>
          <a:xfrm>
            <a:off x="8721310" y="2020312"/>
            <a:ext cx="1126912" cy="400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TCB 2.A</a:t>
            </a:r>
            <a:endParaRPr lang="en-US" dirty="0">
              <a:solidFill>
                <a:schemeClr val="tx1"/>
              </a:solidFill>
              <a:latin typeface="Gill Sans Light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9ACFBBE-375C-46EA-91AA-B0DEA99E8CE9}"/>
              </a:ext>
            </a:extLst>
          </p:cNvPr>
          <p:cNvGrpSpPr/>
          <p:nvPr/>
        </p:nvGrpSpPr>
        <p:grpSpPr>
          <a:xfrm>
            <a:off x="5853977" y="3471576"/>
            <a:ext cx="2512274" cy="2884774"/>
            <a:chOff x="3250587" y="3845946"/>
            <a:chExt cx="2512274" cy="2884774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2D11FDAC-7775-457D-A2BF-2CB8B9E5334C}"/>
                </a:ext>
              </a:extLst>
            </p:cNvPr>
            <p:cNvGrpSpPr/>
            <p:nvPr/>
          </p:nvGrpSpPr>
          <p:grpSpPr>
            <a:xfrm>
              <a:off x="3250587" y="3850360"/>
              <a:ext cx="2512274" cy="2880360"/>
              <a:chOff x="3368694" y="3903020"/>
              <a:chExt cx="2512274" cy="2880360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A5EC78D-B7EB-4599-BD72-8AD35A85C827}"/>
                  </a:ext>
                </a:extLst>
              </p:cNvPr>
              <p:cNvSpPr txBox="1"/>
              <p:nvPr/>
            </p:nvSpPr>
            <p:spPr>
              <a:xfrm>
                <a:off x="3490906" y="4175898"/>
                <a:ext cx="1176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Gill Sans Light"/>
                  </a:rPr>
                  <a:t>Thread A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7808BBE5-0DC1-45DC-9E44-04D7B30AA1F0}"/>
                  </a:ext>
                </a:extLst>
              </p:cNvPr>
              <p:cNvSpPr/>
              <p:nvPr/>
            </p:nvSpPr>
            <p:spPr>
              <a:xfrm>
                <a:off x="3586161" y="4602561"/>
                <a:ext cx="985838" cy="4719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Gill Sans Light"/>
                  </a:rPr>
                  <a:t>Stack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92004059-592D-43AD-B645-75C41A611030}"/>
                  </a:ext>
                </a:extLst>
              </p:cNvPr>
              <p:cNvSpPr/>
              <p:nvPr/>
            </p:nvSpPr>
            <p:spPr>
              <a:xfrm>
                <a:off x="4203871" y="5175755"/>
                <a:ext cx="985838" cy="4719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Gill Sans Light"/>
                  </a:rPr>
                  <a:t>Code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E54D22E-E5D0-491C-8A58-1A94EFAF921C}"/>
                  </a:ext>
                </a:extLst>
              </p:cNvPr>
              <p:cNvSpPr/>
              <p:nvPr/>
            </p:nvSpPr>
            <p:spPr>
              <a:xfrm>
                <a:off x="4197188" y="5701265"/>
                <a:ext cx="985838" cy="4719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Gill Sans Light"/>
                  </a:rPr>
                  <a:t>Globals</a:t>
                </a:r>
                <a:endParaRPr lang="en-US" dirty="0">
                  <a:solidFill>
                    <a:schemeClr val="tx1"/>
                  </a:solidFill>
                  <a:latin typeface="Gill Sans Light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C5D67A57-38D2-4EE5-AAB4-51AC8A4BB565}"/>
                  </a:ext>
                </a:extLst>
              </p:cNvPr>
              <p:cNvSpPr/>
              <p:nvPr/>
            </p:nvSpPr>
            <p:spPr>
              <a:xfrm>
                <a:off x="4197188" y="6226775"/>
                <a:ext cx="985838" cy="4719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Gill Sans Light"/>
                  </a:rPr>
                  <a:t>Heap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2F6EDF55-953D-42C5-8F27-62F9DF95570C}"/>
                  </a:ext>
                </a:extLst>
              </p:cNvPr>
              <p:cNvSpPr/>
              <p:nvPr/>
            </p:nvSpPr>
            <p:spPr>
              <a:xfrm>
                <a:off x="3368694" y="3903020"/>
                <a:ext cx="2512274" cy="28803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Gill Sans Light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9FE365B-C80E-41BE-900F-03961E70AA23}"/>
                </a:ext>
              </a:extLst>
            </p:cNvPr>
            <p:cNvSpPr txBox="1"/>
            <p:nvPr/>
          </p:nvSpPr>
          <p:spPr>
            <a:xfrm>
              <a:off x="4521510" y="4107040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Gill Sans Light"/>
                </a:rPr>
                <a:t>Thread B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DE5F5F7-45BF-4A39-854F-3DE8DE4665ED}"/>
                </a:ext>
              </a:extLst>
            </p:cNvPr>
            <p:cNvSpPr/>
            <p:nvPr/>
          </p:nvSpPr>
          <p:spPr>
            <a:xfrm>
              <a:off x="4634869" y="4559421"/>
              <a:ext cx="985838" cy="471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Gill Sans Light"/>
                </a:rPr>
                <a:t>Stack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1E850A5-54D9-40D0-9DAC-6D63373B4CF0}"/>
                </a:ext>
              </a:extLst>
            </p:cNvPr>
            <p:cNvSpPr txBox="1"/>
            <p:nvPr/>
          </p:nvSpPr>
          <p:spPr>
            <a:xfrm>
              <a:off x="3804684" y="3845946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Gill Sans Light"/>
                </a:rPr>
                <a:t>Process 1</a:t>
              </a:r>
            </a:p>
          </p:txBody>
        </p:sp>
      </p:grp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E8FF2ED0-803E-4C21-B387-AB5EEEDD210F}"/>
              </a:ext>
            </a:extLst>
          </p:cNvPr>
          <p:cNvSpPr/>
          <p:nvPr/>
        </p:nvSpPr>
        <p:spPr>
          <a:xfrm>
            <a:off x="1033276" y="3959317"/>
            <a:ext cx="3810000" cy="2312413"/>
          </a:xfrm>
          <a:prstGeom prst="wedgeRoundRectCallout">
            <a:avLst>
              <a:gd name="adj1" fmla="val 39689"/>
              <a:gd name="adj2" fmla="val -830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Gill Sans Light"/>
              </a:rPr>
              <a:t>These two threads: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Light"/>
              </a:rPr>
              <a:t>Are used internally by the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Light"/>
              </a:rPr>
              <a:t>Don’t correspond to any particular user thread or process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Kernel Structure So Far (3/3)</a:t>
            </a:r>
          </a:p>
        </p:txBody>
      </p:sp>
    </p:spTree>
    <p:extLst>
      <p:ext uri="{BB962C8B-B14F-4D97-AF65-F5344CB8AC3E}">
        <p14:creationId xmlns:p14="http://schemas.microsoft.com/office/powerpoint/2010/main" val="3619460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Scheduling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3886200"/>
            <a:ext cx="11201400" cy="2514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Question: How is the OS to decide which of several tasks to take off a queue?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Scheduling</a:t>
            </a:r>
            <a:r>
              <a:rPr lang="en-US" altLang="ko-KR" dirty="0">
                <a:ea typeface="굴림" panose="020B0600000101010101" pitchFamily="34" charset="-127"/>
              </a:rPr>
              <a:t>: deciding which threads are given access to resources from moment to moment  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Often, we think in terms of CPU time, but could also think about access to resources like network BW or disk access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Next time: we dive into scheduling!</a:t>
            </a: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11595" r="888" b="12131"/>
          <a:stretch>
            <a:fillRect/>
          </a:stretch>
        </p:blipFill>
        <p:spPr bwMode="auto">
          <a:xfrm>
            <a:off x="3505200" y="685800"/>
            <a:ext cx="4876800" cy="28194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47610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1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31CB8D0C-85A2-4AA9-8A92-4D150CABBA70}"/>
              </a:ext>
            </a:extLst>
          </p:cNvPr>
          <p:cNvSpPr/>
          <p:nvPr/>
        </p:nvSpPr>
        <p:spPr bwMode="auto">
          <a:xfrm>
            <a:off x="3213549" y="4708044"/>
            <a:ext cx="1281510" cy="1541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57AD1D6-ED9F-4171-A6FF-5D9023B6D320}"/>
              </a:ext>
            </a:extLst>
          </p:cNvPr>
          <p:cNvSpPr/>
          <p:nvPr/>
        </p:nvSpPr>
        <p:spPr>
          <a:xfrm>
            <a:off x="3134817" y="4631343"/>
            <a:ext cx="14427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002060"/>
                </a:solidFill>
                <a:latin typeface="Gill Sans Light"/>
              </a:rPr>
              <a:t>&lt;Frame </a:t>
            </a:r>
            <a:r>
              <a:rPr lang="en-US" sz="1400" dirty="0" err="1">
                <a:solidFill>
                  <a:srgbClr val="002060"/>
                </a:solidFill>
                <a:latin typeface="Gill Sans Light"/>
              </a:rPr>
              <a:t>Addr</a:t>
            </a:r>
            <a:r>
              <a:rPr lang="en-US" sz="1400" dirty="0">
                <a:solidFill>
                  <a:srgbClr val="002060"/>
                </a:solidFill>
                <a:latin typeface="Gill Sans Light"/>
              </a:rPr>
              <a:t>&gt; 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38817D4-4C96-441C-B2D5-5D473BB534EC}"/>
              </a:ext>
            </a:extLst>
          </p:cNvPr>
          <p:cNvCxnSpPr>
            <a:cxnSpLocks/>
            <a:stCxn id="70" idx="3"/>
          </p:cNvCxnSpPr>
          <p:nvPr/>
        </p:nvCxnSpPr>
        <p:spPr bwMode="auto">
          <a:xfrm>
            <a:off x="4495059" y="3316401"/>
            <a:ext cx="9290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2292C26-141B-4C74-A1D6-319B443DAE89}"/>
              </a:ext>
            </a:extLst>
          </p:cNvPr>
          <p:cNvCxnSpPr/>
          <p:nvPr/>
        </p:nvCxnSpPr>
        <p:spPr bwMode="auto">
          <a:xfrm>
            <a:off x="2209800" y="3316401"/>
            <a:ext cx="87059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6F130B-4A1B-4F54-A706-0DB0C9586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0086" y="2744900"/>
            <a:ext cx="3737114" cy="2380077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Program operates in an address space that is distinct from the physical memory space of the machine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21CBC9D-2AFE-49F6-A233-15F8DD76E0F3}"/>
              </a:ext>
            </a:extLst>
          </p:cNvPr>
          <p:cNvSpPr/>
          <p:nvPr/>
        </p:nvSpPr>
        <p:spPr bwMode="auto">
          <a:xfrm>
            <a:off x="5424059" y="2211501"/>
            <a:ext cx="1600200" cy="2971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2DC24A6-8AC2-451F-A413-A8045F3CEF80}"/>
              </a:ext>
            </a:extLst>
          </p:cNvPr>
          <p:cNvSpPr/>
          <p:nvPr/>
        </p:nvSpPr>
        <p:spPr bwMode="auto">
          <a:xfrm>
            <a:off x="728869" y="2287701"/>
            <a:ext cx="1600200" cy="2057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81ED752-CFC7-45E6-BCB9-1F1D1085A301}"/>
              </a:ext>
            </a:extLst>
          </p:cNvPr>
          <p:cNvSpPr txBox="1"/>
          <p:nvPr/>
        </p:nvSpPr>
        <p:spPr>
          <a:xfrm>
            <a:off x="881269" y="274490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Processor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A190F9D-0984-4845-8490-744D4D9ED732}"/>
              </a:ext>
            </a:extLst>
          </p:cNvPr>
          <p:cNvSpPr txBox="1"/>
          <p:nvPr/>
        </p:nvSpPr>
        <p:spPr>
          <a:xfrm>
            <a:off x="5728859" y="274490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Memory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F0CA4F7-219E-4B92-82AC-BF7E17383083}"/>
              </a:ext>
            </a:extLst>
          </p:cNvPr>
          <p:cNvSpPr txBox="1"/>
          <p:nvPr/>
        </p:nvSpPr>
        <p:spPr>
          <a:xfrm>
            <a:off x="7100459" y="198290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0x000…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89C5F87-9E62-4272-B4AF-C03C163F7FF5}"/>
              </a:ext>
            </a:extLst>
          </p:cNvPr>
          <p:cNvSpPr txBox="1"/>
          <p:nvPr/>
        </p:nvSpPr>
        <p:spPr>
          <a:xfrm>
            <a:off x="7062589" y="487850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0xFFF…</a:t>
            </a:r>
          </a:p>
        </p:txBody>
      </p:sp>
      <p:sp>
        <p:nvSpPr>
          <p:cNvPr id="70" name="Alternate Process 13">
            <a:extLst>
              <a:ext uri="{FF2B5EF4-FFF2-40B4-BE49-F238E27FC236}">
                <a16:creationId xmlns:a16="http://schemas.microsoft.com/office/drawing/2014/main" id="{9E5C5F26-6BA3-4520-AD95-9E40196BFD4D}"/>
              </a:ext>
            </a:extLst>
          </p:cNvPr>
          <p:cNvSpPr/>
          <p:nvPr/>
        </p:nvSpPr>
        <p:spPr bwMode="auto">
          <a:xfrm>
            <a:off x="3083973" y="2744901"/>
            <a:ext cx="1526772" cy="1143000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Gill Sans Ligh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Gill Sans Light"/>
              </a:rPr>
              <a:t>translator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F4CFFBA-78A3-4602-88C4-EE192975AE2B}"/>
              </a:ext>
            </a:extLst>
          </p:cNvPr>
          <p:cNvSpPr txBox="1"/>
          <p:nvPr/>
        </p:nvSpPr>
        <p:spPr>
          <a:xfrm rot="17680719">
            <a:off x="1959879" y="2225591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“virtual address”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24431DE-2BAF-4F2E-9377-8C1B4EFC5E0C}"/>
              </a:ext>
            </a:extLst>
          </p:cNvPr>
          <p:cNvSpPr txBox="1"/>
          <p:nvPr/>
        </p:nvSpPr>
        <p:spPr>
          <a:xfrm rot="17680719">
            <a:off x="4058643" y="2074861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“physical address”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190BD75-130C-4F41-9A20-60FDFC6A6B5D}"/>
              </a:ext>
            </a:extLst>
          </p:cNvPr>
          <p:cNvGrpSpPr/>
          <p:nvPr/>
        </p:nvGrpSpPr>
        <p:grpSpPr>
          <a:xfrm>
            <a:off x="940552" y="3269880"/>
            <a:ext cx="1154278" cy="788729"/>
            <a:chOff x="2362200" y="3352800"/>
            <a:chExt cx="1828800" cy="106680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7E042DE-7BB1-4D46-807B-06A7F9D721EA}"/>
                </a:ext>
              </a:extLst>
            </p:cNvPr>
            <p:cNvSpPr/>
            <p:nvPr/>
          </p:nvSpPr>
          <p:spPr bwMode="auto">
            <a:xfrm>
              <a:off x="2362200" y="3352800"/>
              <a:ext cx="1828800" cy="1066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021A42E-D357-4046-A67B-10F8BFEB3261}"/>
                </a:ext>
              </a:extLst>
            </p:cNvPr>
            <p:cNvSpPr/>
            <p:nvPr/>
          </p:nvSpPr>
          <p:spPr bwMode="auto">
            <a:xfrm>
              <a:off x="2362200" y="3962400"/>
              <a:ext cx="1828800" cy="2286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336AA1F-7088-491B-A483-25114E3EDC4C}"/>
                </a:ext>
              </a:extLst>
            </p:cNvPr>
            <p:cNvSpPr txBox="1"/>
            <p:nvPr/>
          </p:nvSpPr>
          <p:spPr>
            <a:xfrm>
              <a:off x="2447391" y="3505201"/>
              <a:ext cx="1664043" cy="457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Registers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D1957D6B-7EE4-44F5-B46A-4A8214BAE0C3}"/>
              </a:ext>
            </a:extLst>
          </p:cNvPr>
          <p:cNvSpPr/>
          <p:nvPr/>
        </p:nvSpPr>
        <p:spPr bwMode="auto">
          <a:xfrm>
            <a:off x="3213549" y="4138629"/>
            <a:ext cx="1281510" cy="166611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C7DD91E-9879-4DF4-950C-3BBFC5068978}"/>
              </a:ext>
            </a:extLst>
          </p:cNvPr>
          <p:cNvSpPr/>
          <p:nvPr/>
        </p:nvSpPr>
        <p:spPr bwMode="auto">
          <a:xfrm>
            <a:off x="3213549" y="4549712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A220086-7DA4-44D7-A5DB-488481CA8A9C}"/>
              </a:ext>
            </a:extLst>
          </p:cNvPr>
          <p:cNvSpPr txBox="1"/>
          <p:nvPr/>
        </p:nvSpPr>
        <p:spPr>
          <a:xfrm>
            <a:off x="3225253" y="4207831"/>
            <a:ext cx="1251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  <a:ea typeface="Gill Sans" charset="0"/>
                <a:cs typeface="Gill Sans" charset="0"/>
              </a:rPr>
              <a:t>Page Table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76D4A4E-E32B-4D75-A3D9-3C1178131E4F}"/>
              </a:ext>
            </a:extLst>
          </p:cNvPr>
          <p:cNvSpPr/>
          <p:nvPr/>
        </p:nvSpPr>
        <p:spPr bwMode="auto">
          <a:xfrm>
            <a:off x="3213549" y="4866316"/>
            <a:ext cx="1281510" cy="1541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78FA39F-5431-4507-B333-AE16A81AFE82}"/>
              </a:ext>
            </a:extLst>
          </p:cNvPr>
          <p:cNvSpPr/>
          <p:nvPr/>
        </p:nvSpPr>
        <p:spPr bwMode="auto">
          <a:xfrm>
            <a:off x="3213549" y="5024648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F15F67B-6AD9-48D0-B7A7-C164F589DAE3}"/>
              </a:ext>
            </a:extLst>
          </p:cNvPr>
          <p:cNvSpPr/>
          <p:nvPr/>
        </p:nvSpPr>
        <p:spPr bwMode="auto">
          <a:xfrm>
            <a:off x="3213549" y="5650590"/>
            <a:ext cx="1281510" cy="15415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62B6C1F-245D-439E-9546-D2BB9B6EE3A6}"/>
              </a:ext>
            </a:extLst>
          </p:cNvPr>
          <p:cNvCxnSpPr/>
          <p:nvPr/>
        </p:nvCxnSpPr>
        <p:spPr>
          <a:xfrm>
            <a:off x="3103003" y="4138629"/>
            <a:ext cx="0" cy="5652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0DDDA28C-DDB2-40FB-A5D8-84D66BB4B3E8}"/>
              </a:ext>
            </a:extLst>
          </p:cNvPr>
          <p:cNvSpPr/>
          <p:nvPr/>
        </p:nvSpPr>
        <p:spPr bwMode="auto">
          <a:xfrm>
            <a:off x="5570546" y="3630386"/>
            <a:ext cx="1281510" cy="5610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90" name="Right Brace 89">
            <a:extLst>
              <a:ext uri="{FF2B5EF4-FFF2-40B4-BE49-F238E27FC236}">
                <a16:creationId xmlns:a16="http://schemas.microsoft.com/office/drawing/2014/main" id="{C55AFF40-FD9A-42B1-A8DD-727A6216E28F}"/>
              </a:ext>
            </a:extLst>
          </p:cNvPr>
          <p:cNvSpPr/>
          <p:nvPr/>
        </p:nvSpPr>
        <p:spPr>
          <a:xfrm>
            <a:off x="6918825" y="3630386"/>
            <a:ext cx="119641" cy="5437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9A7814F-7882-4AAB-A118-91CF638A3DF2}"/>
              </a:ext>
            </a:extLst>
          </p:cNvPr>
          <p:cNvSpPr/>
          <p:nvPr/>
        </p:nvSpPr>
        <p:spPr bwMode="auto">
          <a:xfrm>
            <a:off x="5570546" y="3977536"/>
            <a:ext cx="1281510" cy="5956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AC98098-7887-47B5-A697-90641B7769D6}"/>
              </a:ext>
            </a:extLst>
          </p:cNvPr>
          <p:cNvCxnSpPr>
            <a:cxnSpLocks/>
          </p:cNvCxnSpPr>
          <p:nvPr/>
        </p:nvCxnSpPr>
        <p:spPr>
          <a:xfrm>
            <a:off x="5487432" y="3625725"/>
            <a:ext cx="0" cy="411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Recall: Address Space</a:t>
            </a:r>
          </a:p>
        </p:txBody>
      </p:sp>
    </p:spTree>
    <p:extLst>
      <p:ext uri="{BB962C8B-B14F-4D97-AF65-F5344CB8AC3E}">
        <p14:creationId xmlns:p14="http://schemas.microsoft.com/office/powerpoint/2010/main" val="37286810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EF8D1-915D-467A-8EBD-24429888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“Address Space”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B0378-C61C-4D89-9291-EBE5075DD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11582399" cy="5105400"/>
          </a:xfrm>
        </p:spPr>
        <p:txBody>
          <a:bodyPr/>
          <a:lstStyle/>
          <a:p>
            <a:r>
              <a:rPr lang="en-US" dirty="0"/>
              <a:t>Page table is the primary mechanism</a:t>
            </a:r>
          </a:p>
          <a:p>
            <a:r>
              <a:rPr lang="en-US" dirty="0"/>
              <a:t>Privilege Level determines which regions can be accessed</a:t>
            </a:r>
          </a:p>
          <a:p>
            <a:pPr lvl="1"/>
            <a:r>
              <a:rPr lang="en-US" dirty="0"/>
              <a:t>Which entries can be used</a:t>
            </a:r>
          </a:p>
          <a:p>
            <a:r>
              <a:rPr lang="en-US" dirty="0"/>
              <a:t>System (PL=0) can access all, User (PL=3) only part</a:t>
            </a:r>
          </a:p>
          <a:p>
            <a:r>
              <a:rPr lang="en-US" dirty="0"/>
              <a:t>Each process has its own address space</a:t>
            </a:r>
          </a:p>
          <a:p>
            <a:r>
              <a:rPr lang="en-US" dirty="0"/>
              <a:t>The “System” part of all of them is the </a:t>
            </a:r>
            <a:r>
              <a:rPr lang="en-US" dirty="0" smtClean="0"/>
              <a:t>same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All system threads share the same system address space and </a:t>
            </a:r>
            <a:r>
              <a:rPr lang="en-US" b="1" dirty="0" smtClean="0"/>
              <a:t>same memory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8636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217D3-843E-4FE5-8047-E4BB8F798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Page Table Mapping (Rough Idea)</a:t>
            </a:r>
          </a:p>
        </p:txBody>
      </p:sp>
      <p:sp>
        <p:nvSpPr>
          <p:cNvPr id="6" name="Oval 2">
            <a:extLst>
              <a:ext uri="{FF2B5EF4-FFF2-40B4-BE49-F238E27FC236}">
                <a16:creationId xmlns:a16="http://schemas.microsoft.com/office/drawing/2014/main" id="{1A9DE9AC-BA7D-41E5-A057-8D8BFC2C5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631" y="1522413"/>
            <a:ext cx="609600" cy="30480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99A55C1C-7ACB-4F8D-ACD3-0DB33B7C5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031" y="1446213"/>
            <a:ext cx="609600" cy="30480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98B2E59F-38CF-4B07-AD1A-CE917DCA5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469" y="3444876"/>
            <a:ext cx="12112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>
                <a:latin typeface="Gill Sans Light"/>
              </a:rPr>
              <a:t>Prog 1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Gill Sans Light"/>
              </a:rPr>
              <a:t>Virtual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Gill Sans Light"/>
              </a:rPr>
              <a:t>Address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Gill Sans Light"/>
              </a:rPr>
              <a:t>Space 1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03A9775E-5CD0-4358-AF10-8602A51E3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6944" y="3479801"/>
            <a:ext cx="121126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>
                <a:latin typeface="Gill Sans Light"/>
              </a:rPr>
              <a:t>Prog 2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Gill Sans Light"/>
              </a:rPr>
              <a:t>Virtual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Gill Sans Light"/>
              </a:rPr>
              <a:t>Address</a:t>
            </a:r>
          </a:p>
          <a:p>
            <a:pPr algn="ctr"/>
            <a:r>
              <a:rPr lang="en-US" altLang="en-US" sz="2000">
                <a:solidFill>
                  <a:schemeClr val="hlink"/>
                </a:solidFill>
                <a:latin typeface="Gill Sans Light"/>
              </a:rPr>
              <a:t>Space 2</a:t>
            </a:r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91E8EB83-E016-48C1-9248-D32C6899137C}"/>
              </a:ext>
            </a:extLst>
          </p:cNvPr>
          <p:cNvGrpSpPr>
            <a:grpSpLocks/>
          </p:cNvGrpSpPr>
          <p:nvPr/>
        </p:nvGrpSpPr>
        <p:grpSpPr bwMode="auto">
          <a:xfrm>
            <a:off x="833231" y="1370013"/>
            <a:ext cx="1295400" cy="1828800"/>
            <a:chOff x="672" y="672"/>
            <a:chExt cx="816" cy="1152"/>
          </a:xfrm>
        </p:grpSpPr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36470D71-FAD4-4439-9210-43D96F70E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Gill Sans Light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Gill Sans Light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Gill Sans Light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Gill Sans Light"/>
                </a:rPr>
                <a:t>Stack</a:t>
              </a:r>
            </a:p>
          </p:txBody>
        </p:sp>
        <p:sp>
          <p:nvSpPr>
            <p:cNvPr id="12" name="Line 9">
              <a:extLst>
                <a:ext uri="{FF2B5EF4-FFF2-40B4-BE49-F238E27FC236}">
                  <a16:creationId xmlns:a16="http://schemas.microsoft.com/office/drawing/2014/main" id="{3E7D7402-43E3-4ECF-A8CD-BFC6B6ADA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37FF9F35-A5E2-4711-A4D4-B8BF10791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B0472350-7D32-4814-88D2-C6B375999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15" name="Group 12">
            <a:extLst>
              <a:ext uri="{FF2B5EF4-FFF2-40B4-BE49-F238E27FC236}">
                <a16:creationId xmlns:a16="http://schemas.microsoft.com/office/drawing/2014/main" id="{1E9A6B67-197C-4921-B66A-B9B6A1712888}"/>
              </a:ext>
            </a:extLst>
          </p:cNvPr>
          <p:cNvGrpSpPr>
            <a:grpSpLocks/>
          </p:cNvGrpSpPr>
          <p:nvPr/>
        </p:nvGrpSpPr>
        <p:grpSpPr bwMode="auto">
          <a:xfrm>
            <a:off x="6319631" y="1446213"/>
            <a:ext cx="1295400" cy="1828800"/>
            <a:chOff x="672" y="672"/>
            <a:chExt cx="816" cy="1152"/>
          </a:xfrm>
        </p:grpSpPr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202CAC42-0C18-4C5D-8EB4-6704615C1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Gill Sans Light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Gill Sans Light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Gill Sans Light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sz="2400">
                  <a:latin typeface="Gill Sans Light"/>
                </a:rPr>
                <a:t>Stack</a:t>
              </a:r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9575C6C6-8D52-4F70-98FC-1D056E4D71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503AF799-2E4D-40D3-8118-4FA7DAE08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9AD1AD14-023B-4740-9D30-C239858DFB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20" name="Group 17">
            <a:extLst>
              <a:ext uri="{FF2B5EF4-FFF2-40B4-BE49-F238E27FC236}">
                <a16:creationId xmlns:a16="http://schemas.microsoft.com/office/drawing/2014/main" id="{8774A4B3-1737-44EC-9C15-E8C23828592C}"/>
              </a:ext>
            </a:extLst>
          </p:cNvPr>
          <p:cNvGrpSpPr>
            <a:grpSpLocks/>
          </p:cNvGrpSpPr>
          <p:nvPr/>
        </p:nvGrpSpPr>
        <p:grpSpPr bwMode="auto">
          <a:xfrm>
            <a:off x="3652631" y="1370013"/>
            <a:ext cx="1295400" cy="4660900"/>
            <a:chOff x="2448" y="624"/>
            <a:chExt cx="816" cy="3360"/>
          </a:xfrm>
        </p:grpSpPr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0747DA0E-CF51-4791-BD64-7D788296F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624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</a:rPr>
                <a:t>Data 2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458FFE7C-DD01-46BD-A7D6-0089697A7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912"/>
              <a:ext cx="816" cy="2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>
                <a:defRPr/>
              </a:pPr>
              <a:r>
                <a:rPr lang="en-US" b="1" dirty="0">
                  <a:latin typeface="Gill Sans Light"/>
                  <a:ea typeface="Helvetica" charset="0"/>
                  <a:cs typeface="Helvetica" charset="0"/>
                </a:rPr>
                <a:t>Stack 1</a:t>
              </a:r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E89AA20A-DF79-4943-BC61-B16D7C365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200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</a:rPr>
                <a:t>Heap 1</a:t>
              </a:r>
            </a:p>
          </p:txBody>
        </p:sp>
        <p:sp>
          <p:nvSpPr>
            <p:cNvPr id="24" name="Rectangle 21">
              <a:extLst>
                <a:ext uri="{FF2B5EF4-FFF2-40B4-BE49-F238E27FC236}">
                  <a16:creationId xmlns:a16="http://schemas.microsoft.com/office/drawing/2014/main" id="{9E85E894-0933-4DAD-BBA0-E9A992AE6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504"/>
              <a:ext cx="816" cy="48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dirty="0">
                  <a:latin typeface="Gill Sans Light"/>
                </a:rPr>
                <a:t>OS heap/</a:t>
              </a:r>
            </a:p>
            <a:p>
              <a:pPr algn="ctr"/>
              <a:r>
                <a:rPr lang="en-US" altLang="en-US" dirty="0">
                  <a:latin typeface="Gill Sans Light"/>
                </a:rPr>
                <a:t>Stacks</a:t>
              </a:r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98112BA9-9459-4ADE-8EB6-F987C20FF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488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</a:rPr>
                <a:t>Code 1</a:t>
              </a:r>
            </a:p>
          </p:txBody>
        </p: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87CAD335-365A-487E-A801-B1DAC1E72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776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</a:rPr>
                <a:t>Stack 2</a:t>
              </a:r>
            </a:p>
          </p:txBody>
        </p:sp>
        <p:sp>
          <p:nvSpPr>
            <p:cNvPr id="27" name="Rectangle 24">
              <a:extLst>
                <a:ext uri="{FF2B5EF4-FFF2-40B4-BE49-F238E27FC236}">
                  <a16:creationId xmlns:a16="http://schemas.microsoft.com/office/drawing/2014/main" id="{2EACA78A-091F-4718-BD05-7BF77FB14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064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</a:rPr>
                <a:t>Data 1</a:t>
              </a:r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131245FB-694E-4FE8-947B-580FFD948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352"/>
              <a:ext cx="816" cy="288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</a:rPr>
                <a:t>Heap 2</a:t>
              </a:r>
            </a:p>
          </p:txBody>
        </p:sp>
        <p:sp>
          <p:nvSpPr>
            <p:cNvPr id="29" name="Rectangle 26">
              <a:extLst>
                <a:ext uri="{FF2B5EF4-FFF2-40B4-BE49-F238E27FC236}">
                  <a16:creationId xmlns:a16="http://schemas.microsoft.com/office/drawing/2014/main" id="{A48E67C6-3EA7-4356-A097-E69259041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640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</a:rPr>
                <a:t>Code 2</a:t>
              </a:r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00000212-D096-46EE-9A96-5C74D3107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928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</a:rPr>
                <a:t>OS code</a:t>
              </a:r>
            </a:p>
          </p:txBody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AB68E592-41E4-418A-A318-479593ACB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216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</a:rPr>
                <a:t>OS data</a:t>
              </a:r>
            </a:p>
          </p:txBody>
        </p:sp>
      </p:grpSp>
      <p:sp>
        <p:nvSpPr>
          <p:cNvPr id="32" name="Line 29">
            <a:extLst>
              <a:ext uri="{FF2B5EF4-FFF2-40B4-BE49-F238E27FC236}">
                <a16:creationId xmlns:a16="http://schemas.microsoft.com/office/drawing/2014/main" id="{5C31C0A3-332B-4D28-BDAE-C916B528B8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8631" y="1598613"/>
            <a:ext cx="1524000" cy="11061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33" name="Line 30">
            <a:extLst>
              <a:ext uri="{FF2B5EF4-FFF2-40B4-BE49-F238E27FC236}">
                <a16:creationId xmlns:a16="http://schemas.microsoft.com/office/drawing/2014/main" id="{44A6D463-E80A-4149-A352-6456912665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8631" y="2132013"/>
            <a:ext cx="1485900" cy="140176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34" name="Line 31">
            <a:extLst>
              <a:ext uri="{FF2B5EF4-FFF2-40B4-BE49-F238E27FC236}">
                <a16:creationId xmlns:a16="http://schemas.microsoft.com/office/drawing/2014/main" id="{6262C955-DC62-4FBB-921F-D22A9C01D6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8631" y="2360613"/>
            <a:ext cx="14859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35" name="Line 32">
            <a:extLst>
              <a:ext uri="{FF2B5EF4-FFF2-40B4-BE49-F238E27FC236}">
                <a16:creationId xmlns:a16="http://schemas.microsoft.com/office/drawing/2014/main" id="{BFE70963-E4A9-4919-8FB3-C0034D2AE1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8631" y="1979613"/>
            <a:ext cx="15240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36" name="Line 33">
            <a:extLst>
              <a:ext uri="{FF2B5EF4-FFF2-40B4-BE49-F238E27FC236}">
                <a16:creationId xmlns:a16="http://schemas.microsoft.com/office/drawing/2014/main" id="{CD30565D-4309-4A3F-B764-C09245746B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8031" y="1751013"/>
            <a:ext cx="1371600" cy="25701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37" name="Line 34">
            <a:extLst>
              <a:ext uri="{FF2B5EF4-FFF2-40B4-BE49-F238E27FC236}">
                <a16:creationId xmlns:a16="http://schemas.microsoft.com/office/drawing/2014/main" id="{AE0B671D-3C76-43F5-8A6B-C90BD70430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8031" y="1522413"/>
            <a:ext cx="1371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38" name="Line 35">
            <a:extLst>
              <a:ext uri="{FF2B5EF4-FFF2-40B4-BE49-F238E27FC236}">
                <a16:creationId xmlns:a16="http://schemas.microsoft.com/office/drawing/2014/main" id="{30069A77-7412-4B71-A2EE-1460D7A9A0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8031" y="2665413"/>
            <a:ext cx="1371600" cy="127462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39" name="Line 36">
            <a:extLst>
              <a:ext uri="{FF2B5EF4-FFF2-40B4-BE49-F238E27FC236}">
                <a16:creationId xmlns:a16="http://schemas.microsoft.com/office/drawing/2014/main" id="{70D76C14-3BB0-4704-B762-6041C0567A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8031" y="3046413"/>
            <a:ext cx="1371600" cy="9906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40" name="Rectangle 37">
            <a:extLst>
              <a:ext uri="{FF2B5EF4-FFF2-40B4-BE49-F238E27FC236}">
                <a16:creationId xmlns:a16="http://schemas.microsoft.com/office/drawing/2014/main" id="{4DC6E326-C42D-405C-A423-311D3EB73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3781" y="2039938"/>
            <a:ext cx="258763" cy="1371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  <p:sp>
        <p:nvSpPr>
          <p:cNvPr id="41" name="Oval 38">
            <a:extLst>
              <a:ext uri="{FF2B5EF4-FFF2-40B4-BE49-F238E27FC236}">
                <a16:creationId xmlns:a16="http://schemas.microsoft.com/office/drawing/2014/main" id="{60B5F81D-BB4F-45B1-B7DC-981629210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031" y="1446213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  <p:sp>
        <p:nvSpPr>
          <p:cNvPr id="42" name="Rectangle 39">
            <a:extLst>
              <a:ext uri="{FF2B5EF4-FFF2-40B4-BE49-F238E27FC236}">
                <a16:creationId xmlns:a16="http://schemas.microsoft.com/office/drawing/2014/main" id="{1E6BEC31-58A3-4C54-B0F4-050CFE301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231" y="1779588"/>
            <a:ext cx="304800" cy="18764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  <p:sp>
        <p:nvSpPr>
          <p:cNvPr id="44" name="Oval 41">
            <a:extLst>
              <a:ext uri="{FF2B5EF4-FFF2-40B4-BE49-F238E27FC236}">
                <a16:creationId xmlns:a16="http://schemas.microsoft.com/office/drawing/2014/main" id="{C53FB88E-1788-4C5B-BC4F-52E0DC185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631" y="1522413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</a:endParaRPr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4DF3D06D-B1A1-4566-9071-28501856F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68" y="5484813"/>
            <a:ext cx="2782150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2400" dirty="0">
                <a:solidFill>
                  <a:schemeClr val="hlink"/>
                </a:solidFill>
                <a:latin typeface="Gill Sans Light"/>
              </a:rPr>
              <a:t>Translation Map 1</a:t>
            </a:r>
          </a:p>
        </p:txBody>
      </p:sp>
      <p:sp>
        <p:nvSpPr>
          <p:cNvPr id="46" name="Text Box 43">
            <a:extLst>
              <a:ext uri="{FF2B5EF4-FFF2-40B4-BE49-F238E27FC236}">
                <a16:creationId xmlns:a16="http://schemas.microsoft.com/office/drawing/2014/main" id="{4073251D-7C80-445D-AABE-BB60C1B8C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031" y="5484813"/>
            <a:ext cx="287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 dirty="0">
                <a:solidFill>
                  <a:schemeClr val="hlink"/>
                </a:solidFill>
                <a:latin typeface="Gill Sans Light"/>
              </a:rPr>
              <a:t>Translation Map 2</a:t>
            </a:r>
          </a:p>
        </p:txBody>
      </p:sp>
      <p:sp>
        <p:nvSpPr>
          <p:cNvPr id="47" name="Line 44">
            <a:extLst>
              <a:ext uri="{FF2B5EF4-FFF2-40B4-BE49-F238E27FC236}">
                <a16:creationId xmlns:a16="http://schemas.microsoft.com/office/drawing/2014/main" id="{7F19498C-7D15-48BB-81BC-D4F3E1532D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4431" y="4646613"/>
            <a:ext cx="76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48" name="Line 45">
            <a:extLst>
              <a:ext uri="{FF2B5EF4-FFF2-40B4-BE49-F238E27FC236}">
                <a16:creationId xmlns:a16="http://schemas.microsoft.com/office/drawing/2014/main" id="{B5435B27-2874-48F9-AF2C-7A50EE3A82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2431" y="4646613"/>
            <a:ext cx="76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Gill Sans Light"/>
            </a:endParaRPr>
          </a:p>
        </p:txBody>
      </p:sp>
      <p:sp>
        <p:nvSpPr>
          <p:cNvPr id="49" name="Text Box 46">
            <a:extLst>
              <a:ext uri="{FF2B5EF4-FFF2-40B4-BE49-F238E27FC236}">
                <a16:creationId xmlns:a16="http://schemas.microsoft.com/office/drawing/2014/main" id="{A470A213-B77E-414F-9F64-300956ADA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4383" y="6030913"/>
            <a:ext cx="3731897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dirty="0">
                <a:solidFill>
                  <a:schemeClr val="hlink"/>
                </a:solidFill>
                <a:latin typeface="Gill Sans Light"/>
              </a:rPr>
              <a:t>Physical Address Space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257474-6602-45FB-B3D0-77247B63FCA3}"/>
              </a:ext>
            </a:extLst>
          </p:cNvPr>
          <p:cNvSpPr/>
          <p:nvPr/>
        </p:nvSpPr>
        <p:spPr bwMode="auto">
          <a:xfrm>
            <a:off x="9300651" y="2173151"/>
            <a:ext cx="1828800" cy="3811819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42B5FDF-13E5-4862-AAC9-9B08E7A16BA7}"/>
              </a:ext>
            </a:extLst>
          </p:cNvPr>
          <p:cNvSpPr txBox="1"/>
          <p:nvPr/>
        </p:nvSpPr>
        <p:spPr>
          <a:xfrm>
            <a:off x="11129451" y="1955277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0x000…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2EE4147-C575-4498-AF74-F6205E45E7ED}"/>
              </a:ext>
            </a:extLst>
          </p:cNvPr>
          <p:cNvSpPr txBox="1"/>
          <p:nvPr/>
        </p:nvSpPr>
        <p:spPr>
          <a:xfrm>
            <a:off x="11129451" y="574758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0xFFF…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844AFB1-BDE1-469E-AF2E-E5A9D82D4C5C}"/>
              </a:ext>
            </a:extLst>
          </p:cNvPr>
          <p:cNvGrpSpPr/>
          <p:nvPr/>
        </p:nvGrpSpPr>
        <p:grpSpPr>
          <a:xfrm>
            <a:off x="9370108" y="2409732"/>
            <a:ext cx="1689886" cy="2897687"/>
            <a:chOff x="3193159" y="1638300"/>
            <a:chExt cx="1640094" cy="2871204"/>
          </a:xfrm>
          <a:solidFill>
            <a:srgbClr val="FFFF00"/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2A0FD86-1857-4EA3-9311-75774358B26C}"/>
                </a:ext>
              </a:extLst>
            </p:cNvPr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3B3AE1A-5BDC-4C17-AFEF-8C266FC2F55B}"/>
                </a:ext>
              </a:extLst>
            </p:cNvPr>
            <p:cNvSpPr txBox="1"/>
            <p:nvPr/>
          </p:nvSpPr>
          <p:spPr>
            <a:xfrm>
              <a:off x="3565766" y="1638300"/>
              <a:ext cx="894880" cy="457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0" dirty="0">
                  <a:latin typeface="Gill Sans Light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DA4F4E7-CBCF-42C6-A68A-5B63D338E8E4}"/>
                </a:ext>
              </a:extLst>
            </p:cNvPr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1C2A5DF-8AEC-45B0-A098-5AB862110984}"/>
                </a:ext>
              </a:extLst>
            </p:cNvPr>
            <p:cNvSpPr txBox="1"/>
            <p:nvPr/>
          </p:nvSpPr>
          <p:spPr>
            <a:xfrm>
              <a:off x="3193159" y="2133601"/>
              <a:ext cx="1640094" cy="457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0" dirty="0">
                  <a:latin typeface="Gill Sans Light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5141785-1E01-489D-9B17-27F2972FCFAA}"/>
                </a:ext>
              </a:extLst>
            </p:cNvPr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43237E7-199E-45BE-91E8-3B2AD9E85211}"/>
                </a:ext>
              </a:extLst>
            </p:cNvPr>
            <p:cNvSpPr txBox="1"/>
            <p:nvPr/>
          </p:nvSpPr>
          <p:spPr>
            <a:xfrm>
              <a:off x="3565765" y="2667001"/>
              <a:ext cx="894880" cy="457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0" dirty="0">
                  <a:latin typeface="Gill Sans Light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5BFD567-4393-4192-A3E5-7A777DC486EA}"/>
                </a:ext>
              </a:extLst>
            </p:cNvPr>
            <p:cNvSpPr/>
            <p:nvPr/>
          </p:nvSpPr>
          <p:spPr bwMode="auto">
            <a:xfrm>
              <a:off x="3200400" y="3975858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5B1BCD0-3701-45A6-B01D-81C6439914B9}"/>
                </a:ext>
              </a:extLst>
            </p:cNvPr>
            <p:cNvSpPr txBox="1"/>
            <p:nvPr/>
          </p:nvSpPr>
          <p:spPr>
            <a:xfrm>
              <a:off x="3558797" y="4052058"/>
              <a:ext cx="925995" cy="4574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0" dirty="0">
                  <a:latin typeface="Gill Sans Light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62715D5-D241-4817-9B02-BC68FEBA3C67}"/>
                </a:ext>
              </a:extLst>
            </p:cNvPr>
            <p:cNvCxnSpPr/>
            <p:nvPr/>
          </p:nvCxnSpPr>
          <p:spPr bwMode="auto">
            <a:xfrm flipV="1">
              <a:off x="4724400" y="3823458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1B0E094-A5E2-4F96-B30A-6A58BFF15B9E}"/>
                </a:ext>
              </a:extLst>
            </p:cNvPr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C0F02B9-2E26-4328-93A2-732FB4C5A0D6}"/>
              </a:ext>
            </a:extLst>
          </p:cNvPr>
          <p:cNvCxnSpPr>
            <a:cxnSpLocks/>
          </p:cNvCxnSpPr>
          <p:nvPr/>
        </p:nvCxnSpPr>
        <p:spPr>
          <a:xfrm>
            <a:off x="7615031" y="1446213"/>
            <a:ext cx="1666403" cy="70829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E0656D2-63F7-4BF3-A2B7-D726280F8D37}"/>
              </a:ext>
            </a:extLst>
          </p:cNvPr>
          <p:cNvCxnSpPr>
            <a:cxnSpLocks/>
          </p:cNvCxnSpPr>
          <p:nvPr/>
        </p:nvCxnSpPr>
        <p:spPr>
          <a:xfrm>
            <a:off x="7615031" y="3275013"/>
            <a:ext cx="1666403" cy="270995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EC7E078-7C13-433D-97F7-0B1E18C34777}"/>
              </a:ext>
            </a:extLst>
          </p:cNvPr>
          <p:cNvSpPr txBox="1"/>
          <p:nvPr/>
        </p:nvSpPr>
        <p:spPr>
          <a:xfrm>
            <a:off x="8393595" y="1219200"/>
            <a:ext cx="3553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(user process </a:t>
            </a:r>
            <a:endParaRPr lang="en-US" sz="2400" b="1" dirty="0" smtClean="0">
              <a:solidFill>
                <a:schemeClr val="accent5">
                  <a:lumMod val="50000"/>
                </a:schemeClr>
              </a:solidFill>
              <a:latin typeface="Gill Sans Light"/>
            </a:endParaRPr>
          </a:p>
          <a:p>
            <a:pPr algn="ctr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view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ill Sans Light"/>
              </a:rPr>
              <a:t>of memory)</a:t>
            </a:r>
          </a:p>
        </p:txBody>
      </p:sp>
    </p:spTree>
    <p:extLst>
      <p:ext uri="{BB962C8B-B14F-4D97-AF65-F5344CB8AC3E}">
        <p14:creationId xmlns:p14="http://schemas.microsoft.com/office/powerpoint/2010/main" val="2529834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72387</TotalTime>
  <Pages>60</Pages>
  <Words>13930</Words>
  <Application>Microsoft Office PowerPoint</Application>
  <PresentationFormat>Widescreen</PresentationFormat>
  <Paragraphs>1392</Paragraphs>
  <Slides>108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22" baseType="lpstr">
      <vt:lpstr>ＭＳ Ｐゴシック</vt:lpstr>
      <vt:lpstr>ＭＳ Ｐゴシック</vt:lpstr>
      <vt:lpstr>Arial</vt:lpstr>
      <vt:lpstr>Comic Sans MS</vt:lpstr>
      <vt:lpstr>Consolas</vt:lpstr>
      <vt:lpstr>Courier</vt:lpstr>
      <vt:lpstr>Courier New</vt:lpstr>
      <vt:lpstr>Gill Sans</vt:lpstr>
      <vt:lpstr>Gill Sans Light</vt:lpstr>
      <vt:lpstr>굴림</vt:lpstr>
      <vt:lpstr>Helvetica</vt:lpstr>
      <vt:lpstr>Symbol</vt:lpstr>
      <vt:lpstr>Wingdings</vt:lpstr>
      <vt:lpstr>Office</vt:lpstr>
      <vt:lpstr>CS162 Operating Systems and Systems Programming Lecture 9  Synchronization 4:  Semaphores (Con’t), Monitors and Readers/Writers  </vt:lpstr>
      <vt:lpstr>Recall: Atomic Read-Modify-Write </vt:lpstr>
      <vt:lpstr>Recall: Better Locks using test&amp;set</vt:lpstr>
      <vt:lpstr>Recall: Linux futex: Fast Userspace Mutex</vt:lpstr>
      <vt:lpstr>Recall: Lock Using Atomic Instructions and Futex</vt:lpstr>
      <vt:lpstr>Recall: Producer-Consumer with a Bounded Buffer</vt:lpstr>
      <vt:lpstr>Recall: Circular Buffer Data Structure (sequential case)</vt:lpstr>
      <vt:lpstr>Recall: Circular Buffer – first cut</vt:lpstr>
      <vt:lpstr>Circular Buffer – 2nd cut</vt:lpstr>
      <vt:lpstr>Higher-level Primitives than Locks</vt:lpstr>
      <vt:lpstr>Semaphores</vt:lpstr>
      <vt:lpstr>Semaphores Like Integers Except…</vt:lpstr>
      <vt:lpstr>Two Uses of Semaphores</vt:lpstr>
      <vt:lpstr>Revisit Bounded Buffer: Correctness constraints for solution</vt:lpstr>
      <vt:lpstr>Full Solution to Bounded Buffer (coke machine)</vt:lpstr>
      <vt:lpstr>Discussion about Solution</vt:lpstr>
      <vt:lpstr>Semaphores are good but…Monitors are better!</vt:lpstr>
      <vt:lpstr>Administrivia</vt:lpstr>
      <vt:lpstr>Condition Variables</vt:lpstr>
      <vt:lpstr> Monitor with Condition Variables</vt:lpstr>
      <vt:lpstr>Synchronized Buffer (with condition variable)</vt:lpstr>
      <vt:lpstr>Mesa vs. Hoare monitors</vt:lpstr>
      <vt:lpstr>Hoare monitors</vt:lpstr>
      <vt:lpstr>Mesa monitors</vt:lpstr>
      <vt:lpstr>Circular Buffer – 3rd cut (Monitors, pthread-like)</vt:lpstr>
      <vt:lpstr>Again: Why the while Loop?</vt:lpstr>
      <vt:lpstr>Readers/Writers Problem</vt:lpstr>
      <vt:lpstr>Basic Structure of Mesa Monitor Program </vt:lpstr>
      <vt:lpstr>Basic Readers/Writers Solution</vt:lpstr>
      <vt:lpstr>Code for a Reader</vt:lpstr>
      <vt:lpstr>Code for a Writer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Simulation of Readers/Writers Solution</vt:lpstr>
      <vt:lpstr>Questions</vt:lpstr>
      <vt:lpstr>Use of Single CV: okContinue</vt:lpstr>
      <vt:lpstr>Use of Single CV: okContinue</vt:lpstr>
      <vt:lpstr>Use of Single CV: okContinue</vt:lpstr>
      <vt:lpstr>Can we construct Monitors from Semaphores?</vt:lpstr>
      <vt:lpstr>Construction of Monitors from Semaphores (con’t)</vt:lpstr>
      <vt:lpstr>Mesa Monitor Conclusion</vt:lpstr>
      <vt:lpstr>C-Language Support for Synchronization</vt:lpstr>
      <vt:lpstr>Concurrency and Synchronization in C</vt:lpstr>
      <vt:lpstr>C++ Language Support for Synchronization</vt:lpstr>
      <vt:lpstr>C++ Language Support for Synchronization (con’t)</vt:lpstr>
      <vt:lpstr>Much better: C++ Lock Guards</vt:lpstr>
      <vt:lpstr>Python with Keyword</vt:lpstr>
      <vt:lpstr>Java synchronized Keyword</vt:lpstr>
      <vt:lpstr>Java Support for Monitors</vt:lpstr>
      <vt:lpstr>Recall: User/Kernel Threading Models</vt:lpstr>
      <vt:lpstr>Recall: Thread State in the Kernel</vt:lpstr>
      <vt:lpstr>In Pintos, Processes are Single-Threaded</vt:lpstr>
      <vt:lpstr>(Aside): Linux “Task”</vt:lpstr>
      <vt:lpstr>Multithreaded Processes (not in Pintos)</vt:lpstr>
      <vt:lpstr>Aside: Polymorphic Linked Lists in C</vt:lpstr>
      <vt:lpstr>Kernel Structure So Far (1/3)</vt:lpstr>
      <vt:lpstr>Kernel Structure So Far (2/3)</vt:lpstr>
      <vt:lpstr>Kernel Structure So Far (3/3)</vt:lpstr>
      <vt:lpstr>Recall: Scheduling</vt:lpstr>
      <vt:lpstr>Recall: Address Space</vt:lpstr>
      <vt:lpstr>Understanding “Address Space”</vt:lpstr>
      <vt:lpstr>Page Table Mapping (Rough Idea)</vt:lpstr>
      <vt:lpstr>User Process View of Memory</vt:lpstr>
      <vt:lpstr>Processor Mode (Privilege Level)</vt:lpstr>
      <vt:lpstr>Aside: x86 (32-bit) Page Table Entry</vt:lpstr>
      <vt:lpstr>User → Kernel</vt:lpstr>
      <vt:lpstr>User → Kernel</vt:lpstr>
      <vt:lpstr>Page Table Resides in Memory*</vt:lpstr>
      <vt:lpstr>Kernel Portion of Address Space</vt:lpstr>
      <vt:lpstr>1 Kernel Code, Many Kernel Stacks</vt:lpstr>
      <vt:lpstr>Conclusion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kubitron</cp:lastModifiedBy>
  <cp:revision>882</cp:revision>
  <cp:lastPrinted>2020-09-28T19:39:44Z</cp:lastPrinted>
  <dcterms:created xsi:type="dcterms:W3CDTF">1995-08-12T11:37:26Z</dcterms:created>
  <dcterms:modified xsi:type="dcterms:W3CDTF">2022-02-16T02:28:56Z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