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56"/>
  </p:notesMasterIdLst>
  <p:handoutMasterIdLst>
    <p:handoutMasterId r:id="rId57"/>
  </p:handoutMasterIdLst>
  <p:sldIdLst>
    <p:sldId id="795" r:id="rId2"/>
    <p:sldId id="887" r:id="rId3"/>
    <p:sldId id="820" r:id="rId4"/>
    <p:sldId id="888" r:id="rId5"/>
    <p:sldId id="797" r:id="rId6"/>
    <p:sldId id="972" r:id="rId7"/>
    <p:sldId id="970" r:id="rId8"/>
    <p:sldId id="804" r:id="rId9"/>
    <p:sldId id="898" r:id="rId10"/>
    <p:sldId id="971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14" r:id="rId23"/>
    <p:sldId id="915" r:id="rId24"/>
    <p:sldId id="916" r:id="rId25"/>
    <p:sldId id="922" r:id="rId26"/>
    <p:sldId id="923" r:id="rId27"/>
    <p:sldId id="924" r:id="rId28"/>
    <p:sldId id="940" r:id="rId29"/>
    <p:sldId id="856" r:id="rId30"/>
    <p:sldId id="849" r:id="rId31"/>
    <p:sldId id="973" r:id="rId32"/>
    <p:sldId id="885" r:id="rId33"/>
    <p:sldId id="886" r:id="rId34"/>
    <p:sldId id="749" r:id="rId35"/>
    <p:sldId id="925" r:id="rId36"/>
    <p:sldId id="926" r:id="rId37"/>
    <p:sldId id="927" r:id="rId38"/>
    <p:sldId id="930" r:id="rId39"/>
    <p:sldId id="928" r:id="rId40"/>
    <p:sldId id="929" r:id="rId41"/>
    <p:sldId id="931" r:id="rId42"/>
    <p:sldId id="750" r:id="rId43"/>
    <p:sldId id="770" r:id="rId44"/>
    <p:sldId id="848" r:id="rId45"/>
    <p:sldId id="798" r:id="rId46"/>
    <p:sldId id="854" r:id="rId47"/>
    <p:sldId id="855" r:id="rId48"/>
    <p:sldId id="858" r:id="rId49"/>
    <p:sldId id="867" r:id="rId50"/>
    <p:sldId id="860" r:id="rId51"/>
    <p:sldId id="863" r:id="rId52"/>
    <p:sldId id="864" r:id="rId53"/>
    <p:sldId id="865" r:id="rId54"/>
    <p:sldId id="771" r:id="rId55"/>
  </p:sldIdLst>
  <p:sldSz cx="12192000" cy="6858000"/>
  <p:notesSz cx="7099300" cy="10234613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3333FF"/>
    <a:srgbClr val="FFFF00"/>
    <a:srgbClr val="FF3300"/>
    <a:srgbClr val="CC00CC"/>
    <a:srgbClr val="FFCC00"/>
    <a:srgbClr val="FF9999"/>
    <a:srgbClr val="CC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4" autoAdjust="0"/>
    <p:restoredTop sz="85240" autoAdjust="0"/>
  </p:normalViewPr>
  <p:slideViewPr>
    <p:cSldViewPr>
      <p:cViewPr varScale="1">
        <p:scale>
          <a:sx n="161" d="100"/>
          <a:sy n="161" d="100"/>
        </p:scale>
        <p:origin x="232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E9864FE-FFA6-4015-A909-1022FFF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546A54-71DD-48C4-8071-9DA18574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3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  <a:p>
            <a:r>
              <a:rPr lang="en-US" dirty="0"/>
              <a:t>Just went up – because you can try to get back now if you get carried out by the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7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9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8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9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61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8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8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[cut demo of moving around in grid world program]</a:t>
            </a:r>
          </a:p>
          <a:p>
            <a:r>
              <a:rPr lang="en-US" dirty="0">
                <a:ea typeface="ＭＳ Ｐゴシック" pitchFamily="34" charset="-128"/>
              </a:rPr>
              <a:t>Terminal utilities</a:t>
            </a:r>
            <a:r>
              <a:rPr lang="en-US" baseline="0" dirty="0">
                <a:ea typeface="ＭＳ Ｐゴシック" pitchFamily="34" charset="-128"/>
              </a:rPr>
              <a:t> + living reward (positive – get happier; </a:t>
            </a:r>
            <a:r>
              <a:rPr lang="en-US" baseline="0" dirty="0" err="1">
                <a:ea typeface="ＭＳ Ｐゴシック" pitchFamily="34" charset="-128"/>
              </a:rPr>
              <a:t>neg</a:t>
            </a:r>
            <a:r>
              <a:rPr lang="en-US" baseline="0" dirty="0">
                <a:ea typeface="ＭＳ Ｐゴシック" pitchFamily="34" charset="-128"/>
              </a:rPr>
              <a:t> – get sadder)</a:t>
            </a:r>
          </a:p>
          <a:p>
            <a:r>
              <a:rPr lang="en-US" baseline="0" dirty="0">
                <a:ea typeface="ＭＳ Ｐゴシック" pitchFamily="34" charset="-128"/>
              </a:rPr>
              <a:t>At exist state you have to exit, the game ends, and you collect terminal utility</a:t>
            </a:r>
          </a:p>
          <a:p>
            <a:r>
              <a:rPr lang="en-US" dirty="0">
                <a:ea typeface="ＭＳ Ｐゴシック" pitchFamily="34" charset="-128"/>
              </a:rPr>
              <a:t>Don’t need to have goals – maximize happiness!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17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 through value iteration; snapshots of values shown on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7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 through value iteration; snapshots of values shown on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7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expected value for pull blue?</a:t>
            </a:r>
          </a:p>
          <a:p>
            <a:r>
              <a:rPr lang="en-US" dirty="0"/>
              <a:t>How about pull red?</a:t>
            </a:r>
          </a:p>
          <a:p>
            <a:r>
              <a:rPr lang="en-US" dirty="0"/>
              <a:t>So what shall we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7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7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shall we play?</a:t>
            </a:r>
          </a:p>
          <a:p>
            <a:r>
              <a:rPr lang="en-US" dirty="0"/>
              <a:t>How did we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shall we play?</a:t>
            </a:r>
          </a:p>
          <a:p>
            <a:r>
              <a:rPr lang="en-US" dirty="0"/>
              <a:t>How did we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AF19E-84D5-46F0-A260-D54E8B8C2C8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7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  <a:p>
            <a:r>
              <a:rPr lang="en-US" dirty="0"/>
              <a:t>Next: .8*.9=.72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5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1124-3B65-4401-B276-274C2D635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375-CCC7-48CA-86EB-B708B70A3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4AFE-CC9F-40B0-91AA-2AFCDD65BD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342-2FDA-4F20-9006-4FFE3B3DD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A9B9-A528-49B2-A5AC-7FC7F146AA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D1D5-698D-4ABD-96D1-60AB116F7B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31EB9-E8B7-4F85-BEA6-645986A209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4593-C47F-487A-806C-BD659E4FF3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6467-265A-48EC-B6B6-0745C57723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08A6-43CB-46EB-8799-3CB612732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Palatino"/>
                <a:cs typeface="Palatin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Palatino"/>
                <a:cs typeface="Palatin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Palatino"/>
                <a:cs typeface="Palatino"/>
              </a:defRPr>
            </a:lvl1pPr>
          </a:lstStyle>
          <a:p>
            <a:pPr>
              <a:defRPr/>
            </a:pPr>
            <a:fld id="{2BCD2EF7-175E-4E4C-8CBF-036C0AE01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" y="1092200"/>
            <a:ext cx="11379200" cy="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"/>
          <a:ea typeface="+mj-ea"/>
          <a:cs typeface="Palatino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/>
        <a:buChar char="o"/>
        <a:defRPr sz="3200">
          <a:solidFill>
            <a:schemeClr val="tx1"/>
          </a:solidFill>
          <a:latin typeface="Palatino"/>
          <a:ea typeface="+mn-ea"/>
          <a:cs typeface="Palatino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/>
        <a:buChar char="o"/>
        <a:defRPr sz="2800">
          <a:solidFill>
            <a:schemeClr val="tx1">
              <a:lumMod val="75000"/>
              <a:lumOff val="25000"/>
            </a:schemeClr>
          </a:solidFill>
          <a:latin typeface="Palatino"/>
          <a:cs typeface="Palatino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/>
        <a:buChar char="o"/>
        <a:defRPr sz="2400">
          <a:solidFill>
            <a:schemeClr val="tx1">
              <a:lumMod val="75000"/>
              <a:lumOff val="25000"/>
            </a:schemeClr>
          </a:solidFill>
          <a:latin typeface="Palatino"/>
          <a:cs typeface="Palatino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/>
        <a:buChar char="o"/>
        <a:defRPr sz="2000">
          <a:solidFill>
            <a:schemeClr val="tx1">
              <a:lumMod val="75000"/>
              <a:lumOff val="25000"/>
            </a:schemeClr>
          </a:solidFill>
          <a:latin typeface="Palatino"/>
          <a:cs typeface="Palatino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/>
        <a:buChar char="o"/>
        <a:defRPr sz="2000">
          <a:solidFill>
            <a:schemeClr val="tx1">
              <a:lumMod val="75000"/>
              <a:lumOff val="25000"/>
            </a:schemeClr>
          </a:solidFill>
          <a:latin typeface="Palatino"/>
          <a:cs typeface="Palatino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990600"/>
            <a:ext cx="7415212" cy="4943474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668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Markov Decision Processes II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5542257"/>
            <a:ext cx="12192000" cy="131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Palatino"/>
                <a:cs typeface="Palatino"/>
              </a:rPr>
              <a:t>Instructor: Pieter </a:t>
            </a:r>
            <a:r>
              <a:rPr lang="en-US" sz="2400" dirty="0" err="1">
                <a:latin typeface="Palatino"/>
                <a:cs typeface="Palatino"/>
              </a:rPr>
              <a:t>Abbeel</a:t>
            </a:r>
            <a:endParaRPr lang="en-US" sz="2400" dirty="0">
              <a:latin typeface="Palatino"/>
              <a:cs typeface="Palatino"/>
            </a:endParaRP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Palatino"/>
                <a:cs typeface="Palatino"/>
              </a:rPr>
              <a:t>University of California, Berkeley</a:t>
            </a:r>
            <a:endParaRPr lang="en-US" sz="2000" dirty="0">
              <a:latin typeface="Palatino"/>
              <a:cs typeface="Palatino"/>
            </a:endParaRP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Palatino"/>
                <a:cs typeface="Palatino"/>
              </a:rPr>
              <a:t>[These slides adapted from Dan Klein and Pieter </a:t>
            </a:r>
            <a:r>
              <a:rPr lang="en-US" sz="1400" dirty="0" err="1">
                <a:latin typeface="Palatino"/>
                <a:cs typeface="Palatino"/>
              </a:rPr>
              <a:t>Abbeel</a:t>
            </a:r>
            <a:r>
              <a:rPr lang="en-US" sz="1400" dirty="0">
                <a:latin typeface="Palatino"/>
                <a:cs typeface="Palatino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Bellman Equations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83138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How to be optimal:</a:t>
            </a: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    Step 1: Take correct first action</a:t>
            </a: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    Step 2: Keep being optimal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8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3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9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2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9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Recap: Defining MDPs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43036"/>
            <a:ext cx="113792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pitchFamily="34" charset="-128"/>
              </a:rPr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Set of states 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Start state s</a:t>
            </a:r>
            <a:r>
              <a:rPr lang="en-US" sz="2400" baseline="-25000" dirty="0">
                <a:ea typeface="ＭＳ Ｐゴシック" pitchFamily="34" charset="-128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Set of actions 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Transitions P(</a:t>
            </a:r>
            <a:r>
              <a:rPr lang="en-US" sz="2400" dirty="0" err="1">
                <a:ea typeface="ＭＳ Ｐゴシック" pitchFamily="34" charset="-128"/>
              </a:rPr>
              <a:t>s’</a:t>
            </a:r>
            <a:r>
              <a:rPr lang="en-US" altLang="ja-JP" sz="2400" dirty="0" err="1">
                <a:ea typeface="ＭＳ Ｐゴシック" pitchFamily="34" charset="-128"/>
              </a:rPr>
              <a:t>|s,a</a:t>
            </a:r>
            <a:r>
              <a:rPr lang="en-US" altLang="ja-JP" sz="2400" dirty="0">
                <a:ea typeface="ＭＳ Ｐゴシック" pitchFamily="34" charset="-128"/>
              </a:rPr>
              <a:t>) (or T(</a:t>
            </a:r>
            <a:r>
              <a:rPr lang="en-US" altLang="ja-JP" sz="2400" dirty="0" err="1">
                <a:ea typeface="ＭＳ Ｐゴシック" pitchFamily="34" charset="-128"/>
              </a:rPr>
              <a:t>s,a,s</a:t>
            </a:r>
            <a:r>
              <a:rPr lang="en-US" altLang="ja-JP" sz="2400" dirty="0">
                <a:ea typeface="ＭＳ Ｐゴシック" pitchFamily="34" charset="-128"/>
              </a:rPr>
              <a:t>’))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Rewards R(</a:t>
            </a:r>
            <a:r>
              <a:rPr lang="en-US" sz="2400" dirty="0" err="1">
                <a:ea typeface="ＭＳ Ｐゴシック" pitchFamily="34" charset="-128"/>
              </a:rPr>
              <a:t>s,a,s</a:t>
            </a:r>
            <a:r>
              <a:rPr 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) (and discount </a:t>
            </a:r>
            <a:r>
              <a:rPr lang="en-US" altLang="ja-JP" sz="2400" dirty="0">
                <a:ea typeface="ＭＳ Ｐゴシック" pitchFamily="34" charset="-128"/>
                <a:sym typeface="Symbol" pitchFamily="18" charset="2"/>
              </a:rPr>
              <a:t></a:t>
            </a:r>
            <a:r>
              <a:rPr lang="en-US" altLang="ja-JP" sz="2400" dirty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endParaRPr lang="en-US" sz="2400" baseline="-25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400" baseline="-25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pitchFamily="34" charset="-128"/>
              </a:rPr>
              <a:t>MDP quantities so far: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Policy = Choice of action for each state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Utility = sum of (discounted) rewards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Values = expected future utility from a state (max node)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Q-Values = expected future utility from a q-state (chance node)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pitchFamily="34" charset="-128"/>
            </a:endParaRP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8001000" y="1600200"/>
            <a:ext cx="3048000" cy="2754586"/>
            <a:chOff x="2400" y="1401"/>
            <a:chExt cx="1392" cy="1258"/>
          </a:xfrm>
        </p:grpSpPr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003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42004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42005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42006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</p:grpSp>
        <p:sp>
          <p:nvSpPr>
            <p:cNvPr id="41991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grpSp>
          <p:nvGrpSpPr>
            <p:cNvPr id="41992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41999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42000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42001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42002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</p:grp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Palatino" pitchFamily="2" charset="77"/>
                  <a:ea typeface="Palatino" pitchFamily="2" charset="77"/>
                  <a:cs typeface="Calibri"/>
                </a:rPr>
                <a:t>a</a:t>
              </a:r>
            </a:p>
          </p:txBody>
        </p:sp>
        <p:sp>
          <p:nvSpPr>
            <p:cNvPr id="41994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s</a:t>
              </a:r>
            </a:p>
          </p:txBody>
        </p:sp>
        <p:sp>
          <p:nvSpPr>
            <p:cNvPr id="41995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s, a</a:t>
              </a:r>
            </a:p>
          </p:txBody>
        </p:sp>
        <p:sp>
          <p:nvSpPr>
            <p:cNvPr id="41996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Palatino" pitchFamily="2" charset="77"/>
                  <a:ea typeface="Palatino" pitchFamily="2" charset="77"/>
                  <a:cs typeface="Calibri"/>
                </a:rPr>
                <a:t>s,a,s</a:t>
              </a:r>
              <a:r>
                <a:rPr lang="ja-JP" altLang="en-US" sz="2400" dirty="0">
                  <a:latin typeface="Palatino" pitchFamily="2" charset="77"/>
                  <a:cs typeface="Calibri"/>
                </a:rPr>
                <a:t>’</a:t>
              </a:r>
              <a:endParaRPr lang="en-US" sz="2400" dirty="0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sp>
          <p:nvSpPr>
            <p:cNvPr id="41997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sp>
          <p:nvSpPr>
            <p:cNvPr id="41998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 pitchFamily="2" charset="77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14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15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8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Extraction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998" y="1295950"/>
            <a:ext cx="6660802" cy="5232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245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Let’s imagine we have the optimal values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/>
          </a:p>
          <a:p>
            <a:r>
              <a:rPr lang="en-US" sz="2800" dirty="0"/>
              <a:t>How should we act?</a:t>
            </a:r>
          </a:p>
          <a:p>
            <a:pPr lvl="1"/>
            <a:r>
              <a:rPr lang="en-US" sz="2400" dirty="0"/>
              <a:t>It’s not obvious!</a:t>
            </a:r>
          </a:p>
          <a:p>
            <a:pPr lvl="1"/>
            <a:endParaRPr lang="en-US" sz="2000" dirty="0"/>
          </a:p>
          <a:p>
            <a:r>
              <a:rPr lang="en-US" sz="2800" dirty="0"/>
              <a:t>We need to do a mini-</a:t>
            </a:r>
            <a:r>
              <a:rPr lang="en-US" sz="2800" dirty="0" err="1"/>
              <a:t>expectimax</a:t>
            </a:r>
            <a:r>
              <a:rPr lang="en-US" sz="2800" dirty="0"/>
              <a:t> (one step)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800" dirty="0"/>
              <a:t>This is called </a:t>
            </a:r>
            <a:r>
              <a:rPr lang="en-US" sz="2800" dirty="0">
                <a:solidFill>
                  <a:srgbClr val="C00000"/>
                </a:solidFill>
              </a:rPr>
              <a:t>policy extraction</a:t>
            </a:r>
            <a:r>
              <a:rPr lang="en-US" sz="2800" dirty="0"/>
              <a:t>, since it gets the policy implied by the values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9017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imagine we have the optimal</a:t>
            </a:r>
          </a:p>
          <a:p>
            <a:pPr marL="0" indent="0">
              <a:buNone/>
            </a:pPr>
            <a:r>
              <a:rPr lang="en-US" sz="2800" dirty="0"/>
              <a:t> q-values:</a:t>
            </a:r>
          </a:p>
          <a:p>
            <a:endParaRPr lang="en-US" sz="2800" dirty="0"/>
          </a:p>
          <a:p>
            <a:r>
              <a:rPr lang="en-US" sz="2800" dirty="0"/>
              <a:t>How should we act?</a:t>
            </a:r>
          </a:p>
          <a:p>
            <a:pPr lvl="1"/>
            <a:r>
              <a:rPr lang="en-US" sz="2400" dirty="0"/>
              <a:t>Completely trivial to decide!</a:t>
            </a:r>
          </a:p>
          <a:p>
            <a:pPr marL="457176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Important lesson: actions are easier to select from q-values than values!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99872" y="4093779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13955" y="4081447"/>
            <a:ext cx="1195552" cy="33475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556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minute, think about value iteration.</a:t>
            </a:r>
          </a:p>
          <a:p>
            <a:r>
              <a:rPr lang="en-US" dirty="0"/>
              <a:t>Write down the biggest question you have about it.</a:t>
            </a:r>
          </a:p>
        </p:txBody>
      </p:sp>
    </p:spTree>
    <p:extLst>
      <p:ext uri="{BB962C8B-B14F-4D97-AF65-F5344CB8AC3E}">
        <p14:creationId xmlns:p14="http://schemas.microsoft.com/office/powerpoint/2010/main" val="2003802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Methods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176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Palatino"/>
                <a:cs typeface="Palatino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Palatino"/>
                <a:cs typeface="Palatino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Palatino"/>
                <a:cs typeface="Palatino"/>
              </a:rPr>
              <a:t>Walls block the agent’</a:t>
            </a:r>
            <a:r>
              <a:rPr lang="en-US" altLang="ja-JP" dirty="0">
                <a:latin typeface="Palatino"/>
                <a:cs typeface="Palatino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Palatino"/>
              <a:cs typeface="Palatin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Palatino"/>
                <a:cs typeface="Palatino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Palatino"/>
                <a:cs typeface="Palatino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Palatino"/>
                <a:cs typeface="Palatino"/>
              </a:rPr>
              <a:t>80% of the time, the action North takes the agent North 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Palatino"/>
                <a:cs typeface="Palatino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Palatino"/>
                <a:cs typeface="Palatino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Palatino"/>
              <a:cs typeface="Palatin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Palatino"/>
                <a:cs typeface="Palatino"/>
              </a:rPr>
              <a:t>The agent receives rewards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Palatino"/>
                <a:cs typeface="Palatino"/>
              </a:rPr>
              <a:t>Small </a:t>
            </a:r>
            <a:r>
              <a:rPr lang="en-US" altLang="ja-JP" dirty="0">
                <a:latin typeface="Palatino"/>
                <a:cs typeface="Palatino"/>
              </a:rPr>
              <a:t>“living” 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Palatino"/>
                <a:cs typeface="Palatino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Palatino"/>
              <a:cs typeface="Palatino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u="sng" dirty="0">
                <a:solidFill>
                  <a:schemeClr val="accent2"/>
                </a:solidFill>
                <a:latin typeface="Palatino"/>
                <a:cs typeface="Palatino"/>
              </a:rPr>
              <a:t>Goal</a:t>
            </a:r>
            <a:r>
              <a:rPr lang="en-US" sz="2000" dirty="0">
                <a:solidFill>
                  <a:schemeClr val="accent2"/>
                </a:solidFill>
                <a:latin typeface="Palatino"/>
                <a:cs typeface="Palatino"/>
              </a:rPr>
              <a:t>: maximize sum of rewards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Value iteration repeats the Bellman updates: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Problem 1: It’s slow – O(S</a:t>
            </a:r>
            <a:r>
              <a:rPr lang="en-US" sz="2800" baseline="30000" dirty="0"/>
              <a:t>2</a:t>
            </a:r>
            <a:r>
              <a:rPr lang="en-US" sz="2800" dirty="0"/>
              <a:t>A) per iteration</a:t>
            </a:r>
          </a:p>
          <a:p>
            <a:endParaRPr lang="en-US" sz="2800" dirty="0"/>
          </a:p>
          <a:p>
            <a:r>
              <a:rPr lang="en-US" sz="2800" dirty="0"/>
              <a:t>Problem 2: The “max” at each state rarely changes</a:t>
            </a:r>
          </a:p>
          <a:p>
            <a:endParaRPr lang="en-US" sz="2800" dirty="0"/>
          </a:p>
          <a:p>
            <a:r>
              <a:rPr lang="en-US" sz="2800" dirty="0"/>
              <a:t>Problem 3: The policy often converges long before the values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6801" y="2362200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Palatino"/>
                  <a:cs typeface="Palatino"/>
                </a:rPr>
                <a:t>s,a,s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8305800" y="6411913"/>
            <a:ext cx="381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Palatino"/>
                <a:cs typeface="Palatino"/>
              </a:rPr>
              <a:t>[Demo: value iteration (L9D2)]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Value iteration repeats the Bellman updates: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Problem 1: It’s slow – O(S</a:t>
            </a:r>
            <a:r>
              <a:rPr lang="en-US" sz="2800" baseline="30000" dirty="0"/>
              <a:t>2</a:t>
            </a:r>
            <a:r>
              <a:rPr lang="en-US" sz="2800" dirty="0"/>
              <a:t>A) per iteration</a:t>
            </a:r>
          </a:p>
          <a:p>
            <a:endParaRPr lang="en-US" sz="2800" dirty="0"/>
          </a:p>
          <a:p>
            <a:r>
              <a:rPr lang="en-US" sz="2800" dirty="0"/>
              <a:t>Problem 2: The “max” at each state rarely changes</a:t>
            </a:r>
          </a:p>
          <a:p>
            <a:endParaRPr lang="en-US" sz="2800" dirty="0"/>
          </a:p>
          <a:p>
            <a:r>
              <a:rPr lang="en-US" sz="2800" dirty="0"/>
              <a:t>Problem 3: The policy often converges long before the values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6801" y="2362200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Palatino"/>
                  <a:cs typeface="Palatino"/>
                </a:rPr>
                <a:t>s,a,s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6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Alternative approach for optimal values: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Step 1: Policy Evaluation: </a:t>
            </a:r>
            <a:r>
              <a:rPr lang="en-US" sz="2400" dirty="0"/>
              <a:t>calculate utilities for some fixed policy (not optimal utilities!) until convergence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Step 2: Policy Improvement: </a:t>
            </a:r>
            <a:r>
              <a:rPr lang="en-US" sz="2400" dirty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/>
              <a:t>Repeat steps until policy converges</a:t>
            </a:r>
          </a:p>
          <a:p>
            <a:pPr lvl="1"/>
            <a:endParaRPr lang="en-US" sz="2400" dirty="0"/>
          </a:p>
          <a:p>
            <a:r>
              <a:rPr lang="en-US" sz="2800" dirty="0"/>
              <a:t>This is </a:t>
            </a:r>
            <a:r>
              <a:rPr lang="en-US" sz="2800" dirty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/>
              <a:t>It’s still optimal!</a:t>
            </a:r>
          </a:p>
          <a:p>
            <a:pPr lvl="1"/>
            <a:r>
              <a:rPr lang="en-US" sz="2400" dirty="0"/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911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/>
              <a:t>Expectimax</a:t>
            </a:r>
            <a:r>
              <a:rPr lang="en-US" sz="2400" dirty="0"/>
              <a:t> trees max over all actions to compute the optimal values</a:t>
            </a:r>
          </a:p>
          <a:p>
            <a:pPr lvl="5"/>
            <a:endParaRPr lang="en-US" sz="800" dirty="0">
              <a:latin typeface="Palatino"/>
              <a:cs typeface="Palatino"/>
            </a:endParaRPr>
          </a:p>
          <a:p>
            <a:r>
              <a:rPr lang="en-US" sz="2400" dirty="0"/>
              <a:t>If we fixed some policy </a:t>
            </a:r>
            <a:r>
              <a:rPr lang="en-US" sz="2400" dirty="0">
                <a:sym typeface="Symbol" pitchFamily="18" charset="2"/>
              </a:rPr>
              <a:t>(s</a:t>
            </a:r>
            <a:r>
              <a:rPr lang="en-US" sz="2400" dirty="0"/>
              <a:t>), then the tree would be simpler – only one action per state</a:t>
            </a:r>
          </a:p>
          <a:p>
            <a:pPr lvl="1"/>
            <a:r>
              <a:rPr lang="en-US" sz="2000" dirty="0"/>
              <a:t>… though the tree’s value would depend on which policy we fixed</a:t>
            </a:r>
          </a:p>
          <a:p>
            <a:endParaRPr lang="en-US" sz="24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Palatino"/>
                  <a:cs typeface="Palatino"/>
                </a:rPr>
                <a:t>s,a,s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Palatino"/>
                  <a:cs typeface="Palatino"/>
                </a:rPr>
                <a:t>s,</a:t>
              </a:r>
              <a:r>
                <a:rPr lang="en-US" sz="2400" dirty="0">
                  <a:latin typeface="Palatino"/>
                  <a:cs typeface="Palatino"/>
                  <a:sym typeface="Symbol" pitchFamily="18" charset="2"/>
                </a:rPr>
                <a:t> (s</a:t>
              </a:r>
              <a:r>
                <a:rPr lang="en-US" sz="2400" dirty="0">
                  <a:latin typeface="Palatino"/>
                  <a:cs typeface="Palatino"/>
                </a:rPr>
                <a:t>),s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Do the optimal action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Do what </a:t>
            </a:r>
            <a:r>
              <a:rPr lang="en-US" sz="2400" dirty="0">
                <a:latin typeface="Palatino"/>
                <a:cs typeface="Palatino"/>
                <a:sym typeface="Symbol" pitchFamily="18" charset="2"/>
              </a:rPr>
              <a:t></a:t>
            </a:r>
            <a:r>
              <a:rPr lang="en-US" sz="2400" dirty="0">
                <a:latin typeface="Palatino"/>
                <a:cs typeface="Palatino"/>
              </a:rPr>
              <a:t> says to do</a:t>
            </a:r>
          </a:p>
        </p:txBody>
      </p:sp>
    </p:spTree>
    <p:extLst>
      <p:ext uri="{BB962C8B-B14F-4D97-AF65-F5344CB8AC3E}">
        <p14:creationId xmlns:p14="http://schemas.microsoft.com/office/powerpoint/2010/main" val="12040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3" y="-12222"/>
            <a:ext cx="12192000" cy="1143000"/>
          </a:xfrm>
        </p:spPr>
        <p:txBody>
          <a:bodyPr/>
          <a:lstStyle/>
          <a:p>
            <a:r>
              <a:rPr lang="en-US"/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69283" y="1460978"/>
            <a:ext cx="8229600" cy="4525963"/>
          </a:xfrm>
        </p:spPr>
        <p:txBody>
          <a:bodyPr/>
          <a:lstStyle/>
          <a:p>
            <a:r>
              <a:rPr lang="en-US" sz="2400" dirty="0"/>
              <a:t>Another basic operation: compute the utility of a state s under a fixed (generally non-optimal) policy</a:t>
            </a:r>
          </a:p>
          <a:p>
            <a:endParaRPr lang="en-US" sz="2400" dirty="0"/>
          </a:p>
          <a:p>
            <a:r>
              <a:rPr lang="en-US" sz="2400" dirty="0"/>
              <a:t>Define the utility of a state s, under a fixed policy 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V</a:t>
            </a:r>
            <a:r>
              <a:rPr lang="en-US" sz="2000" baseline="30000" dirty="0">
                <a:sym typeface="Symbol" pitchFamily="18" charset="2"/>
              </a:rPr>
              <a:t></a:t>
            </a:r>
            <a:r>
              <a:rPr lang="en-US" sz="2000" dirty="0"/>
              <a:t>(s) = expected total discounted rewards starting in s and following </a:t>
            </a:r>
            <a:r>
              <a:rPr lang="en-US" sz="2000" dirty="0">
                <a:sym typeface="Symbol" pitchFamily="18" charset="2"/>
              </a:rPr>
              <a:t>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43000" y="5638800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80321" y="1613378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Palatino"/>
                  <a:cs typeface="Palatino"/>
                </a:rPr>
                <a:t>s,</a:t>
              </a:r>
              <a:r>
                <a:rPr lang="en-US" sz="2400" dirty="0">
                  <a:latin typeface="Palatino"/>
                  <a:cs typeface="Palatino"/>
                  <a:sym typeface="Symbol" pitchFamily="18" charset="2"/>
                </a:rPr>
                <a:t> (s</a:t>
              </a:r>
              <a:r>
                <a:rPr lang="en-US" sz="2400" dirty="0">
                  <a:latin typeface="Palatino"/>
                  <a:cs typeface="Palatino"/>
                </a:rPr>
                <a:t>),s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1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How do we calculate the V’s for a fixed policy </a:t>
            </a:r>
            <a:r>
              <a:rPr lang="en-US" sz="2400" dirty="0">
                <a:sym typeface="Symbol" pitchFamily="18" charset="2"/>
              </a:rPr>
              <a:t></a:t>
            </a:r>
            <a:r>
              <a:rPr lang="en-US" sz="2400" dirty="0"/>
              <a:t>?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Efficiency: O(S</a:t>
            </a:r>
            <a:r>
              <a:rPr lang="en-US" sz="2400" baseline="30000" dirty="0"/>
              <a:t>2</a:t>
            </a:r>
            <a:r>
              <a:rPr lang="en-US" sz="2400" dirty="0"/>
              <a:t>) per iteration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Idea 2: Without the maxes, the Bellman equations are just a linear system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Solve with </a:t>
            </a:r>
            <a:r>
              <a:rPr lang="en-US" sz="2000" dirty="0" err="1"/>
              <a:t>Matlab</a:t>
            </a:r>
            <a:r>
              <a:rPr lang="en-US" sz="2000" dirty="0"/>
              <a:t> (or your favorite linear system solver)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00125" y="392613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0016" y="331653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Palatino"/>
                <a:cs typeface="Palatino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Palatino"/>
                  <a:cs typeface="Palatino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Palatino"/>
                  <a:cs typeface="Palatino"/>
                </a:rPr>
                <a:t>s,</a:t>
              </a:r>
              <a:r>
                <a:rPr lang="en-US" sz="2400" dirty="0">
                  <a:latin typeface="Palatino"/>
                  <a:cs typeface="Palatino"/>
                  <a:sym typeface="Symbol" pitchFamily="18" charset="2"/>
                </a:rPr>
                <a:t> (s</a:t>
              </a:r>
              <a:r>
                <a:rPr lang="en-US" sz="2400" dirty="0">
                  <a:latin typeface="Palatino"/>
                  <a:cs typeface="Palatino"/>
                </a:rPr>
                <a:t>),s</a:t>
              </a:r>
              <a:r>
                <a:rPr lang="ja-JP" altLang="en-US" sz="2400">
                  <a:latin typeface="Palatino"/>
                  <a:cs typeface="Palatino"/>
                </a:rPr>
                <a:t>’</a:t>
              </a:r>
              <a:endParaRPr lang="en-US" sz="2400" dirty="0">
                <a:latin typeface="Palatino"/>
                <a:cs typeface="Palatino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Palatino"/>
                <a:cs typeface="Palatino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Palatino"/>
                  <a:cs typeface="Palatino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Palatino"/>
                  <a:cs typeface="Palatino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Palatino"/>
                <a:cs typeface="Palatin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36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Policy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Always Go Forward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27" y="1219200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023" y="1219200"/>
            <a:ext cx="4647754" cy="4562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6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MDPs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6187" y="1667339"/>
            <a:ext cx="7313613" cy="4275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149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Policy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"/>
                <a:cs typeface="Palatino"/>
              </a:rPr>
              <a:t>Always Go Forward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262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94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/>
          </a:p>
          <a:p>
            <a:r>
              <a:rPr lang="en-US" sz="2400" dirty="0"/>
              <a:t>Evaluation: For fixed current policy </a:t>
            </a:r>
            <a:r>
              <a:rPr lang="en-US" sz="2400" dirty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>
                <a:sym typeface="Symbol" pitchFamily="18" charset="2"/>
              </a:rPr>
              <a:t>Iterate until values converge:</a:t>
            </a: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/>
              <a:t>Improvement: For fixed values, get a better policy using policy extraction</a:t>
            </a:r>
          </a:p>
          <a:p>
            <a:pPr lvl="1"/>
            <a:r>
              <a:rPr lang="en-US" sz="2000" dirty="0"/>
              <a:t>One-step look-ahead:</a:t>
            </a:r>
          </a:p>
          <a:p>
            <a:endParaRPr lang="en-US" sz="2400" dirty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11963400" cy="5257800"/>
          </a:xfrm>
        </p:spPr>
        <p:txBody>
          <a:bodyPr/>
          <a:lstStyle/>
          <a:p>
            <a:r>
              <a:rPr lang="en-US" sz="2400" dirty="0"/>
              <a:t>Both value iteration and policy iteration compute the same thing (all optimal values)</a:t>
            </a:r>
          </a:p>
          <a:p>
            <a:pPr lvl="3"/>
            <a:endParaRPr lang="en-US" sz="1200" dirty="0"/>
          </a:p>
          <a:p>
            <a:r>
              <a:rPr lang="en-US" sz="2400" dirty="0"/>
              <a:t>In value iteration:</a:t>
            </a:r>
          </a:p>
          <a:p>
            <a:pPr lvl="1"/>
            <a:r>
              <a:rPr lang="en-US" sz="2200" dirty="0"/>
              <a:t>Every iteration updates both the values and (implicitly) the policy</a:t>
            </a:r>
          </a:p>
          <a:p>
            <a:pPr lvl="1"/>
            <a:r>
              <a:rPr lang="en-US" sz="2200" dirty="0"/>
              <a:t>We don’t track the policy, but taking the max over actions implicitly </a:t>
            </a:r>
            <a:r>
              <a:rPr lang="en-US" sz="2200" dirty="0" err="1"/>
              <a:t>recomputes</a:t>
            </a:r>
            <a:r>
              <a:rPr lang="en-US" sz="2200" dirty="0"/>
              <a:t> it</a:t>
            </a:r>
          </a:p>
          <a:p>
            <a:pPr lvl="3"/>
            <a:endParaRPr lang="en-US" sz="1200" dirty="0"/>
          </a:p>
          <a:p>
            <a:r>
              <a:rPr lang="en-US" sz="2400" dirty="0"/>
              <a:t>In policy iteration:</a:t>
            </a:r>
          </a:p>
          <a:p>
            <a:pPr lvl="1"/>
            <a:r>
              <a:rPr lang="en-US" sz="2200" dirty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/>
              <a:t>After the policy is evaluated, a new policy is chosen (slow like a value iteration pass)</a:t>
            </a:r>
          </a:p>
          <a:p>
            <a:pPr lvl="1"/>
            <a:r>
              <a:rPr lang="en-US" sz="2200" dirty="0"/>
              <a:t>The new policy will be better (or we’re done)</a:t>
            </a:r>
          </a:p>
          <a:p>
            <a:pPr lvl="4"/>
            <a:endParaRPr lang="en-US" sz="1200" dirty="0"/>
          </a:p>
          <a:p>
            <a:pPr>
              <a:spcBef>
                <a:spcPts val="1200"/>
              </a:spcBef>
            </a:pPr>
            <a:r>
              <a:rPr lang="en-US" sz="2400" dirty="0"/>
              <a:t>Both are dynamic programs for solving MDPs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MDP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 you want to….</a:t>
            </a:r>
          </a:p>
          <a:p>
            <a:pPr lvl="1"/>
            <a:r>
              <a:rPr lang="en-US" sz="2400" dirty="0"/>
              <a:t>Compute optimal values: use value iteration or policy iteration</a:t>
            </a:r>
          </a:p>
          <a:p>
            <a:pPr lvl="1"/>
            <a:r>
              <a:rPr lang="en-US" sz="2400" dirty="0"/>
              <a:t>Compute values for a particular policy: use policy evaluation</a:t>
            </a:r>
          </a:p>
          <a:p>
            <a:pPr lvl="1"/>
            <a:r>
              <a:rPr lang="en-US" sz="2400" dirty="0"/>
              <a:t>Turn your values into a policy: use policy extraction (one-step </a:t>
            </a:r>
            <a:r>
              <a:rPr lang="en-US" sz="2400" dirty="0" err="1"/>
              <a:t>lookahead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r>
              <a:rPr lang="en-US" sz="2800" dirty="0"/>
              <a:t>These all look the same!</a:t>
            </a:r>
          </a:p>
          <a:p>
            <a:pPr lvl="1"/>
            <a:r>
              <a:rPr lang="en-US" sz="2400" dirty="0"/>
              <a:t>They basically are – they are all variations of Bellman updates</a:t>
            </a:r>
          </a:p>
          <a:p>
            <a:pPr lvl="1"/>
            <a:r>
              <a:rPr lang="en-US" sz="2400" dirty="0"/>
              <a:t>They all use one-step </a:t>
            </a:r>
            <a:r>
              <a:rPr lang="en-US" sz="2400" dirty="0" err="1"/>
              <a:t>lookahead</a:t>
            </a:r>
            <a:r>
              <a:rPr lang="en-US" sz="2400" dirty="0"/>
              <a:t> </a:t>
            </a:r>
            <a:r>
              <a:rPr lang="en-US" sz="2400" dirty="0" err="1"/>
              <a:t>expectimax</a:t>
            </a:r>
            <a:r>
              <a:rPr lang="en-US" sz="2400" dirty="0"/>
              <a:t> fragments</a:t>
            </a:r>
          </a:p>
          <a:p>
            <a:pPr lvl="1"/>
            <a:r>
              <a:rPr lang="en-US" sz="2400" dirty="0"/>
              <a:t>They differ only in whether we plug in a fixed policy or max over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Bellman Equations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How to be optimal: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1: Take correct first action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2: Keep being optimal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Bandits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49893"/>
            <a:ext cx="2819400" cy="3501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Double-Bandit MDP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Actions: </a:t>
            </a:r>
            <a:r>
              <a:rPr lang="en-US" sz="2400" i="1" dirty="0">
                <a:solidFill>
                  <a:srgbClr val="3333FF"/>
                </a:solidFill>
                <a:latin typeface="Palatino" pitchFamily="2" charset="77"/>
                <a:ea typeface="Palatino" pitchFamily="2" charset="77"/>
              </a:rPr>
              <a:t>Blue</a:t>
            </a:r>
            <a:r>
              <a:rPr lang="en-US" sz="2400" i="1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2400" i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Red</a:t>
            </a:r>
          </a:p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States: </a:t>
            </a:r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Win</a:t>
            </a:r>
            <a:r>
              <a:rPr lang="en-US" sz="240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, Lose</a:t>
            </a:r>
          </a:p>
        </p:txBody>
      </p:sp>
      <p:sp>
        <p:nvSpPr>
          <p:cNvPr id="5" name="Oval 4"/>
          <p:cNvSpPr/>
          <p:nvPr/>
        </p:nvSpPr>
        <p:spPr>
          <a:xfrm>
            <a:off x="3276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W</a:t>
            </a:r>
          </a:p>
        </p:txBody>
      </p:sp>
      <p:sp>
        <p:nvSpPr>
          <p:cNvPr id="6" name="Oval 5"/>
          <p:cNvSpPr/>
          <p:nvPr/>
        </p:nvSpPr>
        <p:spPr>
          <a:xfrm>
            <a:off x="8229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L</a:t>
            </a:r>
          </a:p>
        </p:txBody>
      </p:sp>
      <p:cxnSp>
        <p:nvCxnSpPr>
          <p:cNvPr id="8" name="Curved Connector 7"/>
          <p:cNvCxnSpPr>
            <a:stCxn id="5" idx="0"/>
            <a:endCxn id="6" idx="1"/>
          </p:cNvCxnSpPr>
          <p:nvPr/>
        </p:nvCxnSpPr>
        <p:spPr>
          <a:xfrm rot="16200000" flipH="1">
            <a:off x="5924549" y="971551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  <a:endCxn id="5" idx="6"/>
          </p:cNvCxnSpPr>
          <p:nvPr/>
        </p:nvCxnSpPr>
        <p:spPr>
          <a:xfrm rot="16200000" flipH="1">
            <a:off x="3619500" y="3276601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4"/>
            <a:endCxn id="5" idx="5"/>
          </p:cNvCxnSpPr>
          <p:nvPr/>
        </p:nvCxnSpPr>
        <p:spPr>
          <a:xfrm rot="5400000" flipH="1">
            <a:off x="6167017" y="1556919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3"/>
          <p:cNvCxnSpPr>
            <a:stCxn id="6" idx="4"/>
            <a:endCxn id="6" idx="2"/>
          </p:cNvCxnSpPr>
          <p:nvPr/>
        </p:nvCxnSpPr>
        <p:spPr>
          <a:xfrm rot="5400000" flipH="1">
            <a:off x="8229600" y="3619501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6"/>
            <a:endCxn id="5" idx="4"/>
          </p:cNvCxnSpPr>
          <p:nvPr/>
        </p:nvCxnSpPr>
        <p:spPr>
          <a:xfrm flipH="1">
            <a:off x="3619500" y="3619501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3276600" y="3619501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0200" y="39624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$1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1.0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8800" y="3886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$1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1.0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34000" y="1976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0.25 	</a:t>
            </a:r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$0</a:t>
            </a:r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0600" y="28266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0.75 </a:t>
            </a:r>
          </a:p>
          <a:p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$2</a:t>
            </a:r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0.75 	</a:t>
            </a:r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$2</a:t>
            </a:r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000" y="33528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0.25 </a:t>
            </a:r>
          </a:p>
          <a:p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$0</a:t>
            </a:r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No discount</a:t>
            </a:r>
          </a:p>
          <a:p>
            <a:pPr algn="ctr"/>
            <a:endParaRPr lang="en-US" sz="400" i="1" dirty="0">
              <a:solidFill>
                <a:schemeClr val="tx1"/>
              </a:solidFill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100 time steps</a:t>
            </a:r>
            <a:endParaRPr lang="en-US" sz="800" i="1" dirty="0">
              <a:solidFill>
                <a:schemeClr val="tx1"/>
              </a:solidFill>
              <a:latin typeface="Palatino" pitchFamily="2" charset="77"/>
              <a:ea typeface="Palatino" pitchFamily="2" charset="77"/>
            </a:endParaRPr>
          </a:p>
          <a:p>
            <a:pPr algn="ctr"/>
            <a:endParaRPr lang="en-US" sz="400" i="1" dirty="0">
              <a:solidFill>
                <a:schemeClr val="tx1"/>
              </a:solidFill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Both states have the same value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  <a:cs typeface="Calibri"/>
              </a:rPr>
              <a:t>Offline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r>
              <a:rPr lang="en-US" sz="2800" dirty="0">
                <a:latin typeface="Palatino" pitchFamily="2" charset="77"/>
                <a:ea typeface="Palatino" pitchFamily="2" charset="77"/>
                <a:cs typeface="Calibri"/>
              </a:rPr>
              <a:t>Solving MDPs is offline planning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  <a:cs typeface="Calibri"/>
              </a:rPr>
              <a:t>You determine all quantities through computation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  <a:cs typeface="Calibri"/>
              </a:rPr>
              <a:t>You need to know the details of the MDP</a:t>
            </a:r>
          </a:p>
          <a:p>
            <a:pPr lvl="1"/>
            <a:r>
              <a:rPr lang="en-US" sz="2400" dirty="0">
                <a:latin typeface="Palatino" pitchFamily="2" charset="77"/>
                <a:ea typeface="Palatino" pitchFamily="2" charset="77"/>
                <a:cs typeface="Calibri"/>
              </a:rPr>
              <a:t>You do not actually play the game!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  <a:cs typeface="Calibri"/>
              </a:rPr>
              <a:t>Play 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420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Palatino" pitchFamily="2" charset="77"/>
                <a:ea typeface="Palatino" pitchFamily="2" charset="77"/>
                <a:cs typeface="Calibri"/>
              </a:rPr>
              <a:t>Play Blue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366778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  <a:cs typeface="Calibri"/>
              </a:rPr>
              <a:t>Value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alibri"/>
              </a:rPr>
              <a:t>No discount</a:t>
            </a:r>
          </a:p>
          <a:p>
            <a:pPr algn="ctr"/>
            <a:endParaRPr lang="en-US" sz="400" i="1" dirty="0">
              <a:solidFill>
                <a:schemeClr val="tx1"/>
              </a:solidFill>
              <a:latin typeface="Palatino" pitchFamily="2" charset="77"/>
              <a:ea typeface="Palatino" pitchFamily="2" charset="77"/>
              <a:cs typeface="Calibri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alibri"/>
              </a:rPr>
              <a:t>100 time steps</a:t>
            </a:r>
            <a:endParaRPr lang="en-US" sz="800" i="1" dirty="0">
              <a:solidFill>
                <a:schemeClr val="tx1"/>
              </a:solidFill>
              <a:latin typeface="Palatino" pitchFamily="2" charset="77"/>
              <a:ea typeface="Palatino" pitchFamily="2" charset="77"/>
              <a:cs typeface="Calibri"/>
            </a:endParaRPr>
          </a:p>
          <a:p>
            <a:pPr algn="ctr"/>
            <a:endParaRPr lang="en-US" sz="400" i="1" dirty="0">
              <a:solidFill>
                <a:schemeClr val="tx1"/>
              </a:solidFill>
              <a:latin typeface="Palatino" pitchFamily="2" charset="77"/>
              <a:ea typeface="Palatino" pitchFamily="2" charset="77"/>
              <a:cs typeface="Calibri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alibri"/>
              </a:rPr>
              <a:t>Both states have the same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45059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Palatino" pitchFamily="2" charset="77"/>
                <a:ea typeface="Palatino" pitchFamily="2" charset="77"/>
                <a:cs typeface="Calibri"/>
              </a:rPr>
              <a:t>150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54203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Palatino" pitchFamily="2" charset="77"/>
                <a:ea typeface="Palatino" pitchFamily="2" charset="77"/>
                <a:cs typeface="Calibri"/>
              </a:rPr>
              <a:t>100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410200" y="3304073"/>
            <a:ext cx="6705600" cy="2696855"/>
            <a:chOff x="1600200" y="1815326"/>
            <a:chExt cx="8756724" cy="3521777"/>
          </a:xfrm>
        </p:grpSpPr>
        <p:sp>
          <p:nvSpPr>
            <p:cNvPr id="10" name="Oval 9"/>
            <p:cNvSpPr/>
            <p:nvPr/>
          </p:nvSpPr>
          <p:spPr>
            <a:xfrm>
              <a:off x="3276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8000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W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229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L</a:t>
              </a:r>
            </a:p>
          </p:txBody>
        </p:sp>
        <p:cxnSp>
          <p:nvCxnSpPr>
            <p:cNvPr id="12" name="Curved Connector 11"/>
            <p:cNvCxnSpPr>
              <a:stCxn id="10" idx="0"/>
              <a:endCxn id="11" idx="1"/>
            </p:cNvCxnSpPr>
            <p:nvPr/>
          </p:nvCxnSpPr>
          <p:spPr>
            <a:xfrm rot="16200000" flipH="1">
              <a:off x="5924549" y="971551"/>
              <a:ext cx="100433" cy="4710533"/>
            </a:xfrm>
            <a:prstGeom prst="curvedConnector3">
              <a:avLst>
                <a:gd name="adj1" fmla="val -822914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3"/>
            <p:cNvCxnSpPr>
              <a:stCxn id="10" idx="0"/>
              <a:endCxn id="10" idx="6"/>
            </p:cNvCxnSpPr>
            <p:nvPr/>
          </p:nvCxnSpPr>
          <p:spPr>
            <a:xfrm rot="16200000" flipH="1">
              <a:off x="3619500" y="3276601"/>
              <a:ext cx="342900" cy="342900"/>
            </a:xfrm>
            <a:prstGeom prst="curvedConnector4">
              <a:avLst>
                <a:gd name="adj1" fmla="val -87180"/>
                <a:gd name="adj2" fmla="val 338462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4"/>
              <a:endCxn id="10" idx="5"/>
            </p:cNvCxnSpPr>
            <p:nvPr/>
          </p:nvCxnSpPr>
          <p:spPr>
            <a:xfrm rot="5400000" flipH="1">
              <a:off x="6167017" y="1556919"/>
              <a:ext cx="100433" cy="4710533"/>
            </a:xfrm>
            <a:prstGeom prst="curvedConnector3">
              <a:avLst>
                <a:gd name="adj1" fmla="val -927967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3"/>
            <p:cNvCxnSpPr>
              <a:stCxn id="11" idx="4"/>
              <a:endCxn id="11" idx="2"/>
            </p:cNvCxnSpPr>
            <p:nvPr/>
          </p:nvCxnSpPr>
          <p:spPr>
            <a:xfrm rot="5400000" flipH="1">
              <a:off x="8229600" y="3619501"/>
              <a:ext cx="342900" cy="342900"/>
            </a:xfrm>
            <a:prstGeom prst="curvedConnector4">
              <a:avLst>
                <a:gd name="adj1" fmla="val -84616"/>
                <a:gd name="adj2" fmla="val 32564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29"/>
            <p:cNvCxnSpPr>
              <a:stCxn id="11" idx="6"/>
              <a:endCxn id="10" idx="4"/>
            </p:cNvCxnSpPr>
            <p:nvPr/>
          </p:nvCxnSpPr>
          <p:spPr>
            <a:xfrm flipH="1">
              <a:off x="3619500" y="3619501"/>
              <a:ext cx="5295900" cy="342900"/>
            </a:xfrm>
            <a:prstGeom prst="curvedConnector4">
              <a:avLst>
                <a:gd name="adj1" fmla="val -7681"/>
                <a:gd name="adj2" fmla="val 589178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3"/>
            <p:cNvCxnSpPr>
              <a:stCxn id="10" idx="4"/>
              <a:endCxn id="10" idx="2"/>
            </p:cNvCxnSpPr>
            <p:nvPr/>
          </p:nvCxnSpPr>
          <p:spPr>
            <a:xfrm rot="5400000" flipH="1">
              <a:off x="3276600" y="3619501"/>
              <a:ext cx="342900" cy="342900"/>
            </a:xfrm>
            <a:prstGeom prst="curvedConnector4">
              <a:avLst>
                <a:gd name="adj1" fmla="val -376924"/>
                <a:gd name="adj2" fmla="val 415385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3769613"/>
              <a:ext cx="995082" cy="156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$1</a:t>
              </a:r>
            </a:p>
            <a:p>
              <a:endParaRPr lang="en-US" sz="2400" dirty="0">
                <a:latin typeface="Palatino" pitchFamily="2" charset="77"/>
                <a:ea typeface="Palatino" pitchFamily="2" charset="77"/>
                <a:cs typeface="Calibri"/>
              </a:endParaRPr>
            </a:p>
            <a:p>
              <a:r>
                <a:rPr lang="en-US" sz="2400" dirty="0">
                  <a:latin typeface="Palatino" pitchFamily="2" charset="77"/>
                  <a:ea typeface="Palatino" pitchFamily="2" charset="77"/>
                  <a:cs typeface="Calibri"/>
                </a:rPr>
                <a:t>1.0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9291" y="3769614"/>
              <a:ext cx="1007633" cy="156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$1</a:t>
              </a:r>
            </a:p>
            <a:p>
              <a:endParaRPr lang="en-US" sz="2400" dirty="0">
                <a:latin typeface="Palatino" pitchFamily="2" charset="77"/>
                <a:ea typeface="Palatino" pitchFamily="2" charset="77"/>
                <a:cs typeface="Calibri"/>
              </a:endParaRPr>
            </a:p>
            <a:p>
              <a:r>
                <a:rPr lang="en-US" sz="2400" dirty="0">
                  <a:latin typeface="Palatino" pitchFamily="2" charset="77"/>
                  <a:ea typeface="Palatino" pitchFamily="2" charset="77"/>
                  <a:cs typeface="Calibri"/>
                </a:rPr>
                <a:t>1.0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3999" y="1815326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Palatino" pitchFamily="2" charset="77"/>
                  <a:ea typeface="Palatino" pitchFamily="2" charset="77"/>
                  <a:cs typeface="Calibri"/>
                </a:rPr>
                <a:t>0.25 	</a:t>
              </a:r>
              <a:r>
                <a:rPr lang="en-US" sz="2400" dirty="0">
                  <a:solidFill>
                    <a:srgbClr val="008000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$0</a:t>
              </a:r>
              <a:endParaRPr lang="en-US" sz="2400" dirty="0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2826603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Palatino" pitchFamily="2" charset="77"/>
                  <a:ea typeface="Palatino" pitchFamily="2" charset="77"/>
                  <a:cs typeface="Calibri"/>
                </a:rPr>
                <a:t>0.75 </a:t>
              </a:r>
            </a:p>
            <a:p>
              <a:r>
                <a:rPr lang="en-US" sz="2400" dirty="0">
                  <a:solidFill>
                    <a:srgbClr val="008000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$2</a:t>
              </a:r>
              <a:endParaRPr lang="en-US" sz="2400" dirty="0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2004" y="4267157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Palatino" pitchFamily="2" charset="77"/>
                  <a:ea typeface="Palatino" pitchFamily="2" charset="77"/>
                  <a:cs typeface="Calibri"/>
                </a:rPr>
                <a:t>0.75 	</a:t>
              </a:r>
              <a:r>
                <a:rPr lang="en-US" sz="2400" dirty="0">
                  <a:solidFill>
                    <a:srgbClr val="008000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$2</a:t>
              </a:r>
              <a:endParaRPr lang="en-US" sz="2400" dirty="0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0701" y="3137634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Palatino" pitchFamily="2" charset="77"/>
                  <a:ea typeface="Palatino" pitchFamily="2" charset="77"/>
                  <a:cs typeface="Calibri"/>
                </a:rPr>
                <a:t>0.25 </a:t>
              </a:r>
            </a:p>
            <a:p>
              <a:r>
                <a:rPr lang="en-US" sz="2400" dirty="0">
                  <a:solidFill>
                    <a:srgbClr val="008000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$0</a:t>
              </a:r>
              <a:endParaRPr lang="en-US" sz="2400" dirty="0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62000" y="3429000"/>
            <a:ext cx="4191000" cy="2895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Let’s Play!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Palatino" pitchFamily="2" charset="77"/>
              <a:ea typeface="Palatino" pitchFamily="2" charset="77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V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Palatino" pitchFamily="2" charset="77"/>
              <a:ea typeface="Palatino" pitchFamily="2" charset="77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Palatino" pitchFamily="2" charset="77"/>
              <a:ea typeface="Palatino" pitchFamily="2" charset="77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" pitchFamily="2" charset="77"/>
                <a:ea typeface="Palatino" pitchFamily="2" charset="77"/>
              </a:rPr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Palatino" pitchFamily="2" charset="77"/>
                <a:ea typeface="Palatino" pitchFamily="2" charset="77"/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Palatino" pitchFamily="2" charset="77"/>
                <a:ea typeface="Palatino" pitchFamily="2" charset="77"/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(s,a,s’) is a </a:t>
            </a:r>
            <a:br>
              <a:rPr lang="en-US" sz="200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</a:br>
            <a:r>
              <a:rPr lang="en-US" sz="2000" i="1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" pitchFamily="2" charset="77"/>
                <a:ea typeface="Palatino" pitchFamily="2" charset="77"/>
              </a:rPr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Palatino" pitchFamily="2" charset="77"/>
                <a:ea typeface="Palatino" pitchFamily="2" charset="77"/>
              </a:rPr>
              <a:t>s is a </a:t>
            </a:r>
            <a:r>
              <a:rPr lang="en-US" sz="2000" i="1">
                <a:solidFill>
                  <a:srgbClr val="0000FF"/>
                </a:solidFill>
                <a:latin typeface="Palatino" pitchFamily="2" charset="77"/>
                <a:ea typeface="Palatino" pitchFamily="2" charset="77"/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Palatino" pitchFamily="2" charset="77"/>
                <a:ea typeface="Palatino" pitchFamily="2" charset="77"/>
              </a:rPr>
              <a:t>[Demo:  </a:t>
            </a:r>
            <a:r>
              <a:rPr lang="en-US" dirty="0" err="1">
                <a:solidFill>
                  <a:srgbClr val="CC0000"/>
                </a:solidFill>
                <a:latin typeface="Palatino" pitchFamily="2" charset="77"/>
                <a:ea typeface="Palatino" pitchFamily="2" charset="77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Palatino" pitchFamily="2" charset="77"/>
                <a:ea typeface="Palatino" pitchFamily="2" charset="77"/>
              </a:rPr>
              <a:t> values (L9D1)]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Online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Rules changed!  Red’s win chance is different.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8229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L</a:t>
            </a: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H="1">
            <a:off x="5924549" y="1219022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13"/>
          <p:cNvCxnSpPr>
            <a:stCxn id="4" idx="0"/>
            <a:endCxn id="4" idx="6"/>
          </p:cNvCxnSpPr>
          <p:nvPr/>
        </p:nvCxnSpPr>
        <p:spPr>
          <a:xfrm rot="16200000" flipH="1">
            <a:off x="3619500" y="3524072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4"/>
            <a:endCxn id="4" idx="5"/>
          </p:cNvCxnSpPr>
          <p:nvPr/>
        </p:nvCxnSpPr>
        <p:spPr>
          <a:xfrm rot="5400000" flipH="1">
            <a:off x="6167017" y="1804390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8229600" y="3866972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5" idx="6"/>
            <a:endCxn id="4" idx="4"/>
          </p:cNvCxnSpPr>
          <p:nvPr/>
        </p:nvCxnSpPr>
        <p:spPr>
          <a:xfrm flipH="1">
            <a:off x="3619500" y="3866972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3"/>
          <p:cNvCxnSpPr>
            <a:stCxn id="4" idx="4"/>
            <a:endCxn id="4" idx="2"/>
          </p:cNvCxnSpPr>
          <p:nvPr/>
        </p:nvCxnSpPr>
        <p:spPr>
          <a:xfrm rot="5400000" flipH="1">
            <a:off x="3276600" y="3866972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42098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$1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1.0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8800" y="41336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$1</a:t>
            </a:r>
          </a:p>
          <a:p>
            <a:endParaRPr lang="en-US" sz="2400" dirty="0">
              <a:latin typeface="Palatino" pitchFamily="2" charset="77"/>
              <a:ea typeface="Palatino" pitchFamily="2" charset="77"/>
            </a:endParaRPr>
          </a:p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1.0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222420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?? 	</a:t>
            </a:r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$0</a:t>
            </a:r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0740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?? </a:t>
            </a:r>
          </a:p>
          <a:p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$2</a:t>
            </a:r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59087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?? 	</a:t>
            </a:r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$2</a:t>
            </a:r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360027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 pitchFamily="2" charset="77"/>
                <a:ea typeface="Palatino" pitchFamily="2" charset="77"/>
              </a:rPr>
              <a:t>?? </a:t>
            </a:r>
          </a:p>
          <a:p>
            <a:r>
              <a:rPr lang="en-US" sz="24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$0</a:t>
            </a:r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Let’s Play!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" pitchFamily="2" charset="77"/>
                <a:ea typeface="Palatino" pitchFamily="2" charset="77"/>
              </a:rPr>
              <a:t>$0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66836"/>
            <a:ext cx="11379200" cy="4729164"/>
          </a:xfrm>
        </p:spPr>
        <p:txBody>
          <a:bodyPr/>
          <a:lstStyle/>
          <a:p>
            <a:r>
              <a:rPr lang="en-US" sz="2800" dirty="0"/>
              <a:t>That wasn’t planning, it was learning!</a:t>
            </a:r>
          </a:p>
          <a:p>
            <a:pPr lvl="1"/>
            <a:r>
              <a:rPr lang="en-US" sz="2400" dirty="0"/>
              <a:t>Specifically, reinforcement learning</a:t>
            </a:r>
          </a:p>
          <a:p>
            <a:pPr lvl="1"/>
            <a:r>
              <a:rPr lang="en-US" sz="2400" dirty="0"/>
              <a:t>There was an MDP, but you couldn’t solve it with just computation</a:t>
            </a:r>
          </a:p>
          <a:p>
            <a:pPr lvl="1"/>
            <a:r>
              <a:rPr lang="en-US" sz="2400" dirty="0"/>
              <a:t>You needed to actually act to figure it out</a:t>
            </a:r>
          </a:p>
          <a:p>
            <a:pPr lvl="1"/>
            <a:endParaRPr lang="en-US" sz="2400" dirty="0"/>
          </a:p>
          <a:p>
            <a:r>
              <a:rPr lang="en-US" sz="2800" dirty="0"/>
              <a:t>Important ideas in reinforcement learning that came up</a:t>
            </a:r>
          </a:p>
          <a:p>
            <a:pPr lvl="1"/>
            <a:r>
              <a:rPr lang="en-US" sz="2400" dirty="0"/>
              <a:t>Exploration: you have to try unknown actions to get information</a:t>
            </a:r>
          </a:p>
          <a:p>
            <a:pPr lvl="1"/>
            <a:r>
              <a:rPr lang="en-US" sz="2400" dirty="0"/>
              <a:t>Exploitation: eventually, you have to use what you know</a:t>
            </a:r>
          </a:p>
          <a:p>
            <a:pPr lvl="1"/>
            <a:r>
              <a:rPr lang="en-US" sz="2400" dirty="0"/>
              <a:t>Regret: even if you learn intelligently, you make mistakes</a:t>
            </a:r>
          </a:p>
          <a:p>
            <a:pPr lvl="1"/>
            <a:r>
              <a:rPr lang="en-US" sz="2400" dirty="0"/>
              <a:t>Sampling: because of chance, you have to try things repeatedly</a:t>
            </a:r>
          </a:p>
          <a:p>
            <a:pPr lvl="1"/>
            <a:r>
              <a:rPr lang="en-US" sz="2400" dirty="0"/>
              <a:t>Difficulty: learning can be much harder than solving a known MDP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7400" y="40336"/>
            <a:ext cx="23622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Reinforcement Learning!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Value Iteration*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8229600" cy="4953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In value iteration, we update every state in each iteration</a:t>
            </a:r>
          </a:p>
          <a:p>
            <a:pPr>
              <a:defRPr/>
            </a:pPr>
            <a:endParaRPr lang="en-US" sz="2400" dirty="0"/>
          </a:p>
          <a:p>
            <a:pPr marL="342900" lvl="1" indent="-342900">
              <a:buClr>
                <a:schemeClr val="accent2"/>
              </a:buClr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Actually, </a:t>
            </a:r>
            <a:r>
              <a:rPr lang="en-US" sz="2400" i="1" dirty="0">
                <a:solidFill>
                  <a:schemeClr val="accent2"/>
                </a:solidFill>
                <a:ea typeface="+mn-ea"/>
                <a:cs typeface="+mn-cs"/>
              </a:rPr>
              <a:t>any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 sequences of Bellman updates will converge if every state is visited infinitely often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In fact, we can update the policy as seldom or often as we like, and we will still converge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Idea: Update states whose value we expect to change: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If                         is large then update predecessors of s</a:t>
            </a:r>
          </a:p>
        </p:txBody>
      </p:sp>
      <p:pic>
        <p:nvPicPr>
          <p:cNvPr id="21508" name="Picture 3" descr="C:\Documents and Settings\Administrator\My Documents\My Pictures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5295900"/>
            <a:ext cx="18415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Palatino" pitchFamily="2" charset="77"/>
              <a:ea typeface="Palatino" pitchFamily="2" charset="77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V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Palatino" pitchFamily="2" charset="77"/>
              <a:ea typeface="Palatino" pitchFamily="2" charset="77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Palatino" pitchFamily="2" charset="77"/>
              <a:ea typeface="Palatino" pitchFamily="2" charset="77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" pitchFamily="2" charset="77"/>
                <a:ea typeface="Palatino" pitchFamily="2" charset="77"/>
              </a:rPr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Palatino" pitchFamily="2" charset="77"/>
                <a:ea typeface="Palatino" pitchFamily="2" charset="77"/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  <a:latin typeface="Palatino" pitchFamily="2" charset="77"/>
                <a:ea typeface="Palatino" pitchFamily="2" charset="77"/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(s,a,s’) is a </a:t>
            </a:r>
            <a:br>
              <a:rPr lang="en-US" sz="200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</a:br>
            <a:r>
              <a:rPr lang="en-US" sz="2000" i="1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" pitchFamily="2" charset="77"/>
                <a:ea typeface="Palatino" pitchFamily="2" charset="77"/>
              </a:rPr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Palatino" pitchFamily="2" charset="77"/>
                <a:ea typeface="Palatino" pitchFamily="2" charset="77"/>
              </a:rPr>
              <a:t>s is a </a:t>
            </a:r>
            <a:r>
              <a:rPr lang="en-US" sz="2000" i="1">
                <a:solidFill>
                  <a:srgbClr val="0000FF"/>
                </a:solidFill>
                <a:latin typeface="Palatino" pitchFamily="2" charset="77"/>
                <a:ea typeface="Palatino" pitchFamily="2" charset="77"/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  <a:latin typeface="Palatino" pitchFamily="2" charset="77"/>
                <a:ea typeface="Palatino" pitchFamily="2" charset="77"/>
              </a:rPr>
              <a:t>q-state</a:t>
            </a:r>
          </a:p>
        </p:txBody>
      </p:sp>
    </p:spTree>
    <p:extLst>
      <p:ext uri="{BB962C8B-B14F-4D97-AF65-F5344CB8AC3E}">
        <p14:creationId xmlns:p14="http://schemas.microsoft.com/office/powerpoint/2010/main" val="334539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Start with V</a:t>
            </a:r>
            <a:r>
              <a:rPr lang="en-US" sz="2400" baseline="-25000" dirty="0">
                <a:ea typeface="ＭＳ Ｐゴシック" pitchFamily="34" charset="-128"/>
              </a:rPr>
              <a:t>0</a:t>
            </a:r>
            <a:r>
              <a:rPr lang="en-US" sz="2400" dirty="0">
                <a:ea typeface="ＭＳ Ｐゴシック" pitchFamily="34" charset="-128"/>
              </a:rPr>
              <a:t>(s) = 0: no time steps left means an expected reward sum of zero</a:t>
            </a:r>
          </a:p>
          <a:p>
            <a:pPr lvl="2">
              <a:lnSpc>
                <a:spcPct val="80000"/>
              </a:lnSpc>
            </a:pPr>
            <a:endParaRPr lang="en-US" sz="16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Given vector of </a:t>
            </a:r>
            <a:r>
              <a:rPr lang="en-US" sz="2400" dirty="0" err="1">
                <a:ea typeface="ＭＳ Ｐゴシック" pitchFamily="34" charset="-128"/>
              </a:rPr>
              <a:t>V</a:t>
            </a:r>
            <a:r>
              <a:rPr lang="en-US" sz="2400" baseline="-25000" dirty="0" err="1">
                <a:ea typeface="ＭＳ Ｐゴシック" pitchFamily="34" charset="-128"/>
              </a:rPr>
              <a:t>k</a:t>
            </a:r>
            <a:r>
              <a:rPr lang="en-US" sz="2400" dirty="0">
                <a:ea typeface="ＭＳ Ｐゴシック" pitchFamily="34" charset="-128"/>
              </a:rPr>
              <a:t>(s) values, do one ply of </a:t>
            </a:r>
            <a:r>
              <a:rPr lang="en-US" sz="2400" dirty="0" err="1">
                <a:ea typeface="ＭＳ Ｐゴシック" pitchFamily="34" charset="-128"/>
              </a:rPr>
              <a:t>expectimax</a:t>
            </a:r>
            <a:r>
              <a:rPr lang="en-US" sz="2400" dirty="0">
                <a:ea typeface="ＭＳ Ｐゴシック" pitchFamily="34" charset="-128"/>
              </a:rPr>
              <a:t> from each state: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Repeat until convergence, which yields V*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Complexity of each iteration: O(S</a:t>
            </a:r>
            <a:r>
              <a:rPr lang="en-US" sz="2400" baseline="30000" dirty="0">
                <a:ea typeface="ＭＳ Ｐゴシック" pitchFamily="34" charset="-128"/>
              </a:rPr>
              <a:t>2</a:t>
            </a:r>
            <a:r>
              <a:rPr lang="en-US" sz="2400" dirty="0">
                <a:ea typeface="ＭＳ Ｐゴシック" pitchFamily="34" charset="-128"/>
              </a:rPr>
              <a:t>A)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Theorem: will converge to unique optimal values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Basic idea: approximations get refined towards optimal values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Policy may converge long before values do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142684" y="26670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9220200" y="2286000"/>
            <a:ext cx="2286000" cy="2122488"/>
            <a:chOff x="2400" y="1401"/>
            <a:chExt cx="1440" cy="1337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Palatino" pitchFamily="2" charset="77"/>
                  <a:ea typeface="Palatino" pitchFamily="2" charset="77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216" y="140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V</a:t>
              </a:r>
              <a:r>
                <a:rPr lang="en-US" baseline="-25000" dirty="0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k+1</a:t>
              </a:r>
              <a:r>
                <a:rPr lang="en-US" dirty="0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(s)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Palatino" pitchFamily="2" charset="77"/>
                  <a:ea typeface="Palatino" pitchFamily="2" charset="77"/>
                  <a:cs typeface="Calibri"/>
                </a:rPr>
                <a:t>s,a,s</a:t>
              </a:r>
              <a:r>
                <a:rPr lang="ja-JP" altLang="en-US">
                  <a:latin typeface="Palatino" pitchFamily="2" charset="77"/>
                  <a:cs typeface="Calibri"/>
                </a:rPr>
                <a:t>’</a:t>
              </a:r>
              <a:endParaRPr lang="en-US" dirty="0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789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V</a:t>
              </a:r>
              <a:r>
                <a:rPr lang="en-US" baseline="-25000" dirty="0" err="1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k</a:t>
              </a:r>
              <a:r>
                <a:rPr lang="en-US" dirty="0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(s’</a:t>
              </a:r>
              <a:r>
                <a:rPr lang="en-US" altLang="ja-JP" dirty="0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4958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  <a:cs typeface="Calibri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Palatino" pitchFamily="2" charset="77"/>
                <a:ea typeface="Palatino" pitchFamily="2" charset="77"/>
                <a:cs typeface="Calibri"/>
              </a:rPr>
              <a:t>Bellman equations </a:t>
            </a:r>
            <a:r>
              <a:rPr lang="en-US" sz="2800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  <a:cs typeface="Calibri"/>
              </a:rPr>
              <a:t>characterize</a:t>
            </a:r>
            <a:r>
              <a:rPr lang="en-US" sz="2800" dirty="0">
                <a:latin typeface="Palatino" pitchFamily="2" charset="77"/>
                <a:ea typeface="Palatino" pitchFamily="2" charset="77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Palatino" pitchFamily="2" charset="77"/>
              <a:ea typeface="Palatino" pitchFamily="2" charset="77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Palatino" pitchFamily="2" charset="77"/>
              <a:ea typeface="Palatino" pitchFamily="2" charset="77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Palatino" pitchFamily="2" charset="77"/>
              <a:ea typeface="Palatino" pitchFamily="2" charset="77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Palatino" pitchFamily="2" charset="77"/>
              <a:ea typeface="Palatino" pitchFamily="2" charset="77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Palatino" pitchFamily="2" charset="77"/>
                <a:ea typeface="Palatino" pitchFamily="2" charset="77"/>
                <a:cs typeface="Calibri"/>
              </a:rPr>
              <a:t>Value iteration </a:t>
            </a:r>
            <a:r>
              <a:rPr lang="en-US" sz="2800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  <a:cs typeface="Calibri"/>
              </a:rPr>
              <a:t>computes</a:t>
            </a:r>
            <a:r>
              <a:rPr lang="en-US" sz="2800" dirty="0">
                <a:latin typeface="Palatino" pitchFamily="2" charset="77"/>
                <a:ea typeface="Palatino" pitchFamily="2" charset="77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Palatino" pitchFamily="2" charset="77"/>
              <a:ea typeface="Palatino" pitchFamily="2" charset="77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Palatino" pitchFamily="2" charset="77"/>
              <a:ea typeface="Palatino" pitchFamily="2" charset="77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Palatino" pitchFamily="2" charset="77"/>
              <a:ea typeface="Palatino" pitchFamily="2" charset="77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Palatino" pitchFamily="2" charset="77"/>
              <a:ea typeface="Palatino" pitchFamily="2" charset="77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Palatino" pitchFamily="2" charset="77"/>
                <a:ea typeface="Palatino" pitchFamily="2" charset="77"/>
                <a:cs typeface="Calibri"/>
              </a:rPr>
              <a:t>Value iteration is just a fixed point solution method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Palatino" pitchFamily="2" charset="77"/>
                <a:ea typeface="Palatino" pitchFamily="2" charset="77"/>
                <a:cs typeface="Calibri"/>
              </a:rPr>
              <a:t>… though the </a:t>
            </a:r>
            <a:r>
              <a:rPr lang="en-US" sz="2000" dirty="0" err="1">
                <a:latin typeface="Palatino" pitchFamily="2" charset="77"/>
                <a:ea typeface="Palatino" pitchFamily="2" charset="77"/>
                <a:cs typeface="Calibri"/>
              </a:rPr>
              <a:t>V</a:t>
            </a:r>
            <a:r>
              <a:rPr lang="en-US" sz="2000" baseline="-25000" dirty="0" err="1">
                <a:latin typeface="Palatino" pitchFamily="2" charset="77"/>
                <a:ea typeface="Palatino" pitchFamily="2" charset="77"/>
                <a:cs typeface="Calibri"/>
              </a:rPr>
              <a:t>k</a:t>
            </a:r>
            <a:r>
              <a:rPr lang="en-US" sz="2000" dirty="0">
                <a:latin typeface="Palatino" pitchFamily="2" charset="77"/>
                <a:ea typeface="Palatino" pitchFamily="2" charset="77"/>
                <a:cs typeface="Calibri"/>
              </a:rPr>
              <a:t> vectors are also interpretable as time-limited values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1600" y="43434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Palatino" pitchFamily="2" charset="77"/>
                  <a:ea typeface="Palatino" pitchFamily="2" charset="77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Palatino" pitchFamily="2" charset="77"/>
                  <a:ea typeface="Palatino" pitchFamily="2" charset="77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V(s)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Palatino" pitchFamily="2" charset="77"/>
                  <a:ea typeface="Palatino" pitchFamily="2" charset="77"/>
                  <a:cs typeface="Calibri"/>
                </a:rPr>
                <a:t>s,a,s</a:t>
              </a:r>
              <a:r>
                <a:rPr lang="ja-JP" altLang="en-US">
                  <a:latin typeface="Palatino" pitchFamily="2" charset="77"/>
                  <a:cs typeface="Calibri"/>
                </a:rPr>
                <a:t>’</a:t>
              </a:r>
              <a:endParaRPr lang="en-US" dirty="0"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V(s’</a:t>
              </a:r>
              <a:r>
                <a:rPr lang="en-US" altLang="ja-JP" dirty="0">
                  <a:solidFill>
                    <a:srgbClr val="0000FF"/>
                  </a:solidFill>
                  <a:latin typeface="Palatino" pitchFamily="2" charset="77"/>
                  <a:ea typeface="Palatino" pitchFamily="2" charset="77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Palatino" pitchFamily="2" charset="77"/>
                <a:ea typeface="Palatino" pitchFamily="2" charset="77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 pitchFamily="2" charset="77"/>
              <a:ea typeface="Palatino" pitchFamily="2" charset="77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3" y="2286000"/>
            <a:ext cx="6950388" cy="6908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(again </a:t>
            </a:r>
            <a:r>
              <a:rPr lang="en-US" dirty="0">
                <a:sym typeface="Wingdings" pitchFamily="2" charset="2"/>
              </a:rPr>
              <a:t>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68401"/>
            <a:ext cx="11379200" cy="4729164"/>
          </a:xfrm>
        </p:spPr>
        <p:txBody>
          <a:bodyPr/>
          <a:lstStyle/>
          <a:p>
            <a:r>
              <a:rPr lang="en-US" sz="2800" dirty="0"/>
              <a:t>Init: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Iterate:</a:t>
            </a: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839200" y="3048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/>
                <a:t>s,a,s</a:t>
              </a:r>
              <a:r>
                <a:rPr lang="ja-JP" altLang="en-US" sz="2400"/>
                <a:t>’</a:t>
              </a:r>
              <a:endParaRPr lang="en-US" sz="2400" dirty="0"/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/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</a:rPr>
                <a:t>’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5ADC87-EB4B-BA4B-9CC1-1D2774DE23C8}"/>
                  </a:ext>
                </a:extLst>
              </p:cNvPr>
              <p:cNvSpPr txBox="1"/>
              <p:nvPr/>
            </p:nvSpPr>
            <p:spPr>
              <a:xfrm>
                <a:off x="1328734" y="1760319"/>
                <a:ext cx="30685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/>
                        </a:rPr>
                        <m:t>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/>
                        </a:rPr>
                        <m:t>: 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𝑠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/>
                        </a:rPr>
                        <m:t>=0</m:t>
                      </m:r>
                    </m:oMath>
                  </m:oMathPara>
                </a14:m>
                <a:endParaRPr lang="en-US" sz="36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5ADC87-EB4B-BA4B-9CC1-1D2774DE2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34" y="1760319"/>
                <a:ext cx="3068532" cy="646331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78C36B-B027-5F46-B0B8-411FA572451A}"/>
                  </a:ext>
                </a:extLst>
              </p:cNvPr>
              <p:cNvSpPr txBox="1"/>
              <p:nvPr/>
            </p:nvSpPr>
            <p:spPr>
              <a:xfrm>
                <a:off x="706099" y="3454275"/>
                <a:ext cx="11485901" cy="1698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:  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𝑛𝑒𝑤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36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cs typeface="Calibri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naryPr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𝑠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𝑠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𝑎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[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𝑠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𝑎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𝛾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]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6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78C36B-B027-5F46-B0B8-411FA572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99" y="3454275"/>
                <a:ext cx="11485901" cy="1698735"/>
              </a:xfrm>
              <a:prstGeom prst="rect">
                <a:avLst/>
              </a:prstGeom>
              <a:blipFill>
                <a:blip r:embed="rId3"/>
                <a:stretch>
                  <a:fillRect t="-100746" b="-16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804E4-6BAB-9944-BC0D-B0B85E2FD206}"/>
                  </a:ext>
                </a:extLst>
              </p:cNvPr>
              <p:cNvSpPr txBox="1"/>
              <p:nvPr/>
            </p:nvSpPr>
            <p:spPr>
              <a:xfrm>
                <a:off x="990600" y="5305750"/>
                <a:ext cx="20793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3600" b="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804E4-6BAB-9944-BC0D-B0B85E2FD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05750"/>
                <a:ext cx="2079351" cy="646331"/>
              </a:xfrm>
              <a:prstGeom prst="rect">
                <a:avLst/>
              </a:prstGeom>
              <a:blipFill>
                <a:blip r:embed="rId4"/>
                <a:stretch>
                  <a:fillRect l="-610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A8885E7-7586-634A-95F1-2CE371DA72F1}"/>
              </a:ext>
            </a:extLst>
          </p:cNvPr>
          <p:cNvSpPr txBox="1"/>
          <p:nvPr/>
        </p:nvSpPr>
        <p:spPr>
          <a:xfrm>
            <a:off x="609600" y="6334705"/>
            <a:ext cx="1147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  <a:cs typeface="Calibri"/>
              </a:rPr>
              <a:t>Note: can even directly assign to </a:t>
            </a:r>
            <a:r>
              <a:rPr lang="en-US" i="1" dirty="0">
                <a:latin typeface="Palatino" pitchFamily="2" charset="77"/>
                <a:ea typeface="Palatino" pitchFamily="2" charset="77"/>
                <a:cs typeface="Calibri"/>
              </a:rPr>
              <a:t>V(s)</a:t>
            </a:r>
            <a:r>
              <a:rPr lang="en-US" dirty="0">
                <a:latin typeface="Palatino" pitchFamily="2" charset="77"/>
                <a:ea typeface="Palatino" pitchFamily="2" charset="77"/>
                <a:cs typeface="Calibri"/>
              </a:rPr>
              <a:t>, which will not compute the sequence of </a:t>
            </a:r>
            <a:r>
              <a:rPr lang="en-US" i="1" dirty="0" err="1">
                <a:latin typeface="Palatino" pitchFamily="2" charset="77"/>
                <a:ea typeface="Palatino" pitchFamily="2" charset="77"/>
                <a:cs typeface="Calibri"/>
              </a:rPr>
              <a:t>V</a:t>
            </a:r>
            <a:r>
              <a:rPr lang="en-US" i="1" baseline="-25000" dirty="0" err="1">
                <a:latin typeface="Palatino" pitchFamily="2" charset="77"/>
                <a:ea typeface="Palatino" pitchFamily="2" charset="77"/>
                <a:cs typeface="Calibri"/>
              </a:rPr>
              <a:t>k</a:t>
            </a:r>
            <a:r>
              <a:rPr lang="en-US" dirty="0">
                <a:latin typeface="Palatino" pitchFamily="2" charset="77"/>
                <a:ea typeface="Palatino" pitchFamily="2" charset="77"/>
                <a:cs typeface="Calibri"/>
              </a:rPr>
              <a:t> but will still converge to </a:t>
            </a:r>
            <a:r>
              <a:rPr lang="en-US" i="1" dirty="0">
                <a:latin typeface="Palatino" pitchFamily="2" charset="77"/>
                <a:ea typeface="Palatino" pitchFamily="2" charset="77"/>
                <a:cs typeface="Calibri"/>
              </a:rPr>
              <a:t>V*</a:t>
            </a:r>
          </a:p>
        </p:txBody>
      </p:sp>
    </p:spTree>
    <p:extLst>
      <p:ext uri="{BB962C8B-B14F-4D97-AF65-F5344CB8AC3E}">
        <p14:creationId xmlns:p14="http://schemas.microsoft.com/office/powerpoint/2010/main" val="12974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heme/theme1.xml><?xml version="1.0" encoding="utf-8"?>
<a:theme xmlns:a="http://schemas.openxmlformats.org/drawingml/2006/main" name="188theme2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188theme2.thmx</Template>
  <TotalTime>62667</TotalTime>
  <Words>2515</Words>
  <Application>Microsoft Macintosh PowerPoint</Application>
  <PresentationFormat>Widescreen</PresentationFormat>
  <Paragraphs>545</Paragraphs>
  <Slides>54</Slides>
  <Notes>29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Palatino</vt:lpstr>
      <vt:lpstr>Wingdings</vt:lpstr>
      <vt:lpstr>188theme2</vt:lpstr>
      <vt:lpstr>CS 188: Artificial Intelligence </vt:lpstr>
      <vt:lpstr>Recap: Defining MDPs</vt:lpstr>
      <vt:lpstr>Example: Grid World</vt:lpstr>
      <vt:lpstr>Solving MDPs</vt:lpstr>
      <vt:lpstr>Optimal Quantities</vt:lpstr>
      <vt:lpstr>Optimal Quantities</vt:lpstr>
      <vt:lpstr>Value Iteration</vt:lpstr>
      <vt:lpstr>Value Iteration</vt:lpstr>
      <vt:lpstr>Value Iteration (again  )</vt:lpstr>
      <vt:lpstr>The Bellman Equations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Extraction</vt:lpstr>
      <vt:lpstr>Computing Actions from Values</vt:lpstr>
      <vt:lpstr>Computing Actions from Q-Values</vt:lpstr>
      <vt:lpstr>Let’s think.</vt:lpstr>
      <vt:lpstr>Policy Methods</vt:lpstr>
      <vt:lpstr>Problems with Value Iteration</vt:lpstr>
      <vt:lpstr>Problems with Value Iteration</vt:lpstr>
      <vt:lpstr>k=12</vt:lpstr>
      <vt:lpstr>k=100</vt:lpstr>
      <vt:lpstr>Policy Iteration</vt:lpstr>
      <vt:lpstr>Policy Evaluation</vt:lpstr>
      <vt:lpstr>Fixed Policies</vt:lpstr>
      <vt:lpstr>Utilities for a Fixed Policy</vt:lpstr>
      <vt:lpstr>Policy Evaluation</vt:lpstr>
      <vt:lpstr>Example: Policy Evaluation</vt:lpstr>
      <vt:lpstr>Example: Policy Evaluation</vt:lpstr>
      <vt:lpstr>Policy Iteration</vt:lpstr>
      <vt:lpstr>Policy Iteration</vt:lpstr>
      <vt:lpstr>Comparison</vt:lpstr>
      <vt:lpstr>Summary: MDP Algorithms</vt:lpstr>
      <vt:lpstr>The Bellman Equations</vt:lpstr>
      <vt:lpstr>Double Bandits</vt:lpstr>
      <vt:lpstr>Double-Bandit MDP</vt:lpstr>
      <vt:lpstr>Offline Planning</vt:lpstr>
      <vt:lpstr>Let’s Play!</vt:lpstr>
      <vt:lpstr>Online Planning</vt:lpstr>
      <vt:lpstr>Let’s Play!</vt:lpstr>
      <vt:lpstr>What Just Happened?</vt:lpstr>
      <vt:lpstr>Next Time: Reinforcement Learning!</vt:lpstr>
      <vt:lpstr>Asynchronous Value Iteration*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2707</cp:revision>
  <cp:lastPrinted>2014-02-18T19:00:09Z</cp:lastPrinted>
  <dcterms:created xsi:type="dcterms:W3CDTF">2004-08-27T04:16:05Z</dcterms:created>
  <dcterms:modified xsi:type="dcterms:W3CDTF">2021-09-23T06:29:20Z</dcterms:modified>
</cp:coreProperties>
</file>