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35"/>
  </p:notesMasterIdLst>
  <p:handoutMasterIdLst>
    <p:handoutMasterId r:id="rId36"/>
  </p:handoutMasterIdLst>
  <p:sldIdLst>
    <p:sldId id="441" r:id="rId2"/>
    <p:sldId id="406" r:id="rId3"/>
    <p:sldId id="445" r:id="rId4"/>
    <p:sldId id="423" r:id="rId5"/>
    <p:sldId id="443" r:id="rId6"/>
    <p:sldId id="456" r:id="rId7"/>
    <p:sldId id="432" r:id="rId8"/>
    <p:sldId id="434" r:id="rId9"/>
    <p:sldId id="449" r:id="rId10"/>
    <p:sldId id="450" r:id="rId11"/>
    <p:sldId id="395" r:id="rId12"/>
    <p:sldId id="451" r:id="rId13"/>
    <p:sldId id="457" r:id="rId14"/>
    <p:sldId id="448" r:id="rId15"/>
    <p:sldId id="388" r:id="rId16"/>
    <p:sldId id="459" r:id="rId17"/>
    <p:sldId id="460" r:id="rId18"/>
    <p:sldId id="461" r:id="rId19"/>
    <p:sldId id="390" r:id="rId20"/>
    <p:sldId id="464" r:id="rId21"/>
    <p:sldId id="462" r:id="rId22"/>
    <p:sldId id="452" r:id="rId23"/>
    <p:sldId id="453" r:id="rId24"/>
    <p:sldId id="363" r:id="rId25"/>
    <p:sldId id="402" r:id="rId26"/>
    <p:sldId id="364" r:id="rId27"/>
    <p:sldId id="365" r:id="rId28"/>
    <p:sldId id="366" r:id="rId29"/>
    <p:sldId id="454" r:id="rId30"/>
    <p:sldId id="463" r:id="rId31"/>
    <p:sldId id="399" r:id="rId32"/>
    <p:sldId id="373" r:id="rId33"/>
    <p:sldId id="397" r:id="rId34"/>
  </p:sldIdLst>
  <p:sldSz cx="12192000" cy="6858000"/>
  <p:notesSz cx="7315200" cy="9601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6"/>
    <p:restoredTop sz="94789"/>
  </p:normalViewPr>
  <p:slideViewPr>
    <p:cSldViewPr>
      <p:cViewPr varScale="1">
        <p:scale>
          <a:sx n="83" d="100"/>
          <a:sy n="83" d="100"/>
        </p:scale>
        <p:origin x="208" y="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A7DB4F0-D82D-4736-83D1-AD62A687B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8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BA52A2-6AE2-47FE-A754-A7EB9B5F0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1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Alarm</a:t>
            </a:r>
            <a:r>
              <a:rPr lang="en-US" baseline="0" dirty="0"/>
              <a:t> not independent of fire, but independent given smoke (whole point of fire alarm!) </a:t>
            </a:r>
          </a:p>
          <a:p>
            <a:endParaRPr lang="en-US" baseline="0" dirty="0"/>
          </a:p>
          <a:p>
            <a:r>
              <a:rPr lang="en-US" dirty="0"/>
              <a:t>Trade off between</a:t>
            </a:r>
            <a:r>
              <a:rPr lang="en-US" baseline="0" dirty="0"/>
              <a:t> having more edges/direct dependencies and a simpler/cheaper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itchFamily="34" charset="0"/>
                <a:ea typeface="ＭＳ Ｐゴシック" pitchFamily="34" charset="-128"/>
              </a:rPr>
              <a:t>Important for modeling: understanding which assumptions you are making!</a:t>
            </a:r>
          </a:p>
          <a:p>
            <a:endParaRPr lang="en-US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dirty="0">
                <a:latin typeface="Arial" pitchFamily="34" charset="0"/>
                <a:ea typeface="ＭＳ Ｐゴシック" pitchFamily="34" charset="-128"/>
              </a:rPr>
              <a:t>These are independence</a:t>
            </a:r>
            <a:r>
              <a:rPr lang="en-US" baseline="0" dirty="0">
                <a:latin typeface="Arial" pitchFamily="34" charset="0"/>
                <a:ea typeface="ＭＳ Ｐゴシック" pitchFamily="34" charset="-128"/>
              </a:rPr>
              <a:t> assumptions that are *from the graph*. There can be more (due to the tables). </a:t>
            </a: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9EC271-397E-43E2-9DF1-EE9ED7E3DACF}" type="slidenum">
              <a:rPr lang="en-US" smtClean="0">
                <a:ea typeface="ＭＳ Ｐゴシック" pitchFamily="34" charset="-128"/>
              </a:rPr>
              <a:pPr eaLnBrk="1" hangingPunct="1"/>
              <a:t>10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280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possible triples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2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case, R and B are independent, unless we </a:t>
            </a:r>
            <a:r>
              <a:rPr lang="en-US" dirty="0" err="1"/>
              <a:t>conditioon</a:t>
            </a:r>
            <a:r>
              <a:rPr lang="en-US" dirty="0"/>
              <a:t> on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7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en-US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>
                <a:latin typeface="Arial" pitchFamily="34" charset="0"/>
                <a:ea typeface="ＭＳ Ｐゴシック" pitchFamily="34" charset="-128"/>
              </a:rPr>
              <a:t>: traffic report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75A3D32-6BA7-4A1F-917C-754422230827}" type="slidenum">
              <a:rPr lang="en-US" sz="1300"/>
              <a:pPr eaLnBrk="1" hangingPunct="1"/>
              <a:t>26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70554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5713-987D-44B7-9DCB-B970C29AB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11D58-D3A4-4DBA-B13D-4273DB880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DF701-6BAB-4E65-BA31-CB487E6AA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B43A5-7FF7-4E76-A6CF-DE4C172F4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B57F0-4ED9-4AA8-BECF-57D4B0438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F63F4-C7E4-4D60-AB33-E064A9DF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90379-891A-469D-9C4C-B96F80E1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A16BB-9E8B-43A5-A215-DE51D5E53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73E2C-7BB5-43EA-AC5E-0D79EAEDF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F640-69E8-44FA-B6D4-5BB95BC3E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66F89-BD2F-45C9-A86E-AE3311D3A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0A922742-EF7D-4FF1-A8FB-71468DC9B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3.xml"/><Relationship Id="rId7" Type="http://schemas.openxmlformats.org/officeDocument/2006/relationships/image" Target="../media/image3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tags" Target="../tags/tag24.xml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28.xml"/><Relationship Id="rId7" Type="http://schemas.openxmlformats.org/officeDocument/2006/relationships/image" Target="../media/image3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29.xml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50.png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34.xml"/><Relationship Id="rId7" Type="http://schemas.openxmlformats.org/officeDocument/2006/relationships/image" Target="../media/image5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37.xml"/><Relationship Id="rId7" Type="http://schemas.openxmlformats.org/officeDocument/2006/relationships/image" Target="../media/image5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tags" Target="../tags/tag39.xml"/><Relationship Id="rId10" Type="http://schemas.openxmlformats.org/officeDocument/2006/relationships/image" Target="../media/image58.png"/><Relationship Id="rId4" Type="http://schemas.openxmlformats.org/officeDocument/2006/relationships/tags" Target="../tags/tag38.xml"/><Relationship Id="rId9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6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tags" Target="../tags/tag17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2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19.xml"/><Relationship Id="rId10" Type="http://schemas.openxmlformats.org/officeDocument/2006/relationships/image" Target="../media/image23.png"/><Relationship Id="rId4" Type="http://schemas.openxmlformats.org/officeDocument/2006/relationships/tags" Target="../tags/tag18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86000"/>
            <a:ext cx="4277676" cy="3527981"/>
          </a:xfrm>
          <a:prstGeom prst="rect">
            <a:avLst/>
          </a:prstGeom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 Nets: Independence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5542257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</a:t>
            </a:r>
            <a:r>
              <a:rPr lang="en-US" sz="2400" dirty="0" err="1">
                <a:latin typeface="Calibri"/>
                <a:cs typeface="Calibri"/>
              </a:rPr>
              <a:t>Anca</a:t>
            </a:r>
            <a:r>
              <a:rPr lang="en-US" sz="2400" dirty="0">
                <a:latin typeface="Calibri"/>
                <a:cs typeface="Calibri"/>
              </a:rPr>
              <a:t> Dragan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249329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Bayes Nets: Assumptions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543800" cy="4525963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Assumptions we are required to make to define the Bayes net when given the graph:</a:t>
            </a: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2"/>
            <a:endParaRPr lang="en-US" sz="16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Beyond above </a:t>
            </a:r>
            <a:r>
              <a:rPr lang="en-US" alt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chain rule 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Bayes net</a:t>
            </a:r>
            <a:r>
              <a:rPr lang="en-US" alt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”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 conditional independence assumptions </a:t>
            </a:r>
          </a:p>
          <a:p>
            <a:pPr lvl="6"/>
            <a:endParaRPr lang="en-US" altLang="ja-JP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Often additional conditional independences</a:t>
            </a:r>
          </a:p>
          <a:p>
            <a:pPr lvl="7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They can be read off the graph</a:t>
            </a:r>
          </a:p>
          <a:p>
            <a:pPr lvl="4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Important for modeling: understand assumptions made when choosing a Bayes net graph</a:t>
            </a: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4756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52600"/>
            <a:ext cx="4859973" cy="40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10972800" cy="3382963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Conditional independence assumptions directly from simplifications in chain rule:</a:t>
            </a: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Additional implied conditional independence assumptions?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57550" y="1524000"/>
            <a:ext cx="5657850" cy="838200"/>
            <a:chOff x="3962400" y="1676400"/>
            <a:chExt cx="4114800" cy="6096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9624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181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324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586288" y="1981200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AutoShape 8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5805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467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W</a:t>
              </a:r>
            </a:p>
          </p:txBody>
        </p:sp>
        <p:cxnSp>
          <p:nvCxnSpPr>
            <p:cNvPr id="11" name="AutoShape 8"/>
            <p:cNvCxnSpPr>
              <a:cxnSpLocks noChangeShapeType="1"/>
              <a:endCxn id="10" idx="2"/>
            </p:cNvCxnSpPr>
            <p:nvPr/>
          </p:nvCxnSpPr>
          <p:spPr bwMode="auto">
            <a:xfrm>
              <a:off x="6948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84" y="3902077"/>
            <a:ext cx="7962900" cy="469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84" y="3151982"/>
            <a:ext cx="9334500" cy="469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532" y="3151982"/>
            <a:ext cx="1968500" cy="469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784" y="3902077"/>
            <a:ext cx="3086100" cy="469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784" y="4988444"/>
            <a:ext cx="2095500" cy="46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Independence in a BN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9601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Important question about a BN: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Are two nodes independent given certain evidence?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If yes, can prove using algebra (tedious in general)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If no, can prove with a counter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Question: are X and Z necessarily independent?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Answer: no.  Example: low pressure causes rain, which causes traffic.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X can influence Z, Z can influence X (via 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Addendum: they </a:t>
            </a:r>
            <a:r>
              <a:rPr lang="en-US" sz="2000" i="1" dirty="0">
                <a:latin typeface="Calibri"/>
                <a:cs typeface="Calibri"/>
              </a:rPr>
              <a:t>could </a:t>
            </a:r>
            <a:r>
              <a:rPr lang="en-US" sz="2000" dirty="0">
                <a:latin typeface="Calibri"/>
                <a:cs typeface="Calibri"/>
              </a:rPr>
              <a:t>be independent: how?</a:t>
            </a:r>
          </a:p>
        </p:txBody>
      </p:sp>
      <p:sp>
        <p:nvSpPr>
          <p:cNvPr id="1088516" name="Oval 4"/>
          <p:cNvSpPr>
            <a:spLocks noChangeArrowheads="1"/>
          </p:cNvSpPr>
          <p:nvPr/>
        </p:nvSpPr>
        <p:spPr bwMode="auto">
          <a:xfrm>
            <a:off x="44958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X</a:t>
            </a:r>
          </a:p>
        </p:txBody>
      </p:sp>
      <p:sp>
        <p:nvSpPr>
          <p:cNvPr id="1088517" name="Oval 5"/>
          <p:cNvSpPr>
            <a:spLocks noChangeArrowheads="1"/>
          </p:cNvSpPr>
          <p:nvPr/>
        </p:nvSpPr>
        <p:spPr bwMode="auto">
          <a:xfrm>
            <a:off x="5715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Y</a:t>
            </a:r>
          </a:p>
        </p:txBody>
      </p:sp>
      <p:sp>
        <p:nvSpPr>
          <p:cNvPr id="1088518" name="Oval 6"/>
          <p:cNvSpPr>
            <a:spLocks noChangeArrowheads="1"/>
          </p:cNvSpPr>
          <p:nvPr/>
        </p:nvSpPr>
        <p:spPr bwMode="auto">
          <a:xfrm>
            <a:off x="6858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Z</a:t>
            </a:r>
          </a:p>
        </p:txBody>
      </p:sp>
      <p:cxnSp>
        <p:nvCxnSpPr>
          <p:cNvPr id="1088519" name="AutoShape 7"/>
          <p:cNvCxnSpPr>
            <a:cxnSpLocks noChangeShapeType="1"/>
            <a:stCxn id="1088516" idx="6"/>
            <a:endCxn id="1088517" idx="2"/>
          </p:cNvCxnSpPr>
          <p:nvPr/>
        </p:nvCxnSpPr>
        <p:spPr bwMode="auto">
          <a:xfrm>
            <a:off x="5119687" y="4140200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88520" name="AutoShape 8"/>
          <p:cNvCxnSpPr>
            <a:cxnSpLocks noChangeShapeType="1"/>
            <a:stCxn id="1088517" idx="6"/>
            <a:endCxn id="1088518" idx="2"/>
          </p:cNvCxnSpPr>
          <p:nvPr/>
        </p:nvCxnSpPr>
        <p:spPr bwMode="auto">
          <a:xfrm>
            <a:off x="6338887" y="4140200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69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6" grpId="0" animBg="1"/>
      <p:bldP spid="1088517" grpId="0" animBg="1"/>
      <p:bldP spid="10885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95400"/>
            <a:ext cx="6733473" cy="49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0" y="1397001"/>
            <a:ext cx="106426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Study independence properties for triples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Why triples?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Analyze complex cases in terms of member triples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D-separation: a condition / algorithm for answering such queries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8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No!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Low pressure causes rain causes traffic,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high pressure causes no rain causes no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traffic</a:t>
            </a: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numbers: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P( +y | +x ) = 1, P( -y | - x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Guaranteed X independent of Z given Y?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Evidence along the chain 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“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blocks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”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 the influence</a:t>
            </a: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29000"/>
            <a:ext cx="298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58200" y="5105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</p:spTree>
    <p:extLst>
      <p:ext uri="{BB962C8B-B14F-4D97-AF65-F5344CB8AC3E}">
        <p14:creationId xmlns:p14="http://schemas.microsoft.com/office/powerpoint/2010/main" val="17400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No!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Project due causes both forums busy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    and lab full 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numbers: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     P( +x | +y ) = 1, P( -x | -y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	 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41339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and Z independent given Y?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CC0000"/>
                </a:solidFill>
                <a:latin typeface="Calibri"/>
                <a:cs typeface="Calibri"/>
              </a:rPr>
              <a:t>Observing the cause blocks influence between effects.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098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458200" y="5181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pic>
        <p:nvPicPr>
          <p:cNvPr id="1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52800"/>
            <a:ext cx="29702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24148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3068642" cy="3886199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Common Effect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54102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Last configuration: two causes of one effect (v-structures)</a:t>
            </a:r>
          </a:p>
          <a:p>
            <a:pPr eaLnBrk="1" hangingPunct="1"/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914400" y="5802868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Z: Traffic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38800" y="1295400"/>
            <a:ext cx="6324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and Y independent?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Yes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the ballgame and the rain cause traffic, but they are not correlated</a:t>
            </a: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Proof:</a:t>
            </a: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430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Raining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194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Y: Ballgame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115125"/>
            <a:ext cx="4471120" cy="28724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62A35D-4EB2-2544-AA86-0C02A33E72DE}"/>
              </a:ext>
            </a:extLst>
          </p:cNvPr>
          <p:cNvSpPr/>
          <p:nvPr/>
        </p:nvSpPr>
        <p:spPr>
          <a:xfrm>
            <a:off x="6332349" y="3634353"/>
            <a:ext cx="4918398" cy="2819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6C131-0FF2-C541-B7AC-2FAB3ACCC8DD}"/>
              </a:ext>
            </a:extLst>
          </p:cNvPr>
          <p:cNvSpPr/>
          <p:nvPr/>
        </p:nvSpPr>
        <p:spPr>
          <a:xfrm>
            <a:off x="7442920" y="4708903"/>
            <a:ext cx="3834680" cy="14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F73DB-2F0A-284C-AC57-BA36DDF0EACF}"/>
              </a:ext>
            </a:extLst>
          </p:cNvPr>
          <p:cNvSpPr/>
          <p:nvPr/>
        </p:nvSpPr>
        <p:spPr>
          <a:xfrm>
            <a:off x="7516948" y="5562600"/>
            <a:ext cx="3733799" cy="1272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04799" y="1600200"/>
            <a:ext cx="11201401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Chain rule </a:t>
            </a: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X, Y independent if and only if:</a:t>
            </a:r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 and Y are conditionally independent given Z 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6" y="2570706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67520"/>
            <a:ext cx="37957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6316662"/>
            <a:ext cx="4841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63373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737" y="3505200"/>
            <a:ext cx="6646512" cy="970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3068642" cy="3886199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Common Effect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54102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Last configuration: two causes of one effect (v-structures)</a:t>
            </a:r>
          </a:p>
          <a:p>
            <a:pPr eaLnBrk="1" hangingPunct="1"/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914400" y="5802868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Z: Traffic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38800" y="1295400"/>
            <a:ext cx="6324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and Y independent?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Yes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the ballgame and the rain cause traffic, but they are not correlated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(Proved previously)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and Y independent given Z?</a:t>
            </a:r>
          </a:p>
          <a:p>
            <a:pPr lvl="6"/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No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seeing traffic puts the rain and the ballgame in competition as explanation.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This is backwards from the other cases</a:t>
            </a:r>
          </a:p>
          <a:p>
            <a:pPr lvl="8"/>
            <a:endParaRPr lang="en-US" sz="8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Observing an effect </a:t>
            </a:r>
            <a:r>
              <a:rPr lang="en-US" sz="20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activates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influence between possible causes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.</a:t>
            </a: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430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Raining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194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Y: Ballgame</a:t>
            </a:r>
          </a:p>
        </p:txBody>
      </p:sp>
    </p:spTree>
    <p:extLst>
      <p:ext uri="{BB962C8B-B14F-4D97-AF65-F5344CB8AC3E}">
        <p14:creationId xmlns:p14="http://schemas.microsoft.com/office/powerpoint/2010/main" val="9029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5" y="1524000"/>
            <a:ext cx="6946984" cy="44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3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399"/>
            <a:ext cx="10058400" cy="4449765"/>
          </a:xfrm>
        </p:spPr>
        <p:txBody>
          <a:bodyPr/>
          <a:lstStyle/>
          <a:p>
            <a:r>
              <a:rPr lang="en-US" sz="2800" dirty="0"/>
              <a:t>General question: in a given BN, are two variables independent (given evidence)?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Solution: analyze the graph</a:t>
            </a:r>
          </a:p>
          <a:p>
            <a:pPr eaLnBrk="1" hangingPunct="1"/>
            <a:endParaRPr lang="en-US" sz="2800" dirty="0"/>
          </a:p>
          <a:p>
            <a:r>
              <a:rPr lang="en-US" sz="2800" dirty="0"/>
              <a:t>Any complex example can be broken</a:t>
            </a:r>
          </a:p>
          <a:p>
            <a:pPr marL="0" indent="0">
              <a:buNone/>
            </a:pPr>
            <a:r>
              <a:rPr lang="en-US" sz="2800" dirty="0"/>
              <a:t>    into repetitions of the three canonical cases</a:t>
            </a:r>
          </a:p>
          <a:p>
            <a:endParaRPr lang="en-US" sz="2800" dirty="0"/>
          </a:p>
          <a:p>
            <a:pPr marL="0" indent="0" eaLnBrk="1" hangingPunct="1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38400"/>
            <a:ext cx="37727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7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Reachability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Recipe: shade evidence nodes, look for paths in the resulting graph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Attempt 1: if two nodes are </a:t>
            </a:r>
            <a:r>
              <a:rPr lang="en-US" sz="2400" b="1" dirty="0">
                <a:latin typeface="Calibri"/>
                <a:cs typeface="Calibri"/>
              </a:rPr>
              <a:t>not</a:t>
            </a:r>
            <a:r>
              <a:rPr lang="en-US" sz="2400" dirty="0">
                <a:latin typeface="Calibri"/>
                <a:cs typeface="Calibri"/>
              </a:rPr>
              <a:t> connected by any undirected path not blocked by a shaded node, they are</a:t>
            </a:r>
            <a:r>
              <a:rPr lang="en-US" sz="2400" b="1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conditionally independent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Almost works, but not quite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Where does it break?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Answer: the v-structure at T doesn’t count as a link in a path unless “active”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88773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R</a:t>
            </a:r>
            <a:endParaRPr lang="en-US" sz="2400" baseline="-2500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9486900" y="3886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T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2" name="AutoShape 6"/>
          <p:cNvCxnSpPr>
            <a:cxnSpLocks noChangeShapeType="1"/>
            <a:stCxn id="19460" idx="4"/>
            <a:endCxn id="19461" idx="1"/>
          </p:cNvCxnSpPr>
          <p:nvPr/>
        </p:nvCxnSpPr>
        <p:spPr bwMode="auto">
          <a:xfrm>
            <a:off x="9144000" y="30622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03251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B</a:t>
            </a:r>
          </a:p>
        </p:txBody>
      </p:sp>
      <p:cxnSp>
        <p:nvCxnSpPr>
          <p:cNvPr id="19464" name="AutoShape 8"/>
          <p:cNvCxnSpPr>
            <a:cxnSpLocks noChangeShapeType="1"/>
            <a:stCxn id="19463" idx="4"/>
            <a:endCxn id="19461" idx="7"/>
          </p:cNvCxnSpPr>
          <p:nvPr/>
        </p:nvCxnSpPr>
        <p:spPr bwMode="auto">
          <a:xfrm flipH="1">
            <a:off x="9942513" y="30622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05800" y="38719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D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6" name="AutoShape 10"/>
          <p:cNvCxnSpPr>
            <a:cxnSpLocks noChangeShapeType="1"/>
            <a:stCxn id="19460" idx="4"/>
            <a:endCxn id="19465" idx="0"/>
          </p:cNvCxnSpPr>
          <p:nvPr/>
        </p:nvCxnSpPr>
        <p:spPr bwMode="auto">
          <a:xfrm flipH="1">
            <a:off x="8572500" y="30622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878888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L</a:t>
            </a:r>
          </a:p>
        </p:txBody>
      </p:sp>
      <p:cxnSp>
        <p:nvCxnSpPr>
          <p:cNvPr id="19468" name="AutoShape 12"/>
          <p:cNvCxnSpPr>
            <a:cxnSpLocks noChangeShapeType="1"/>
            <a:stCxn id="19467" idx="4"/>
            <a:endCxn id="19460" idx="0"/>
          </p:cNvCxnSpPr>
          <p:nvPr/>
        </p:nvCxnSpPr>
        <p:spPr bwMode="auto">
          <a:xfrm flipH="1">
            <a:off x="9144000" y="19192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648200"/>
            <a:ext cx="6286500" cy="4191000"/>
          </a:xfrm>
          <a:prstGeom prst="rect">
            <a:avLst/>
          </a:prstGeom>
        </p:spPr>
      </p:pic>
      <p:pic>
        <p:nvPicPr>
          <p:cNvPr id="3" name="Picture 2" descr="LowPressu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4851"/>
            <a:ext cx="990600" cy="7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Active / Inactive Paths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44780" y="1447800"/>
            <a:ext cx="755142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Question: Are X and Y conditionally independent given evidence variables {Z}?</a:t>
            </a: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Yes, if X and Y 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d-separated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 by 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Consider all (undirected) paths from X to Y</a:t>
            </a:r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No active paths = independence!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path is active if each triple is active: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Causal chain 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-&gt; 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-&gt;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is unobserved (either direction)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Common cause 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&lt;-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-&gt;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is unobserved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Common effect (aka v-structure)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-&gt;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&lt;-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</a:t>
            </a:r>
            <a:r>
              <a:rPr lang="en-US" sz="1800" i="1" dirty="0">
                <a:latin typeface="Calibri"/>
                <a:ea typeface="ＭＳ Ｐゴシック" pitchFamily="34" charset="-128"/>
                <a:cs typeface="Calibri"/>
              </a:rPr>
              <a:t>or one of its descendants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 is observed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endParaRPr lang="en-US" sz="24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r>
              <a:rPr lang="en-US" sz="24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All it takes to block a path is a single inactive segment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</p:txBody>
      </p:sp>
      <p:grpSp>
        <p:nvGrpSpPr>
          <p:cNvPr id="59395" name="Group 186"/>
          <p:cNvGrpSpPr>
            <a:grpSpLocks/>
          </p:cNvGrpSpPr>
          <p:nvPr/>
        </p:nvGrpSpPr>
        <p:grpSpPr bwMode="auto">
          <a:xfrm>
            <a:off x="7620000" y="2041525"/>
            <a:ext cx="1600200" cy="320675"/>
            <a:chOff x="4572000" y="1676400"/>
            <a:chExt cx="1905000" cy="381000"/>
          </a:xfrm>
        </p:grpSpPr>
        <p:sp>
          <p:nvSpPr>
            <p:cNvPr id="59437" name="Oval 9"/>
            <p:cNvSpPr>
              <a:spLocks noChangeArrowheads="1"/>
            </p:cNvSpPr>
            <p:nvPr/>
          </p:nvSpPr>
          <p:spPr bwMode="auto">
            <a:xfrm>
              <a:off x="4572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8" name="Oval 9"/>
            <p:cNvSpPr>
              <a:spLocks noChangeArrowheads="1"/>
            </p:cNvSpPr>
            <p:nvPr/>
          </p:nvSpPr>
          <p:spPr bwMode="auto">
            <a:xfrm>
              <a:off x="5334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9" name="Oval 9"/>
            <p:cNvSpPr>
              <a:spLocks noChangeArrowheads="1"/>
            </p:cNvSpPr>
            <p:nvPr/>
          </p:nvSpPr>
          <p:spPr bwMode="auto">
            <a:xfrm>
              <a:off x="6096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40" name="AutoShape 10"/>
            <p:cNvCxnSpPr>
              <a:cxnSpLocks noChangeShapeType="1"/>
              <a:stCxn id="59437" idx="6"/>
              <a:endCxn id="59438" idx="2"/>
            </p:cNvCxnSpPr>
            <p:nvPr/>
          </p:nvCxnSpPr>
          <p:spPr bwMode="auto">
            <a:xfrm>
              <a:off x="4953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41" name="AutoShape 10"/>
            <p:cNvCxnSpPr>
              <a:cxnSpLocks noChangeShapeType="1"/>
              <a:stCxn id="59438" idx="6"/>
              <a:endCxn id="59439" idx="2"/>
            </p:cNvCxnSpPr>
            <p:nvPr/>
          </p:nvCxnSpPr>
          <p:spPr bwMode="auto">
            <a:xfrm>
              <a:off x="5715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6" name="Group 185"/>
          <p:cNvGrpSpPr>
            <a:grpSpLocks/>
          </p:cNvGrpSpPr>
          <p:nvPr/>
        </p:nvGrpSpPr>
        <p:grpSpPr bwMode="auto">
          <a:xfrm>
            <a:off x="9982200" y="2041525"/>
            <a:ext cx="1600200" cy="320675"/>
            <a:chOff x="6934200" y="1676400"/>
            <a:chExt cx="1905000" cy="381000"/>
          </a:xfrm>
        </p:grpSpPr>
        <p:sp>
          <p:nvSpPr>
            <p:cNvPr id="59432" name="Oval 9"/>
            <p:cNvSpPr>
              <a:spLocks noChangeArrowheads="1"/>
            </p:cNvSpPr>
            <p:nvPr/>
          </p:nvSpPr>
          <p:spPr bwMode="auto">
            <a:xfrm>
              <a:off x="6934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7695823" y="1676400"/>
              <a:ext cx="381756" cy="381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34" name="Oval 9"/>
            <p:cNvSpPr>
              <a:spLocks noChangeArrowheads="1"/>
            </p:cNvSpPr>
            <p:nvPr/>
          </p:nvSpPr>
          <p:spPr bwMode="auto">
            <a:xfrm>
              <a:off x="8458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5" name="AutoShape 10"/>
            <p:cNvCxnSpPr>
              <a:cxnSpLocks noChangeShapeType="1"/>
              <a:stCxn id="59432" idx="6"/>
              <a:endCxn id="92" idx="2"/>
            </p:cNvCxnSpPr>
            <p:nvPr/>
          </p:nvCxnSpPr>
          <p:spPr bwMode="auto">
            <a:xfrm>
              <a:off x="7315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36" name="AutoShape 10"/>
            <p:cNvCxnSpPr>
              <a:cxnSpLocks noChangeShapeType="1"/>
              <a:stCxn id="92" idx="6"/>
              <a:endCxn id="59434" idx="2"/>
            </p:cNvCxnSpPr>
            <p:nvPr/>
          </p:nvCxnSpPr>
          <p:spPr bwMode="auto">
            <a:xfrm>
              <a:off x="8077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7" name="Group 187"/>
          <p:cNvGrpSpPr>
            <a:grpSpLocks/>
          </p:cNvGrpSpPr>
          <p:nvPr/>
        </p:nvGrpSpPr>
        <p:grpSpPr bwMode="auto">
          <a:xfrm>
            <a:off x="7620000" y="2776538"/>
            <a:ext cx="1600200" cy="576262"/>
            <a:chOff x="4572000" y="2362200"/>
            <a:chExt cx="1905000" cy="685800"/>
          </a:xfrm>
        </p:grpSpPr>
        <p:sp>
          <p:nvSpPr>
            <p:cNvPr id="59427" name="Oval 9"/>
            <p:cNvSpPr>
              <a:spLocks noChangeArrowheads="1"/>
            </p:cNvSpPr>
            <p:nvPr/>
          </p:nvSpPr>
          <p:spPr bwMode="auto">
            <a:xfrm>
              <a:off x="4572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8" name="Oval 9"/>
            <p:cNvSpPr>
              <a:spLocks noChangeArrowheads="1"/>
            </p:cNvSpPr>
            <p:nvPr/>
          </p:nvSpPr>
          <p:spPr bwMode="auto">
            <a:xfrm>
              <a:off x="5334000" y="2362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9" name="Oval 9"/>
            <p:cNvSpPr>
              <a:spLocks noChangeArrowheads="1"/>
            </p:cNvSpPr>
            <p:nvPr/>
          </p:nvSpPr>
          <p:spPr bwMode="auto">
            <a:xfrm>
              <a:off x="6096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0" name="AutoShape 10"/>
            <p:cNvCxnSpPr>
              <a:cxnSpLocks noChangeShapeType="1"/>
              <a:stCxn id="59428" idx="2"/>
              <a:endCxn id="59427" idx="7"/>
            </p:cNvCxnSpPr>
            <p:nvPr/>
          </p:nvCxnSpPr>
          <p:spPr bwMode="auto">
            <a:xfrm rot="10800000" flipV="1">
              <a:off x="48972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31" name="AutoShape 10"/>
            <p:cNvCxnSpPr>
              <a:cxnSpLocks noChangeShapeType="1"/>
              <a:stCxn id="59428" idx="6"/>
              <a:endCxn id="59429" idx="1"/>
            </p:cNvCxnSpPr>
            <p:nvPr/>
          </p:nvCxnSpPr>
          <p:spPr bwMode="auto">
            <a:xfrm>
              <a:off x="57150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8" name="Group 184"/>
          <p:cNvGrpSpPr>
            <a:grpSpLocks/>
          </p:cNvGrpSpPr>
          <p:nvPr/>
        </p:nvGrpSpPr>
        <p:grpSpPr bwMode="auto">
          <a:xfrm>
            <a:off x="9982200" y="2776538"/>
            <a:ext cx="1600200" cy="576262"/>
            <a:chOff x="6934200" y="2362200"/>
            <a:chExt cx="1905000" cy="685800"/>
          </a:xfrm>
        </p:grpSpPr>
        <p:sp>
          <p:nvSpPr>
            <p:cNvPr id="59422" name="Oval 9"/>
            <p:cNvSpPr>
              <a:spLocks noChangeArrowheads="1"/>
            </p:cNvSpPr>
            <p:nvPr/>
          </p:nvSpPr>
          <p:spPr bwMode="auto">
            <a:xfrm>
              <a:off x="6934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7695823" y="2362200"/>
              <a:ext cx="381756" cy="3816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24" name="Oval 9"/>
            <p:cNvSpPr>
              <a:spLocks noChangeArrowheads="1"/>
            </p:cNvSpPr>
            <p:nvPr/>
          </p:nvSpPr>
          <p:spPr bwMode="auto">
            <a:xfrm>
              <a:off x="8458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5" name="AutoShape 10"/>
            <p:cNvCxnSpPr>
              <a:cxnSpLocks noChangeShapeType="1"/>
              <a:stCxn id="107" idx="2"/>
              <a:endCxn id="59422" idx="7"/>
            </p:cNvCxnSpPr>
            <p:nvPr/>
          </p:nvCxnSpPr>
          <p:spPr bwMode="auto">
            <a:xfrm rot="10800000" flipV="1">
              <a:off x="72594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26" name="AutoShape 10"/>
            <p:cNvCxnSpPr>
              <a:cxnSpLocks noChangeShapeType="1"/>
              <a:stCxn id="107" idx="6"/>
              <a:endCxn id="59424" idx="1"/>
            </p:cNvCxnSpPr>
            <p:nvPr/>
          </p:nvCxnSpPr>
          <p:spPr bwMode="auto">
            <a:xfrm>
              <a:off x="80772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9" name="Group 183"/>
          <p:cNvGrpSpPr>
            <a:grpSpLocks/>
          </p:cNvGrpSpPr>
          <p:nvPr/>
        </p:nvGrpSpPr>
        <p:grpSpPr bwMode="auto">
          <a:xfrm>
            <a:off x="9982200" y="4084638"/>
            <a:ext cx="1600200" cy="639762"/>
            <a:chOff x="6934200" y="3810000"/>
            <a:chExt cx="1905000" cy="762000"/>
          </a:xfrm>
        </p:grpSpPr>
        <p:sp>
          <p:nvSpPr>
            <p:cNvPr id="59417" name="Oval 9"/>
            <p:cNvSpPr>
              <a:spLocks noChangeArrowheads="1"/>
            </p:cNvSpPr>
            <p:nvPr/>
          </p:nvSpPr>
          <p:spPr bwMode="auto">
            <a:xfrm>
              <a:off x="6934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8" name="Oval 9"/>
            <p:cNvSpPr>
              <a:spLocks noChangeArrowheads="1"/>
            </p:cNvSpPr>
            <p:nvPr/>
          </p:nvSpPr>
          <p:spPr bwMode="auto">
            <a:xfrm>
              <a:off x="7696200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9" name="Oval 9"/>
            <p:cNvSpPr>
              <a:spLocks noChangeArrowheads="1"/>
            </p:cNvSpPr>
            <p:nvPr/>
          </p:nvSpPr>
          <p:spPr bwMode="auto">
            <a:xfrm>
              <a:off x="8458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0" name="AutoShape 10"/>
            <p:cNvCxnSpPr>
              <a:cxnSpLocks noChangeShapeType="1"/>
              <a:stCxn id="59417" idx="6"/>
              <a:endCxn id="59418" idx="1"/>
            </p:cNvCxnSpPr>
            <p:nvPr/>
          </p:nvCxnSpPr>
          <p:spPr bwMode="auto">
            <a:xfrm>
              <a:off x="73152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21" name="AutoShape 10"/>
            <p:cNvCxnSpPr>
              <a:cxnSpLocks noChangeShapeType="1"/>
              <a:stCxn id="59419" idx="2"/>
              <a:endCxn id="59418" idx="7"/>
            </p:cNvCxnSpPr>
            <p:nvPr/>
          </p:nvCxnSpPr>
          <p:spPr bwMode="auto">
            <a:xfrm rot="10800000" flipV="1">
              <a:off x="80214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400" name="Group 188"/>
          <p:cNvGrpSpPr>
            <a:grpSpLocks/>
          </p:cNvGrpSpPr>
          <p:nvPr/>
        </p:nvGrpSpPr>
        <p:grpSpPr bwMode="auto">
          <a:xfrm>
            <a:off x="7620000" y="4084638"/>
            <a:ext cx="1600200" cy="639762"/>
            <a:chOff x="4572000" y="3810000"/>
            <a:chExt cx="1905000" cy="762000"/>
          </a:xfrm>
        </p:grpSpPr>
        <p:sp>
          <p:nvSpPr>
            <p:cNvPr id="59412" name="Oval 9"/>
            <p:cNvSpPr>
              <a:spLocks noChangeArrowheads="1"/>
            </p:cNvSpPr>
            <p:nvPr/>
          </p:nvSpPr>
          <p:spPr bwMode="auto"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5333623" y="4191946"/>
              <a:ext cx="381756" cy="38005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4" name="Oval 9"/>
            <p:cNvSpPr>
              <a:spLocks noChangeArrowheads="1"/>
            </p:cNvSpPr>
            <p:nvPr/>
          </p:nvSpPr>
          <p:spPr bwMode="auto">
            <a:xfrm>
              <a:off x="6096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15" name="AutoShape 10"/>
            <p:cNvCxnSpPr>
              <a:cxnSpLocks noChangeShapeType="1"/>
              <a:stCxn id="59412" idx="6"/>
              <a:endCxn id="134" idx="1"/>
            </p:cNvCxnSpPr>
            <p:nvPr/>
          </p:nvCxnSpPr>
          <p:spPr bwMode="auto">
            <a:xfrm>
              <a:off x="49530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16" name="AutoShape 10"/>
            <p:cNvCxnSpPr>
              <a:cxnSpLocks noChangeShapeType="1"/>
              <a:stCxn id="59414" idx="2"/>
              <a:endCxn id="134" idx="7"/>
            </p:cNvCxnSpPr>
            <p:nvPr/>
          </p:nvCxnSpPr>
          <p:spPr bwMode="auto">
            <a:xfrm rot="10800000" flipV="1">
              <a:off x="56592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401" name="Group 189"/>
          <p:cNvGrpSpPr>
            <a:grpSpLocks/>
          </p:cNvGrpSpPr>
          <p:nvPr/>
        </p:nvGrpSpPr>
        <p:grpSpPr bwMode="auto">
          <a:xfrm>
            <a:off x="7620000" y="5029200"/>
            <a:ext cx="1600200" cy="1600200"/>
            <a:chOff x="4572000" y="4800600"/>
            <a:chExt cx="1905000" cy="1905000"/>
          </a:xfrm>
        </p:grpSpPr>
        <p:sp>
          <p:nvSpPr>
            <p:cNvPr id="59405" name="Oval 9"/>
            <p:cNvSpPr>
              <a:spLocks noChangeArrowheads="1"/>
            </p:cNvSpPr>
            <p:nvPr/>
          </p:nvSpPr>
          <p:spPr bwMode="auto">
            <a:xfrm>
              <a:off x="4572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06" name="Oval 9"/>
            <p:cNvSpPr>
              <a:spLocks noChangeArrowheads="1"/>
            </p:cNvSpPr>
            <p:nvPr/>
          </p:nvSpPr>
          <p:spPr bwMode="auto">
            <a:xfrm>
              <a:off x="6096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07" name="AutoShape 10"/>
            <p:cNvCxnSpPr>
              <a:cxnSpLocks noChangeShapeType="1"/>
              <a:stCxn id="59405" idx="6"/>
              <a:endCxn id="59410" idx="1"/>
            </p:cNvCxnSpPr>
            <p:nvPr/>
          </p:nvCxnSpPr>
          <p:spPr bwMode="auto">
            <a:xfrm>
              <a:off x="4953000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08" name="AutoShape 10"/>
            <p:cNvCxnSpPr>
              <a:cxnSpLocks noChangeShapeType="1"/>
              <a:stCxn id="59406" idx="2"/>
              <a:endCxn id="59410" idx="7"/>
            </p:cNvCxnSpPr>
            <p:nvPr/>
          </p:nvCxnSpPr>
          <p:spPr bwMode="auto">
            <a:xfrm rot="10800000" flipV="1">
              <a:off x="5659204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5333623" y="6323844"/>
              <a:ext cx="381756" cy="381756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0" name="Oval 9"/>
            <p:cNvSpPr>
              <a:spLocks noChangeArrowheads="1"/>
            </p:cNvSpPr>
            <p:nvPr/>
          </p:nvSpPr>
          <p:spPr bwMode="auto">
            <a:xfrm>
              <a:off x="53340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12833" y="5562223"/>
              <a:ext cx="468690" cy="752173"/>
            </a:xfrm>
            <a:custGeom>
              <a:avLst/>
              <a:gdLst>
                <a:gd name="connsiteX0" fmla="*/ 200186 w 467532"/>
                <a:gd name="connsiteY0" fmla="*/ 0 h 836909"/>
                <a:gd name="connsiteX1" fmla="*/ 440410 w 467532"/>
                <a:gd name="connsiteY1" fmla="*/ 294468 h 836909"/>
                <a:gd name="connsiteX2" fmla="*/ 37454 w 467532"/>
                <a:gd name="connsiteY2" fmla="*/ 503695 h 836909"/>
                <a:gd name="connsiteX3" fmla="*/ 215684 w 467532"/>
                <a:gd name="connsiteY3" fmla="*/ 836909 h 8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2" h="836909">
                  <a:moveTo>
                    <a:pt x="200186" y="0"/>
                  </a:moveTo>
                  <a:cubicBezTo>
                    <a:pt x="333859" y="105259"/>
                    <a:pt x="467532" y="210519"/>
                    <a:pt x="440410" y="294468"/>
                  </a:cubicBezTo>
                  <a:cubicBezTo>
                    <a:pt x="413288" y="378417"/>
                    <a:pt x="74908" y="413288"/>
                    <a:pt x="37454" y="503695"/>
                  </a:cubicBezTo>
                  <a:cubicBezTo>
                    <a:pt x="0" y="594102"/>
                    <a:pt x="107842" y="715505"/>
                    <a:pt x="215684" y="836909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>
            <a:off x="7124700" y="4076700"/>
            <a:ext cx="495458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Box 190"/>
          <p:cNvSpPr txBox="1">
            <a:spLocks noChangeArrowheads="1"/>
          </p:cNvSpPr>
          <p:nvPr/>
        </p:nvSpPr>
        <p:spPr bwMode="auto">
          <a:xfrm>
            <a:off x="7620000" y="13716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B050"/>
                </a:solidFill>
                <a:latin typeface="Calibri"/>
                <a:cs typeface="Calibri"/>
              </a:rPr>
              <a:t>Active Triples</a:t>
            </a:r>
          </a:p>
        </p:txBody>
      </p:sp>
      <p:sp>
        <p:nvSpPr>
          <p:cNvPr id="59404" name="TextBox 191"/>
          <p:cNvSpPr txBox="1">
            <a:spLocks noChangeArrowheads="1"/>
          </p:cNvSpPr>
          <p:nvPr/>
        </p:nvSpPr>
        <p:spPr bwMode="auto">
          <a:xfrm>
            <a:off x="9982200" y="1371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Inactive Triples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227774"/>
            <a:ext cx="4583532" cy="3384163"/>
          </a:xfrm>
          <a:prstGeom prst="rect">
            <a:avLst/>
          </a:prstGeom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10591800" cy="46783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>
                <a:latin typeface="Calibri"/>
                <a:cs typeface="Calibri"/>
              </a:rPr>
              <a:t>Query:	</a:t>
            </a:r>
            <a:endParaRPr lang="en-US" sz="12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endParaRPr lang="en-US" sz="16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2800" dirty="0">
                <a:latin typeface="Calibri"/>
                <a:cs typeface="Calibri"/>
              </a:rPr>
              <a:t>Check all (undirected!) paths between        and </a:t>
            </a:r>
          </a:p>
          <a:p>
            <a:pPr lvl="7">
              <a:buFont typeface="Wingdings" charset="0"/>
              <a:buChar char="§"/>
              <a:defRPr/>
            </a:pPr>
            <a:endParaRPr lang="en-US" sz="6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latin typeface="Calibri"/>
                <a:cs typeface="Calibri"/>
              </a:rPr>
              <a:t>If one or more active, then independence not guaranteed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Calibri"/>
                <a:cs typeface="Calibri"/>
              </a:rPr>
              <a:t>   </a:t>
            </a:r>
            <a:endParaRPr lang="en-US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latin typeface="Calibri"/>
                <a:cs typeface="Calibri"/>
              </a:rPr>
              <a:t>Otherwise (i.e. if all paths are inactive),</a:t>
            </a:r>
          </a:p>
          <a:p>
            <a:pPr marL="457176" lvl="1" indent="0">
              <a:buNone/>
              <a:defRPr/>
            </a:pPr>
            <a:r>
              <a:rPr lang="en-US" sz="2400" dirty="0">
                <a:latin typeface="Calibri"/>
                <a:cs typeface="Calibri"/>
              </a:rPr>
              <a:t>    then independence is guaranteed</a:t>
            </a:r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D-Separation</a:t>
            </a: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51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7299566" y="1219200"/>
            <a:ext cx="4461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4400" dirty="0">
                <a:latin typeface="Calibri"/>
                <a:cs typeface="Calibri"/>
              </a:rPr>
              <a:t>?</a:t>
            </a:r>
          </a:p>
        </p:txBody>
      </p:sp>
      <p:pic>
        <p:nvPicPr>
          <p:cNvPr id="60423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03862"/>
            <a:ext cx="4343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2247900"/>
            <a:ext cx="457200" cy="3810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2247900"/>
            <a:ext cx="495300" cy="4191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895600" y="3429000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4972050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 dirty="0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578100"/>
            <a:ext cx="9810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181350"/>
            <a:ext cx="134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6096000" y="4267200"/>
            <a:ext cx="1447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4"/>
          <p:cNvSpPr>
            <a:spLocks noChangeArrowheads="1"/>
          </p:cNvSpPr>
          <p:nvPr/>
        </p:nvSpPr>
        <p:spPr bwMode="auto">
          <a:xfrm>
            <a:off x="77724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9" name="Oval 5"/>
          <p:cNvSpPr>
            <a:spLocks noChangeArrowheads="1"/>
          </p:cNvSpPr>
          <p:nvPr/>
        </p:nvSpPr>
        <p:spPr bwMode="auto">
          <a:xfrm>
            <a:off x="8382000" y="3733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0" name="AutoShape 6"/>
          <p:cNvCxnSpPr>
            <a:cxnSpLocks noChangeShapeType="1"/>
            <a:stCxn id="61448" idx="4"/>
            <a:endCxn id="61449" idx="1"/>
          </p:cNvCxnSpPr>
          <p:nvPr/>
        </p:nvCxnSpPr>
        <p:spPr bwMode="auto">
          <a:xfrm>
            <a:off x="8039100" y="29098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451" name="Oval 7"/>
          <p:cNvSpPr>
            <a:spLocks noChangeArrowheads="1"/>
          </p:cNvSpPr>
          <p:nvPr/>
        </p:nvSpPr>
        <p:spPr bwMode="auto">
          <a:xfrm>
            <a:off x="92202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1452" name="AutoShape 8"/>
          <p:cNvCxnSpPr>
            <a:cxnSpLocks noChangeShapeType="1"/>
            <a:stCxn id="61451" idx="4"/>
            <a:endCxn id="61449" idx="7"/>
          </p:cNvCxnSpPr>
          <p:nvPr/>
        </p:nvCxnSpPr>
        <p:spPr bwMode="auto">
          <a:xfrm flipH="1">
            <a:off x="8837613" y="29098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8382000" y="5105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4" name="AutoShape 14"/>
          <p:cNvCxnSpPr>
            <a:cxnSpLocks noChangeShapeType="1"/>
            <a:stCxn id="61449" idx="4"/>
            <a:endCxn id="61453" idx="0"/>
          </p:cNvCxnSpPr>
          <p:nvPr/>
        </p:nvCxnSpPr>
        <p:spPr bwMode="auto">
          <a:xfrm>
            <a:off x="8648700" y="42814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810000"/>
            <a:ext cx="1436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78311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8440737" y="4191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3" name="AutoShape 6"/>
          <p:cNvCxnSpPr>
            <a:cxnSpLocks noChangeShapeType="1"/>
            <a:stCxn id="63491" idx="4"/>
            <a:endCxn id="63492" idx="1"/>
          </p:cNvCxnSpPr>
          <p:nvPr/>
        </p:nvCxnSpPr>
        <p:spPr bwMode="auto">
          <a:xfrm>
            <a:off x="8097837" y="3367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92789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3495" name="AutoShape 8"/>
          <p:cNvCxnSpPr>
            <a:cxnSpLocks noChangeShapeType="1"/>
            <a:stCxn id="63494" idx="4"/>
            <a:endCxn id="63492" idx="7"/>
          </p:cNvCxnSpPr>
          <p:nvPr/>
        </p:nvCxnSpPr>
        <p:spPr bwMode="auto">
          <a:xfrm flipH="1">
            <a:off x="8896350" y="33670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7259637" y="41767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7" name="AutoShape 10"/>
          <p:cNvCxnSpPr>
            <a:cxnSpLocks noChangeShapeType="1"/>
            <a:stCxn id="63491" idx="4"/>
            <a:endCxn id="63496" idx="0"/>
          </p:cNvCxnSpPr>
          <p:nvPr/>
        </p:nvCxnSpPr>
        <p:spPr bwMode="auto">
          <a:xfrm flipH="1">
            <a:off x="7526337" y="33670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8" name="Oval 11"/>
          <p:cNvSpPr>
            <a:spLocks noChangeArrowheads="1"/>
          </p:cNvSpPr>
          <p:nvPr/>
        </p:nvSpPr>
        <p:spPr bwMode="auto">
          <a:xfrm>
            <a:off x="7832725" y="1676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63499" name="AutoShape 12"/>
          <p:cNvCxnSpPr>
            <a:cxnSpLocks noChangeShapeType="1"/>
            <a:stCxn id="63498" idx="4"/>
            <a:endCxn id="63491" idx="0"/>
          </p:cNvCxnSpPr>
          <p:nvPr/>
        </p:nvCxnSpPr>
        <p:spPr bwMode="auto">
          <a:xfrm flipH="1">
            <a:off x="8097837" y="22240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00" name="Oval 13"/>
          <p:cNvSpPr>
            <a:spLocks noChangeArrowheads="1"/>
          </p:cNvSpPr>
          <p:nvPr/>
        </p:nvSpPr>
        <p:spPr bwMode="auto">
          <a:xfrm>
            <a:off x="8440737" y="5562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501" name="AutoShape 14"/>
          <p:cNvCxnSpPr>
            <a:cxnSpLocks noChangeShapeType="1"/>
            <a:stCxn id="63492" idx="4"/>
            <a:endCxn id="63500" idx="0"/>
          </p:cNvCxnSpPr>
          <p:nvPr/>
        </p:nvCxnSpPr>
        <p:spPr bwMode="auto">
          <a:xfrm>
            <a:off x="8707437" y="47386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0977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2514600"/>
            <a:ext cx="1384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7" y="3238500"/>
            <a:ext cx="9461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7" y="3860800"/>
            <a:ext cx="131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6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514850"/>
            <a:ext cx="14017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7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95900"/>
            <a:ext cx="1735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4935537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4935537" y="30480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50" name="Text Box 22"/>
          <p:cNvSpPr txBox="1">
            <a:spLocks noChangeArrowheads="1"/>
          </p:cNvSpPr>
          <p:nvPr/>
        </p:nvSpPr>
        <p:spPr bwMode="auto">
          <a:xfrm>
            <a:off x="4935537" y="5105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8" grpId="0"/>
      <p:bldP spid="1097749" grpId="0"/>
      <p:bldP spid="10977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Variables: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R: Raining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T: Traffic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D: Roof drips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S: I’</a:t>
            </a:r>
            <a:r>
              <a:rPr lang="en-US" altLang="ja-JP" dirty="0">
                <a:ea typeface="ＭＳ Ｐゴシック" pitchFamily="34" charset="-128"/>
              </a:rPr>
              <a:t>m sad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Questions: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72390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7924800" y="4495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64517" name="AutoShape 6"/>
          <p:cNvCxnSpPr>
            <a:cxnSpLocks noChangeShapeType="1"/>
            <a:stCxn id="64515" idx="4"/>
            <a:endCxn id="64516" idx="1"/>
          </p:cNvCxnSpPr>
          <p:nvPr/>
        </p:nvCxnSpPr>
        <p:spPr bwMode="auto">
          <a:xfrm>
            <a:off x="7505700" y="3900488"/>
            <a:ext cx="496888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86868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64519" name="AutoShape 8"/>
          <p:cNvCxnSpPr>
            <a:cxnSpLocks noChangeShapeType="1"/>
            <a:stCxn id="64518" idx="4"/>
            <a:endCxn id="64516" idx="7"/>
          </p:cNvCxnSpPr>
          <p:nvPr/>
        </p:nvCxnSpPr>
        <p:spPr bwMode="auto">
          <a:xfrm flipH="1">
            <a:off x="8380413" y="3900488"/>
            <a:ext cx="573087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20" name="Oval 9"/>
          <p:cNvSpPr>
            <a:spLocks noChangeArrowheads="1"/>
          </p:cNvSpPr>
          <p:nvPr/>
        </p:nvSpPr>
        <p:spPr bwMode="auto">
          <a:xfrm>
            <a:off x="7924800" y="2209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64521" name="AutoShape 10"/>
          <p:cNvCxnSpPr>
            <a:cxnSpLocks noChangeShapeType="1"/>
            <a:stCxn id="64520" idx="3"/>
            <a:endCxn id="64515" idx="0"/>
          </p:cNvCxnSpPr>
          <p:nvPr/>
        </p:nvCxnSpPr>
        <p:spPr bwMode="auto">
          <a:xfrm flipH="1">
            <a:off x="7505700" y="2679700"/>
            <a:ext cx="496888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22" name="AutoShape 11"/>
          <p:cNvCxnSpPr>
            <a:cxnSpLocks noChangeShapeType="1"/>
            <a:stCxn id="64520" idx="5"/>
            <a:endCxn id="64518" idx="0"/>
          </p:cNvCxnSpPr>
          <p:nvPr/>
        </p:nvCxnSpPr>
        <p:spPr bwMode="auto">
          <a:xfrm>
            <a:off x="8380413" y="2679700"/>
            <a:ext cx="573087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98764" name="Text Box 12"/>
          <p:cNvSpPr txBox="1">
            <a:spLocks noChangeArrowheads="1"/>
          </p:cNvSpPr>
          <p:nvPr/>
        </p:nvSpPr>
        <p:spPr bwMode="auto">
          <a:xfrm>
            <a:off x="5410200" y="54102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0987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948238"/>
            <a:ext cx="9810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499100"/>
            <a:ext cx="1384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0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Structure Implications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Given a Bayes net structure, can run d-separation algorithm to build a complete list of conditional independences that are necessarily true of the form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This list determines the set of probability distributions that can be represented 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457200" lvl="1" indent="0"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036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47800"/>
            <a:ext cx="5150759" cy="42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 Nets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A Bayes net is 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efficient encoding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of a probabilistic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model of a domain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Questions we can ask: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Inference: given a fixed BN, what is P(X | e)?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Representation: given a BN graph, what kinds of distributions can it encode?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Modeling: what BN is most appropriate for a given domain?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295400"/>
            <a:ext cx="4138471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40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Computing All Independences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" y="1759560"/>
            <a:ext cx="5714899" cy="4107839"/>
          </a:xfrm>
          <a:prstGeom prst="rect">
            <a:avLst/>
          </a:prstGeom>
        </p:spPr>
      </p:pic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6629400" y="1219200"/>
            <a:ext cx="1428750" cy="1143000"/>
            <a:chOff x="4272" y="1152"/>
            <a:chExt cx="1200" cy="1008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19" name="AutoShape 15"/>
            <p:cNvCxnSpPr>
              <a:cxnSpLocks noChangeShapeType="1"/>
              <a:stCxn id="17" idx="3"/>
              <a:endCxn id="16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16"/>
            <p:cNvCxnSpPr>
              <a:cxnSpLocks noChangeShapeType="1"/>
              <a:stCxn id="17" idx="5"/>
              <a:endCxn id="18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705600" y="2514600"/>
            <a:ext cx="1402080" cy="1219200"/>
            <a:chOff x="4272" y="1152"/>
            <a:chExt cx="1200" cy="1008"/>
          </a:xfrm>
        </p:grpSpPr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25" name="AutoShape 15"/>
            <p:cNvCxnSpPr>
              <a:cxnSpLocks noChangeShapeType="1"/>
              <a:stCxn id="23" idx="3"/>
              <a:endCxn id="22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16"/>
            <p:cNvCxnSpPr>
              <a:cxnSpLocks noChangeShapeType="1"/>
              <a:stCxn id="23" idx="5"/>
              <a:endCxn id="24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6705600" y="3962400"/>
            <a:ext cx="1447800" cy="1273629"/>
            <a:chOff x="3089" y="3828"/>
            <a:chExt cx="665" cy="585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3339" y="419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31" name="AutoShape 28"/>
            <p:cNvCxnSpPr>
              <a:cxnSpLocks noChangeShapeType="1"/>
              <a:stCxn id="28" idx="4"/>
              <a:endCxn id="29" idx="1"/>
            </p:cNvCxnSpPr>
            <p:nvPr/>
          </p:nvCxnSpPr>
          <p:spPr bwMode="auto">
            <a:xfrm>
              <a:off x="3198" y="4046"/>
              <a:ext cx="173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AutoShape 29"/>
            <p:cNvCxnSpPr>
              <a:cxnSpLocks noChangeShapeType="1"/>
              <a:stCxn id="29" idx="7"/>
              <a:endCxn id="30" idx="4"/>
            </p:cNvCxnSpPr>
            <p:nvPr/>
          </p:nvCxnSpPr>
          <p:spPr bwMode="auto">
            <a:xfrm flipV="1">
              <a:off x="3524" y="4046"/>
              <a:ext cx="121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6781800" y="5410200"/>
            <a:ext cx="1447800" cy="1243149"/>
            <a:chOff x="3089" y="3475"/>
            <a:chExt cx="665" cy="571"/>
          </a:xfrm>
        </p:grpSpPr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3307" y="347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47" name="AutoShape 28"/>
            <p:cNvCxnSpPr>
              <a:cxnSpLocks noChangeShapeType="1"/>
              <a:stCxn id="45" idx="3"/>
              <a:endCxn id="44" idx="0"/>
            </p:cNvCxnSpPr>
            <p:nvPr/>
          </p:nvCxnSpPr>
          <p:spPr bwMode="auto">
            <a:xfrm flipH="1">
              <a:off x="3198" y="3666"/>
              <a:ext cx="140" cy="1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AutoShape 29"/>
            <p:cNvCxnSpPr>
              <a:cxnSpLocks noChangeShapeType="1"/>
              <a:stCxn id="45" idx="5"/>
              <a:endCxn id="46" idx="0"/>
            </p:cNvCxnSpPr>
            <p:nvPr/>
          </p:nvCxnSpPr>
          <p:spPr bwMode="auto">
            <a:xfrm>
              <a:off x="3492" y="3670"/>
              <a:ext cx="153" cy="1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AutoShape 30"/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3316" y="3937"/>
              <a:ext cx="21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61234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3657600" y="1219200"/>
            <a:ext cx="3276600" cy="1600200"/>
            <a:chOff x="3505200" y="1295400"/>
            <a:chExt cx="3276600" cy="1600200"/>
          </a:xfrm>
        </p:grpSpPr>
        <p:sp>
          <p:nvSpPr>
            <p:cNvPr id="75" name="Rounded Rectangle 74"/>
            <p:cNvSpPr/>
            <p:nvPr/>
          </p:nvSpPr>
          <p:spPr>
            <a:xfrm>
              <a:off x="3505200" y="1295400"/>
              <a:ext cx="3276600" cy="1600200"/>
            </a:xfrm>
            <a:prstGeom prst="roundRect">
              <a:avLst/>
            </a:prstGeom>
            <a:solidFill>
              <a:srgbClr val="CCFFCC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4706941" y="2016125"/>
              <a:ext cx="973138" cy="727075"/>
              <a:chOff x="3286" y="962"/>
              <a:chExt cx="613" cy="458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3286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3480" y="962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0" name="Oval 35"/>
              <p:cNvSpPr>
                <a:spLocks noChangeArrowheads="1"/>
              </p:cNvSpPr>
              <p:nvPr/>
            </p:nvSpPr>
            <p:spPr bwMode="auto">
              <a:xfrm>
                <a:off x="3681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</p:grpSp>
        <p:pic>
          <p:nvPicPr>
            <p:cNvPr id="77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338" y="1447800"/>
              <a:ext cx="2989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Topology Limits Distributions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3505200" cy="5181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Given some graph topology G, only certain joint distributions can be encoded</a:t>
            </a:r>
          </a:p>
          <a:p>
            <a:pPr lvl="6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The graph structure guarantees certain (conditional) independences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(There might be more independence)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Adding arcs increases the set of distributions, but has several costs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Full conditioning can encode any distribution</a:t>
            </a:r>
          </a:p>
        </p:txBody>
      </p:sp>
      <p:sp>
        <p:nvSpPr>
          <p:cNvPr id="68611" name="Freeform 4"/>
          <p:cNvSpPr>
            <a:spLocks/>
          </p:cNvSpPr>
          <p:nvPr/>
        </p:nvSpPr>
        <p:spPr bwMode="auto">
          <a:xfrm>
            <a:off x="6115050" y="2171700"/>
            <a:ext cx="2617788" cy="2717800"/>
          </a:xfrm>
          <a:custGeom>
            <a:avLst/>
            <a:gdLst>
              <a:gd name="T0" fmla="*/ 2147483647 w 1649"/>
              <a:gd name="T1" fmla="*/ 2147483647 h 1712"/>
              <a:gd name="T2" fmla="*/ 2147483647 w 1649"/>
              <a:gd name="T3" fmla="*/ 2147483647 h 1712"/>
              <a:gd name="T4" fmla="*/ 2147483647 w 1649"/>
              <a:gd name="T5" fmla="*/ 2147483647 h 1712"/>
              <a:gd name="T6" fmla="*/ 2147483647 w 1649"/>
              <a:gd name="T7" fmla="*/ 2147483647 h 1712"/>
              <a:gd name="T8" fmla="*/ 2147483647 w 1649"/>
              <a:gd name="T9" fmla="*/ 2147483647 h 1712"/>
              <a:gd name="T10" fmla="*/ 2147483647 w 1649"/>
              <a:gd name="T11" fmla="*/ 2147483647 h 1712"/>
              <a:gd name="T12" fmla="*/ 2147483647 w 1649"/>
              <a:gd name="T13" fmla="*/ 2147483647 h 1712"/>
              <a:gd name="T14" fmla="*/ 2147483647 w 1649"/>
              <a:gd name="T15" fmla="*/ 2147483647 h 1712"/>
              <a:gd name="T16" fmla="*/ 2147483647 w 1649"/>
              <a:gd name="T17" fmla="*/ 2147483647 h 1712"/>
              <a:gd name="T18" fmla="*/ 2147483647 w 1649"/>
              <a:gd name="T19" fmla="*/ 2147483647 h 1712"/>
              <a:gd name="T20" fmla="*/ 2147483647 w 1649"/>
              <a:gd name="T21" fmla="*/ 2147483647 h 17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9"/>
              <a:gd name="T34" fmla="*/ 0 h 1712"/>
              <a:gd name="T35" fmla="*/ 1649 w 1649"/>
              <a:gd name="T36" fmla="*/ 1712 h 17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9" h="1712">
                <a:moveTo>
                  <a:pt x="1196" y="253"/>
                </a:moveTo>
                <a:cubicBezTo>
                  <a:pt x="1083" y="260"/>
                  <a:pt x="906" y="107"/>
                  <a:pt x="752" y="121"/>
                </a:cubicBezTo>
                <a:cubicBezTo>
                  <a:pt x="598" y="135"/>
                  <a:pt x="395" y="204"/>
                  <a:pt x="273" y="335"/>
                </a:cubicBezTo>
                <a:cubicBezTo>
                  <a:pt x="151" y="466"/>
                  <a:pt x="0" y="785"/>
                  <a:pt x="18" y="906"/>
                </a:cubicBezTo>
                <a:cubicBezTo>
                  <a:pt x="36" y="1027"/>
                  <a:pt x="354" y="933"/>
                  <a:pt x="380" y="1059"/>
                </a:cubicBezTo>
                <a:cubicBezTo>
                  <a:pt x="406" y="1185"/>
                  <a:pt x="53" y="1618"/>
                  <a:pt x="176" y="1665"/>
                </a:cubicBezTo>
                <a:cubicBezTo>
                  <a:pt x="299" y="1712"/>
                  <a:pt x="884" y="1398"/>
                  <a:pt x="1119" y="1339"/>
                </a:cubicBezTo>
                <a:cubicBezTo>
                  <a:pt x="1354" y="1280"/>
                  <a:pt x="1527" y="1409"/>
                  <a:pt x="1588" y="1308"/>
                </a:cubicBezTo>
                <a:cubicBezTo>
                  <a:pt x="1649" y="1207"/>
                  <a:pt x="1512" y="937"/>
                  <a:pt x="1486" y="732"/>
                </a:cubicBezTo>
                <a:cubicBezTo>
                  <a:pt x="1460" y="527"/>
                  <a:pt x="1478" y="160"/>
                  <a:pt x="1430" y="80"/>
                </a:cubicBezTo>
                <a:cubicBezTo>
                  <a:pt x="1382" y="0"/>
                  <a:pt x="1285" y="232"/>
                  <a:pt x="1196" y="25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2" name="Freeform 40"/>
          <p:cNvSpPr>
            <a:spLocks/>
          </p:cNvSpPr>
          <p:nvPr/>
        </p:nvSpPr>
        <p:spPr bwMode="auto">
          <a:xfrm>
            <a:off x="6434138" y="2579688"/>
            <a:ext cx="1820862" cy="1382712"/>
          </a:xfrm>
          <a:custGeom>
            <a:avLst/>
            <a:gdLst>
              <a:gd name="T0" fmla="*/ 2147483647 w 1147"/>
              <a:gd name="T1" fmla="*/ 2147483647 h 871"/>
              <a:gd name="T2" fmla="*/ 2147483647 w 1147"/>
              <a:gd name="T3" fmla="*/ 2147483647 h 871"/>
              <a:gd name="T4" fmla="*/ 2147483647 w 1147"/>
              <a:gd name="T5" fmla="*/ 2147483647 h 871"/>
              <a:gd name="T6" fmla="*/ 2147483647 w 1147"/>
              <a:gd name="T7" fmla="*/ 2147483647 h 871"/>
              <a:gd name="T8" fmla="*/ 2147483647 w 1147"/>
              <a:gd name="T9" fmla="*/ 2147483647 h 871"/>
              <a:gd name="T10" fmla="*/ 2147483647 w 1147"/>
              <a:gd name="T11" fmla="*/ 2147483647 h 871"/>
              <a:gd name="T12" fmla="*/ 2147483647 w 1147"/>
              <a:gd name="T13" fmla="*/ 2147483647 h 871"/>
              <a:gd name="T14" fmla="*/ 2147483647 w 1147"/>
              <a:gd name="T15" fmla="*/ 2147483647 h 871"/>
              <a:gd name="T16" fmla="*/ 2147483647 w 1147"/>
              <a:gd name="T17" fmla="*/ 2147483647 h 8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7"/>
              <a:gd name="T28" fmla="*/ 0 h 871"/>
              <a:gd name="T29" fmla="*/ 1147 w 1147"/>
              <a:gd name="T30" fmla="*/ 871 h 8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7" h="871">
                <a:moveTo>
                  <a:pt x="112" y="511"/>
                </a:moveTo>
                <a:cubicBezTo>
                  <a:pt x="192" y="592"/>
                  <a:pt x="340" y="863"/>
                  <a:pt x="494" y="867"/>
                </a:cubicBezTo>
                <a:cubicBezTo>
                  <a:pt x="648" y="871"/>
                  <a:pt x="933" y="669"/>
                  <a:pt x="1035" y="536"/>
                </a:cubicBezTo>
                <a:cubicBezTo>
                  <a:pt x="1137" y="403"/>
                  <a:pt x="1147" y="144"/>
                  <a:pt x="1106" y="72"/>
                </a:cubicBezTo>
                <a:cubicBezTo>
                  <a:pt x="1065" y="0"/>
                  <a:pt x="890" y="114"/>
                  <a:pt x="790" y="103"/>
                </a:cubicBezTo>
                <a:cubicBezTo>
                  <a:pt x="690" y="92"/>
                  <a:pt x="602" y="3"/>
                  <a:pt x="504" y="6"/>
                </a:cubicBezTo>
                <a:cubicBezTo>
                  <a:pt x="406" y="9"/>
                  <a:pt x="285" y="55"/>
                  <a:pt x="204" y="118"/>
                </a:cubicBezTo>
                <a:cubicBezTo>
                  <a:pt x="123" y="181"/>
                  <a:pt x="30" y="318"/>
                  <a:pt x="15" y="383"/>
                </a:cubicBezTo>
                <a:cubicBezTo>
                  <a:pt x="0" y="448"/>
                  <a:pt x="32" y="430"/>
                  <a:pt x="112" y="511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6638925" y="2767013"/>
            <a:ext cx="904875" cy="858837"/>
          </a:xfrm>
          <a:custGeom>
            <a:avLst/>
            <a:gdLst>
              <a:gd name="T0" fmla="*/ 2147483647 w 570"/>
              <a:gd name="T1" fmla="*/ 2147483647 h 541"/>
              <a:gd name="T2" fmla="*/ 2147483647 w 570"/>
              <a:gd name="T3" fmla="*/ 2147483647 h 541"/>
              <a:gd name="T4" fmla="*/ 2147483647 w 570"/>
              <a:gd name="T5" fmla="*/ 2147483647 h 541"/>
              <a:gd name="T6" fmla="*/ 2147483647 w 570"/>
              <a:gd name="T7" fmla="*/ 2147483647 h 541"/>
              <a:gd name="T8" fmla="*/ 2147483647 w 570"/>
              <a:gd name="T9" fmla="*/ 2147483647 h 541"/>
              <a:gd name="T10" fmla="*/ 2147483647 w 570"/>
              <a:gd name="T11" fmla="*/ 2147483647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0"/>
              <a:gd name="T19" fmla="*/ 0 h 541"/>
              <a:gd name="T20" fmla="*/ 570 w 570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0" h="541">
                <a:moveTo>
                  <a:pt x="279" y="31"/>
                </a:moveTo>
                <a:cubicBezTo>
                  <a:pt x="193" y="50"/>
                  <a:pt x="38" y="135"/>
                  <a:pt x="19" y="194"/>
                </a:cubicBezTo>
                <a:cubicBezTo>
                  <a:pt x="0" y="253"/>
                  <a:pt x="83" y="334"/>
                  <a:pt x="162" y="383"/>
                </a:cubicBezTo>
                <a:cubicBezTo>
                  <a:pt x="241" y="432"/>
                  <a:pt x="431" y="541"/>
                  <a:pt x="493" y="490"/>
                </a:cubicBezTo>
                <a:cubicBezTo>
                  <a:pt x="555" y="439"/>
                  <a:pt x="570" y="154"/>
                  <a:pt x="534" y="77"/>
                </a:cubicBezTo>
                <a:cubicBezTo>
                  <a:pt x="498" y="0"/>
                  <a:pt x="365" y="12"/>
                  <a:pt x="279" y="3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233320" y="2678113"/>
            <a:ext cx="704056" cy="341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 flipH="1" flipV="1">
            <a:off x="7653539" y="4165515"/>
            <a:ext cx="869419" cy="75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9" name="Line 41"/>
          <p:cNvSpPr>
            <a:spLocks noChangeShapeType="1"/>
          </p:cNvSpPr>
          <p:nvPr/>
        </p:nvSpPr>
        <p:spPr bwMode="auto">
          <a:xfrm flipH="1">
            <a:off x="8056562" y="2678113"/>
            <a:ext cx="1468437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9601200" y="1398959"/>
            <a:ext cx="1425575" cy="3124200"/>
            <a:chOff x="7315200" y="1371600"/>
            <a:chExt cx="1600200" cy="3505200"/>
          </a:xfrm>
        </p:grpSpPr>
        <p:sp>
          <p:nvSpPr>
            <p:cNvPr id="82" name="Rounded Rectangle 81"/>
            <p:cNvSpPr/>
            <p:nvPr/>
          </p:nvSpPr>
          <p:spPr>
            <a:xfrm>
              <a:off x="7315200" y="1371600"/>
              <a:ext cx="1600200" cy="3505200"/>
            </a:xfrm>
            <a:prstGeom prst="round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83" name="Group 17"/>
            <p:cNvGrpSpPr>
              <a:grpSpLocks/>
            </p:cNvGrpSpPr>
            <p:nvPr/>
          </p:nvGrpSpPr>
          <p:grpSpPr bwMode="auto">
            <a:xfrm>
              <a:off x="7632700" y="1828800"/>
              <a:ext cx="1079500" cy="906463"/>
              <a:chOff x="4272" y="1152"/>
              <a:chExt cx="1200" cy="1008"/>
            </a:xfrm>
          </p:grpSpPr>
          <p:sp>
            <p:nvSpPr>
              <p:cNvPr id="9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00" name="AutoShape 15"/>
              <p:cNvCxnSpPr>
                <a:cxnSpLocks noChangeShapeType="1"/>
                <a:stCxn id="98" idx="3"/>
                <a:endCxn id="9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01" name="AutoShape 16"/>
              <p:cNvCxnSpPr>
                <a:cxnSpLocks noChangeShapeType="1"/>
                <a:stCxn id="98" idx="5"/>
                <a:endCxn id="9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84" name="Group 17"/>
            <p:cNvGrpSpPr>
              <a:grpSpLocks/>
            </p:cNvGrpSpPr>
            <p:nvPr/>
          </p:nvGrpSpPr>
          <p:grpSpPr bwMode="auto">
            <a:xfrm>
              <a:off x="7632700" y="2743200"/>
              <a:ext cx="1079500" cy="906463"/>
              <a:chOff x="4272" y="1152"/>
              <a:chExt cx="1200" cy="1008"/>
            </a:xfrm>
          </p:grpSpPr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4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5" name="AutoShape 15"/>
              <p:cNvCxnSpPr>
                <a:cxnSpLocks noChangeShapeType="1"/>
                <a:stCxn id="93" idx="3"/>
                <a:endCxn id="92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96" name="AutoShape 16"/>
              <p:cNvCxnSpPr>
                <a:cxnSpLocks noChangeShapeType="1"/>
                <a:stCxn id="93" idx="5"/>
                <a:endCxn id="94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85" name="Group 17"/>
            <p:cNvGrpSpPr>
              <a:grpSpLocks/>
            </p:cNvGrpSpPr>
            <p:nvPr/>
          </p:nvGrpSpPr>
          <p:grpSpPr bwMode="auto">
            <a:xfrm>
              <a:off x="7620000" y="3741738"/>
              <a:ext cx="1079500" cy="906462"/>
              <a:chOff x="4272" y="1152"/>
              <a:chExt cx="1200" cy="1008"/>
            </a:xfrm>
          </p:grpSpPr>
          <p:sp>
            <p:nvSpPr>
              <p:cNvPr id="8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8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0" name="AutoShape 15"/>
              <p:cNvCxnSpPr>
                <a:cxnSpLocks noChangeShapeType="1"/>
                <a:stCxn id="88" idx="3"/>
                <a:endCxn id="8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91" name="AutoShape 16"/>
              <p:cNvCxnSpPr>
                <a:cxnSpLocks noChangeShapeType="1"/>
                <a:stCxn id="88" idx="5"/>
                <a:endCxn id="8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pic>
          <p:nvPicPr>
            <p:cNvPr id="86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447800"/>
              <a:ext cx="13033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80"/>
          <p:cNvGrpSpPr>
            <a:grpSpLocks/>
          </p:cNvGrpSpPr>
          <p:nvPr/>
        </p:nvGrpSpPr>
        <p:grpSpPr bwMode="auto">
          <a:xfrm>
            <a:off x="7543800" y="4648200"/>
            <a:ext cx="3418332" cy="2065337"/>
            <a:chOff x="5029200" y="4648200"/>
            <a:chExt cx="3810000" cy="2209800"/>
          </a:xfrm>
        </p:grpSpPr>
        <p:sp>
          <p:nvSpPr>
            <p:cNvPr id="103" name="Rounded Rectangle 102"/>
            <p:cNvSpPr/>
            <p:nvPr/>
          </p:nvSpPr>
          <p:spPr>
            <a:xfrm>
              <a:off x="5029200" y="4648200"/>
              <a:ext cx="3810000" cy="2209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104" name="Group 31"/>
            <p:cNvGrpSpPr>
              <a:grpSpLocks/>
            </p:cNvGrpSpPr>
            <p:nvPr/>
          </p:nvGrpSpPr>
          <p:grpSpPr bwMode="auto">
            <a:xfrm>
              <a:off x="5181600" y="5265737"/>
              <a:ext cx="930275" cy="677863"/>
              <a:chOff x="3089" y="3475"/>
              <a:chExt cx="665" cy="571"/>
            </a:xfrm>
          </p:grpSpPr>
          <p:sp>
            <p:nvSpPr>
              <p:cNvPr id="14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4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4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44" name="AutoShape 28"/>
              <p:cNvCxnSpPr>
                <a:cxnSpLocks noChangeShapeType="1"/>
                <a:stCxn id="142" idx="3"/>
                <a:endCxn id="14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5" name="AutoShape 29"/>
              <p:cNvCxnSpPr>
                <a:cxnSpLocks noChangeShapeType="1"/>
                <a:stCxn id="142" idx="5"/>
                <a:endCxn id="14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6" name="AutoShape 30"/>
              <p:cNvCxnSpPr>
                <a:cxnSpLocks noChangeShapeType="1"/>
                <a:stCxn id="141" idx="6"/>
                <a:endCxn id="14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5" name="Group 31"/>
            <p:cNvGrpSpPr>
              <a:grpSpLocks/>
            </p:cNvGrpSpPr>
            <p:nvPr/>
          </p:nvGrpSpPr>
          <p:grpSpPr bwMode="auto">
            <a:xfrm>
              <a:off x="6461125" y="5243512"/>
              <a:ext cx="930275" cy="677863"/>
              <a:chOff x="3089" y="3475"/>
              <a:chExt cx="665" cy="571"/>
            </a:xfrm>
          </p:grpSpPr>
          <p:sp>
            <p:nvSpPr>
              <p:cNvPr id="135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6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7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8" name="AutoShape 28"/>
              <p:cNvCxnSpPr>
                <a:cxnSpLocks noChangeShapeType="1"/>
                <a:stCxn id="136" idx="3"/>
                <a:endCxn id="135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39" name="AutoShape 29"/>
              <p:cNvCxnSpPr>
                <a:cxnSpLocks noChangeShapeType="1"/>
                <a:stCxn id="136" idx="5"/>
                <a:endCxn id="137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0" name="AutoShape 30"/>
              <p:cNvCxnSpPr>
                <a:cxnSpLocks noChangeShapeType="1"/>
                <a:stCxn id="135" idx="6"/>
                <a:endCxn id="137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6" name="Group 31"/>
            <p:cNvGrpSpPr>
              <a:grpSpLocks/>
            </p:cNvGrpSpPr>
            <p:nvPr/>
          </p:nvGrpSpPr>
          <p:grpSpPr bwMode="auto">
            <a:xfrm>
              <a:off x="7680325" y="5243512"/>
              <a:ext cx="930275" cy="677863"/>
              <a:chOff x="3089" y="3475"/>
              <a:chExt cx="665" cy="571"/>
            </a:xfrm>
          </p:grpSpPr>
          <p:sp>
            <p:nvSpPr>
              <p:cNvPr id="129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0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1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2" name="AutoShape 28"/>
              <p:cNvCxnSpPr>
                <a:cxnSpLocks noChangeShapeType="1"/>
                <a:stCxn id="130" idx="3"/>
                <a:endCxn id="129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33" name="AutoShape 29"/>
              <p:cNvCxnSpPr>
                <a:cxnSpLocks noChangeShapeType="1"/>
                <a:stCxn id="130" idx="5"/>
                <a:endCxn id="131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34" name="AutoShape 30"/>
              <p:cNvCxnSpPr>
                <a:cxnSpLocks noChangeShapeType="1"/>
                <a:stCxn id="129" idx="6"/>
                <a:endCxn id="131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7" name="Group 31"/>
            <p:cNvGrpSpPr>
              <a:grpSpLocks/>
            </p:cNvGrpSpPr>
            <p:nvPr/>
          </p:nvGrpSpPr>
          <p:grpSpPr bwMode="auto">
            <a:xfrm>
              <a:off x="5181600" y="6118225"/>
              <a:ext cx="930275" cy="677863"/>
              <a:chOff x="3089" y="3475"/>
              <a:chExt cx="665" cy="571"/>
            </a:xfrm>
          </p:grpSpPr>
          <p:sp>
            <p:nvSpPr>
              <p:cNvPr id="123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24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25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6" name="AutoShape 28"/>
              <p:cNvCxnSpPr>
                <a:cxnSpLocks noChangeShapeType="1"/>
                <a:stCxn id="124" idx="3"/>
                <a:endCxn id="123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7" name="AutoShape 29"/>
              <p:cNvCxnSpPr>
                <a:cxnSpLocks noChangeShapeType="1"/>
                <a:stCxn id="124" idx="5"/>
                <a:endCxn id="125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8" name="AutoShape 30"/>
              <p:cNvCxnSpPr>
                <a:cxnSpLocks noChangeShapeType="1"/>
                <a:stCxn id="123" idx="6"/>
                <a:endCxn id="125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8" name="Group 31"/>
            <p:cNvGrpSpPr>
              <a:grpSpLocks/>
            </p:cNvGrpSpPr>
            <p:nvPr/>
          </p:nvGrpSpPr>
          <p:grpSpPr bwMode="auto">
            <a:xfrm>
              <a:off x="6461125" y="6096000"/>
              <a:ext cx="930275" cy="677863"/>
              <a:chOff x="3089" y="3475"/>
              <a:chExt cx="665" cy="571"/>
            </a:xfrm>
          </p:grpSpPr>
          <p:sp>
            <p:nvSpPr>
              <p:cNvPr id="117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8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9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0" name="AutoShape 28"/>
              <p:cNvCxnSpPr>
                <a:cxnSpLocks noChangeShapeType="1"/>
                <a:stCxn id="118" idx="3"/>
                <a:endCxn id="117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1" name="AutoShape 29"/>
              <p:cNvCxnSpPr>
                <a:cxnSpLocks noChangeShapeType="1"/>
                <a:stCxn id="118" idx="5"/>
                <a:endCxn id="119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2" name="AutoShape 30"/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9" name="Group 31"/>
            <p:cNvGrpSpPr>
              <a:grpSpLocks/>
            </p:cNvGrpSpPr>
            <p:nvPr/>
          </p:nvGrpSpPr>
          <p:grpSpPr bwMode="auto">
            <a:xfrm>
              <a:off x="7680325" y="6096000"/>
              <a:ext cx="930275" cy="677863"/>
              <a:chOff x="3089" y="3475"/>
              <a:chExt cx="665" cy="571"/>
            </a:xfrm>
          </p:grpSpPr>
          <p:sp>
            <p:nvSpPr>
              <p:cNvPr id="11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14" name="AutoShape 28"/>
              <p:cNvCxnSpPr>
                <a:cxnSpLocks noChangeShapeType="1"/>
                <a:stCxn id="112" idx="3"/>
                <a:endCxn id="11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15" name="AutoShape 29"/>
              <p:cNvCxnSpPr>
                <a:cxnSpLocks noChangeShapeType="1"/>
                <a:stCxn id="112" idx="5"/>
                <a:endCxn id="11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16" name="AutoShape 30"/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pic>
          <p:nvPicPr>
            <p:cNvPr id="110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724400"/>
              <a:ext cx="2555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/>
                <a:ea typeface="ＭＳ Ｐゴシック" pitchFamily="34" charset="-128"/>
                <a:cs typeface="Calibri"/>
              </a:rPr>
              <a:t>Bayes Nets Representation Summary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97001"/>
            <a:ext cx="86868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Bayes nets compactly encode joint distributions (by making use of conditional independences!) 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Guaranteed independencies of distributions can be deduced from BN graph structure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D-separation gives precise conditional independence guarantees from graph alone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A Bayes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net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s joint distribution may have further (conditional) independence that is not detectable until you inspect its specific distribution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Bayes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362200" y="1397001"/>
            <a:ext cx="94234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Enumeration (exact, exponential complexity)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Variable elimination (exact, worst-case</a:t>
            </a:r>
          </a:p>
          <a:p>
            <a:pPr marL="457176" lvl="1" indent="0">
              <a:buNone/>
            </a:pPr>
            <a:r>
              <a:rPr lang="en-US" dirty="0">
                <a:ea typeface="ＭＳ Ｐゴシック" pitchFamily="34" charset="-128"/>
              </a:rPr>
              <a:t>		exponential complexity, often better)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Probabilistic inference is NP-complete</a:t>
            </a: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3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Sampling </a:t>
            </a:r>
          </a:p>
          <a:p>
            <a:r>
              <a:rPr lang="en-US" dirty="0">
                <a:ea typeface="ＭＳ Ｐゴシック" pitchFamily="34" charset="-128"/>
              </a:rPr>
              <a:t>Learning from data</a:t>
            </a:r>
          </a:p>
        </p:txBody>
      </p:sp>
      <p:pic>
        <p:nvPicPr>
          <p:cNvPr id="737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428750"/>
            <a:ext cx="5667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028825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4800600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 </a:t>
            </a:r>
            <a:r>
              <a:rPr lang="en-US" altLang="ja-JP" dirty="0">
                <a:latin typeface="Calibri"/>
                <a:ea typeface="ＭＳ Ｐゴシック" pitchFamily="34" charset="-128"/>
                <a:cs typeface="Calibri"/>
              </a:rPr>
              <a:t>Net Semantics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 nets implicitly encode joint distributions</a:t>
            </a:r>
          </a:p>
          <a:p>
            <a:pPr lvl="5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As a product of local conditional distributions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495801"/>
            <a:ext cx="2062553" cy="2362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12" y="1371600"/>
            <a:ext cx="3724088" cy="2713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59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66437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48393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2010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38424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59111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600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51250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75716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54602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51627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23698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324600"/>
            <a:ext cx="4896995" cy="2838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30525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Size of a Bayes</a:t>
            </a:r>
            <a:r>
              <a:rPr lang="en-US" altLang="ja-JP" dirty="0">
                <a:latin typeface="Calibri"/>
                <a:ea typeface="ＭＳ Ｐゴシック" pitchFamily="34" charset="-128"/>
                <a:cs typeface="Calibri"/>
              </a:rPr>
              <a:t> Net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1816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How big is a joint distribution over N Boolean variables?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2</a:t>
            </a:r>
            <a:r>
              <a:rPr lang="en-US" sz="3200" baseline="30000" dirty="0">
                <a:latin typeface="Calibri"/>
                <a:ea typeface="ＭＳ Ｐゴシック" pitchFamily="34" charset="-128"/>
                <a:cs typeface="Calibri"/>
              </a:rPr>
              <a:t>N</a:t>
            </a:r>
          </a:p>
          <a:p>
            <a:pPr lvl="7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How big is an N-node net if nodes have up to k parents?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O(N * 2</a:t>
            </a:r>
            <a:r>
              <a:rPr lang="en-US" sz="3200" baseline="30000" dirty="0">
                <a:latin typeface="Calibri"/>
                <a:ea typeface="ＭＳ Ｐゴシック" pitchFamily="34" charset="-128"/>
                <a:cs typeface="Calibri"/>
              </a:rPr>
              <a:t>k+1</a:t>
            </a: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76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23304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208551"/>
            <a:ext cx="7696198" cy="267442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8800" y="1371600"/>
            <a:ext cx="640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Both give you the power to calculate</a:t>
            </a:r>
          </a:p>
          <a:p>
            <a:pPr lvl="7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BNs: Huge space savings!</a:t>
            </a:r>
          </a:p>
          <a:p>
            <a:pPr lvl="5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Also easier to elicit local CPTs</a:t>
            </a:r>
          </a:p>
          <a:p>
            <a:pPr lvl="6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Also faster to answer queries (last lecture!)	</a:t>
            </a:r>
          </a:p>
          <a:p>
            <a:pPr lvl="5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Bayes Nets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124200" y="1397001"/>
            <a:ext cx="86614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r>
              <a:rPr lang="en-US" dirty="0">
                <a:ea typeface="ＭＳ Ｐゴシック" pitchFamily="34" charset="-128"/>
              </a:rPr>
              <a:t>Conditional Independence</a:t>
            </a:r>
          </a:p>
          <a:p>
            <a:r>
              <a:rPr lang="en-US" dirty="0">
                <a:ea typeface="ＭＳ Ｐゴシック" pitchFamily="34" charset="-128"/>
              </a:rPr>
              <a:t>Sampling</a:t>
            </a: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367722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71628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0871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independent </a:t>
            </a:r>
            <a:r>
              <a:rPr lang="en-US" dirty="0">
                <a:latin typeface="Calibri"/>
                <a:cs typeface="Calibri"/>
              </a:rPr>
              <a:t>if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conditionally independent</a:t>
            </a:r>
            <a:r>
              <a:rPr lang="en-US" dirty="0">
                <a:latin typeface="Calibri"/>
                <a:cs typeface="Calibri"/>
              </a:rPr>
              <a:t> given Z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(Conditional) independence is a property of a distribution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Example: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1087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51075"/>
            <a:ext cx="1016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58674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553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12975"/>
            <a:ext cx="4310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7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24400"/>
            <a:ext cx="4327711" cy="2885140"/>
          </a:xfrm>
          <a:prstGeom prst="rect">
            <a:avLst/>
          </a:prstGeom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5638800"/>
            <a:ext cx="3469361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790818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4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\forall x,y,z \,\,\, P(x,y|z) = P(x|z)P(y|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82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\forall x,y \,\,\, P(x,y) = P(x)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24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 | Z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8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Alarm  \indep  Fire  |   Smok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10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x)P(y|x)P(z|y)}{P(x)P(y|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1871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y)P(x|y)P(z|y)}{P(y)P(x|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959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49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j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6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23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20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'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53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T'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284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83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8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'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2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,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4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309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, 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6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60306</TotalTime>
  <Words>1945</Words>
  <Application>Microsoft Macintosh PowerPoint</Application>
  <PresentationFormat>Widescreen</PresentationFormat>
  <Paragraphs>605</Paragraphs>
  <Slides>33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dan-berkeley-nlp-v1</vt:lpstr>
      <vt:lpstr>CS 188: Artificial Intelligence </vt:lpstr>
      <vt:lpstr>Probability Recap</vt:lpstr>
      <vt:lpstr>Bayes Nets</vt:lpstr>
      <vt:lpstr>Bayes Net Semantics</vt:lpstr>
      <vt:lpstr>Example: Alarm Network</vt:lpstr>
      <vt:lpstr>Example: Alarm Network</vt:lpstr>
      <vt:lpstr>Size of a Bayes Net</vt:lpstr>
      <vt:lpstr>Bayes Nets</vt:lpstr>
      <vt:lpstr>Conditional Independence</vt:lpstr>
      <vt:lpstr>Bayes Nets: Assumptions</vt:lpstr>
      <vt:lpstr>Example</vt:lpstr>
      <vt:lpstr>Independence in a BN</vt:lpstr>
      <vt:lpstr>D-separation: Outline</vt:lpstr>
      <vt:lpstr>D-separation: Outline</vt:lpstr>
      <vt:lpstr>Causal Chains</vt:lpstr>
      <vt:lpstr>Causal Chains</vt:lpstr>
      <vt:lpstr>Common Causes</vt:lpstr>
      <vt:lpstr>Common Cause</vt:lpstr>
      <vt:lpstr>Common Effect</vt:lpstr>
      <vt:lpstr>Common Effect</vt:lpstr>
      <vt:lpstr>The General Case</vt:lpstr>
      <vt:lpstr>The General Case</vt:lpstr>
      <vt:lpstr>Reachability</vt:lpstr>
      <vt:lpstr>Active / Inactive Paths</vt:lpstr>
      <vt:lpstr>D-Separation</vt:lpstr>
      <vt:lpstr>Example</vt:lpstr>
      <vt:lpstr>Example</vt:lpstr>
      <vt:lpstr>Example</vt:lpstr>
      <vt:lpstr>Structure Implications</vt:lpstr>
      <vt:lpstr>Computing All Independences</vt:lpstr>
      <vt:lpstr>Topology Limits Distributions</vt:lpstr>
      <vt:lpstr>Bayes Nets Representation Summary</vt:lpstr>
      <vt:lpstr>Bayes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Anca Dragan</cp:lastModifiedBy>
  <cp:revision>3725</cp:revision>
  <cp:lastPrinted>2015-03-05T17:18:25Z</cp:lastPrinted>
  <dcterms:created xsi:type="dcterms:W3CDTF">2004-08-27T04:16:05Z</dcterms:created>
  <dcterms:modified xsi:type="dcterms:W3CDTF">2021-10-19T18:04:30Z</dcterms:modified>
</cp:coreProperties>
</file>