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58" r:id="rId3"/>
    <p:sldId id="445"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wholeTbl>
    <a:band2H>
      <a:tcTxStyle/>
      <a:tcStyle>
        <a:tcBdr/>
        <a:fill>
          <a:solidFill>
            <a:schemeClr val="accent3">
              <a:lumOff val="44000"/>
            </a:schemeClr>
          </a:solidFill>
        </a:fill>
      </a:tcStyle>
    </a:band2H>
    <a:firstCo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Col>
    <a:lastRow>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C7B018BB-80A7-4F77-B60F-C8B233D01FF8}" styleName="">
    <a:tblBg/>
    <a:wholeTbl>
      <a:tcTxStyle b="off" i="off">
        <a:fontRef idx="maj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E7F3F4"/>
          </a:solidFill>
        </a:fill>
      </a:tcStyle>
    </a:wholeTbl>
    <a:band2H>
      <a:tcTxStyle/>
      <a:tcStyle>
        <a:tcBdr/>
        <a:fill>
          <a:solidFill>
            <a:srgbClr val="F3F9FA"/>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a:tcStyle>
        <a:tcBdr/>
        <a:fill>
          <a:solidFill>
            <a:schemeClr val="accent3">
              <a:lumOff val="44000"/>
            </a:schemeClr>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CF821DB8-F4EB-4A41-A1BA-3FCAFE7338EE}" styleName="">
    <a:tblBg/>
    <a:wholeTbl>
      <a:tcTxStyle b="off" i="off">
        <a:fontRef idx="maj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CCCD9"/>
          </a:solidFill>
        </a:fill>
      </a:tcStyle>
    </a:wholeTbl>
    <a:band2H>
      <a:tcTxStyle/>
      <a:tcStyle>
        <a:tcBdr/>
        <a:fill>
          <a:solidFill>
            <a:srgbClr val="E7E7ED"/>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chemeClr val="accent3">
              <a:lumOff val="44000"/>
            </a:schemeClr>
          </a:solidFill>
        </a:fill>
      </a:tcStyle>
    </a:band2H>
    <a:firstCol>
      <a:tcTxStyle b="on" i="off">
        <a:fontRef idx="major">
          <a:schemeClr val="accent3">
            <a:lumOff val="44000"/>
          </a:schemeClr>
        </a:fontRef>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ff">
        <a:fontRef idx="major">
          <a:schemeClr val="accent3">
            <a:lumOff val="44000"/>
          </a:schemeClr>
        </a:fontRef>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63"/>
  </p:normalViewPr>
  <p:slideViewPr>
    <p:cSldViewPr snapToGrid="0" snapToObjects="1">
      <p:cViewPr varScale="1">
        <p:scale>
          <a:sx n="114" d="100"/>
          <a:sy n="114" d="100"/>
        </p:scale>
        <p:origin x="176"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2" name="Shape 92"/>
          <p:cNvSpPr>
            <a:spLocks noGrp="1" noRot="1" noChangeAspect="1"/>
          </p:cNvSpPr>
          <p:nvPr>
            <p:ph type="sldImg"/>
          </p:nvPr>
        </p:nvSpPr>
        <p:spPr>
          <a:xfrm>
            <a:off x="1143000" y="685800"/>
            <a:ext cx="4572000" cy="3429000"/>
          </a:xfrm>
          <a:prstGeom prst="rect">
            <a:avLst/>
          </a:prstGeom>
        </p:spPr>
        <p:txBody>
          <a:bodyPr/>
          <a:lstStyle/>
          <a:p>
            <a:endParaRPr/>
          </a:p>
        </p:txBody>
      </p:sp>
      <p:sp>
        <p:nvSpPr>
          <p:cNvPr id="93" name="Shape 9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Arial"/>
      </a:defRPr>
    </a:lvl1pPr>
    <a:lvl2pPr indent="228600" latinLnBrk="0">
      <a:spcBef>
        <a:spcPts val="400"/>
      </a:spcBef>
      <a:defRPr sz="1200">
        <a:latin typeface="+mj-lt"/>
        <a:ea typeface="+mj-ea"/>
        <a:cs typeface="+mj-cs"/>
        <a:sym typeface="Arial"/>
      </a:defRPr>
    </a:lvl2pPr>
    <a:lvl3pPr indent="457200" latinLnBrk="0">
      <a:spcBef>
        <a:spcPts val="400"/>
      </a:spcBef>
      <a:defRPr sz="1200">
        <a:latin typeface="+mj-lt"/>
        <a:ea typeface="+mj-ea"/>
        <a:cs typeface="+mj-cs"/>
        <a:sym typeface="Arial"/>
      </a:defRPr>
    </a:lvl3pPr>
    <a:lvl4pPr indent="685800" latinLnBrk="0">
      <a:spcBef>
        <a:spcPts val="400"/>
      </a:spcBef>
      <a:defRPr sz="1200">
        <a:latin typeface="+mj-lt"/>
        <a:ea typeface="+mj-ea"/>
        <a:cs typeface="+mj-cs"/>
        <a:sym typeface="Arial"/>
      </a:defRPr>
    </a:lvl4pPr>
    <a:lvl5pPr indent="914400" latinLnBrk="0">
      <a:spcBef>
        <a:spcPts val="400"/>
      </a:spcBef>
      <a:defRPr sz="1200">
        <a:latin typeface="+mj-lt"/>
        <a:ea typeface="+mj-ea"/>
        <a:cs typeface="+mj-cs"/>
        <a:sym typeface="Arial"/>
      </a:defRPr>
    </a:lvl5pPr>
    <a:lvl6pPr indent="1143000" latinLnBrk="0">
      <a:spcBef>
        <a:spcPts val="400"/>
      </a:spcBef>
      <a:defRPr sz="1200">
        <a:latin typeface="+mj-lt"/>
        <a:ea typeface="+mj-ea"/>
        <a:cs typeface="+mj-cs"/>
        <a:sym typeface="Arial"/>
      </a:defRPr>
    </a:lvl6pPr>
    <a:lvl7pPr indent="1371600" latinLnBrk="0">
      <a:spcBef>
        <a:spcPts val="400"/>
      </a:spcBef>
      <a:defRPr sz="1200">
        <a:latin typeface="+mj-lt"/>
        <a:ea typeface="+mj-ea"/>
        <a:cs typeface="+mj-cs"/>
        <a:sym typeface="Arial"/>
      </a:defRPr>
    </a:lvl7pPr>
    <a:lvl8pPr indent="1600200" latinLnBrk="0">
      <a:spcBef>
        <a:spcPts val="400"/>
      </a:spcBef>
      <a:defRPr sz="1200">
        <a:latin typeface="+mj-lt"/>
        <a:ea typeface="+mj-ea"/>
        <a:cs typeface="+mj-cs"/>
        <a:sym typeface="Arial"/>
      </a:defRPr>
    </a:lvl8pPr>
    <a:lvl9pPr indent="1828800" latinLnBrk="0">
      <a:spcBef>
        <a:spcPts val="400"/>
      </a:spcBef>
      <a:defRPr sz="1200">
        <a:latin typeface="+mj-lt"/>
        <a:ea typeface="+mj-ea"/>
        <a:cs typeface="+mj-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Shape 99"/>
          <p:cNvSpPr>
            <a:spLocks noGrp="1" noRot="1" noChangeAspect="1"/>
          </p:cNvSpPr>
          <p:nvPr>
            <p:ph type="sldImg"/>
          </p:nvPr>
        </p:nvSpPr>
        <p:spPr>
          <a:prstGeom prst="rect">
            <a:avLst/>
          </a:prstGeom>
        </p:spPr>
        <p:txBody>
          <a:bodyPr/>
          <a:lstStyle/>
          <a:p>
            <a:endParaRPr/>
          </a:p>
        </p:txBody>
      </p:sp>
      <p:sp>
        <p:nvSpPr>
          <p:cNvPr id="100" name="Shape 100"/>
          <p:cNvSpPr>
            <a:spLocks noGrp="1"/>
          </p:cNvSpPr>
          <p:nvPr>
            <p:ph type="body" sz="quarter" idx="1"/>
          </p:nvPr>
        </p:nvSpPr>
        <p:spPr>
          <a:prstGeom prst="rect">
            <a:avLst/>
          </a:prstGeom>
        </p:spPr>
        <p:txBody>
          <a:bodyPr/>
          <a:lstStyle/>
          <a:p>
            <a:r>
              <a:t>Please retain proper attribution, including the reference to ai.berkeley.edu.  Thanks!</a:t>
            </a:r>
            <a:endParaRPr>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a:spLocks noGrp="1" noRot="1" noChangeAspect="1"/>
          </p:cNvSpPr>
          <p:nvPr>
            <p:ph type="sldImg"/>
          </p:nvPr>
        </p:nvSpPr>
        <p:spPr>
          <a:xfrm>
            <a:off x="381000" y="685800"/>
            <a:ext cx="6096000" cy="3429000"/>
          </a:xfrm>
          <a:prstGeom prst="rect">
            <a:avLst/>
          </a:prstGeom>
        </p:spPr>
        <p:txBody>
          <a:bodyPr/>
          <a:lstStyle/>
          <a:p>
            <a:endParaRPr/>
          </a:p>
        </p:txBody>
      </p:sp>
      <p:sp>
        <p:nvSpPr>
          <p:cNvPr id="132" name="Shape 132"/>
          <p:cNvSpPr>
            <a:spLocks noGrp="1"/>
          </p:cNvSpPr>
          <p:nvPr>
            <p:ph type="body" sz="quarter" idx="1"/>
          </p:nvPr>
        </p:nvSpPr>
        <p:spPr>
          <a:prstGeom prst="rect">
            <a:avLst/>
          </a:prstGeom>
        </p:spPr>
        <p:txBody>
          <a:bodyPr/>
          <a:lstStyle/>
          <a:p>
            <a:r>
              <a:t>redo</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Shape 193"/>
          <p:cNvSpPr>
            <a:spLocks noGrp="1" noRot="1" noChangeAspect="1"/>
          </p:cNvSpPr>
          <p:nvPr>
            <p:ph type="sldImg"/>
          </p:nvPr>
        </p:nvSpPr>
        <p:spPr>
          <a:prstGeom prst="rect">
            <a:avLst/>
          </a:prstGeom>
        </p:spPr>
        <p:txBody>
          <a:bodyPr/>
          <a:lstStyle/>
          <a:p>
            <a:endParaRPr/>
          </a:p>
        </p:txBody>
      </p:sp>
      <p:sp>
        <p:nvSpPr>
          <p:cNvPr id="194" name="Shape 194"/>
          <p:cNvSpPr>
            <a:spLocks noGrp="1"/>
          </p:cNvSpPr>
          <p:nvPr>
            <p:ph type="body" sz="quarter" idx="1"/>
          </p:nvPr>
        </p:nvSpPr>
        <p:spPr>
          <a:prstGeom prst="rect">
            <a:avLst/>
          </a:prstGeom>
        </p:spPr>
        <p:txBody>
          <a:bodyPr/>
          <a:lstStyle/>
          <a:p>
            <a:r>
              <a:t>Topo sort it then iterate through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sp>
        <p:nvSpPr>
          <p:cNvPr id="12" name="Title Text"/>
          <p:cNvSpPr txBox="1">
            <a:spLocks noGrp="1"/>
          </p:cNvSpPr>
          <p:nvPr>
            <p:ph type="title"/>
          </p:nvPr>
        </p:nvSpPr>
        <p:spPr>
          <a:xfrm>
            <a:off x="0" y="1044578"/>
            <a:ext cx="12192000" cy="1470026"/>
          </a:xfrm>
          <a:prstGeom prst="rect">
            <a:avLst/>
          </a:prstGeom>
        </p:spPr>
        <p:txBody>
          <a:bodyPr>
            <a:normAutofit/>
          </a:bodyPr>
          <a:lstStyle>
            <a:lvl1pPr>
              <a:defRPr>
                <a:solidFill>
                  <a:schemeClr val="accent2"/>
                </a:solidFill>
              </a:defRPr>
            </a:lvl1pPr>
          </a:lstStyle>
          <a:p>
            <a:r>
              <a:t>Title Text</a:t>
            </a:r>
          </a:p>
        </p:txBody>
      </p:sp>
      <p:sp>
        <p:nvSpPr>
          <p:cNvPr id="13" name="Body Level One…"/>
          <p:cNvSpPr txBox="1">
            <a:spLocks noGrp="1"/>
          </p:cNvSpPr>
          <p:nvPr>
            <p:ph type="body" sz="half" idx="1"/>
          </p:nvPr>
        </p:nvSpPr>
        <p:spPr>
          <a:xfrm>
            <a:off x="0" y="3657600"/>
            <a:ext cx="12192000" cy="1524000"/>
          </a:xfrm>
          <a:prstGeom prst="rect">
            <a:avLst/>
          </a:prstGeom>
        </p:spPr>
        <p:txBody>
          <a:bodyPr>
            <a:normAutofit/>
          </a:bodyPr>
          <a:lstStyle>
            <a:lvl1pPr marL="0" indent="0" algn="ctr">
              <a:buClrTx/>
              <a:buSzTx/>
              <a:buNone/>
              <a:defRPr>
                <a:solidFill>
                  <a:srgbClr val="000000"/>
                </a:solidFill>
              </a:defRPr>
            </a:lvl1pPr>
            <a:lvl2pPr algn="ctr">
              <a:buClrTx/>
              <a:defRPr>
                <a:solidFill>
                  <a:srgbClr val="000000"/>
                </a:solidFill>
              </a:defRPr>
            </a:lvl2pPr>
            <a:lvl3pPr algn="ctr">
              <a:buClrTx/>
              <a:defRPr>
                <a:solidFill>
                  <a:srgbClr val="000000"/>
                </a:solidFill>
              </a:defRPr>
            </a:lvl3pPr>
            <a:lvl4pPr algn="ctr">
              <a:buClrTx/>
              <a:defRPr>
                <a:solidFill>
                  <a:srgbClr val="000000"/>
                </a:solidFill>
              </a:defRPr>
            </a:lvl4pPr>
            <a:lvl5pPr algn="ctr">
              <a:buClrTx/>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1" name="Title Text"/>
          <p:cNvSpPr txBox="1">
            <a:spLocks noGrp="1"/>
          </p:cNvSpPr>
          <p:nvPr>
            <p:ph type="title"/>
          </p:nvPr>
        </p:nvSpPr>
        <p:spPr>
          <a:xfrm>
            <a:off x="0" y="-25400"/>
            <a:ext cx="12192000" cy="1143000"/>
          </a:xfrm>
          <a:prstGeom prst="rect">
            <a:avLst/>
          </a:prstGeom>
        </p:spPr>
        <p:txBody>
          <a:bodyPr>
            <a:normAutofit/>
          </a:bodyPr>
          <a:lstStyle/>
          <a:p>
            <a:r>
              <a:t>Title Text</a:t>
            </a:r>
          </a:p>
        </p:txBody>
      </p:sp>
      <p:sp>
        <p:nvSpPr>
          <p:cNvPr id="22" name="Body Level One…"/>
          <p:cNvSpPr txBox="1">
            <a:spLocks noGrp="1"/>
          </p:cNvSpPr>
          <p:nvPr>
            <p:ph type="body" idx="1"/>
          </p:nvPr>
        </p:nvSpPr>
        <p:spPr>
          <a:xfrm>
            <a:off x="406400" y="1397000"/>
            <a:ext cx="11379200" cy="4729166"/>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722312" y="4406901"/>
            <a:ext cx="7772401" cy="1362076"/>
          </a:xfrm>
          <a:prstGeom prst="rect">
            <a:avLst/>
          </a:prstGeom>
        </p:spPr>
        <p:txBody>
          <a:bodyPr anchor="t">
            <a:normAutofit/>
          </a:bodyPr>
          <a:lstStyle>
            <a:lvl1pPr algn="l">
              <a:defRPr sz="4000" b="1" cap="all"/>
            </a:lvl1pPr>
          </a:lstStyle>
          <a:p>
            <a:r>
              <a:t>Title Text</a:t>
            </a:r>
          </a:p>
        </p:txBody>
      </p:sp>
      <p:sp>
        <p:nvSpPr>
          <p:cNvPr id="31" name="Body Level One…"/>
          <p:cNvSpPr txBox="1">
            <a:spLocks noGrp="1"/>
          </p:cNvSpPr>
          <p:nvPr>
            <p:ph type="body" sz="quarter" idx="1"/>
          </p:nvPr>
        </p:nvSpPr>
        <p:spPr>
          <a:xfrm>
            <a:off x="722312" y="2906713"/>
            <a:ext cx="7772401" cy="1500188"/>
          </a:xfrm>
          <a:prstGeom prst="rect">
            <a:avLst/>
          </a:prstGeom>
        </p:spPr>
        <p:txBody>
          <a:bodyPr anchor="b">
            <a:normAutofit/>
          </a:bodyPr>
          <a:lstStyle>
            <a:lvl1pPr marL="0" indent="0">
              <a:spcBef>
                <a:spcPts val="400"/>
              </a:spcBef>
              <a:buClrTx/>
              <a:buSzTx/>
              <a:buNone/>
              <a:defRPr sz="2000"/>
            </a:lvl1pPr>
            <a:lvl2pPr marL="0" indent="457178">
              <a:spcBef>
                <a:spcPts val="400"/>
              </a:spcBef>
              <a:buClrTx/>
              <a:buSzTx/>
              <a:buNone/>
              <a:defRPr sz="2000"/>
            </a:lvl2pPr>
            <a:lvl3pPr marL="0" indent="914353">
              <a:spcBef>
                <a:spcPts val="400"/>
              </a:spcBef>
              <a:buClrTx/>
              <a:buSzTx/>
              <a:buNone/>
              <a:defRPr sz="2000"/>
            </a:lvl3pPr>
            <a:lvl4pPr marL="0" indent="1371531">
              <a:spcBef>
                <a:spcPts val="400"/>
              </a:spcBef>
              <a:buClrTx/>
              <a:buSzTx/>
              <a:buNone/>
              <a:defRPr sz="2000"/>
            </a:lvl4pPr>
            <a:lvl5pPr marL="0" indent="1828708">
              <a:spcBef>
                <a:spcPts val="400"/>
              </a:spcBef>
              <a:buClrTx/>
              <a:buSzTx/>
              <a:buNone/>
              <a:defRPr sz="2000"/>
            </a:lvl5pPr>
          </a:lstStyle>
          <a:p>
            <a:r>
              <a:t>Body Level One</a:t>
            </a:r>
          </a:p>
          <a:p>
            <a:pPr lvl="1"/>
            <a:r>
              <a:t>Body Level Two</a:t>
            </a:r>
          </a:p>
          <a:p>
            <a:pPr lvl="2"/>
            <a:r>
              <a:t>Body Level Three</a:t>
            </a:r>
          </a:p>
          <a:p>
            <a:pPr lvl="3"/>
            <a:r>
              <a:t>Body Level Four</a:t>
            </a:r>
          </a:p>
          <a:p>
            <a:pPr lvl="4"/>
            <a:r>
              <a:t>Body Level Five</a:t>
            </a:r>
          </a:p>
        </p:txBody>
      </p:sp>
      <p:sp>
        <p:nvSpPr>
          <p:cNvPr id="3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9" name="Title Text"/>
          <p:cNvSpPr txBox="1">
            <a:spLocks noGrp="1"/>
          </p:cNvSpPr>
          <p:nvPr>
            <p:ph type="title"/>
          </p:nvPr>
        </p:nvSpPr>
        <p:spPr>
          <a:xfrm>
            <a:off x="0" y="-25400"/>
            <a:ext cx="12192000" cy="1143000"/>
          </a:xfrm>
          <a:prstGeom prst="rect">
            <a:avLst/>
          </a:prstGeom>
        </p:spPr>
        <p:txBody>
          <a:bodyPr>
            <a:normAutofit/>
          </a:bodyPr>
          <a:lstStyle/>
          <a:p>
            <a:r>
              <a:t>Title Text</a:t>
            </a:r>
          </a:p>
        </p:txBody>
      </p:sp>
      <p:sp>
        <p:nvSpPr>
          <p:cNvPr id="40" name="Body Level One…"/>
          <p:cNvSpPr txBox="1">
            <a:spLocks noGrp="1"/>
          </p:cNvSpPr>
          <p:nvPr>
            <p:ph type="body" sz="half" idx="1"/>
          </p:nvPr>
        </p:nvSpPr>
        <p:spPr>
          <a:xfrm>
            <a:off x="457200" y="1600200"/>
            <a:ext cx="4038600" cy="4525964"/>
          </a:xfrm>
          <a:prstGeom prst="rect">
            <a:avLst/>
          </a:prstGeom>
        </p:spPr>
        <p:txBody>
          <a:bodyPr>
            <a:normAutofit/>
          </a:bodyPr>
          <a:lstStyle>
            <a:lvl1pPr>
              <a:spcBef>
                <a:spcPts val="600"/>
              </a:spcBef>
              <a:defRPr sz="2800"/>
            </a:lvl1pPr>
            <a:lvl2pPr marL="790535" indent="-333359">
              <a:spcBef>
                <a:spcPts val="600"/>
              </a:spcBef>
              <a:defRPr sz="2800"/>
            </a:lvl2pPr>
            <a:lvl3pPr marL="1234377" indent="-320024">
              <a:spcBef>
                <a:spcPts val="600"/>
              </a:spcBef>
              <a:defRPr sz="2800"/>
            </a:lvl3pPr>
            <a:lvl4pPr marL="1708399" indent="-336868">
              <a:spcBef>
                <a:spcPts val="600"/>
              </a:spcBef>
              <a:defRPr sz="2800"/>
            </a:lvl4pPr>
            <a:lvl5pPr marL="2165577" indent="-336868">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8" name="Title Text"/>
          <p:cNvSpPr txBox="1">
            <a:spLocks noGrp="1"/>
          </p:cNvSpPr>
          <p:nvPr>
            <p:ph type="title"/>
          </p:nvPr>
        </p:nvSpPr>
        <p:spPr>
          <a:xfrm>
            <a:off x="0" y="-25400"/>
            <a:ext cx="12192000" cy="1143000"/>
          </a:xfrm>
          <a:prstGeom prst="rect">
            <a:avLst/>
          </a:prstGeom>
        </p:spPr>
        <p:txBody>
          <a:bodyPr>
            <a:normAutofit/>
          </a:bodyPr>
          <a:lstStyle/>
          <a:p>
            <a:r>
              <a:t>Title Text</a:t>
            </a:r>
          </a:p>
        </p:txBody>
      </p:sp>
      <p:sp>
        <p:nvSpPr>
          <p:cNvPr id="49" name="Body Level One…"/>
          <p:cNvSpPr txBox="1">
            <a:spLocks noGrp="1"/>
          </p:cNvSpPr>
          <p:nvPr>
            <p:ph type="body" sz="quarter" idx="1"/>
          </p:nvPr>
        </p:nvSpPr>
        <p:spPr>
          <a:xfrm>
            <a:off x="457201" y="1535112"/>
            <a:ext cx="4040189" cy="639764"/>
          </a:xfrm>
          <a:prstGeom prst="rect">
            <a:avLst/>
          </a:prstGeom>
        </p:spPr>
        <p:txBody>
          <a:bodyPr anchor="b">
            <a:normAutofit/>
          </a:bodyPr>
          <a:lstStyle>
            <a:lvl1pPr marL="0" indent="0">
              <a:spcBef>
                <a:spcPts val="500"/>
              </a:spcBef>
              <a:buClrTx/>
              <a:buSzTx/>
              <a:buNone/>
              <a:defRPr sz="2400" b="1"/>
            </a:lvl1pPr>
            <a:lvl2pPr marL="0" indent="457178">
              <a:spcBef>
                <a:spcPts val="500"/>
              </a:spcBef>
              <a:buClrTx/>
              <a:buSzTx/>
              <a:buNone/>
              <a:defRPr sz="2400" b="1"/>
            </a:lvl2pPr>
            <a:lvl3pPr marL="0" indent="914353">
              <a:spcBef>
                <a:spcPts val="500"/>
              </a:spcBef>
              <a:buClrTx/>
              <a:buSzTx/>
              <a:buNone/>
              <a:defRPr sz="2400" b="1"/>
            </a:lvl3pPr>
            <a:lvl4pPr marL="0" indent="1371531">
              <a:spcBef>
                <a:spcPts val="500"/>
              </a:spcBef>
              <a:buClrTx/>
              <a:buSzTx/>
              <a:buNone/>
              <a:defRPr sz="2400" b="1"/>
            </a:lvl4pPr>
            <a:lvl5pPr marL="0" indent="1828708">
              <a:spcBef>
                <a:spcPts val="500"/>
              </a:spcBef>
              <a:buClrTx/>
              <a:buSz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50" name="Text Placeholder 4"/>
          <p:cNvSpPr>
            <a:spLocks noGrp="1"/>
          </p:cNvSpPr>
          <p:nvPr>
            <p:ph type="body" sz="quarter" idx="13"/>
          </p:nvPr>
        </p:nvSpPr>
        <p:spPr>
          <a:xfrm>
            <a:off x="4645026" y="1535112"/>
            <a:ext cx="4041776" cy="639765"/>
          </a:xfrm>
          <a:prstGeom prst="rect">
            <a:avLst/>
          </a:prstGeom>
        </p:spPr>
        <p:txBody>
          <a:bodyPr anchor="b">
            <a:normAutofit/>
          </a:bodyPr>
          <a:lstStyle/>
          <a:p>
            <a:pPr marL="0" indent="0">
              <a:spcBef>
                <a:spcPts val="500"/>
              </a:spcBef>
              <a:buClrTx/>
              <a:buSzTx/>
              <a:buNone/>
              <a:defRPr sz="2400" b="1"/>
            </a:pPr>
            <a:endParaRPr/>
          </a:p>
        </p:txBody>
      </p:sp>
      <p:sp>
        <p:nvSpPr>
          <p:cNvPr id="5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8" name="Title Text"/>
          <p:cNvSpPr txBox="1">
            <a:spLocks noGrp="1"/>
          </p:cNvSpPr>
          <p:nvPr>
            <p:ph type="title"/>
          </p:nvPr>
        </p:nvSpPr>
        <p:spPr>
          <a:xfrm>
            <a:off x="0" y="-25400"/>
            <a:ext cx="12192000" cy="1143000"/>
          </a:xfrm>
          <a:prstGeom prst="rect">
            <a:avLst/>
          </a:prstGeom>
        </p:spPr>
        <p:txBody>
          <a:bodyPr>
            <a:normAutofit/>
          </a:bodyPr>
          <a:lstStyle/>
          <a:p>
            <a:r>
              <a:t>Title Text</a:t>
            </a:r>
          </a:p>
        </p:txBody>
      </p:sp>
      <p:sp>
        <p:nvSpPr>
          <p:cNvPr id="5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3" name="Title Text"/>
          <p:cNvSpPr txBox="1">
            <a:spLocks noGrp="1"/>
          </p:cNvSpPr>
          <p:nvPr>
            <p:ph type="title"/>
          </p:nvPr>
        </p:nvSpPr>
        <p:spPr>
          <a:xfrm>
            <a:off x="457201" y="273049"/>
            <a:ext cx="3008315" cy="1162051"/>
          </a:xfrm>
          <a:prstGeom prst="rect">
            <a:avLst/>
          </a:prstGeom>
        </p:spPr>
        <p:txBody>
          <a:bodyPr anchor="b">
            <a:normAutofit/>
          </a:bodyPr>
          <a:lstStyle>
            <a:lvl1pPr algn="l">
              <a:defRPr sz="2000" b="1"/>
            </a:lvl1pPr>
          </a:lstStyle>
          <a:p>
            <a:r>
              <a:t>Title Text</a:t>
            </a:r>
          </a:p>
        </p:txBody>
      </p:sp>
      <p:sp>
        <p:nvSpPr>
          <p:cNvPr id="74" name="Body Level One…"/>
          <p:cNvSpPr txBox="1">
            <a:spLocks noGrp="1"/>
          </p:cNvSpPr>
          <p:nvPr>
            <p:ph type="body" sz="half" idx="1"/>
          </p:nvPr>
        </p:nvSpPr>
        <p:spPr>
          <a:xfrm>
            <a:off x="3575051" y="273053"/>
            <a:ext cx="5111752" cy="585311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75" name="Text Placeholder 3"/>
          <p:cNvSpPr>
            <a:spLocks noGrp="1"/>
          </p:cNvSpPr>
          <p:nvPr>
            <p:ph type="body" sz="quarter" idx="13"/>
          </p:nvPr>
        </p:nvSpPr>
        <p:spPr>
          <a:xfrm>
            <a:off x="457201" y="1435103"/>
            <a:ext cx="3008315" cy="4691063"/>
          </a:xfrm>
          <a:prstGeom prst="rect">
            <a:avLst/>
          </a:prstGeom>
        </p:spPr>
        <p:txBody>
          <a:bodyPr>
            <a:normAutofit/>
          </a:bodyPr>
          <a:lstStyle/>
          <a:p>
            <a:pPr marL="0" indent="0">
              <a:spcBef>
                <a:spcPts val="300"/>
              </a:spcBef>
              <a:buClrTx/>
              <a:buSzTx/>
              <a:buNone/>
              <a:defRPr sz="1500"/>
            </a:pPr>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3" name="Title Text"/>
          <p:cNvSpPr txBox="1">
            <a:spLocks noGrp="1"/>
          </p:cNvSpPr>
          <p:nvPr>
            <p:ph type="title"/>
          </p:nvPr>
        </p:nvSpPr>
        <p:spPr>
          <a:xfrm>
            <a:off x="1792288" y="4800601"/>
            <a:ext cx="5486401" cy="566740"/>
          </a:xfrm>
          <a:prstGeom prst="rect">
            <a:avLst/>
          </a:prstGeom>
        </p:spPr>
        <p:txBody>
          <a:bodyPr anchor="b">
            <a:normAutofit/>
          </a:bodyPr>
          <a:lstStyle>
            <a:lvl1pPr algn="l">
              <a:defRPr sz="2000" b="1"/>
            </a:lvl1pPr>
          </a:lstStyle>
          <a:p>
            <a:r>
              <a:t>Title Text</a:t>
            </a:r>
          </a:p>
        </p:txBody>
      </p:sp>
      <p:sp>
        <p:nvSpPr>
          <p:cNvPr id="84" name="Picture Placeholder 2"/>
          <p:cNvSpPr>
            <a:spLocks noGrp="1"/>
          </p:cNvSpPr>
          <p:nvPr>
            <p:ph type="pic" sz="half" idx="13"/>
          </p:nvPr>
        </p:nvSpPr>
        <p:spPr>
          <a:xfrm>
            <a:off x="1792288" y="612775"/>
            <a:ext cx="5486401" cy="4114800"/>
          </a:xfrm>
          <a:prstGeom prst="rect">
            <a:avLst/>
          </a:prstGeom>
        </p:spPr>
        <p:txBody>
          <a:bodyPr lIns="91439" tIns="45719" rIns="91439" bIns="45719"/>
          <a:lstStyle/>
          <a:p>
            <a:endParaRPr/>
          </a:p>
        </p:txBody>
      </p:sp>
      <p:sp>
        <p:nvSpPr>
          <p:cNvPr id="85" name="Body Level One…"/>
          <p:cNvSpPr txBox="1">
            <a:spLocks noGrp="1"/>
          </p:cNvSpPr>
          <p:nvPr>
            <p:ph type="body" sz="quarter" idx="1"/>
          </p:nvPr>
        </p:nvSpPr>
        <p:spPr>
          <a:xfrm>
            <a:off x="1792288" y="5367339"/>
            <a:ext cx="5486401" cy="804864"/>
          </a:xfrm>
          <a:prstGeom prst="rect">
            <a:avLst/>
          </a:prstGeom>
        </p:spPr>
        <p:txBody>
          <a:bodyPr>
            <a:normAutofit/>
          </a:bodyPr>
          <a:lstStyle>
            <a:lvl1pPr marL="0" indent="0">
              <a:spcBef>
                <a:spcPts val="300"/>
              </a:spcBef>
              <a:buClrTx/>
              <a:buSzTx/>
              <a:buNone/>
              <a:defRPr sz="1500"/>
            </a:lvl1pPr>
            <a:lvl2pPr marL="0" indent="457178">
              <a:spcBef>
                <a:spcPts val="300"/>
              </a:spcBef>
              <a:buClrTx/>
              <a:buSzTx/>
              <a:buNone/>
              <a:defRPr sz="1500"/>
            </a:lvl2pPr>
            <a:lvl3pPr marL="0" indent="914353">
              <a:spcBef>
                <a:spcPts val="300"/>
              </a:spcBef>
              <a:buClrTx/>
              <a:buSzTx/>
              <a:buNone/>
              <a:defRPr sz="1500"/>
            </a:lvl3pPr>
            <a:lvl4pPr marL="0" indent="1371531">
              <a:spcBef>
                <a:spcPts val="300"/>
              </a:spcBef>
              <a:buClrTx/>
              <a:buSzTx/>
              <a:buNone/>
              <a:defRPr sz="1500"/>
            </a:lvl4pPr>
            <a:lvl5pPr marL="0" indent="1828708">
              <a:spcBef>
                <a:spcPts val="300"/>
              </a:spcBef>
              <a:buClrTx/>
              <a:buSzTx/>
              <a:buNone/>
              <a:defRPr sz="1500"/>
            </a:lvl5pPr>
          </a:lstStyle>
          <a:p>
            <a:r>
              <a:t>Body Level One</a:t>
            </a:r>
          </a:p>
          <a:p>
            <a:pPr lvl="1"/>
            <a:r>
              <a:t>Body Level Two</a:t>
            </a:r>
          </a:p>
          <a:p>
            <a:pPr lvl="2"/>
            <a:r>
              <a:t>Body Level Three</a:t>
            </a:r>
          </a:p>
          <a:p>
            <a:pPr lvl="3"/>
            <a:r>
              <a:t>Body Level Four</a:t>
            </a:r>
          </a:p>
          <a:p>
            <a:pPr lvl="4"/>
            <a:r>
              <a:t>Body Level Five</a:t>
            </a: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Off val="44000"/>
          </a:schemeClr>
        </a:solidFill>
        <a:effectLst/>
      </p:bgPr>
    </p:bg>
    <p:spTree>
      <p:nvGrpSpPr>
        <p:cNvPr id="1" name=""/>
        <p:cNvGrpSpPr/>
        <p:nvPr/>
      </p:nvGrpSpPr>
      <p:grpSpPr>
        <a:xfrm>
          <a:off x="0" y="0"/>
          <a:ext cx="0" cy="0"/>
          <a:chOff x="0" y="0"/>
          <a:chExt cx="0" cy="0"/>
        </a:xfrm>
      </p:grpSpPr>
      <p:sp>
        <p:nvSpPr>
          <p:cNvPr id="2" name="Rectangle 7"/>
          <p:cNvSpPr/>
          <p:nvPr/>
        </p:nvSpPr>
        <p:spPr>
          <a:xfrm>
            <a:off x="0" y="1031241"/>
            <a:ext cx="12192000" cy="60959"/>
          </a:xfrm>
          <a:prstGeom prst="rect">
            <a:avLst/>
          </a:prstGeom>
          <a:gradFill>
            <a:gsLst>
              <a:gs pos="0">
                <a:srgbClr val="0000CC"/>
              </a:gs>
              <a:gs pos="100000">
                <a:srgbClr val="000000"/>
              </a:gs>
            </a:gsLst>
          </a:gradFill>
          <a:ln>
            <a:solidFill>
              <a:srgbClr val="000000"/>
            </a:solidFill>
            <a:miter/>
          </a:ln>
        </p:spPr>
        <p:txBody>
          <a:bodyPr lIns="45719" rIns="45719" anchor="ctr"/>
          <a:lstStyle/>
          <a:p>
            <a:endParaRPr/>
          </a:p>
        </p:txBody>
      </p:sp>
      <p:sp>
        <p:nvSpPr>
          <p:cNvPr id="3" name="Slide Number"/>
          <p:cNvSpPr txBox="1">
            <a:spLocks noGrp="1"/>
          </p:cNvSpPr>
          <p:nvPr>
            <p:ph type="sldNum" sz="quarter" idx="2"/>
          </p:nvPr>
        </p:nvSpPr>
        <p:spPr>
          <a:xfrm>
            <a:off x="8370769" y="6245225"/>
            <a:ext cx="316032" cy="301104"/>
          </a:xfrm>
          <a:prstGeom prst="rect">
            <a:avLst/>
          </a:prstGeom>
          <a:ln w="12700">
            <a:miter lim="400000"/>
          </a:ln>
        </p:spPr>
        <p:txBody>
          <a:bodyPr wrap="none" lIns="45718" tIns="45718" rIns="45718" bIns="45718">
            <a:spAutoFit/>
          </a:bodyPr>
          <a:lstStyle>
            <a:lvl1pPr algn="r">
              <a:defRPr sz="1500"/>
            </a:lvl1pPr>
          </a:lstStyle>
          <a:p>
            <a:fld id="{86CB4B4D-7CA3-9044-876B-883B54F8677D}" type="slidenum">
              <a:t>‹#›</a:t>
            </a:fld>
            <a:endParaRPr/>
          </a:p>
        </p:txBody>
      </p:sp>
      <p:sp>
        <p:nvSpPr>
          <p:cNvPr id="4" name="Title Text"/>
          <p:cNvSpPr txBox="1">
            <a:spLocks noGrp="1"/>
          </p:cNvSpPr>
          <p:nvPr>
            <p:ph type="title"/>
          </p:nvPr>
        </p:nvSpPr>
        <p:spPr>
          <a:xfrm>
            <a:off x="609600" y="92074"/>
            <a:ext cx="10972800" cy="15081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lstStyle/>
          <a:p>
            <a:r>
              <a:t>Title Text</a:t>
            </a:r>
          </a:p>
        </p:txBody>
      </p:sp>
      <p:sp>
        <p:nvSpPr>
          <p:cNvPr id="5"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5pPr>
      <a:lvl6pPr marL="0" marR="0" indent="457178"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6pPr>
      <a:lvl7pPr marL="0" marR="0" indent="914353"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7pPr>
      <a:lvl8pPr marL="0" marR="0" indent="1371531"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8pPr>
      <a:lvl9pPr marL="0" marR="0" indent="1828708"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9pPr>
    </p:titleStyle>
    <p:bodyStyle>
      <a:lvl1pPr marL="342882" marR="0" indent="-342882" algn="l" defTabSz="914400" rtl="0" latinLnBrk="0">
        <a:lnSpc>
          <a:spcPct val="100000"/>
        </a:lnSpc>
        <a:spcBef>
          <a:spcPts val="700"/>
        </a:spcBef>
        <a:spcAft>
          <a:spcPts val="0"/>
        </a:spcAft>
        <a:buClr>
          <a:schemeClr val="accent2"/>
        </a:buClr>
        <a:buSzPct val="100000"/>
        <a:buFontTx/>
        <a:buChar char="▪"/>
        <a:tabLst/>
        <a:defRPr sz="3200" b="0" i="0" u="none" strike="noStrike" cap="none" spc="0" baseline="0">
          <a:solidFill>
            <a:schemeClr val="accent2"/>
          </a:solidFill>
          <a:uFillTx/>
          <a:latin typeface="Calibri"/>
          <a:ea typeface="Calibri"/>
          <a:cs typeface="Calibri"/>
          <a:sym typeface="Calibri"/>
        </a:defRPr>
      </a:lvl1pPr>
      <a:lvl2pPr marL="783732" marR="0" indent="-326556" algn="l" defTabSz="914400" rtl="0" latinLnBrk="0">
        <a:lnSpc>
          <a:spcPct val="100000"/>
        </a:lnSpc>
        <a:spcBef>
          <a:spcPts val="700"/>
        </a:spcBef>
        <a:spcAft>
          <a:spcPts val="0"/>
        </a:spcAft>
        <a:buClr>
          <a:schemeClr val="accent2"/>
        </a:buClr>
        <a:buSzPct val="100000"/>
        <a:buFontTx/>
        <a:buChar char="▪"/>
        <a:tabLst/>
        <a:defRPr sz="3200" b="0" i="0" u="none" strike="noStrike" cap="none" spc="0" baseline="0">
          <a:solidFill>
            <a:schemeClr val="accent2"/>
          </a:solidFill>
          <a:uFillTx/>
          <a:latin typeface="Calibri"/>
          <a:ea typeface="Calibri"/>
          <a:cs typeface="Calibri"/>
          <a:sym typeface="Calibri"/>
        </a:defRPr>
      </a:lvl2pPr>
      <a:lvl3pPr marL="1219138" marR="0" indent="-304785" algn="l" defTabSz="914400" rtl="0" latinLnBrk="0">
        <a:lnSpc>
          <a:spcPct val="100000"/>
        </a:lnSpc>
        <a:spcBef>
          <a:spcPts val="700"/>
        </a:spcBef>
        <a:spcAft>
          <a:spcPts val="0"/>
        </a:spcAft>
        <a:buClr>
          <a:schemeClr val="accent2"/>
        </a:buClr>
        <a:buSzPct val="100000"/>
        <a:buFontTx/>
        <a:buChar char="▪"/>
        <a:tabLst/>
        <a:defRPr sz="3200" b="0" i="0" u="none" strike="noStrike" cap="none" spc="0" baseline="0">
          <a:solidFill>
            <a:schemeClr val="accent2"/>
          </a:solidFill>
          <a:uFillTx/>
          <a:latin typeface="Calibri"/>
          <a:ea typeface="Calibri"/>
          <a:cs typeface="Calibri"/>
          <a:sym typeface="Calibri"/>
        </a:defRPr>
      </a:lvl3pPr>
      <a:lvl4pPr marL="1737273" marR="0" indent="-365742" algn="l" defTabSz="914400" rtl="0" latinLnBrk="0">
        <a:lnSpc>
          <a:spcPct val="100000"/>
        </a:lnSpc>
        <a:spcBef>
          <a:spcPts val="700"/>
        </a:spcBef>
        <a:spcAft>
          <a:spcPts val="0"/>
        </a:spcAft>
        <a:buClr>
          <a:schemeClr val="accent2"/>
        </a:buClr>
        <a:buSzPct val="100000"/>
        <a:buFontTx/>
        <a:buChar char="▪"/>
        <a:tabLst/>
        <a:defRPr sz="3200" b="0" i="0" u="none" strike="noStrike" cap="none" spc="0" baseline="0">
          <a:solidFill>
            <a:schemeClr val="accent2"/>
          </a:solidFill>
          <a:uFillTx/>
          <a:latin typeface="Calibri"/>
          <a:ea typeface="Calibri"/>
          <a:cs typeface="Calibri"/>
          <a:sym typeface="Calibri"/>
        </a:defRPr>
      </a:lvl4pPr>
      <a:lvl5pPr marL="2194451" marR="0" indent="-365742" algn="l" defTabSz="914400" rtl="0" latinLnBrk="0">
        <a:lnSpc>
          <a:spcPct val="100000"/>
        </a:lnSpc>
        <a:spcBef>
          <a:spcPts val="700"/>
        </a:spcBef>
        <a:spcAft>
          <a:spcPts val="0"/>
        </a:spcAft>
        <a:buClr>
          <a:schemeClr val="accent2"/>
        </a:buClr>
        <a:buSzPct val="100000"/>
        <a:buFontTx/>
        <a:buChar char="▪"/>
        <a:tabLst/>
        <a:defRPr sz="3200" b="0" i="0" u="none" strike="noStrike" cap="none" spc="0" baseline="0">
          <a:solidFill>
            <a:schemeClr val="accent2"/>
          </a:solidFill>
          <a:uFillTx/>
          <a:latin typeface="Calibri"/>
          <a:ea typeface="Calibri"/>
          <a:cs typeface="Calibri"/>
          <a:sym typeface="Calibri"/>
        </a:defRPr>
      </a:lvl5pPr>
      <a:lvl6pPr marL="2651627" marR="0" indent="-365742" algn="l" defTabSz="914400" rtl="0" latinLnBrk="0">
        <a:lnSpc>
          <a:spcPct val="100000"/>
        </a:lnSpc>
        <a:spcBef>
          <a:spcPts val="700"/>
        </a:spcBef>
        <a:spcAft>
          <a:spcPts val="0"/>
        </a:spcAft>
        <a:buClr>
          <a:schemeClr val="accent2"/>
        </a:buClr>
        <a:buSzPct val="100000"/>
        <a:buFontTx/>
        <a:buChar char="▪"/>
        <a:tabLst/>
        <a:defRPr sz="3200" b="0" i="0" u="none" strike="noStrike" cap="none" spc="0" baseline="0">
          <a:solidFill>
            <a:schemeClr val="accent2"/>
          </a:solidFill>
          <a:uFillTx/>
          <a:latin typeface="Calibri"/>
          <a:ea typeface="Calibri"/>
          <a:cs typeface="Calibri"/>
          <a:sym typeface="Calibri"/>
        </a:defRPr>
      </a:lvl6pPr>
      <a:lvl7pPr marL="3108805" marR="0" indent="-365742" algn="l" defTabSz="914400" rtl="0" latinLnBrk="0">
        <a:lnSpc>
          <a:spcPct val="100000"/>
        </a:lnSpc>
        <a:spcBef>
          <a:spcPts val="700"/>
        </a:spcBef>
        <a:spcAft>
          <a:spcPts val="0"/>
        </a:spcAft>
        <a:buClr>
          <a:schemeClr val="accent2"/>
        </a:buClr>
        <a:buSzPct val="100000"/>
        <a:buFontTx/>
        <a:buChar char="▪"/>
        <a:tabLst/>
        <a:defRPr sz="3200" b="0" i="0" u="none" strike="noStrike" cap="none" spc="0" baseline="0">
          <a:solidFill>
            <a:schemeClr val="accent2"/>
          </a:solidFill>
          <a:uFillTx/>
          <a:latin typeface="Calibri"/>
          <a:ea typeface="Calibri"/>
          <a:cs typeface="Calibri"/>
          <a:sym typeface="Calibri"/>
        </a:defRPr>
      </a:lvl7pPr>
      <a:lvl8pPr marL="3565982" marR="0" indent="-365742" algn="l" defTabSz="914400" rtl="0" latinLnBrk="0">
        <a:lnSpc>
          <a:spcPct val="100000"/>
        </a:lnSpc>
        <a:spcBef>
          <a:spcPts val="700"/>
        </a:spcBef>
        <a:spcAft>
          <a:spcPts val="0"/>
        </a:spcAft>
        <a:buClr>
          <a:schemeClr val="accent2"/>
        </a:buClr>
        <a:buSzPct val="100000"/>
        <a:buFontTx/>
        <a:buChar char="▪"/>
        <a:tabLst/>
        <a:defRPr sz="3200" b="0" i="0" u="none" strike="noStrike" cap="none" spc="0" baseline="0">
          <a:solidFill>
            <a:schemeClr val="accent2"/>
          </a:solidFill>
          <a:uFillTx/>
          <a:latin typeface="Calibri"/>
          <a:ea typeface="Calibri"/>
          <a:cs typeface="Calibri"/>
          <a:sym typeface="Calibri"/>
        </a:defRPr>
      </a:lvl8pPr>
      <a:lvl9pPr marL="4023159" marR="0" indent="-365742" algn="l" defTabSz="914400" rtl="0" latinLnBrk="0">
        <a:lnSpc>
          <a:spcPct val="100000"/>
        </a:lnSpc>
        <a:spcBef>
          <a:spcPts val="700"/>
        </a:spcBef>
        <a:spcAft>
          <a:spcPts val="0"/>
        </a:spcAft>
        <a:buClr>
          <a:schemeClr val="accent2"/>
        </a:buClr>
        <a:buSzPct val="100000"/>
        <a:buFontTx/>
        <a:buChar char="▪"/>
        <a:tabLst/>
        <a:defRPr sz="3200" b="0" i="0" u="none" strike="noStrike" cap="none" spc="0" baseline="0">
          <a:solidFill>
            <a:schemeClr val="accent2"/>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sz="15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5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5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5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500" b="0"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500" b="0"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500" b="0"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500" b="0"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5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ermongroup.github.io/cs228-notes/inference/samplin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Rectangle 5"/>
          <p:cNvSpPr txBox="1">
            <a:spLocks noGrp="1"/>
          </p:cNvSpPr>
          <p:nvPr>
            <p:ph type="title"/>
          </p:nvPr>
        </p:nvSpPr>
        <p:spPr>
          <a:xfrm>
            <a:off x="0" y="279403"/>
            <a:ext cx="12192000" cy="1470026"/>
          </a:xfrm>
          <a:prstGeom prst="rect">
            <a:avLst/>
          </a:prstGeom>
        </p:spPr>
        <p:txBody>
          <a:bodyPr/>
          <a:lstStyle/>
          <a:p>
            <a:pPr defTabSz="859536">
              <a:defRPr sz="4136">
                <a:latin typeface="Palatino"/>
                <a:ea typeface="Palatino"/>
                <a:cs typeface="Palatino"/>
                <a:sym typeface="Palatino"/>
              </a:defRPr>
            </a:pPr>
            <a:r>
              <a:t>CS 188: Artificial Intelligence</a:t>
            </a:r>
            <a:br/>
            <a:endParaRPr/>
          </a:p>
        </p:txBody>
      </p:sp>
      <p:sp>
        <p:nvSpPr>
          <p:cNvPr id="96" name="Rectangle 6"/>
          <p:cNvSpPr txBox="1">
            <a:spLocks noGrp="1"/>
          </p:cNvSpPr>
          <p:nvPr>
            <p:ph type="body" sz="half" idx="1"/>
          </p:nvPr>
        </p:nvSpPr>
        <p:spPr>
          <a:xfrm>
            <a:off x="0" y="1295400"/>
            <a:ext cx="12192000" cy="1524000"/>
          </a:xfrm>
          <a:prstGeom prst="rect">
            <a:avLst/>
          </a:prstGeom>
        </p:spPr>
        <p:txBody>
          <a:bodyPr/>
          <a:lstStyle>
            <a:lvl1pPr>
              <a:spcBef>
                <a:spcPts val="1000"/>
              </a:spcBef>
              <a:defRPr sz="4300">
                <a:latin typeface="Palatino"/>
                <a:ea typeface="Palatino"/>
                <a:cs typeface="Palatino"/>
                <a:sym typeface="Palatino"/>
              </a:defRPr>
            </a:lvl1pPr>
          </a:lstStyle>
          <a:p>
            <a:r>
              <a:t>Bayes’ Nets: Sampling</a:t>
            </a:r>
          </a:p>
        </p:txBody>
      </p:sp>
      <p:pic>
        <p:nvPicPr>
          <p:cNvPr id="97" name="Picture 1" descr="Picture 1"/>
          <p:cNvPicPr>
            <a:picLocks noChangeAspect="1"/>
          </p:cNvPicPr>
          <p:nvPr/>
        </p:nvPicPr>
        <p:blipFill>
          <a:blip r:embed="rId3"/>
          <a:stretch>
            <a:fillRect/>
          </a:stretch>
        </p:blipFill>
        <p:spPr>
          <a:xfrm>
            <a:off x="1600200" y="2057400"/>
            <a:ext cx="8822430" cy="3626047"/>
          </a:xfrm>
          <a:prstGeom prst="rect">
            <a:avLst/>
          </a:prstGeom>
          <a:ln w="12700">
            <a:miter lim="400000"/>
          </a:ln>
        </p:spPr>
      </p:pic>
      <p:sp>
        <p:nvSpPr>
          <p:cNvPr id="98" name="Text Box 8"/>
          <p:cNvSpPr txBox="1"/>
          <p:nvPr/>
        </p:nvSpPr>
        <p:spPr>
          <a:xfrm>
            <a:off x="34290" y="6003921"/>
            <a:ext cx="12123420" cy="8102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tIns="34289" rIns="34289" bIns="34289">
            <a:spAutoFit/>
          </a:bodyPr>
          <a:lstStyle/>
          <a:p>
            <a:pPr algn="ctr">
              <a:spcBef>
                <a:spcPts val="1400"/>
              </a:spcBef>
              <a:defRPr sz="2400">
                <a:latin typeface="Palatino"/>
                <a:ea typeface="Palatino"/>
                <a:cs typeface="Palatino"/>
                <a:sym typeface="Palatino"/>
              </a:defRPr>
            </a:pPr>
            <a:r>
              <a:t>Instructor: Professor Dragan --- University of California, Berkeley</a:t>
            </a:r>
          </a:p>
          <a:p>
            <a:pPr algn="ctr">
              <a:spcBef>
                <a:spcPts val="800"/>
              </a:spcBef>
              <a:defRPr sz="1300">
                <a:latin typeface="Palatino"/>
                <a:ea typeface="Palatino"/>
                <a:cs typeface="Palatino"/>
                <a:sym typeface="Palatino"/>
              </a:defRPr>
            </a:pPr>
            <a:r>
              <a:t>[These slides were created by Dan Klein and Pieter Abbeel for CS188 Intro to AI at UC Berkeley.  All CS188 materials are available at http://ai.berkeley.edu.]</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itle 1"/>
          <p:cNvSpPr txBox="1">
            <a:spLocks noGrp="1"/>
          </p:cNvSpPr>
          <p:nvPr>
            <p:ph type="title"/>
          </p:nvPr>
        </p:nvSpPr>
        <p:spPr>
          <a:prstGeom prst="rect">
            <a:avLst/>
          </a:prstGeom>
        </p:spPr>
        <p:txBody>
          <a:bodyPr/>
          <a:lstStyle>
            <a:lvl1pPr>
              <a:defRPr>
                <a:latin typeface="Palatino"/>
                <a:ea typeface="Palatino"/>
                <a:cs typeface="Palatino"/>
                <a:sym typeface="Palatino"/>
              </a:defRPr>
            </a:lvl1pPr>
          </a:lstStyle>
          <a:p>
            <a:r>
              <a:t>Prior Sampling</a:t>
            </a:r>
          </a:p>
        </p:txBody>
      </p:sp>
      <p:sp>
        <p:nvSpPr>
          <p:cNvPr id="191" name="Content Placeholder 2"/>
          <p:cNvSpPr txBox="1">
            <a:spLocks noGrp="1"/>
          </p:cNvSpPr>
          <p:nvPr>
            <p:ph type="body" sz="quarter" idx="1"/>
          </p:nvPr>
        </p:nvSpPr>
        <p:spPr>
          <a:xfrm>
            <a:off x="2971800" y="1447800"/>
            <a:ext cx="5867400" cy="2108200"/>
          </a:xfrm>
          <a:prstGeom prst="rect">
            <a:avLst/>
          </a:prstGeom>
          <a:ln w="28575">
            <a:solidFill>
              <a:srgbClr val="000000"/>
            </a:solidFill>
            <a:miter lim="800000"/>
          </a:ln>
        </p:spPr>
        <p:txBody>
          <a:bodyPr/>
          <a:lstStyle/>
          <a:p>
            <a:pPr marL="0" indent="0" defTabSz="804672">
              <a:spcBef>
                <a:spcPts val="600"/>
              </a:spcBef>
              <a:buSzTx/>
              <a:buFont typeface="Wingdings"/>
              <a:buNone/>
              <a:defRPr sz="100">
                <a:latin typeface="Palatino"/>
                <a:ea typeface="Palatino"/>
                <a:cs typeface="Palatino"/>
                <a:sym typeface="Palatino"/>
              </a:defRPr>
            </a:pPr>
            <a:endParaRPr/>
          </a:p>
          <a:p>
            <a:pPr marL="301736" indent="-301736" defTabSz="804672">
              <a:spcBef>
                <a:spcPts val="500"/>
              </a:spcBef>
              <a:defRPr sz="2464">
                <a:latin typeface="Palatino"/>
                <a:ea typeface="Palatino"/>
                <a:cs typeface="Palatino"/>
                <a:sym typeface="Palatino"/>
              </a:defRPr>
            </a:pPr>
            <a:r>
              <a:t>For i = 1, 2, …, n in topological order</a:t>
            </a:r>
          </a:p>
          <a:p>
            <a:pPr marL="1005788" lvl="2" indent="-201158" defTabSz="804672">
              <a:spcBef>
                <a:spcPts val="500"/>
              </a:spcBef>
              <a:defRPr sz="704">
                <a:solidFill>
                  <a:srgbClr val="000000"/>
                </a:solidFill>
                <a:latin typeface="Palatino"/>
                <a:ea typeface="Palatino"/>
                <a:cs typeface="Palatino"/>
                <a:sym typeface="Palatino"/>
              </a:defRPr>
            </a:pPr>
            <a:endParaRPr/>
          </a:p>
          <a:p>
            <a:pPr marL="653763" lvl="1" indent="-251448" defTabSz="804672">
              <a:spcBef>
                <a:spcPts val="500"/>
              </a:spcBef>
              <a:buClr>
                <a:srgbClr val="000000"/>
              </a:buClr>
              <a:defRPr sz="2112">
                <a:solidFill>
                  <a:srgbClr val="000000"/>
                </a:solidFill>
                <a:latin typeface="Palatino"/>
                <a:ea typeface="Palatino"/>
                <a:cs typeface="Palatino"/>
                <a:sym typeface="Palatino"/>
              </a:defRPr>
            </a:pPr>
            <a:r>
              <a:t>Sample x</a:t>
            </a:r>
            <a:r>
              <a:rPr baseline="-27590"/>
              <a:t>i</a:t>
            </a:r>
            <a:r>
              <a:t> from P(X</a:t>
            </a:r>
            <a:r>
              <a:rPr baseline="-27590"/>
              <a:t>i</a:t>
            </a:r>
            <a:r>
              <a:t> | Parents(X</a:t>
            </a:r>
            <a:r>
              <a:rPr baseline="-27590"/>
              <a:t>i</a:t>
            </a:r>
            <a:r>
              <a:t>))</a:t>
            </a:r>
            <a:endParaRPr sz="2464"/>
          </a:p>
          <a:p>
            <a:pPr marL="653763" lvl="1" indent="-251448" defTabSz="804672">
              <a:spcBef>
                <a:spcPts val="500"/>
              </a:spcBef>
              <a:buClr>
                <a:srgbClr val="000000"/>
              </a:buClr>
              <a:defRPr sz="704">
                <a:solidFill>
                  <a:srgbClr val="000000"/>
                </a:solidFill>
                <a:latin typeface="Palatino"/>
                <a:ea typeface="Palatino"/>
                <a:cs typeface="Palatino"/>
                <a:sym typeface="Palatino"/>
              </a:defRPr>
            </a:pPr>
            <a:endParaRPr sz="2464"/>
          </a:p>
          <a:p>
            <a:pPr marL="301736" indent="-301736" defTabSz="804672">
              <a:spcBef>
                <a:spcPts val="500"/>
              </a:spcBef>
              <a:defRPr sz="2464">
                <a:latin typeface="Palatino"/>
                <a:ea typeface="Palatino"/>
                <a:cs typeface="Palatino"/>
                <a:sym typeface="Palatino"/>
              </a:defRPr>
            </a:pPr>
            <a:r>
              <a:t>Return (x</a:t>
            </a:r>
            <a:r>
              <a:rPr baseline="-27590"/>
              <a:t>1</a:t>
            </a:r>
            <a:r>
              <a:t>, x</a:t>
            </a:r>
            <a:r>
              <a:rPr baseline="-27590"/>
              <a:t>2</a:t>
            </a:r>
            <a:r>
              <a:t>, …, x</a:t>
            </a:r>
            <a:r>
              <a:rPr baseline="-27590"/>
              <a:t>n</a:t>
            </a:r>
            <a:r>
              <a:t>)</a:t>
            </a:r>
          </a:p>
        </p:txBody>
      </p:sp>
      <p:pic>
        <p:nvPicPr>
          <p:cNvPr id="192" name="Picture 3" descr="Picture 3"/>
          <p:cNvPicPr>
            <a:picLocks noChangeAspect="1"/>
          </p:cNvPicPr>
          <p:nvPr/>
        </p:nvPicPr>
        <p:blipFill>
          <a:blip r:embed="rId3"/>
          <a:stretch>
            <a:fillRect/>
          </a:stretch>
        </p:blipFill>
        <p:spPr>
          <a:xfrm>
            <a:off x="13040" y="3755742"/>
            <a:ext cx="12191998" cy="3102258"/>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Rectangle 2"/>
          <p:cNvSpPr txBox="1">
            <a:spLocks noGrp="1"/>
          </p:cNvSpPr>
          <p:nvPr>
            <p:ph type="title"/>
          </p:nvPr>
        </p:nvSpPr>
        <p:spPr>
          <a:prstGeom prst="rect">
            <a:avLst/>
          </a:prstGeom>
        </p:spPr>
        <p:txBody>
          <a:bodyPr/>
          <a:lstStyle>
            <a:lvl1pPr>
              <a:defRPr>
                <a:latin typeface="Palatino"/>
                <a:ea typeface="Palatino"/>
                <a:cs typeface="Palatino"/>
                <a:sym typeface="Palatino"/>
              </a:defRPr>
            </a:lvl1pPr>
          </a:lstStyle>
          <a:p>
            <a:r>
              <a:t>Prior Sampling</a:t>
            </a:r>
          </a:p>
        </p:txBody>
      </p:sp>
      <p:sp>
        <p:nvSpPr>
          <p:cNvPr id="197" name="Rectangle 3"/>
          <p:cNvSpPr txBox="1">
            <a:spLocks noGrp="1"/>
          </p:cNvSpPr>
          <p:nvPr>
            <p:ph type="body" idx="1"/>
          </p:nvPr>
        </p:nvSpPr>
        <p:spPr>
          <a:xfrm>
            <a:off x="2133600" y="1524000"/>
            <a:ext cx="8229600" cy="4876800"/>
          </a:xfrm>
          <a:prstGeom prst="rect">
            <a:avLst/>
          </a:prstGeom>
        </p:spPr>
        <p:txBody>
          <a:bodyPr/>
          <a:lstStyle/>
          <a:p>
            <a:pPr marL="301736" indent="-301736" defTabSz="804672">
              <a:spcBef>
                <a:spcPts val="500"/>
              </a:spcBef>
              <a:defRPr sz="2112">
                <a:latin typeface="Palatino"/>
                <a:ea typeface="Palatino"/>
                <a:cs typeface="Palatino"/>
                <a:sym typeface="Palatino"/>
              </a:defRPr>
            </a:pPr>
            <a:r>
              <a:rPr dirty="0"/>
              <a:t>This process generates samples with probability:</a:t>
            </a:r>
          </a:p>
          <a:p>
            <a:pPr marL="301736" indent="-301736" defTabSz="804672">
              <a:spcBef>
                <a:spcPts val="600"/>
              </a:spcBef>
              <a:defRPr sz="2112">
                <a:latin typeface="Palatino"/>
                <a:ea typeface="Palatino"/>
                <a:cs typeface="Palatino"/>
                <a:sym typeface="Palatino"/>
              </a:defRPr>
            </a:pPr>
            <a:endParaRPr dirty="0"/>
          </a:p>
          <a:p>
            <a:pPr marL="301736" indent="-301736" defTabSz="804672">
              <a:spcBef>
                <a:spcPts val="600"/>
              </a:spcBef>
              <a:defRPr sz="2112">
                <a:latin typeface="Palatino"/>
                <a:ea typeface="Palatino"/>
                <a:cs typeface="Palatino"/>
                <a:sym typeface="Palatino"/>
              </a:defRPr>
            </a:pPr>
            <a:endParaRPr dirty="0"/>
          </a:p>
          <a:p>
            <a:pPr marL="301736" indent="-301736" defTabSz="804672">
              <a:spcBef>
                <a:spcPts val="500"/>
              </a:spcBef>
              <a:buSzTx/>
              <a:buFont typeface="Wingdings"/>
              <a:buNone/>
              <a:defRPr sz="2112">
                <a:latin typeface="Palatino"/>
                <a:ea typeface="Palatino"/>
                <a:cs typeface="Palatino"/>
                <a:sym typeface="Palatino"/>
              </a:defRPr>
            </a:pPr>
            <a:r>
              <a:rPr dirty="0"/>
              <a:t>	…i.e. the BN’s joint probability</a:t>
            </a:r>
          </a:p>
          <a:p>
            <a:pPr marL="301736" indent="-301736" defTabSz="804672">
              <a:spcBef>
                <a:spcPts val="600"/>
              </a:spcBef>
              <a:defRPr sz="2112">
                <a:latin typeface="Palatino"/>
                <a:ea typeface="Palatino"/>
                <a:cs typeface="Palatino"/>
                <a:sym typeface="Palatino"/>
              </a:defRPr>
            </a:pPr>
            <a:endParaRPr dirty="0"/>
          </a:p>
          <a:p>
            <a:pPr marL="301736" indent="-301736" defTabSz="804672">
              <a:spcBef>
                <a:spcPts val="500"/>
              </a:spcBef>
              <a:defRPr sz="2112">
                <a:latin typeface="Palatino"/>
                <a:ea typeface="Palatino"/>
                <a:cs typeface="Palatino"/>
                <a:sym typeface="Palatino"/>
              </a:defRPr>
            </a:pPr>
            <a:r>
              <a:rPr dirty="0"/>
              <a:t>Let the number of samples of an event be</a:t>
            </a:r>
          </a:p>
          <a:p>
            <a:pPr marL="301736" indent="-301736" defTabSz="804672">
              <a:spcBef>
                <a:spcPts val="600"/>
              </a:spcBef>
              <a:defRPr sz="2112">
                <a:latin typeface="Palatino"/>
                <a:ea typeface="Palatino"/>
                <a:cs typeface="Palatino"/>
                <a:sym typeface="Palatino"/>
              </a:defRPr>
            </a:pPr>
            <a:endParaRPr dirty="0"/>
          </a:p>
          <a:p>
            <a:pPr marL="301736" indent="-301736" defTabSz="804672">
              <a:spcBef>
                <a:spcPts val="500"/>
              </a:spcBef>
              <a:defRPr sz="2112">
                <a:latin typeface="Palatino"/>
                <a:ea typeface="Palatino"/>
                <a:cs typeface="Palatino"/>
                <a:sym typeface="Palatino"/>
              </a:defRPr>
            </a:pPr>
            <a:r>
              <a:rPr dirty="0"/>
              <a:t>Then</a:t>
            </a:r>
          </a:p>
          <a:p>
            <a:pPr marL="301736" indent="-301736" defTabSz="804672">
              <a:spcBef>
                <a:spcPts val="600"/>
              </a:spcBef>
              <a:defRPr sz="2112">
                <a:latin typeface="Palatino"/>
                <a:ea typeface="Palatino"/>
                <a:cs typeface="Palatino"/>
                <a:sym typeface="Palatino"/>
              </a:defRPr>
            </a:pPr>
            <a:endParaRPr dirty="0"/>
          </a:p>
          <a:p>
            <a:pPr marL="301736" indent="-301736" defTabSz="804672">
              <a:spcBef>
                <a:spcPts val="600"/>
              </a:spcBef>
              <a:defRPr sz="2112">
                <a:latin typeface="Palatino"/>
                <a:ea typeface="Palatino"/>
                <a:cs typeface="Palatino"/>
                <a:sym typeface="Palatino"/>
              </a:defRPr>
            </a:pPr>
            <a:endParaRPr dirty="0"/>
          </a:p>
          <a:p>
            <a:pPr marL="301736" indent="-301736" defTabSz="804672">
              <a:spcBef>
                <a:spcPts val="500"/>
              </a:spcBef>
              <a:defRPr sz="2112">
                <a:latin typeface="Palatino"/>
                <a:ea typeface="Palatino"/>
                <a:cs typeface="Palatino"/>
                <a:sym typeface="Palatino"/>
              </a:defRPr>
            </a:pPr>
            <a:r>
              <a:rPr dirty="0"/>
              <a:t>I.e., the sampling procedure is </a:t>
            </a:r>
            <a:r>
              <a:rPr dirty="0">
                <a:solidFill>
                  <a:srgbClr val="A50021"/>
                </a:solidFill>
              </a:rPr>
              <a:t>consistent</a:t>
            </a:r>
          </a:p>
        </p:txBody>
      </p:sp>
      <p:pic>
        <p:nvPicPr>
          <p:cNvPr id="198" name="Picture 4" descr="Picture 4"/>
          <p:cNvPicPr>
            <a:picLocks noChangeAspect="1"/>
          </p:cNvPicPr>
          <p:nvPr/>
        </p:nvPicPr>
        <p:blipFill>
          <a:blip r:embed="rId2"/>
          <a:stretch>
            <a:fillRect/>
          </a:stretch>
        </p:blipFill>
        <p:spPr>
          <a:xfrm>
            <a:off x="2884714" y="1895029"/>
            <a:ext cx="7086600" cy="733425"/>
          </a:xfrm>
          <a:prstGeom prst="rect">
            <a:avLst/>
          </a:prstGeom>
          <a:ln w="12700">
            <a:miter lim="400000"/>
          </a:ln>
        </p:spPr>
      </p:pic>
      <p:pic>
        <p:nvPicPr>
          <p:cNvPr id="199" name="Picture 6" descr="Picture 6"/>
          <p:cNvPicPr>
            <a:picLocks noChangeAspect="1"/>
          </p:cNvPicPr>
          <p:nvPr/>
        </p:nvPicPr>
        <p:blipFill>
          <a:blip r:embed="rId3"/>
          <a:stretch>
            <a:fillRect/>
          </a:stretch>
        </p:blipFill>
        <p:spPr>
          <a:xfrm>
            <a:off x="7522481" y="3525383"/>
            <a:ext cx="1860551" cy="285751"/>
          </a:xfrm>
          <a:prstGeom prst="rect">
            <a:avLst/>
          </a:prstGeom>
          <a:ln w="12700">
            <a:miter lim="400000"/>
          </a:ln>
        </p:spPr>
      </p:pic>
      <p:pic>
        <p:nvPicPr>
          <p:cNvPr id="200" name="Picture 8" descr="Picture 8"/>
          <p:cNvPicPr>
            <a:picLocks noChangeAspect="1"/>
          </p:cNvPicPr>
          <p:nvPr/>
        </p:nvPicPr>
        <p:blipFill>
          <a:blip r:embed="rId4"/>
          <a:stretch>
            <a:fillRect/>
          </a:stretch>
        </p:blipFill>
        <p:spPr>
          <a:xfrm>
            <a:off x="5261088" y="4295782"/>
            <a:ext cx="6383338" cy="1208089"/>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197">
                                            <p:txEl>
                                              <p:pRg st="3" end="3"/>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2" nodeType="afterEffect">
                                  <p:stCondLst>
                                    <p:cond delay="0"/>
                                  </p:stCondLst>
                                  <p:iterate>
                                    <p:tmAbs val="0"/>
                                  </p:iterate>
                                  <p:childTnLst>
                                    <p:set>
                                      <p:cBhvr>
                                        <p:cTn id="13" fill="hold"/>
                                        <p:tgtEl>
                                          <p:spTgt spid="197">
                                            <p:txEl>
                                              <p:pRg st="4" end="4"/>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2" nodeType="clickEffect">
                                  <p:stCondLst>
                                    <p:cond delay="0"/>
                                  </p:stCondLst>
                                  <p:iterate>
                                    <p:tmAbs val="0"/>
                                  </p:iterate>
                                  <p:childTnLst>
                                    <p:set>
                                      <p:cBhvr>
                                        <p:cTn id="17" fill="hold"/>
                                        <p:tgtEl>
                                          <p:spTgt spid="197">
                                            <p:txEl>
                                              <p:pRg st="5" end="5"/>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3" nodeType="afterEffect">
                                  <p:stCondLst>
                                    <p:cond delay="0"/>
                                  </p:stCondLst>
                                  <p:iterate>
                                    <p:tmAbs val="0"/>
                                  </p:iterate>
                                  <p:childTnLst>
                                    <p:set>
                                      <p:cBhvr>
                                        <p:cTn id="20" fill="hold"/>
                                        <p:tgtEl>
                                          <p:spTgt spid="199"/>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2" nodeType="afterEffect">
                                  <p:stCondLst>
                                    <p:cond delay="0"/>
                                  </p:stCondLst>
                                  <p:iterate>
                                    <p:tmAbs val="0"/>
                                  </p:iterate>
                                  <p:childTnLst>
                                    <p:set>
                                      <p:cBhvr>
                                        <p:cTn id="23" fill="hold"/>
                                        <p:tgtEl>
                                          <p:spTgt spid="197">
                                            <p:txEl>
                                              <p:pRg st="6" end="6"/>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2" nodeType="clickEffect">
                                  <p:stCondLst>
                                    <p:cond delay="0"/>
                                  </p:stCondLst>
                                  <p:iterate>
                                    <p:tmAbs val="0"/>
                                  </p:iterate>
                                  <p:childTnLst>
                                    <p:set>
                                      <p:cBhvr>
                                        <p:cTn id="27" fill="hold"/>
                                        <p:tgtEl>
                                          <p:spTgt spid="197">
                                            <p:txEl>
                                              <p:pRg st="7" end="7"/>
                                            </p:txEl>
                                          </p:spTgt>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4" nodeType="afterEffect">
                                  <p:stCondLst>
                                    <p:cond delay="0"/>
                                  </p:stCondLst>
                                  <p:iterate>
                                    <p:tmAbs val="0"/>
                                  </p:iterate>
                                  <p:childTnLst>
                                    <p:set>
                                      <p:cBhvr>
                                        <p:cTn id="30" fill="hold"/>
                                        <p:tgtEl>
                                          <p:spTgt spid="200"/>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2" nodeType="afterEffect">
                                  <p:stCondLst>
                                    <p:cond delay="0"/>
                                  </p:stCondLst>
                                  <p:iterate>
                                    <p:tmAbs val="0"/>
                                  </p:iterate>
                                  <p:childTnLst>
                                    <p:set>
                                      <p:cBhvr>
                                        <p:cTn id="33" fill="hold"/>
                                        <p:tgtEl>
                                          <p:spTgt spid="197">
                                            <p:txEl>
                                              <p:pRg st="8" end="8"/>
                                            </p:txEl>
                                          </p:spTgt>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grpId="2" nodeType="afterEffect">
                                  <p:stCondLst>
                                    <p:cond delay="0"/>
                                  </p:stCondLst>
                                  <p:iterate>
                                    <p:tmAbs val="0"/>
                                  </p:iterate>
                                  <p:childTnLst>
                                    <p:set>
                                      <p:cBhvr>
                                        <p:cTn id="36" fill="hold"/>
                                        <p:tgtEl>
                                          <p:spTgt spid="197">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iterate>
                                    <p:tmAbs val="0"/>
                                  </p:iterate>
                                  <p:childTnLst>
                                    <p:set>
                                      <p:cBhvr>
                                        <p:cTn id="40" fill="hold"/>
                                        <p:tgtEl>
                                          <p:spTgt spid="19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2" build="p" bldLvl="5" animBg="1" advAuto="0"/>
      <p:bldP spid="198" grpId="1" animBg="1" advAuto="0"/>
      <p:bldP spid="199" grpId="3" animBg="1" advAuto="0"/>
      <p:bldP spid="200" grpId="4"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Rectangle 2"/>
          <p:cNvSpPr txBox="1">
            <a:spLocks noGrp="1"/>
          </p:cNvSpPr>
          <p:nvPr>
            <p:ph type="title"/>
          </p:nvPr>
        </p:nvSpPr>
        <p:spPr>
          <a:prstGeom prst="rect">
            <a:avLst/>
          </a:prstGeom>
        </p:spPr>
        <p:txBody>
          <a:bodyPr/>
          <a:lstStyle>
            <a:lvl1pPr>
              <a:defRPr>
                <a:latin typeface="Palatino"/>
                <a:ea typeface="Palatino"/>
                <a:cs typeface="Palatino"/>
                <a:sym typeface="Palatino"/>
              </a:defRPr>
            </a:lvl1pPr>
          </a:lstStyle>
          <a:p>
            <a:r>
              <a:t>Example</a:t>
            </a:r>
          </a:p>
        </p:txBody>
      </p:sp>
      <p:sp>
        <p:nvSpPr>
          <p:cNvPr id="203" name="Rectangle 3"/>
          <p:cNvSpPr txBox="1">
            <a:spLocks noGrp="1"/>
          </p:cNvSpPr>
          <p:nvPr>
            <p:ph type="body" idx="1"/>
          </p:nvPr>
        </p:nvSpPr>
        <p:spPr>
          <a:xfrm>
            <a:off x="457200" y="1600200"/>
            <a:ext cx="9039771" cy="4800600"/>
          </a:xfrm>
          <a:prstGeom prst="rect">
            <a:avLst/>
          </a:prstGeom>
        </p:spPr>
        <p:txBody>
          <a:bodyPr/>
          <a:lstStyle/>
          <a:p>
            <a:pPr marL="281163" indent="-281163" defTabSz="749808">
              <a:spcBef>
                <a:spcPts val="400"/>
              </a:spcBef>
              <a:defRPr sz="1968">
                <a:latin typeface="Palatino"/>
                <a:ea typeface="Palatino"/>
                <a:cs typeface="Palatino"/>
                <a:sym typeface="Palatino"/>
              </a:defRPr>
            </a:pPr>
            <a:r>
              <a:t>We’ll get a bunch of samples from the BN:</a:t>
            </a:r>
          </a:p>
          <a:p>
            <a:pPr marL="234304" lvl="1" indent="140579" defTabSz="749808">
              <a:spcBef>
                <a:spcPts val="300"/>
              </a:spcBef>
              <a:buSzTx/>
              <a:buFont typeface="Wingdings"/>
              <a:buNone/>
              <a:defRPr sz="1640">
                <a:solidFill>
                  <a:srgbClr val="000000"/>
                </a:solidFill>
                <a:latin typeface="Palatino"/>
                <a:ea typeface="Palatino"/>
                <a:cs typeface="Palatino"/>
                <a:sym typeface="Palatino"/>
              </a:defRPr>
            </a:pPr>
            <a:r>
              <a:t>	+c, -s, +r, +w</a:t>
            </a:r>
            <a:endParaRPr sz="2296"/>
          </a:p>
          <a:p>
            <a:pPr marL="234304" lvl="1" indent="140579" defTabSz="749808">
              <a:spcBef>
                <a:spcPts val="300"/>
              </a:spcBef>
              <a:buSzTx/>
              <a:buFont typeface="Wingdings"/>
              <a:buNone/>
              <a:defRPr sz="1640">
                <a:solidFill>
                  <a:srgbClr val="000000"/>
                </a:solidFill>
                <a:latin typeface="Palatino"/>
                <a:ea typeface="Palatino"/>
                <a:cs typeface="Palatino"/>
                <a:sym typeface="Palatino"/>
              </a:defRPr>
            </a:pPr>
            <a:r>
              <a:t>	+c, +s, +r, +w</a:t>
            </a:r>
            <a:endParaRPr sz="2296"/>
          </a:p>
          <a:p>
            <a:pPr marL="234304" lvl="1" indent="140579" defTabSz="749808">
              <a:spcBef>
                <a:spcPts val="300"/>
              </a:spcBef>
              <a:buSzTx/>
              <a:buFont typeface="Wingdings"/>
              <a:buNone/>
              <a:defRPr sz="1640">
                <a:solidFill>
                  <a:srgbClr val="000000"/>
                </a:solidFill>
                <a:latin typeface="Palatino"/>
                <a:ea typeface="Palatino"/>
                <a:cs typeface="Palatino"/>
                <a:sym typeface="Palatino"/>
              </a:defRPr>
            </a:pPr>
            <a:r>
              <a:t>	-c, +s, +r,  -w</a:t>
            </a:r>
            <a:endParaRPr sz="2296"/>
          </a:p>
          <a:p>
            <a:pPr marL="234304" lvl="1" indent="140579" defTabSz="749808">
              <a:spcBef>
                <a:spcPts val="300"/>
              </a:spcBef>
              <a:buSzTx/>
              <a:buFont typeface="Wingdings"/>
              <a:buNone/>
              <a:defRPr sz="1640">
                <a:solidFill>
                  <a:srgbClr val="000000"/>
                </a:solidFill>
                <a:latin typeface="Palatino"/>
                <a:ea typeface="Palatino"/>
                <a:cs typeface="Palatino"/>
                <a:sym typeface="Palatino"/>
              </a:defRPr>
            </a:pPr>
            <a:r>
              <a:t>	+c, -s, +r, +w</a:t>
            </a:r>
            <a:endParaRPr sz="2296"/>
          </a:p>
          <a:p>
            <a:pPr marL="234304" lvl="1" indent="140579" defTabSz="749808">
              <a:spcBef>
                <a:spcPts val="300"/>
              </a:spcBef>
              <a:buSzTx/>
              <a:buFont typeface="Wingdings"/>
              <a:buNone/>
              <a:defRPr sz="1640">
                <a:solidFill>
                  <a:srgbClr val="000000"/>
                </a:solidFill>
                <a:latin typeface="Palatino"/>
                <a:ea typeface="Palatino"/>
                <a:cs typeface="Palatino"/>
                <a:sym typeface="Palatino"/>
              </a:defRPr>
            </a:pPr>
            <a:r>
              <a:t>	-c,  -s,  -r, +w</a:t>
            </a:r>
            <a:endParaRPr sz="2296"/>
          </a:p>
          <a:p>
            <a:pPr marL="281163" indent="-281163" defTabSz="749808">
              <a:spcBef>
                <a:spcPts val="400"/>
              </a:spcBef>
              <a:defRPr sz="1968">
                <a:latin typeface="Palatino"/>
                <a:ea typeface="Palatino"/>
                <a:cs typeface="Palatino"/>
                <a:sym typeface="Palatino"/>
              </a:defRPr>
            </a:pPr>
            <a:r>
              <a:t>If we want to know P(W)</a:t>
            </a:r>
          </a:p>
          <a:p>
            <a:pPr marL="609188" lvl="1" indent="-234304" defTabSz="749808">
              <a:spcBef>
                <a:spcPts val="300"/>
              </a:spcBef>
              <a:buClr>
                <a:srgbClr val="000000"/>
              </a:buClr>
              <a:defRPr sz="1640">
                <a:solidFill>
                  <a:srgbClr val="000000"/>
                </a:solidFill>
                <a:latin typeface="Palatino"/>
                <a:ea typeface="Palatino"/>
                <a:cs typeface="Palatino"/>
                <a:sym typeface="Palatino"/>
              </a:defRPr>
            </a:pPr>
            <a:r>
              <a:t>We have counts &lt;+w:4, -w:1&gt;</a:t>
            </a:r>
            <a:endParaRPr sz="2296"/>
          </a:p>
          <a:p>
            <a:pPr marL="609188" lvl="1" indent="-234304" defTabSz="749808">
              <a:spcBef>
                <a:spcPts val="300"/>
              </a:spcBef>
              <a:buClr>
                <a:srgbClr val="000000"/>
              </a:buClr>
              <a:defRPr sz="1640">
                <a:solidFill>
                  <a:srgbClr val="000000"/>
                </a:solidFill>
                <a:latin typeface="Palatino"/>
                <a:ea typeface="Palatino"/>
                <a:cs typeface="Palatino"/>
                <a:sym typeface="Palatino"/>
              </a:defRPr>
            </a:pPr>
            <a:r>
              <a:t>Normalize to get P(W) = &lt;+w:0.8, -w:0.2&gt;</a:t>
            </a:r>
            <a:endParaRPr sz="2296"/>
          </a:p>
          <a:p>
            <a:pPr marL="609188" lvl="1" indent="-234304" defTabSz="749808">
              <a:spcBef>
                <a:spcPts val="300"/>
              </a:spcBef>
              <a:buClr>
                <a:srgbClr val="000000"/>
              </a:buClr>
              <a:defRPr sz="1640">
                <a:solidFill>
                  <a:srgbClr val="000000"/>
                </a:solidFill>
                <a:latin typeface="Palatino"/>
                <a:ea typeface="Palatino"/>
                <a:cs typeface="Palatino"/>
                <a:sym typeface="Palatino"/>
              </a:defRPr>
            </a:pPr>
            <a:r>
              <a:t>This will get closer to the true distribution with more samples</a:t>
            </a:r>
            <a:endParaRPr sz="2296"/>
          </a:p>
          <a:p>
            <a:pPr marL="609188" lvl="1" indent="-234304" defTabSz="749808">
              <a:spcBef>
                <a:spcPts val="300"/>
              </a:spcBef>
              <a:buClr>
                <a:srgbClr val="000000"/>
              </a:buClr>
              <a:defRPr sz="1640">
                <a:solidFill>
                  <a:srgbClr val="000000"/>
                </a:solidFill>
                <a:latin typeface="Palatino"/>
                <a:ea typeface="Palatino"/>
                <a:cs typeface="Palatino"/>
                <a:sym typeface="Palatino"/>
              </a:defRPr>
            </a:pPr>
            <a:r>
              <a:t>Can estimate anything else, too</a:t>
            </a:r>
            <a:endParaRPr sz="2296"/>
          </a:p>
          <a:p>
            <a:pPr marL="984073" lvl="2" indent="-234304" defTabSz="749808">
              <a:spcBef>
                <a:spcPts val="300"/>
              </a:spcBef>
              <a:buClr>
                <a:srgbClr val="000000"/>
              </a:buClr>
              <a:defRPr sz="1640">
                <a:solidFill>
                  <a:srgbClr val="000000"/>
                </a:solidFill>
                <a:latin typeface="Palatino"/>
                <a:ea typeface="Palatino"/>
                <a:cs typeface="Palatino"/>
                <a:sym typeface="Palatino"/>
              </a:defRPr>
            </a:pPr>
            <a:r>
              <a:t>P(C | +w)?   P(C | +r, +w)?  </a:t>
            </a:r>
          </a:p>
          <a:p>
            <a:pPr marL="984073" lvl="2" indent="-234304" defTabSz="749808">
              <a:spcBef>
                <a:spcPts val="300"/>
              </a:spcBef>
              <a:buClr>
                <a:srgbClr val="000000"/>
              </a:buClr>
              <a:defRPr sz="1640">
                <a:solidFill>
                  <a:srgbClr val="000000"/>
                </a:solidFill>
                <a:latin typeface="Palatino"/>
                <a:ea typeface="Palatino"/>
                <a:cs typeface="Palatino"/>
                <a:sym typeface="Palatino"/>
              </a:defRPr>
            </a:pPr>
            <a:r>
              <a:t>Can also use this to estimate expected value of f(X) - Monte Carlo Estimation</a:t>
            </a:r>
          </a:p>
          <a:p>
            <a:pPr marL="609188" lvl="1" indent="-234304" defTabSz="749808">
              <a:spcBef>
                <a:spcPts val="300"/>
              </a:spcBef>
              <a:buClr>
                <a:srgbClr val="000000"/>
              </a:buClr>
              <a:defRPr sz="1640">
                <a:solidFill>
                  <a:srgbClr val="000000"/>
                </a:solidFill>
                <a:latin typeface="Palatino"/>
                <a:ea typeface="Palatino"/>
                <a:cs typeface="Palatino"/>
                <a:sym typeface="Palatino"/>
              </a:defRPr>
            </a:pPr>
            <a:r>
              <a:t>What about P(C | -r, -w)?</a:t>
            </a:r>
          </a:p>
        </p:txBody>
      </p:sp>
      <p:grpSp>
        <p:nvGrpSpPr>
          <p:cNvPr id="220" name="Group 16"/>
          <p:cNvGrpSpPr/>
          <p:nvPr/>
        </p:nvGrpSpPr>
        <p:grpSpPr>
          <a:xfrm>
            <a:off x="7315200" y="1905000"/>
            <a:ext cx="1652498" cy="1447799"/>
            <a:chOff x="0" y="0"/>
            <a:chExt cx="1652498" cy="1447797"/>
          </a:xfrm>
        </p:grpSpPr>
        <p:grpSp>
          <p:nvGrpSpPr>
            <p:cNvPr id="206" name="Oval 4"/>
            <p:cNvGrpSpPr/>
            <p:nvPr/>
          </p:nvGrpSpPr>
          <p:grpSpPr>
            <a:xfrm>
              <a:off x="-1" y="526472"/>
              <a:ext cx="438727" cy="438727"/>
              <a:chOff x="0" y="0"/>
              <a:chExt cx="438725" cy="438725"/>
            </a:xfrm>
          </p:grpSpPr>
          <p:sp>
            <p:nvSpPr>
              <p:cNvPr id="204" name="Circle"/>
              <p:cNvSpPr/>
              <p:nvPr/>
            </p:nvSpPr>
            <p:spPr>
              <a:xfrm>
                <a:off x="0" y="0"/>
                <a:ext cx="438726" cy="438726"/>
              </a:xfrm>
              <a:prstGeom prst="ellipse">
                <a:avLst/>
              </a:prstGeom>
              <a:solidFill>
                <a:schemeClr val="accent3">
                  <a:lumOff val="44000"/>
                </a:schemeClr>
              </a:solidFill>
              <a:ln w="28575" cap="flat">
                <a:solidFill>
                  <a:srgbClr val="000000"/>
                </a:solidFill>
                <a:prstDash val="solid"/>
                <a:round/>
              </a:ln>
              <a:effectLst/>
            </p:spPr>
            <p:txBody>
              <a:bodyPr wrap="square" lIns="45719" tIns="45719" rIns="45719" bIns="45719" numCol="1" anchor="ctr">
                <a:noAutofit/>
              </a:bodyPr>
              <a:lstStyle/>
              <a:p>
                <a:pPr algn="ctr">
                  <a:defRPr baseline="-25000">
                    <a:latin typeface="Calibri"/>
                    <a:ea typeface="Calibri"/>
                    <a:cs typeface="Calibri"/>
                    <a:sym typeface="Calibri"/>
                  </a:defRPr>
                </a:pPr>
                <a:endParaRPr/>
              </a:p>
            </p:txBody>
          </p:sp>
          <p:sp>
            <p:nvSpPr>
              <p:cNvPr id="205" name="S"/>
              <p:cNvSpPr txBox="1"/>
              <p:nvPr/>
            </p:nvSpPr>
            <p:spPr>
              <a:xfrm>
                <a:off x="112319" y="40293"/>
                <a:ext cx="214088" cy="3581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i="1">
                    <a:latin typeface="Calibri"/>
                    <a:ea typeface="Calibri"/>
                    <a:cs typeface="Calibri"/>
                    <a:sym typeface="Calibri"/>
                  </a:defRPr>
                </a:lvl1pPr>
              </a:lstStyle>
              <a:p>
                <a:r>
                  <a:t>S</a:t>
                </a:r>
              </a:p>
            </p:txBody>
          </p:sp>
        </p:grpSp>
        <p:grpSp>
          <p:nvGrpSpPr>
            <p:cNvPr id="209" name="Oval 4"/>
            <p:cNvGrpSpPr/>
            <p:nvPr/>
          </p:nvGrpSpPr>
          <p:grpSpPr>
            <a:xfrm>
              <a:off x="1213772" y="526472"/>
              <a:ext cx="438727" cy="438727"/>
              <a:chOff x="0" y="0"/>
              <a:chExt cx="438725" cy="438725"/>
            </a:xfrm>
          </p:grpSpPr>
          <p:sp>
            <p:nvSpPr>
              <p:cNvPr id="207" name="Circle"/>
              <p:cNvSpPr/>
              <p:nvPr/>
            </p:nvSpPr>
            <p:spPr>
              <a:xfrm>
                <a:off x="0" y="0"/>
                <a:ext cx="438726" cy="438726"/>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baseline="-25000">
                    <a:latin typeface="Calibri"/>
                    <a:ea typeface="Calibri"/>
                    <a:cs typeface="Calibri"/>
                    <a:sym typeface="Calibri"/>
                  </a:defRPr>
                </a:pPr>
                <a:endParaRPr/>
              </a:p>
            </p:txBody>
          </p:sp>
          <p:sp>
            <p:nvSpPr>
              <p:cNvPr id="208" name="R"/>
              <p:cNvSpPr txBox="1"/>
              <p:nvPr/>
            </p:nvSpPr>
            <p:spPr>
              <a:xfrm>
                <a:off x="100766" y="40293"/>
                <a:ext cx="237194" cy="3581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i="1">
                    <a:latin typeface="Calibri"/>
                    <a:ea typeface="Calibri"/>
                    <a:cs typeface="Calibri"/>
                    <a:sym typeface="Calibri"/>
                  </a:defRPr>
                </a:lvl1pPr>
              </a:lstStyle>
              <a:p>
                <a:r>
                  <a:t>R</a:t>
                </a:r>
              </a:p>
            </p:txBody>
          </p:sp>
        </p:grpSp>
        <p:grpSp>
          <p:nvGrpSpPr>
            <p:cNvPr id="212" name="Oval 4"/>
            <p:cNvGrpSpPr/>
            <p:nvPr/>
          </p:nvGrpSpPr>
          <p:grpSpPr>
            <a:xfrm>
              <a:off x="614217" y="1009072"/>
              <a:ext cx="438727" cy="438727"/>
              <a:chOff x="0" y="0"/>
              <a:chExt cx="438725" cy="438725"/>
            </a:xfrm>
          </p:grpSpPr>
          <p:sp>
            <p:nvSpPr>
              <p:cNvPr id="210" name="Circle"/>
              <p:cNvSpPr/>
              <p:nvPr/>
            </p:nvSpPr>
            <p:spPr>
              <a:xfrm>
                <a:off x="0" y="0"/>
                <a:ext cx="438726" cy="438726"/>
              </a:xfrm>
              <a:prstGeom prst="ellipse">
                <a:avLst/>
              </a:prstGeom>
              <a:solidFill>
                <a:schemeClr val="accent3">
                  <a:lumOff val="44000"/>
                </a:schemeClr>
              </a:solidFill>
              <a:ln w="28575" cap="flat">
                <a:solidFill>
                  <a:srgbClr val="000000"/>
                </a:solidFill>
                <a:prstDash val="solid"/>
                <a:round/>
              </a:ln>
              <a:effectLst/>
            </p:spPr>
            <p:txBody>
              <a:bodyPr wrap="square" lIns="45719" tIns="45719" rIns="45719" bIns="45719" numCol="1" anchor="ctr">
                <a:noAutofit/>
              </a:bodyPr>
              <a:lstStyle/>
              <a:p>
                <a:pPr algn="ctr">
                  <a:defRPr baseline="-25000">
                    <a:latin typeface="Calibri"/>
                    <a:ea typeface="Calibri"/>
                    <a:cs typeface="Calibri"/>
                    <a:sym typeface="Calibri"/>
                  </a:defRPr>
                </a:pPr>
                <a:endParaRPr/>
              </a:p>
            </p:txBody>
          </p:sp>
          <p:sp>
            <p:nvSpPr>
              <p:cNvPr id="211" name="W"/>
              <p:cNvSpPr txBox="1"/>
              <p:nvPr/>
            </p:nvSpPr>
            <p:spPr>
              <a:xfrm>
                <a:off x="69903" y="40293"/>
                <a:ext cx="298920" cy="3581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i="1">
                    <a:latin typeface="Calibri"/>
                    <a:ea typeface="Calibri"/>
                    <a:cs typeface="Calibri"/>
                    <a:sym typeface="Calibri"/>
                  </a:defRPr>
                </a:lvl1pPr>
              </a:lstStyle>
              <a:p>
                <a:r>
                  <a:t>W</a:t>
                </a:r>
              </a:p>
            </p:txBody>
          </p:sp>
        </p:grpSp>
        <p:sp>
          <p:nvSpPr>
            <p:cNvPr id="213" name="AutoShape 6"/>
            <p:cNvSpPr/>
            <p:nvPr/>
          </p:nvSpPr>
          <p:spPr>
            <a:xfrm flipH="1">
              <a:off x="988694" y="900949"/>
              <a:ext cx="289328" cy="172373"/>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sp>
          <p:nvSpPr>
            <p:cNvPr id="214" name="AutoShape 6"/>
            <p:cNvSpPr/>
            <p:nvPr/>
          </p:nvSpPr>
          <p:spPr>
            <a:xfrm>
              <a:off x="374477" y="900949"/>
              <a:ext cx="303991" cy="172373"/>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grpSp>
          <p:nvGrpSpPr>
            <p:cNvPr id="217" name="Oval 4"/>
            <p:cNvGrpSpPr/>
            <p:nvPr/>
          </p:nvGrpSpPr>
          <p:grpSpPr>
            <a:xfrm>
              <a:off x="614217" y="0"/>
              <a:ext cx="438727" cy="438727"/>
              <a:chOff x="0" y="0"/>
              <a:chExt cx="438725" cy="438725"/>
            </a:xfrm>
          </p:grpSpPr>
          <p:sp>
            <p:nvSpPr>
              <p:cNvPr id="215" name="Circle"/>
              <p:cNvSpPr/>
              <p:nvPr/>
            </p:nvSpPr>
            <p:spPr>
              <a:xfrm>
                <a:off x="0" y="0"/>
                <a:ext cx="438726" cy="438726"/>
              </a:xfrm>
              <a:prstGeom prst="ellipse">
                <a:avLst/>
              </a:prstGeom>
              <a:solidFill>
                <a:schemeClr val="accent3">
                  <a:lumOff val="44000"/>
                </a:schemeClr>
              </a:solidFill>
              <a:ln w="28575" cap="flat">
                <a:solidFill>
                  <a:srgbClr val="000000"/>
                </a:solidFill>
                <a:prstDash val="solid"/>
                <a:round/>
              </a:ln>
              <a:effectLst/>
            </p:spPr>
            <p:txBody>
              <a:bodyPr wrap="square" lIns="45719" tIns="45719" rIns="45719" bIns="45719" numCol="1" anchor="ctr">
                <a:noAutofit/>
              </a:bodyPr>
              <a:lstStyle/>
              <a:p>
                <a:pPr algn="ctr">
                  <a:defRPr baseline="-25000">
                    <a:latin typeface="Calibri"/>
                    <a:ea typeface="Calibri"/>
                    <a:cs typeface="Calibri"/>
                    <a:sym typeface="Calibri"/>
                  </a:defRPr>
                </a:pPr>
                <a:endParaRPr/>
              </a:p>
            </p:txBody>
          </p:sp>
          <p:sp>
            <p:nvSpPr>
              <p:cNvPr id="216" name="C"/>
              <p:cNvSpPr txBox="1"/>
              <p:nvPr/>
            </p:nvSpPr>
            <p:spPr>
              <a:xfrm>
                <a:off x="98925" y="40293"/>
                <a:ext cx="240876" cy="3581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i="1">
                    <a:latin typeface="Calibri"/>
                    <a:ea typeface="Calibri"/>
                    <a:cs typeface="Calibri"/>
                    <a:sym typeface="Calibri"/>
                  </a:defRPr>
                </a:lvl1pPr>
              </a:lstStyle>
              <a:p>
                <a:r>
                  <a:t>C</a:t>
                </a:r>
              </a:p>
            </p:txBody>
          </p:sp>
        </p:grpSp>
        <p:sp>
          <p:nvSpPr>
            <p:cNvPr id="218" name="AutoShape 6"/>
            <p:cNvSpPr/>
            <p:nvPr/>
          </p:nvSpPr>
          <p:spPr>
            <a:xfrm>
              <a:off x="988694" y="374477"/>
              <a:ext cx="289328" cy="216246"/>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sp>
          <p:nvSpPr>
            <p:cNvPr id="219" name="AutoShape 6"/>
            <p:cNvSpPr/>
            <p:nvPr/>
          </p:nvSpPr>
          <p:spPr>
            <a:xfrm flipH="1">
              <a:off x="374477" y="374477"/>
              <a:ext cx="303991" cy="216246"/>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03">
                                            <p:txEl>
                                              <p:pRg st="11" end="1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iterate>
                                    <p:tmAbs val="0"/>
                                  </p:iterate>
                                  <p:childTnLst>
                                    <p:set>
                                      <p:cBhvr>
                                        <p:cTn id="10" fill="hold"/>
                                        <p:tgtEl>
                                          <p:spTgt spid="203">
                                            <p:txEl>
                                              <p:pRg st="12" end="1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iterate>
                                    <p:tmAbs val="0"/>
                                  </p:iterate>
                                  <p:childTnLst>
                                    <p:set>
                                      <p:cBhvr>
                                        <p:cTn id="14" fill="hold"/>
                                        <p:tgtEl>
                                          <p:spTgt spid="20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 grpId="1" build="p" bldLvl="5"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Title 1"/>
          <p:cNvSpPr txBox="1">
            <a:spLocks noGrp="1"/>
          </p:cNvSpPr>
          <p:nvPr>
            <p:ph type="title"/>
          </p:nvPr>
        </p:nvSpPr>
        <p:spPr>
          <a:prstGeom prst="rect">
            <a:avLst/>
          </a:prstGeom>
        </p:spPr>
        <p:txBody>
          <a:bodyPr/>
          <a:lstStyle>
            <a:lvl1pPr>
              <a:defRPr>
                <a:latin typeface="Palatino"/>
                <a:ea typeface="Palatino"/>
                <a:cs typeface="Palatino"/>
                <a:sym typeface="Palatino"/>
              </a:defRPr>
            </a:lvl1pPr>
          </a:lstStyle>
          <a:p>
            <a:r>
              <a:t>Rejection Sampling</a:t>
            </a:r>
          </a:p>
        </p:txBody>
      </p:sp>
      <p:pic>
        <p:nvPicPr>
          <p:cNvPr id="223" name="Picture 4" descr="Picture 4"/>
          <p:cNvPicPr>
            <a:picLocks noChangeAspect="1"/>
          </p:cNvPicPr>
          <p:nvPr/>
        </p:nvPicPr>
        <p:blipFill>
          <a:blip r:embed="rId2"/>
          <a:stretch>
            <a:fillRect/>
          </a:stretch>
        </p:blipFill>
        <p:spPr>
          <a:xfrm>
            <a:off x="76200" y="2782858"/>
            <a:ext cx="12039598" cy="3133054"/>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Rectangle 2"/>
          <p:cNvSpPr txBox="1">
            <a:spLocks noGrp="1"/>
          </p:cNvSpPr>
          <p:nvPr>
            <p:ph type="title"/>
          </p:nvPr>
        </p:nvSpPr>
        <p:spPr>
          <a:prstGeom prst="rect">
            <a:avLst/>
          </a:prstGeom>
        </p:spPr>
        <p:txBody>
          <a:bodyPr/>
          <a:lstStyle>
            <a:lvl1pPr>
              <a:defRPr>
                <a:latin typeface="Palatino"/>
                <a:ea typeface="Palatino"/>
                <a:cs typeface="Palatino"/>
                <a:sym typeface="Palatino"/>
              </a:defRPr>
            </a:lvl1pPr>
          </a:lstStyle>
          <a:p>
            <a:r>
              <a:t>Rejection Sampling</a:t>
            </a:r>
          </a:p>
        </p:txBody>
      </p:sp>
      <p:sp>
        <p:nvSpPr>
          <p:cNvPr id="227" name="Rectangle 3"/>
          <p:cNvSpPr txBox="1">
            <a:spLocks noGrp="1"/>
          </p:cNvSpPr>
          <p:nvPr>
            <p:ph type="body" sz="half" idx="1"/>
          </p:nvPr>
        </p:nvSpPr>
        <p:spPr>
          <a:xfrm>
            <a:off x="990600" y="1600200"/>
            <a:ext cx="5867400" cy="4525963"/>
          </a:xfrm>
          <a:prstGeom prst="rect">
            <a:avLst/>
          </a:prstGeom>
        </p:spPr>
        <p:txBody>
          <a:bodyPr/>
          <a:lstStyle/>
          <a:p>
            <a:pPr marL="315451" indent="-315451" defTabSz="841247">
              <a:spcBef>
                <a:spcPts val="600"/>
              </a:spcBef>
              <a:defRPr sz="2576">
                <a:latin typeface="Palatino"/>
                <a:ea typeface="Palatino"/>
                <a:cs typeface="Palatino"/>
                <a:sym typeface="Palatino"/>
              </a:defRPr>
            </a:pPr>
            <a:r>
              <a:rPr dirty="0"/>
              <a:t>Let’s say we want P(C)</a:t>
            </a:r>
          </a:p>
          <a:p>
            <a:pPr marL="683479" lvl="1" indent="-262878" defTabSz="841247">
              <a:spcBef>
                <a:spcPts val="500"/>
              </a:spcBef>
              <a:buClr>
                <a:srgbClr val="000000"/>
              </a:buClr>
              <a:defRPr sz="2208">
                <a:solidFill>
                  <a:srgbClr val="000000"/>
                </a:solidFill>
                <a:latin typeface="Palatino"/>
                <a:ea typeface="Palatino"/>
                <a:cs typeface="Palatino"/>
                <a:sym typeface="Palatino"/>
              </a:defRPr>
            </a:pPr>
            <a:r>
              <a:rPr dirty="0"/>
              <a:t>Just tally counts of C as we go</a:t>
            </a:r>
            <a:endParaRPr sz="2576" dirty="0"/>
          </a:p>
          <a:p>
            <a:pPr marL="1051506" lvl="2" indent="-210301" defTabSz="841247">
              <a:spcBef>
                <a:spcPts val="500"/>
              </a:spcBef>
              <a:defRPr sz="1840">
                <a:solidFill>
                  <a:srgbClr val="000000"/>
                </a:solidFill>
                <a:latin typeface="Palatino"/>
                <a:ea typeface="Palatino"/>
                <a:cs typeface="Palatino"/>
                <a:sym typeface="Palatino"/>
              </a:defRPr>
            </a:pPr>
            <a:endParaRPr sz="2576" dirty="0"/>
          </a:p>
          <a:p>
            <a:pPr marL="315451" indent="-315451" defTabSz="841247">
              <a:spcBef>
                <a:spcPts val="600"/>
              </a:spcBef>
              <a:defRPr sz="2576">
                <a:latin typeface="Palatino"/>
                <a:ea typeface="Palatino"/>
                <a:cs typeface="Palatino"/>
                <a:sym typeface="Palatino"/>
              </a:defRPr>
            </a:pPr>
            <a:r>
              <a:rPr dirty="0"/>
              <a:t>Let’s say we want P(C | +s)</a:t>
            </a:r>
          </a:p>
          <a:p>
            <a:pPr marL="683479" lvl="1" indent="-262878" defTabSz="841247">
              <a:spcBef>
                <a:spcPts val="500"/>
              </a:spcBef>
              <a:buClr>
                <a:srgbClr val="000000"/>
              </a:buClr>
              <a:defRPr sz="2208">
                <a:solidFill>
                  <a:srgbClr val="000000"/>
                </a:solidFill>
                <a:latin typeface="Palatino"/>
                <a:ea typeface="Palatino"/>
                <a:cs typeface="Palatino"/>
                <a:sym typeface="Palatino"/>
              </a:defRPr>
            </a:pPr>
            <a:r>
              <a:rPr dirty="0"/>
              <a:t>Same thing: tally C outcomes, but ignore (reject) samples which don’t have S=+s</a:t>
            </a:r>
          </a:p>
          <a:p>
            <a:pPr marL="683479" lvl="1" indent="-262878" defTabSz="841247">
              <a:spcBef>
                <a:spcPts val="500"/>
              </a:spcBef>
              <a:buClr>
                <a:srgbClr val="000000"/>
              </a:buClr>
              <a:defRPr sz="2208">
                <a:solidFill>
                  <a:srgbClr val="000000"/>
                </a:solidFill>
                <a:latin typeface="Palatino"/>
                <a:ea typeface="Palatino"/>
                <a:cs typeface="Palatino"/>
                <a:sym typeface="Palatino"/>
              </a:defRPr>
            </a:pPr>
            <a:r>
              <a:rPr dirty="0"/>
              <a:t>This is called rejection sampling</a:t>
            </a:r>
          </a:p>
          <a:p>
            <a:pPr marL="683479" lvl="1" indent="-262878" defTabSz="841247">
              <a:spcBef>
                <a:spcPts val="500"/>
              </a:spcBef>
              <a:buClr>
                <a:srgbClr val="000000"/>
              </a:buClr>
              <a:defRPr sz="2208">
                <a:solidFill>
                  <a:srgbClr val="000000"/>
                </a:solidFill>
                <a:latin typeface="Palatino"/>
                <a:ea typeface="Palatino"/>
                <a:cs typeface="Palatino"/>
                <a:sym typeface="Palatino"/>
              </a:defRPr>
            </a:pPr>
            <a:r>
              <a:rPr dirty="0"/>
              <a:t>We can toss out samples early</a:t>
            </a:r>
            <a:r>
              <a:rPr lang="en-US" dirty="0"/>
              <a:t>!</a:t>
            </a:r>
            <a:endParaRPr sz="2576" dirty="0"/>
          </a:p>
          <a:p>
            <a:pPr marL="683479" lvl="1" indent="-262878" defTabSz="841247">
              <a:spcBef>
                <a:spcPts val="500"/>
              </a:spcBef>
              <a:buClr>
                <a:srgbClr val="000000"/>
              </a:buClr>
              <a:defRPr sz="2208">
                <a:solidFill>
                  <a:srgbClr val="000000"/>
                </a:solidFill>
                <a:latin typeface="Palatino"/>
                <a:ea typeface="Palatino"/>
                <a:cs typeface="Palatino"/>
                <a:sym typeface="Palatino"/>
              </a:defRPr>
            </a:pPr>
            <a:r>
              <a:rPr dirty="0"/>
              <a:t>It is also consistent for conditional probabilities (i.e., correct in the limit)</a:t>
            </a:r>
          </a:p>
        </p:txBody>
      </p:sp>
      <p:grpSp>
        <p:nvGrpSpPr>
          <p:cNvPr id="244" name="Group 17"/>
          <p:cNvGrpSpPr/>
          <p:nvPr/>
        </p:nvGrpSpPr>
        <p:grpSpPr>
          <a:xfrm>
            <a:off x="8253500" y="2133600"/>
            <a:ext cx="1652499" cy="1447799"/>
            <a:chOff x="0" y="0"/>
            <a:chExt cx="1652498" cy="1447797"/>
          </a:xfrm>
        </p:grpSpPr>
        <p:grpSp>
          <p:nvGrpSpPr>
            <p:cNvPr id="230" name="Oval 4"/>
            <p:cNvGrpSpPr/>
            <p:nvPr/>
          </p:nvGrpSpPr>
          <p:grpSpPr>
            <a:xfrm>
              <a:off x="-1" y="526472"/>
              <a:ext cx="438727" cy="438727"/>
              <a:chOff x="0" y="0"/>
              <a:chExt cx="438725" cy="438725"/>
            </a:xfrm>
          </p:grpSpPr>
          <p:sp>
            <p:nvSpPr>
              <p:cNvPr id="228" name="Circle"/>
              <p:cNvSpPr/>
              <p:nvPr/>
            </p:nvSpPr>
            <p:spPr>
              <a:xfrm>
                <a:off x="0" y="0"/>
                <a:ext cx="438726" cy="438726"/>
              </a:xfrm>
              <a:prstGeom prst="ellipse">
                <a:avLst/>
              </a:prstGeom>
              <a:solidFill>
                <a:schemeClr val="accent3">
                  <a:lumOff val="44000"/>
                </a:schemeClr>
              </a:solidFill>
              <a:ln w="28575" cap="flat">
                <a:solidFill>
                  <a:srgbClr val="000000"/>
                </a:solidFill>
                <a:prstDash val="solid"/>
                <a:round/>
              </a:ln>
              <a:effectLst/>
            </p:spPr>
            <p:txBody>
              <a:bodyPr wrap="square" lIns="45719" tIns="45719" rIns="45719" bIns="45719" numCol="1" anchor="ctr">
                <a:noAutofit/>
              </a:bodyPr>
              <a:lstStyle/>
              <a:p>
                <a:pPr algn="ctr">
                  <a:defRPr baseline="-25000">
                    <a:latin typeface="Calibri"/>
                    <a:ea typeface="Calibri"/>
                    <a:cs typeface="Calibri"/>
                    <a:sym typeface="Calibri"/>
                  </a:defRPr>
                </a:pPr>
                <a:endParaRPr/>
              </a:p>
            </p:txBody>
          </p:sp>
          <p:sp>
            <p:nvSpPr>
              <p:cNvPr id="229" name="S"/>
              <p:cNvSpPr txBox="1"/>
              <p:nvPr/>
            </p:nvSpPr>
            <p:spPr>
              <a:xfrm>
                <a:off x="112319" y="40293"/>
                <a:ext cx="214088" cy="3581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i="1">
                    <a:latin typeface="Calibri"/>
                    <a:ea typeface="Calibri"/>
                    <a:cs typeface="Calibri"/>
                    <a:sym typeface="Calibri"/>
                  </a:defRPr>
                </a:lvl1pPr>
              </a:lstStyle>
              <a:p>
                <a:r>
                  <a:t>S</a:t>
                </a:r>
              </a:p>
            </p:txBody>
          </p:sp>
        </p:grpSp>
        <p:grpSp>
          <p:nvGrpSpPr>
            <p:cNvPr id="233" name="Oval 4"/>
            <p:cNvGrpSpPr/>
            <p:nvPr/>
          </p:nvGrpSpPr>
          <p:grpSpPr>
            <a:xfrm>
              <a:off x="1213772" y="526472"/>
              <a:ext cx="438727" cy="438727"/>
              <a:chOff x="0" y="0"/>
              <a:chExt cx="438725" cy="438725"/>
            </a:xfrm>
          </p:grpSpPr>
          <p:sp>
            <p:nvSpPr>
              <p:cNvPr id="231" name="Circle"/>
              <p:cNvSpPr/>
              <p:nvPr/>
            </p:nvSpPr>
            <p:spPr>
              <a:xfrm>
                <a:off x="0" y="0"/>
                <a:ext cx="438726" cy="438726"/>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baseline="-25000">
                    <a:latin typeface="Calibri"/>
                    <a:ea typeface="Calibri"/>
                    <a:cs typeface="Calibri"/>
                    <a:sym typeface="Calibri"/>
                  </a:defRPr>
                </a:pPr>
                <a:endParaRPr/>
              </a:p>
            </p:txBody>
          </p:sp>
          <p:sp>
            <p:nvSpPr>
              <p:cNvPr id="232" name="R"/>
              <p:cNvSpPr txBox="1"/>
              <p:nvPr/>
            </p:nvSpPr>
            <p:spPr>
              <a:xfrm>
                <a:off x="100766" y="40293"/>
                <a:ext cx="237194" cy="3581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i="1">
                    <a:latin typeface="Calibri"/>
                    <a:ea typeface="Calibri"/>
                    <a:cs typeface="Calibri"/>
                    <a:sym typeface="Calibri"/>
                  </a:defRPr>
                </a:lvl1pPr>
              </a:lstStyle>
              <a:p>
                <a:r>
                  <a:t>R</a:t>
                </a:r>
              </a:p>
            </p:txBody>
          </p:sp>
        </p:grpSp>
        <p:grpSp>
          <p:nvGrpSpPr>
            <p:cNvPr id="236" name="Oval 4"/>
            <p:cNvGrpSpPr/>
            <p:nvPr/>
          </p:nvGrpSpPr>
          <p:grpSpPr>
            <a:xfrm>
              <a:off x="614217" y="1009072"/>
              <a:ext cx="438727" cy="438727"/>
              <a:chOff x="0" y="0"/>
              <a:chExt cx="438725" cy="438725"/>
            </a:xfrm>
          </p:grpSpPr>
          <p:sp>
            <p:nvSpPr>
              <p:cNvPr id="234" name="Circle"/>
              <p:cNvSpPr/>
              <p:nvPr/>
            </p:nvSpPr>
            <p:spPr>
              <a:xfrm>
                <a:off x="0" y="0"/>
                <a:ext cx="438726" cy="438726"/>
              </a:xfrm>
              <a:prstGeom prst="ellipse">
                <a:avLst/>
              </a:prstGeom>
              <a:solidFill>
                <a:schemeClr val="accent3">
                  <a:lumOff val="44000"/>
                </a:schemeClr>
              </a:solidFill>
              <a:ln w="28575" cap="flat">
                <a:solidFill>
                  <a:srgbClr val="000000"/>
                </a:solidFill>
                <a:prstDash val="solid"/>
                <a:round/>
              </a:ln>
              <a:effectLst/>
            </p:spPr>
            <p:txBody>
              <a:bodyPr wrap="square" lIns="45719" tIns="45719" rIns="45719" bIns="45719" numCol="1" anchor="ctr">
                <a:noAutofit/>
              </a:bodyPr>
              <a:lstStyle/>
              <a:p>
                <a:pPr algn="ctr">
                  <a:defRPr baseline="-25000">
                    <a:latin typeface="Calibri"/>
                    <a:ea typeface="Calibri"/>
                    <a:cs typeface="Calibri"/>
                    <a:sym typeface="Calibri"/>
                  </a:defRPr>
                </a:pPr>
                <a:endParaRPr/>
              </a:p>
            </p:txBody>
          </p:sp>
          <p:sp>
            <p:nvSpPr>
              <p:cNvPr id="235" name="W"/>
              <p:cNvSpPr txBox="1"/>
              <p:nvPr/>
            </p:nvSpPr>
            <p:spPr>
              <a:xfrm>
                <a:off x="69903" y="40293"/>
                <a:ext cx="298920" cy="3581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i="1">
                    <a:latin typeface="Calibri"/>
                    <a:ea typeface="Calibri"/>
                    <a:cs typeface="Calibri"/>
                    <a:sym typeface="Calibri"/>
                  </a:defRPr>
                </a:lvl1pPr>
              </a:lstStyle>
              <a:p>
                <a:r>
                  <a:t>W</a:t>
                </a:r>
              </a:p>
            </p:txBody>
          </p:sp>
        </p:grpSp>
        <p:sp>
          <p:nvSpPr>
            <p:cNvPr id="237" name="AutoShape 6"/>
            <p:cNvSpPr/>
            <p:nvPr/>
          </p:nvSpPr>
          <p:spPr>
            <a:xfrm flipH="1">
              <a:off x="988694" y="900949"/>
              <a:ext cx="289328" cy="172373"/>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sp>
          <p:nvSpPr>
            <p:cNvPr id="238" name="AutoShape 6"/>
            <p:cNvSpPr/>
            <p:nvPr/>
          </p:nvSpPr>
          <p:spPr>
            <a:xfrm>
              <a:off x="374477" y="900949"/>
              <a:ext cx="303991" cy="172373"/>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grpSp>
          <p:nvGrpSpPr>
            <p:cNvPr id="241" name="Oval 4"/>
            <p:cNvGrpSpPr/>
            <p:nvPr/>
          </p:nvGrpSpPr>
          <p:grpSpPr>
            <a:xfrm>
              <a:off x="614217" y="0"/>
              <a:ext cx="438727" cy="438727"/>
              <a:chOff x="0" y="0"/>
              <a:chExt cx="438725" cy="438725"/>
            </a:xfrm>
          </p:grpSpPr>
          <p:sp>
            <p:nvSpPr>
              <p:cNvPr id="239" name="Circle"/>
              <p:cNvSpPr/>
              <p:nvPr/>
            </p:nvSpPr>
            <p:spPr>
              <a:xfrm>
                <a:off x="0" y="0"/>
                <a:ext cx="438726" cy="438726"/>
              </a:xfrm>
              <a:prstGeom prst="ellipse">
                <a:avLst/>
              </a:prstGeom>
              <a:solidFill>
                <a:schemeClr val="accent3">
                  <a:lumOff val="44000"/>
                </a:schemeClr>
              </a:solidFill>
              <a:ln w="28575" cap="flat">
                <a:solidFill>
                  <a:srgbClr val="000000"/>
                </a:solidFill>
                <a:prstDash val="solid"/>
                <a:round/>
              </a:ln>
              <a:effectLst/>
            </p:spPr>
            <p:txBody>
              <a:bodyPr wrap="square" lIns="45719" tIns="45719" rIns="45719" bIns="45719" numCol="1" anchor="ctr">
                <a:noAutofit/>
              </a:bodyPr>
              <a:lstStyle/>
              <a:p>
                <a:pPr algn="ctr">
                  <a:defRPr baseline="-25000">
                    <a:latin typeface="Calibri"/>
                    <a:ea typeface="Calibri"/>
                    <a:cs typeface="Calibri"/>
                    <a:sym typeface="Calibri"/>
                  </a:defRPr>
                </a:pPr>
                <a:endParaRPr/>
              </a:p>
            </p:txBody>
          </p:sp>
          <p:sp>
            <p:nvSpPr>
              <p:cNvPr id="240" name="C"/>
              <p:cNvSpPr txBox="1"/>
              <p:nvPr/>
            </p:nvSpPr>
            <p:spPr>
              <a:xfrm>
                <a:off x="98925" y="40293"/>
                <a:ext cx="240876" cy="3581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i="1">
                    <a:latin typeface="Calibri"/>
                    <a:ea typeface="Calibri"/>
                    <a:cs typeface="Calibri"/>
                    <a:sym typeface="Calibri"/>
                  </a:defRPr>
                </a:lvl1pPr>
              </a:lstStyle>
              <a:p>
                <a:r>
                  <a:t>C</a:t>
                </a:r>
              </a:p>
            </p:txBody>
          </p:sp>
        </p:grpSp>
        <p:sp>
          <p:nvSpPr>
            <p:cNvPr id="242" name="AutoShape 6"/>
            <p:cNvSpPr/>
            <p:nvPr/>
          </p:nvSpPr>
          <p:spPr>
            <a:xfrm>
              <a:off x="988694" y="374477"/>
              <a:ext cx="289328" cy="216246"/>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sp>
          <p:nvSpPr>
            <p:cNvPr id="243" name="AutoShape 6"/>
            <p:cNvSpPr/>
            <p:nvPr/>
          </p:nvSpPr>
          <p:spPr>
            <a:xfrm flipH="1">
              <a:off x="374477" y="374477"/>
              <a:ext cx="303991" cy="216246"/>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27">
                                            <p:txEl>
                                              <p:pRg st="4" end="4"/>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1" nodeType="afterEffect">
                                  <p:stCondLst>
                                    <p:cond delay="0"/>
                                  </p:stCondLst>
                                  <p:iterate>
                                    <p:tmAbs val="0"/>
                                  </p:iterate>
                                  <p:childTnLst>
                                    <p:set>
                                      <p:cBhvr>
                                        <p:cTn id="9" fill="hold"/>
                                        <p:tgtEl>
                                          <p:spTgt spid="227">
                                            <p:txEl>
                                              <p:pRg st="5" end="5"/>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1" nodeType="afterEffect">
                                  <p:stCondLst>
                                    <p:cond delay="0"/>
                                  </p:stCondLst>
                                  <p:iterate>
                                    <p:tmAbs val="0"/>
                                  </p:iterate>
                                  <p:childTnLst>
                                    <p:set>
                                      <p:cBhvr>
                                        <p:cTn id="12" fill="hold"/>
                                        <p:tgtEl>
                                          <p:spTgt spid="227">
                                            <p:txEl>
                                              <p:pRg st="6" end="6"/>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1" nodeType="afterEffect">
                                  <p:stCondLst>
                                    <p:cond delay="0"/>
                                  </p:stCondLst>
                                  <p:iterate>
                                    <p:tmAbs val="0"/>
                                  </p:iterate>
                                  <p:childTnLst>
                                    <p:set>
                                      <p:cBhvr>
                                        <p:cTn id="15" fill="hold"/>
                                        <p:tgtEl>
                                          <p:spTgt spid="2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 grpId="1" build="p" bldLvl="5"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Title 1"/>
          <p:cNvSpPr txBox="1">
            <a:spLocks noGrp="1"/>
          </p:cNvSpPr>
          <p:nvPr>
            <p:ph type="title"/>
          </p:nvPr>
        </p:nvSpPr>
        <p:spPr>
          <a:prstGeom prst="rect">
            <a:avLst/>
          </a:prstGeom>
        </p:spPr>
        <p:txBody>
          <a:bodyPr/>
          <a:lstStyle>
            <a:lvl1pPr>
              <a:defRPr>
                <a:latin typeface="Palatino"/>
                <a:ea typeface="Palatino"/>
                <a:cs typeface="Palatino"/>
                <a:sym typeface="Palatino"/>
              </a:defRPr>
            </a:lvl1pPr>
          </a:lstStyle>
          <a:p>
            <a:r>
              <a:t>Rejection Sampling</a:t>
            </a:r>
          </a:p>
        </p:txBody>
      </p:sp>
      <p:sp>
        <p:nvSpPr>
          <p:cNvPr id="247" name="Content Placeholder 2"/>
          <p:cNvSpPr txBox="1">
            <a:spLocks noGrp="1"/>
          </p:cNvSpPr>
          <p:nvPr>
            <p:ph type="body" sz="quarter" idx="1"/>
          </p:nvPr>
        </p:nvSpPr>
        <p:spPr>
          <a:xfrm>
            <a:off x="3429000" y="1295400"/>
            <a:ext cx="6096000" cy="2438400"/>
          </a:xfrm>
          <a:prstGeom prst="rect">
            <a:avLst/>
          </a:prstGeom>
          <a:ln w="28575">
            <a:solidFill>
              <a:srgbClr val="000000"/>
            </a:solidFill>
            <a:miter lim="800000"/>
          </a:ln>
        </p:spPr>
        <p:txBody>
          <a:bodyPr/>
          <a:lstStyle/>
          <a:p>
            <a:pPr marL="301736" indent="-301736" defTabSz="804672">
              <a:spcBef>
                <a:spcPts val="400"/>
              </a:spcBef>
              <a:defRPr sz="1760">
                <a:latin typeface="Palatino"/>
                <a:ea typeface="Palatino"/>
                <a:cs typeface="Palatino"/>
                <a:sym typeface="Palatino"/>
              </a:defRPr>
            </a:pPr>
            <a:r>
              <a:t>Input: evidence instantiation</a:t>
            </a:r>
          </a:p>
          <a:p>
            <a:pPr marL="301736" indent="-301736" defTabSz="804672">
              <a:spcBef>
                <a:spcPts val="400"/>
              </a:spcBef>
              <a:defRPr sz="1760">
                <a:latin typeface="Palatino"/>
                <a:ea typeface="Palatino"/>
                <a:cs typeface="Palatino"/>
                <a:sym typeface="Palatino"/>
              </a:defRPr>
            </a:pPr>
            <a:r>
              <a:t>For i = 1, 2, …, n in topological order</a:t>
            </a:r>
          </a:p>
          <a:p>
            <a:pPr marL="1005788" lvl="2" indent="-201158" defTabSz="804672">
              <a:spcBef>
                <a:spcPts val="500"/>
              </a:spcBef>
              <a:defRPr sz="528">
                <a:solidFill>
                  <a:srgbClr val="000000"/>
                </a:solidFill>
                <a:latin typeface="Palatino"/>
                <a:ea typeface="Palatino"/>
                <a:cs typeface="Palatino"/>
                <a:sym typeface="Palatino"/>
              </a:defRPr>
            </a:pPr>
            <a:endParaRPr/>
          </a:p>
          <a:p>
            <a:pPr marL="653763" lvl="1" indent="-251448" defTabSz="804672">
              <a:spcBef>
                <a:spcPts val="300"/>
              </a:spcBef>
              <a:buClr>
                <a:srgbClr val="000000"/>
              </a:buClr>
              <a:defRPr sz="1584">
                <a:solidFill>
                  <a:srgbClr val="000000"/>
                </a:solidFill>
                <a:latin typeface="Palatino"/>
                <a:ea typeface="Palatino"/>
                <a:cs typeface="Palatino"/>
                <a:sym typeface="Palatino"/>
              </a:defRPr>
            </a:pPr>
            <a:r>
              <a:t>Sample x</a:t>
            </a:r>
            <a:r>
              <a:rPr baseline="-27590"/>
              <a:t>i</a:t>
            </a:r>
            <a:r>
              <a:t> from P(X</a:t>
            </a:r>
            <a:r>
              <a:rPr baseline="-27590"/>
              <a:t>i</a:t>
            </a:r>
            <a:r>
              <a:t> | Parents(X</a:t>
            </a:r>
            <a:r>
              <a:rPr baseline="-27590"/>
              <a:t>i</a:t>
            </a:r>
            <a:r>
              <a:t>))</a:t>
            </a:r>
            <a:endParaRPr sz="528"/>
          </a:p>
          <a:p>
            <a:pPr marL="653763" lvl="1" indent="-251448" defTabSz="804672">
              <a:spcBef>
                <a:spcPts val="300"/>
              </a:spcBef>
              <a:buClr>
                <a:srgbClr val="000000"/>
              </a:buClr>
              <a:defRPr sz="1584">
                <a:solidFill>
                  <a:srgbClr val="000000"/>
                </a:solidFill>
                <a:latin typeface="Palatino"/>
                <a:ea typeface="Palatino"/>
                <a:cs typeface="Palatino"/>
                <a:sym typeface="Palatino"/>
              </a:defRPr>
            </a:pPr>
            <a:r>
              <a:t>If x</a:t>
            </a:r>
            <a:r>
              <a:rPr baseline="-27590"/>
              <a:t>i</a:t>
            </a:r>
            <a:r>
              <a:t> not consistent with evidence</a:t>
            </a:r>
            <a:endParaRPr sz="2464"/>
          </a:p>
          <a:p>
            <a:pPr marL="1005788" lvl="2" indent="-201158" defTabSz="804672">
              <a:spcBef>
                <a:spcPts val="300"/>
              </a:spcBef>
              <a:defRPr sz="1408">
                <a:solidFill>
                  <a:srgbClr val="000000"/>
                </a:solidFill>
                <a:latin typeface="Palatino"/>
                <a:ea typeface="Palatino"/>
                <a:cs typeface="Palatino"/>
                <a:sym typeface="Palatino"/>
              </a:defRPr>
            </a:pPr>
            <a:r>
              <a:t>Reject: return – no sample is generated in this cycle</a:t>
            </a:r>
            <a:endParaRPr sz="2112"/>
          </a:p>
          <a:p>
            <a:pPr marL="653763" lvl="1" indent="-251448" defTabSz="804672">
              <a:spcBef>
                <a:spcPts val="500"/>
              </a:spcBef>
              <a:buClr>
                <a:srgbClr val="000000"/>
              </a:buClr>
              <a:defRPr sz="528">
                <a:solidFill>
                  <a:srgbClr val="000000"/>
                </a:solidFill>
                <a:latin typeface="Palatino"/>
                <a:ea typeface="Palatino"/>
                <a:cs typeface="Palatino"/>
                <a:sym typeface="Palatino"/>
              </a:defRPr>
            </a:pPr>
            <a:endParaRPr sz="2112"/>
          </a:p>
          <a:p>
            <a:pPr marL="301736" indent="-301736" defTabSz="804672">
              <a:spcBef>
                <a:spcPts val="400"/>
              </a:spcBef>
              <a:defRPr sz="1760">
                <a:latin typeface="Palatino"/>
                <a:ea typeface="Palatino"/>
                <a:cs typeface="Palatino"/>
                <a:sym typeface="Palatino"/>
              </a:defRPr>
            </a:pPr>
            <a:r>
              <a:t>Return (x</a:t>
            </a:r>
            <a:r>
              <a:rPr baseline="-27590"/>
              <a:t>1</a:t>
            </a:r>
            <a:r>
              <a:t>, x</a:t>
            </a:r>
            <a:r>
              <a:rPr baseline="-27590"/>
              <a:t>2</a:t>
            </a:r>
            <a:r>
              <a:t>, …, x</a:t>
            </a:r>
            <a:r>
              <a:rPr baseline="-27590"/>
              <a:t>n</a:t>
            </a:r>
            <a:r>
              <a:t>)</a:t>
            </a:r>
          </a:p>
        </p:txBody>
      </p:sp>
      <p:pic>
        <p:nvPicPr>
          <p:cNvPr id="248" name="Picture 3" descr="Picture 3"/>
          <p:cNvPicPr>
            <a:picLocks noChangeAspect="1"/>
          </p:cNvPicPr>
          <p:nvPr/>
        </p:nvPicPr>
        <p:blipFill>
          <a:blip r:embed="rId2"/>
          <a:stretch>
            <a:fillRect/>
          </a:stretch>
        </p:blipFill>
        <p:spPr>
          <a:xfrm>
            <a:off x="1371602" y="4319828"/>
            <a:ext cx="9753597" cy="2538172"/>
          </a:xfrm>
          <a:prstGeom prst="rect">
            <a:avLst/>
          </a:prstGeom>
          <a:ln w="12700">
            <a:miter lim="400000"/>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Title 1"/>
          <p:cNvSpPr txBox="1">
            <a:spLocks noGrp="1"/>
          </p:cNvSpPr>
          <p:nvPr>
            <p:ph type="title"/>
          </p:nvPr>
        </p:nvSpPr>
        <p:spPr>
          <a:prstGeom prst="rect">
            <a:avLst/>
          </a:prstGeom>
        </p:spPr>
        <p:txBody>
          <a:bodyPr/>
          <a:lstStyle>
            <a:lvl1pPr>
              <a:defRPr>
                <a:latin typeface="Palatino"/>
                <a:ea typeface="Palatino"/>
                <a:cs typeface="Palatino"/>
                <a:sym typeface="Palatino"/>
              </a:defRPr>
            </a:lvl1pPr>
          </a:lstStyle>
          <a:p>
            <a:r>
              <a:t>Likelihood Weighting</a:t>
            </a:r>
          </a:p>
        </p:txBody>
      </p:sp>
      <p:pic>
        <p:nvPicPr>
          <p:cNvPr id="251" name="Picture 4" descr="Picture 4"/>
          <p:cNvPicPr>
            <a:picLocks noChangeAspect="1"/>
          </p:cNvPicPr>
          <p:nvPr/>
        </p:nvPicPr>
        <p:blipFill>
          <a:blip r:embed="rId2"/>
          <a:stretch>
            <a:fillRect/>
          </a:stretch>
        </p:blipFill>
        <p:spPr>
          <a:xfrm>
            <a:off x="152400" y="3337640"/>
            <a:ext cx="12192000" cy="2910760"/>
          </a:xfrm>
          <a:prstGeom prst="rect">
            <a:avLst/>
          </a:prstGeom>
          <a:ln w="12700">
            <a:miter lim="400000"/>
          </a:ln>
        </p:spPr>
      </p:pic>
      <p:pic>
        <p:nvPicPr>
          <p:cNvPr id="252" name="Picture 3" descr="Picture 3"/>
          <p:cNvPicPr>
            <a:picLocks noChangeAspect="1"/>
          </p:cNvPicPr>
          <p:nvPr/>
        </p:nvPicPr>
        <p:blipFill>
          <a:blip r:embed="rId3"/>
          <a:stretch>
            <a:fillRect/>
          </a:stretch>
        </p:blipFill>
        <p:spPr>
          <a:xfrm>
            <a:off x="3429000" y="1676400"/>
            <a:ext cx="2622550" cy="2098040"/>
          </a:xfrm>
          <a:prstGeom prst="rect">
            <a:avLst/>
          </a:prstGeom>
          <a:ln w="12700">
            <a:miter lim="400000"/>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Rectangle 3"/>
          <p:cNvSpPr txBox="1"/>
          <p:nvPr/>
        </p:nvSpPr>
        <p:spPr>
          <a:xfrm>
            <a:off x="6141718" y="1524000"/>
            <a:ext cx="5852165" cy="18694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marL="342882" indent="-342882">
              <a:lnSpc>
                <a:spcPct val="90000"/>
              </a:lnSpc>
              <a:spcBef>
                <a:spcPts val="500"/>
              </a:spcBef>
              <a:buClr>
                <a:schemeClr val="accent2"/>
              </a:buClr>
              <a:buSzPct val="100000"/>
              <a:buChar char="▪"/>
              <a:defRPr sz="2400">
                <a:solidFill>
                  <a:schemeClr val="accent2"/>
                </a:solidFill>
                <a:latin typeface="Palatino"/>
                <a:ea typeface="Palatino"/>
                <a:cs typeface="Palatino"/>
                <a:sym typeface="Palatino"/>
              </a:defRPr>
            </a:pPr>
            <a:r>
              <a:t>Idea: fix evidence variables and sample the rest</a:t>
            </a:r>
            <a:endParaRPr sz="3200"/>
          </a:p>
          <a:p>
            <a:pPr marL="742912" lvl="1" indent="-285737">
              <a:lnSpc>
                <a:spcPct val="90000"/>
              </a:lnSpc>
              <a:spcBef>
                <a:spcPts val="400"/>
              </a:spcBef>
              <a:buClr>
                <a:srgbClr val="000000"/>
              </a:buClr>
              <a:buSzPct val="100000"/>
              <a:buChar char="▪"/>
              <a:defRPr sz="2000">
                <a:latin typeface="Palatino"/>
                <a:ea typeface="Palatino"/>
                <a:cs typeface="Palatino"/>
                <a:sym typeface="Palatino"/>
              </a:defRPr>
            </a:pPr>
            <a:r>
              <a:t>Problem: sample distribution not consistent!</a:t>
            </a:r>
            <a:endParaRPr sz="2800"/>
          </a:p>
          <a:p>
            <a:pPr marL="742912" lvl="1" indent="-285737">
              <a:lnSpc>
                <a:spcPct val="90000"/>
              </a:lnSpc>
              <a:spcBef>
                <a:spcPts val="400"/>
              </a:spcBef>
              <a:buClr>
                <a:srgbClr val="000000"/>
              </a:buClr>
              <a:buSzPct val="100000"/>
              <a:buChar char="▪"/>
              <a:defRPr sz="2000">
                <a:latin typeface="Palatino"/>
                <a:ea typeface="Palatino"/>
                <a:cs typeface="Palatino"/>
                <a:sym typeface="Palatino"/>
              </a:defRPr>
            </a:pPr>
            <a:r>
              <a:t>Solution: weight by probability of evidence given parents</a:t>
            </a:r>
          </a:p>
        </p:txBody>
      </p:sp>
      <p:sp>
        <p:nvSpPr>
          <p:cNvPr id="255" name="Rectangle 2"/>
          <p:cNvSpPr txBox="1">
            <a:spLocks noGrp="1"/>
          </p:cNvSpPr>
          <p:nvPr>
            <p:ph type="title"/>
          </p:nvPr>
        </p:nvSpPr>
        <p:spPr>
          <a:prstGeom prst="rect">
            <a:avLst/>
          </a:prstGeom>
        </p:spPr>
        <p:txBody>
          <a:bodyPr/>
          <a:lstStyle>
            <a:lvl1pPr>
              <a:defRPr>
                <a:latin typeface="Palatino"/>
                <a:ea typeface="Palatino"/>
                <a:cs typeface="Palatino"/>
                <a:sym typeface="Palatino"/>
              </a:defRPr>
            </a:lvl1pPr>
          </a:lstStyle>
          <a:p>
            <a:r>
              <a:t>Likelihood Weighting</a:t>
            </a:r>
          </a:p>
        </p:txBody>
      </p:sp>
      <p:sp>
        <p:nvSpPr>
          <p:cNvPr id="256" name="Rectangle 3"/>
          <p:cNvSpPr txBox="1">
            <a:spLocks noGrp="1"/>
          </p:cNvSpPr>
          <p:nvPr>
            <p:ph type="body" sz="half" idx="1"/>
          </p:nvPr>
        </p:nvSpPr>
        <p:spPr>
          <a:xfrm>
            <a:off x="228600" y="1524000"/>
            <a:ext cx="5867400" cy="5029200"/>
          </a:xfrm>
          <a:prstGeom prst="rect">
            <a:avLst/>
          </a:prstGeom>
        </p:spPr>
        <p:txBody>
          <a:bodyPr/>
          <a:lstStyle/>
          <a:p>
            <a:pPr marL="342882" indent="-342882">
              <a:lnSpc>
                <a:spcPct val="90000"/>
              </a:lnSpc>
              <a:spcBef>
                <a:spcPts val="500"/>
              </a:spcBef>
              <a:defRPr sz="2400">
                <a:latin typeface="Palatino"/>
                <a:ea typeface="Palatino"/>
                <a:cs typeface="Palatino"/>
                <a:sym typeface="Palatino"/>
              </a:defRPr>
            </a:pPr>
            <a:r>
              <a:t>Problem with rejection sampling:</a:t>
            </a:r>
          </a:p>
          <a:p>
            <a:pPr marL="742912" lvl="1" indent="-285737">
              <a:lnSpc>
                <a:spcPct val="90000"/>
              </a:lnSpc>
              <a:spcBef>
                <a:spcPts val="400"/>
              </a:spcBef>
              <a:buClr>
                <a:srgbClr val="000000"/>
              </a:buClr>
              <a:defRPr sz="2000">
                <a:solidFill>
                  <a:srgbClr val="000000"/>
                </a:solidFill>
                <a:latin typeface="Palatino"/>
                <a:ea typeface="Palatino"/>
                <a:cs typeface="Palatino"/>
                <a:sym typeface="Palatino"/>
              </a:defRPr>
            </a:pPr>
            <a:r>
              <a:t>If evidence is unlikely, rejects lots of samples</a:t>
            </a:r>
            <a:endParaRPr sz="2800"/>
          </a:p>
          <a:p>
            <a:pPr marL="742912" lvl="1" indent="-285737">
              <a:lnSpc>
                <a:spcPct val="90000"/>
              </a:lnSpc>
              <a:spcBef>
                <a:spcPts val="400"/>
              </a:spcBef>
              <a:buClr>
                <a:srgbClr val="000000"/>
              </a:buClr>
              <a:defRPr sz="2000">
                <a:solidFill>
                  <a:srgbClr val="000000"/>
                </a:solidFill>
                <a:latin typeface="Palatino"/>
                <a:ea typeface="Palatino"/>
                <a:cs typeface="Palatino"/>
                <a:sym typeface="Palatino"/>
              </a:defRPr>
            </a:pPr>
            <a:r>
              <a:t>Consider P( Shape | blue )</a:t>
            </a:r>
          </a:p>
        </p:txBody>
      </p:sp>
      <p:sp>
        <p:nvSpPr>
          <p:cNvPr id="278" name="AutoShape 5"/>
          <p:cNvSpPr/>
          <p:nvPr/>
        </p:nvSpPr>
        <p:spPr>
          <a:xfrm>
            <a:off x="7408862" y="3944938"/>
            <a:ext cx="958851" cy="1"/>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28575">
            <a:solidFill>
              <a:srgbClr val="000000"/>
            </a:solidFill>
            <a:tailEnd type="triangle"/>
          </a:ln>
        </p:spPr>
        <p:txBody>
          <a:bodyPr/>
          <a:lstStyle/>
          <a:p>
            <a:endParaRPr/>
          </a:p>
        </p:txBody>
      </p:sp>
      <p:grpSp>
        <p:nvGrpSpPr>
          <p:cNvPr id="260" name="Oval 6"/>
          <p:cNvGrpSpPr/>
          <p:nvPr/>
        </p:nvGrpSpPr>
        <p:grpSpPr>
          <a:xfrm>
            <a:off x="6172199" y="3657599"/>
            <a:ext cx="1222378" cy="574678"/>
            <a:chOff x="0" y="0"/>
            <a:chExt cx="1222376" cy="574676"/>
          </a:xfrm>
        </p:grpSpPr>
        <p:sp>
          <p:nvSpPr>
            <p:cNvPr id="258" name="Oval"/>
            <p:cNvSpPr/>
            <p:nvPr/>
          </p:nvSpPr>
          <p:spPr>
            <a:xfrm>
              <a:off x="-1" y="-1"/>
              <a:ext cx="1222378" cy="574678"/>
            </a:xfrm>
            <a:prstGeom prst="ellipse">
              <a:avLst/>
            </a:prstGeom>
            <a:solidFill>
              <a:schemeClr val="accent3">
                <a:lumOff val="44000"/>
              </a:schemeClr>
            </a:solidFill>
            <a:ln w="28575" cap="flat">
              <a:solidFill>
                <a:srgbClr val="000000"/>
              </a:solidFill>
              <a:prstDash val="solid"/>
              <a:round/>
            </a:ln>
            <a:effectLst/>
          </p:spPr>
          <p:txBody>
            <a:bodyPr wrap="square" lIns="45719" tIns="45719" rIns="45719" bIns="45719" numCol="1" anchor="ctr">
              <a:noAutofit/>
            </a:bodyPr>
            <a:lstStyle/>
            <a:p>
              <a:pPr algn="ctr"/>
              <a:endParaRPr/>
            </a:p>
          </p:txBody>
        </p:sp>
        <p:sp>
          <p:nvSpPr>
            <p:cNvPr id="259" name="Shape"/>
            <p:cNvSpPr txBox="1"/>
            <p:nvPr/>
          </p:nvSpPr>
          <p:spPr>
            <a:xfrm>
              <a:off x="255619" y="108267"/>
              <a:ext cx="711137" cy="358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a:latin typeface="Calibri"/>
                  <a:ea typeface="Calibri"/>
                  <a:cs typeface="Calibri"/>
                  <a:sym typeface="Calibri"/>
                </a:defRPr>
              </a:lvl1pPr>
            </a:lstStyle>
            <a:p>
              <a:r>
                <a:t>Shape</a:t>
              </a:r>
            </a:p>
          </p:txBody>
        </p:sp>
      </p:grpSp>
      <p:grpSp>
        <p:nvGrpSpPr>
          <p:cNvPr id="263" name="Oval 7"/>
          <p:cNvGrpSpPr/>
          <p:nvPr/>
        </p:nvGrpSpPr>
        <p:grpSpPr>
          <a:xfrm>
            <a:off x="8381999" y="3657599"/>
            <a:ext cx="1222378" cy="574678"/>
            <a:chOff x="0" y="0"/>
            <a:chExt cx="1222376" cy="574676"/>
          </a:xfrm>
        </p:grpSpPr>
        <p:sp>
          <p:nvSpPr>
            <p:cNvPr id="261" name="Oval"/>
            <p:cNvSpPr/>
            <p:nvPr/>
          </p:nvSpPr>
          <p:spPr>
            <a:xfrm>
              <a:off x="-1" y="-1"/>
              <a:ext cx="1222378" cy="574678"/>
            </a:xfrm>
            <a:prstGeom prst="ellipse">
              <a:avLst/>
            </a:prstGeom>
            <a:solidFill>
              <a:srgbClr val="3333FF"/>
            </a:solidFill>
            <a:ln w="28575" cap="flat">
              <a:solidFill>
                <a:srgbClr val="000000"/>
              </a:solidFill>
              <a:prstDash val="solid"/>
              <a:round/>
            </a:ln>
            <a:effectLst/>
          </p:spPr>
          <p:txBody>
            <a:bodyPr wrap="square" lIns="45719" tIns="45719" rIns="45719" bIns="45719" numCol="1" anchor="ctr">
              <a:noAutofit/>
            </a:bodyPr>
            <a:lstStyle/>
            <a:p>
              <a:pPr algn="ctr"/>
              <a:endParaRPr/>
            </a:p>
          </p:txBody>
        </p:sp>
        <p:sp>
          <p:nvSpPr>
            <p:cNvPr id="262" name="Color"/>
            <p:cNvSpPr txBox="1"/>
            <p:nvPr/>
          </p:nvSpPr>
          <p:spPr>
            <a:xfrm>
              <a:off x="289943" y="108267"/>
              <a:ext cx="642489" cy="358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a:latin typeface="Calibri"/>
                  <a:ea typeface="Calibri"/>
                  <a:cs typeface="Calibri"/>
                  <a:sym typeface="Calibri"/>
                </a:defRPr>
              </a:lvl1pPr>
            </a:lstStyle>
            <a:p>
              <a:r>
                <a:t>Color</a:t>
              </a:r>
            </a:p>
          </p:txBody>
        </p:sp>
      </p:grpSp>
      <p:sp>
        <p:nvSpPr>
          <p:cNvPr id="264" name="Line 9"/>
          <p:cNvSpPr/>
          <p:nvPr/>
        </p:nvSpPr>
        <p:spPr>
          <a:xfrm flipV="1">
            <a:off x="8534399" y="3657600"/>
            <a:ext cx="609602" cy="457200"/>
          </a:xfrm>
          <a:prstGeom prst="line">
            <a:avLst/>
          </a:prstGeom>
          <a:ln w="25400">
            <a:solidFill>
              <a:srgbClr val="000000"/>
            </a:solidFill>
          </a:ln>
        </p:spPr>
        <p:txBody>
          <a:bodyPr lIns="45719" rIns="45719"/>
          <a:lstStyle/>
          <a:p>
            <a:endParaRPr/>
          </a:p>
        </p:txBody>
      </p:sp>
      <p:sp>
        <p:nvSpPr>
          <p:cNvPr id="265" name="Line 10"/>
          <p:cNvSpPr/>
          <p:nvPr/>
        </p:nvSpPr>
        <p:spPr>
          <a:xfrm flipV="1">
            <a:off x="8915400" y="3733799"/>
            <a:ext cx="533401" cy="457202"/>
          </a:xfrm>
          <a:prstGeom prst="line">
            <a:avLst/>
          </a:prstGeom>
          <a:ln w="25400">
            <a:solidFill>
              <a:srgbClr val="000000"/>
            </a:solidFill>
          </a:ln>
        </p:spPr>
        <p:txBody>
          <a:bodyPr lIns="45719" rIns="45719"/>
          <a:lstStyle/>
          <a:p>
            <a:endParaRPr/>
          </a:p>
        </p:txBody>
      </p:sp>
      <p:sp>
        <p:nvSpPr>
          <p:cNvPr id="279" name="AutoShape 11"/>
          <p:cNvSpPr/>
          <p:nvPr/>
        </p:nvSpPr>
        <p:spPr>
          <a:xfrm>
            <a:off x="1538287" y="3944938"/>
            <a:ext cx="504826" cy="1"/>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28575">
            <a:solidFill>
              <a:srgbClr val="000000"/>
            </a:solidFill>
            <a:tailEnd type="triangle"/>
          </a:ln>
        </p:spPr>
        <p:txBody>
          <a:bodyPr/>
          <a:lstStyle/>
          <a:p>
            <a:endParaRPr/>
          </a:p>
        </p:txBody>
      </p:sp>
      <p:grpSp>
        <p:nvGrpSpPr>
          <p:cNvPr id="269" name="Oval 12"/>
          <p:cNvGrpSpPr/>
          <p:nvPr/>
        </p:nvGrpSpPr>
        <p:grpSpPr>
          <a:xfrm>
            <a:off x="301624" y="3657599"/>
            <a:ext cx="1222378" cy="574678"/>
            <a:chOff x="0" y="0"/>
            <a:chExt cx="1222376" cy="574676"/>
          </a:xfrm>
        </p:grpSpPr>
        <p:sp>
          <p:nvSpPr>
            <p:cNvPr id="267" name="Oval"/>
            <p:cNvSpPr/>
            <p:nvPr/>
          </p:nvSpPr>
          <p:spPr>
            <a:xfrm>
              <a:off x="-1" y="-1"/>
              <a:ext cx="1222378" cy="574678"/>
            </a:xfrm>
            <a:prstGeom prst="ellipse">
              <a:avLst/>
            </a:prstGeom>
            <a:solidFill>
              <a:schemeClr val="accent3">
                <a:lumOff val="44000"/>
              </a:schemeClr>
            </a:solidFill>
            <a:ln w="28575" cap="flat">
              <a:solidFill>
                <a:srgbClr val="000000"/>
              </a:solidFill>
              <a:prstDash val="solid"/>
              <a:round/>
            </a:ln>
            <a:effectLst/>
          </p:spPr>
          <p:txBody>
            <a:bodyPr wrap="square" lIns="45719" tIns="45719" rIns="45719" bIns="45719" numCol="1" anchor="ctr">
              <a:noAutofit/>
            </a:bodyPr>
            <a:lstStyle/>
            <a:p>
              <a:pPr algn="ctr"/>
              <a:endParaRPr/>
            </a:p>
          </p:txBody>
        </p:sp>
        <p:sp>
          <p:nvSpPr>
            <p:cNvPr id="268" name="Shape"/>
            <p:cNvSpPr txBox="1"/>
            <p:nvPr/>
          </p:nvSpPr>
          <p:spPr>
            <a:xfrm>
              <a:off x="255619" y="108267"/>
              <a:ext cx="711137" cy="358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a:latin typeface="Calibri"/>
                  <a:ea typeface="Calibri"/>
                  <a:cs typeface="Calibri"/>
                  <a:sym typeface="Calibri"/>
                </a:defRPr>
              </a:lvl1pPr>
            </a:lstStyle>
            <a:p>
              <a:r>
                <a:t>Shape</a:t>
              </a:r>
            </a:p>
          </p:txBody>
        </p:sp>
      </p:grpSp>
      <p:grpSp>
        <p:nvGrpSpPr>
          <p:cNvPr id="272" name="Oval 13"/>
          <p:cNvGrpSpPr/>
          <p:nvPr/>
        </p:nvGrpSpPr>
        <p:grpSpPr>
          <a:xfrm>
            <a:off x="2057399" y="3657599"/>
            <a:ext cx="1222378" cy="574678"/>
            <a:chOff x="0" y="0"/>
            <a:chExt cx="1222376" cy="574676"/>
          </a:xfrm>
        </p:grpSpPr>
        <p:sp>
          <p:nvSpPr>
            <p:cNvPr id="270" name="Oval"/>
            <p:cNvSpPr/>
            <p:nvPr/>
          </p:nvSpPr>
          <p:spPr>
            <a:xfrm>
              <a:off x="-1" y="-1"/>
              <a:ext cx="1222378" cy="574678"/>
            </a:xfrm>
            <a:prstGeom prst="ellipse">
              <a:avLst/>
            </a:prstGeom>
            <a:solidFill>
              <a:schemeClr val="accent3">
                <a:lumOff val="44000"/>
              </a:schemeClr>
            </a:solidFill>
            <a:ln w="28575" cap="flat">
              <a:solidFill>
                <a:srgbClr val="000000"/>
              </a:solidFill>
              <a:prstDash val="solid"/>
              <a:round/>
            </a:ln>
            <a:effectLst/>
          </p:spPr>
          <p:txBody>
            <a:bodyPr wrap="square" lIns="45719" tIns="45719" rIns="45719" bIns="45719" numCol="1" anchor="ctr">
              <a:noAutofit/>
            </a:bodyPr>
            <a:lstStyle/>
            <a:p>
              <a:pPr algn="ctr"/>
              <a:endParaRPr/>
            </a:p>
          </p:txBody>
        </p:sp>
        <p:sp>
          <p:nvSpPr>
            <p:cNvPr id="271" name="Color"/>
            <p:cNvSpPr txBox="1"/>
            <p:nvPr/>
          </p:nvSpPr>
          <p:spPr>
            <a:xfrm>
              <a:off x="289943" y="108267"/>
              <a:ext cx="642489" cy="358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a:latin typeface="Calibri"/>
                  <a:ea typeface="Calibri"/>
                  <a:cs typeface="Calibri"/>
                  <a:sym typeface="Calibri"/>
                </a:defRPr>
              </a:lvl1pPr>
            </a:lstStyle>
            <a:p>
              <a:r>
                <a:t>Color</a:t>
              </a:r>
            </a:p>
          </p:txBody>
        </p:sp>
      </p:grpSp>
      <p:sp>
        <p:nvSpPr>
          <p:cNvPr id="273" name="Text Box 4"/>
          <p:cNvSpPr txBox="1"/>
          <p:nvPr/>
        </p:nvSpPr>
        <p:spPr>
          <a:xfrm>
            <a:off x="3169920" y="3124200"/>
            <a:ext cx="2651761" cy="1742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lvl="1">
              <a:defRPr sz="2000">
                <a:latin typeface="Palatino"/>
                <a:ea typeface="Palatino"/>
                <a:cs typeface="Palatino"/>
                <a:sym typeface="Palatino"/>
              </a:defRPr>
            </a:pPr>
            <a:r>
              <a:t> </a:t>
            </a:r>
            <a:r>
              <a:rPr strike="sngStrike"/>
              <a:t>pyramid,  green</a:t>
            </a:r>
            <a:endParaRPr sz="2400"/>
          </a:p>
          <a:p>
            <a:pPr lvl="1">
              <a:defRPr sz="2000">
                <a:latin typeface="Palatino"/>
                <a:ea typeface="Palatino"/>
                <a:cs typeface="Palatino"/>
                <a:sym typeface="Palatino"/>
              </a:defRPr>
            </a:pPr>
            <a:r>
              <a:t> </a:t>
            </a:r>
            <a:r>
              <a:rPr strike="sngStrike"/>
              <a:t>pyramid,  red</a:t>
            </a:r>
            <a:endParaRPr sz="2400"/>
          </a:p>
          <a:p>
            <a:pPr lvl="1">
              <a:defRPr sz="2000">
                <a:latin typeface="Palatino"/>
                <a:ea typeface="Palatino"/>
                <a:cs typeface="Palatino"/>
                <a:sym typeface="Palatino"/>
              </a:defRPr>
            </a:pPr>
            <a:r>
              <a:t> sphere,     blue</a:t>
            </a:r>
            <a:endParaRPr sz="2400"/>
          </a:p>
          <a:p>
            <a:pPr lvl="1">
              <a:defRPr sz="2000">
                <a:latin typeface="Palatino"/>
                <a:ea typeface="Palatino"/>
                <a:cs typeface="Palatino"/>
                <a:sym typeface="Palatino"/>
              </a:defRPr>
            </a:pPr>
            <a:r>
              <a:t> </a:t>
            </a:r>
            <a:r>
              <a:rPr strike="sngStrike"/>
              <a:t>cube,         red</a:t>
            </a:r>
            <a:endParaRPr sz="2400"/>
          </a:p>
          <a:p>
            <a:pPr lvl="1">
              <a:defRPr sz="2000" strike="sngStrike">
                <a:latin typeface="Palatino"/>
                <a:ea typeface="Palatino"/>
                <a:cs typeface="Palatino"/>
                <a:sym typeface="Palatino"/>
              </a:defRPr>
            </a:pPr>
            <a:r>
              <a:t> sphere,      green</a:t>
            </a:r>
          </a:p>
        </p:txBody>
      </p:sp>
      <p:sp>
        <p:nvSpPr>
          <p:cNvPr id="274" name="Text Box 4"/>
          <p:cNvSpPr txBox="1"/>
          <p:nvPr/>
        </p:nvSpPr>
        <p:spPr>
          <a:xfrm>
            <a:off x="9494519" y="3093184"/>
            <a:ext cx="2651761" cy="1742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lvl="1">
              <a:defRPr sz="2000">
                <a:latin typeface="Palatino"/>
                <a:ea typeface="Palatino"/>
                <a:cs typeface="Palatino"/>
                <a:sym typeface="Palatino"/>
              </a:defRPr>
            </a:pPr>
            <a:r>
              <a:t> pyramid,  blue</a:t>
            </a:r>
            <a:endParaRPr sz="2400"/>
          </a:p>
          <a:p>
            <a:pPr lvl="1">
              <a:defRPr sz="2000">
                <a:latin typeface="Palatino"/>
                <a:ea typeface="Palatino"/>
                <a:cs typeface="Palatino"/>
                <a:sym typeface="Palatino"/>
              </a:defRPr>
            </a:pPr>
            <a:r>
              <a:t> pyramid,  blue</a:t>
            </a:r>
            <a:endParaRPr sz="2400"/>
          </a:p>
          <a:p>
            <a:pPr lvl="1">
              <a:defRPr sz="2000">
                <a:latin typeface="Palatino"/>
                <a:ea typeface="Palatino"/>
                <a:cs typeface="Palatino"/>
                <a:sym typeface="Palatino"/>
              </a:defRPr>
            </a:pPr>
            <a:r>
              <a:t> sphere,     blue</a:t>
            </a:r>
            <a:endParaRPr sz="2400"/>
          </a:p>
          <a:p>
            <a:pPr lvl="1">
              <a:defRPr sz="2000">
                <a:latin typeface="Palatino"/>
                <a:ea typeface="Palatino"/>
                <a:cs typeface="Palatino"/>
                <a:sym typeface="Palatino"/>
              </a:defRPr>
            </a:pPr>
            <a:r>
              <a:t> cube,         blue</a:t>
            </a:r>
            <a:endParaRPr sz="2400"/>
          </a:p>
          <a:p>
            <a:pPr lvl="1">
              <a:defRPr sz="2000">
                <a:latin typeface="Palatino"/>
                <a:ea typeface="Palatino"/>
                <a:cs typeface="Palatino"/>
                <a:sym typeface="Palatino"/>
              </a:defRPr>
            </a:pPr>
            <a:r>
              <a:t> sphere,      blue</a:t>
            </a:r>
          </a:p>
        </p:txBody>
      </p:sp>
      <p:pic>
        <p:nvPicPr>
          <p:cNvPr id="275" name="Picture 15" descr="Picture 15"/>
          <p:cNvPicPr>
            <a:picLocks noChangeAspect="1"/>
          </p:cNvPicPr>
          <p:nvPr/>
        </p:nvPicPr>
        <p:blipFill>
          <a:blip r:embed="rId2"/>
          <a:stretch>
            <a:fillRect/>
          </a:stretch>
        </p:blipFill>
        <p:spPr>
          <a:xfrm>
            <a:off x="6477000" y="5257800"/>
            <a:ext cx="5791200" cy="1382611"/>
          </a:xfrm>
          <a:prstGeom prst="rect">
            <a:avLst/>
          </a:prstGeom>
          <a:ln w="12700">
            <a:miter lim="400000"/>
          </a:ln>
        </p:spPr>
      </p:pic>
      <p:pic>
        <p:nvPicPr>
          <p:cNvPr id="276" name="Picture 17" descr="Picture 17"/>
          <p:cNvPicPr>
            <a:picLocks noChangeAspect="1"/>
          </p:cNvPicPr>
          <p:nvPr/>
        </p:nvPicPr>
        <p:blipFill>
          <a:blip r:embed="rId3"/>
          <a:stretch>
            <a:fillRect/>
          </a:stretch>
        </p:blipFill>
        <p:spPr>
          <a:xfrm>
            <a:off x="152401" y="5294590"/>
            <a:ext cx="5486399" cy="1427721"/>
          </a:xfrm>
          <a:prstGeom prst="rect">
            <a:avLst/>
          </a:prstGeom>
          <a:ln w="12700">
            <a:miter lim="400000"/>
          </a:ln>
        </p:spPr>
      </p:pic>
      <p:pic>
        <p:nvPicPr>
          <p:cNvPr id="277" name="Picture 19" descr="Picture 19"/>
          <p:cNvPicPr>
            <a:picLocks noChangeAspect="1"/>
          </p:cNvPicPr>
          <p:nvPr/>
        </p:nvPicPr>
        <p:blipFill>
          <a:blip r:embed="rId4"/>
          <a:stretch>
            <a:fillRect/>
          </a:stretch>
        </p:blipFill>
        <p:spPr>
          <a:xfrm>
            <a:off x="8001000" y="4450079"/>
            <a:ext cx="1295400" cy="1036321"/>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56">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1" nodeType="afterEffect">
                                  <p:stCondLst>
                                    <p:cond delay="0"/>
                                  </p:stCondLst>
                                  <p:iterate>
                                    <p:tmAbs val="0"/>
                                  </p:iterate>
                                  <p:childTnLst>
                                    <p:set>
                                      <p:cBhvr>
                                        <p:cTn id="9" fill="hold"/>
                                        <p:tgtEl>
                                          <p:spTgt spid="256">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2" nodeType="afterEffect">
                                  <p:stCondLst>
                                    <p:cond delay="0"/>
                                  </p:stCondLst>
                                  <p:iterate>
                                    <p:tmAbs val="0"/>
                                  </p:iterate>
                                  <p:childTnLst>
                                    <p:set>
                                      <p:cBhvr>
                                        <p:cTn id="12" fill="hold"/>
                                        <p:tgtEl>
                                          <p:spTgt spid="279"/>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3" nodeType="afterEffect">
                                  <p:stCondLst>
                                    <p:cond delay="0"/>
                                  </p:stCondLst>
                                  <p:iterate>
                                    <p:tmAbs val="0"/>
                                  </p:iterate>
                                  <p:childTnLst>
                                    <p:set>
                                      <p:cBhvr>
                                        <p:cTn id="15" fill="hold"/>
                                        <p:tgtEl>
                                          <p:spTgt spid="269"/>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4" nodeType="afterEffect">
                                  <p:stCondLst>
                                    <p:cond delay="0"/>
                                  </p:stCondLst>
                                  <p:iterate>
                                    <p:tmAbs val="0"/>
                                  </p:iterate>
                                  <p:childTnLst>
                                    <p:set>
                                      <p:cBhvr>
                                        <p:cTn id="18" fill="hold"/>
                                        <p:tgtEl>
                                          <p:spTgt spid="27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27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6" nodeType="clickEffect">
                                  <p:stCondLst>
                                    <p:cond delay="0"/>
                                  </p:stCondLst>
                                  <p:iterate>
                                    <p:tmAbs val="0"/>
                                  </p:iterate>
                                  <p:childTnLst>
                                    <p:set>
                                      <p:cBhvr>
                                        <p:cTn id="26" fill="hold"/>
                                        <p:tgtEl>
                                          <p:spTgt spid="254">
                                            <p:bg/>
                                          </p:spTgt>
                                        </p:tgtEl>
                                        <p:attrNameLst>
                                          <p:attrName>style.visibility</p:attrName>
                                        </p:attrNameLst>
                                      </p:cBhvr>
                                      <p:to>
                                        <p:strVal val="visible"/>
                                      </p:to>
                                    </p:set>
                                  </p:childTnLst>
                                </p:cTn>
                              </p:par>
                              <p:par>
                                <p:cTn id="27" presetID="1" presetClass="entr" presetSubtype="0" fill="hold" grpId="6" nodeType="withEffect">
                                  <p:stCondLst>
                                    <p:cond delay="0"/>
                                  </p:stCondLst>
                                  <p:iterate>
                                    <p:tmAbs val="0"/>
                                  </p:iterate>
                                  <p:childTnLst>
                                    <p:set>
                                      <p:cBhvr>
                                        <p:cTn id="28" fill="hold"/>
                                        <p:tgtEl>
                                          <p:spTgt spid="254">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6" nodeType="clickEffect">
                                  <p:stCondLst>
                                    <p:cond delay="0"/>
                                  </p:stCondLst>
                                  <p:iterate>
                                    <p:tmAbs val="0"/>
                                  </p:iterate>
                                  <p:childTnLst>
                                    <p:set>
                                      <p:cBhvr>
                                        <p:cTn id="32" fill="hold"/>
                                        <p:tgtEl>
                                          <p:spTgt spid="254">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6" nodeType="clickEffect">
                                  <p:stCondLst>
                                    <p:cond delay="0"/>
                                  </p:stCondLst>
                                  <p:iterate>
                                    <p:tmAbs val="0"/>
                                  </p:iterate>
                                  <p:childTnLst>
                                    <p:set>
                                      <p:cBhvr>
                                        <p:cTn id="36" fill="hold"/>
                                        <p:tgtEl>
                                          <p:spTgt spid="254">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7" nodeType="clickEffect">
                                  <p:stCondLst>
                                    <p:cond delay="0"/>
                                  </p:stCondLst>
                                  <p:iterate>
                                    <p:tmAbs val="0"/>
                                  </p:iterate>
                                  <p:childTnLst>
                                    <p:set>
                                      <p:cBhvr>
                                        <p:cTn id="40" fill="hold"/>
                                        <p:tgtEl>
                                          <p:spTgt spid="278"/>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grpId="8" nodeType="afterEffect">
                                  <p:stCondLst>
                                    <p:cond delay="0"/>
                                  </p:stCondLst>
                                  <p:iterate>
                                    <p:tmAbs val="0"/>
                                  </p:iterate>
                                  <p:childTnLst>
                                    <p:set>
                                      <p:cBhvr>
                                        <p:cTn id="43" fill="hold"/>
                                        <p:tgtEl>
                                          <p:spTgt spid="260"/>
                                        </p:tgtEl>
                                        <p:attrNameLst>
                                          <p:attrName>style.visibility</p:attrName>
                                        </p:attrNameLst>
                                      </p:cBhvr>
                                      <p:to>
                                        <p:strVal val="visible"/>
                                      </p:to>
                                    </p:set>
                                  </p:childTnLst>
                                </p:cTn>
                              </p:par>
                            </p:childTnLst>
                          </p:cTn>
                        </p:par>
                        <p:par>
                          <p:cTn id="44" fill="hold">
                            <p:stCondLst>
                              <p:cond delay="0"/>
                            </p:stCondLst>
                            <p:childTnLst>
                              <p:par>
                                <p:cTn id="45" presetID="1" presetClass="entr" presetSubtype="0" fill="hold" grpId="9" nodeType="afterEffect">
                                  <p:stCondLst>
                                    <p:cond delay="0"/>
                                  </p:stCondLst>
                                  <p:iterate>
                                    <p:tmAbs val="0"/>
                                  </p:iterate>
                                  <p:childTnLst>
                                    <p:set>
                                      <p:cBhvr>
                                        <p:cTn id="46" fill="hold"/>
                                        <p:tgtEl>
                                          <p:spTgt spid="263"/>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grpId="10" nodeType="afterEffect">
                                  <p:stCondLst>
                                    <p:cond delay="0"/>
                                  </p:stCondLst>
                                  <p:iterate>
                                    <p:tmAbs val="0"/>
                                  </p:iterate>
                                  <p:childTnLst>
                                    <p:set>
                                      <p:cBhvr>
                                        <p:cTn id="49" fill="hold"/>
                                        <p:tgtEl>
                                          <p:spTgt spid="264"/>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grpId="11" nodeType="afterEffect">
                                  <p:stCondLst>
                                    <p:cond delay="0"/>
                                  </p:stCondLst>
                                  <p:iterate>
                                    <p:tmAbs val="0"/>
                                  </p:iterate>
                                  <p:childTnLst>
                                    <p:set>
                                      <p:cBhvr>
                                        <p:cTn id="52" fill="hold"/>
                                        <p:tgtEl>
                                          <p:spTgt spid="26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12" nodeType="clickEffect">
                                  <p:stCondLst>
                                    <p:cond delay="0"/>
                                  </p:stCondLst>
                                  <p:iterate>
                                    <p:tmAbs val="0"/>
                                  </p:iterate>
                                  <p:childTnLst>
                                    <p:set>
                                      <p:cBhvr>
                                        <p:cTn id="56" fill="hold"/>
                                        <p:tgtEl>
                                          <p:spTgt spid="2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 grpId="6" build="p" bldLvl="5" animBg="1" advAuto="0"/>
      <p:bldP spid="256" grpId="1" build="p" bldLvl="5" animBg="1" advAuto="0"/>
      <p:bldP spid="278" grpId="7" animBg="1" advAuto="0"/>
      <p:bldP spid="260" grpId="8" animBg="1" advAuto="0"/>
      <p:bldP spid="263" grpId="9" animBg="1" advAuto="0"/>
      <p:bldP spid="264" grpId="10" animBg="1" advAuto="0"/>
      <p:bldP spid="265" grpId="11" animBg="1" advAuto="0"/>
      <p:bldP spid="279" grpId="2" animBg="1" advAuto="0"/>
      <p:bldP spid="269" grpId="3" animBg="1" advAuto="0"/>
      <p:bldP spid="272" grpId="4" animBg="1" advAuto="0"/>
      <p:bldP spid="273" grpId="5" animBg="1" advAuto="0"/>
      <p:bldP spid="274" grpId="12"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Rectangle 22"/>
          <p:cNvSpPr/>
          <p:nvPr/>
        </p:nvSpPr>
        <p:spPr>
          <a:xfrm>
            <a:off x="5486400" y="1600200"/>
            <a:ext cx="1143000" cy="533400"/>
          </a:xfrm>
          <a:prstGeom prst="rect">
            <a:avLst/>
          </a:prstGeom>
          <a:solidFill>
            <a:srgbClr val="FFFF00">
              <a:alpha val="50195"/>
            </a:srgbClr>
          </a:solidFill>
          <a:ln w="12700">
            <a:miter lim="400000"/>
          </a:ln>
        </p:spPr>
        <p:txBody>
          <a:bodyPr lIns="45719" rIns="45719" anchor="ctr"/>
          <a:lstStyle/>
          <a:p>
            <a:pPr>
              <a:defRPr>
                <a:latin typeface="Calibri"/>
                <a:ea typeface="Calibri"/>
                <a:cs typeface="Calibri"/>
                <a:sym typeface="Calibri"/>
              </a:defRPr>
            </a:pPr>
            <a:endParaRPr/>
          </a:p>
        </p:txBody>
      </p:sp>
      <p:sp>
        <p:nvSpPr>
          <p:cNvPr id="282" name="Rectangle 25"/>
          <p:cNvSpPr/>
          <p:nvPr/>
        </p:nvSpPr>
        <p:spPr>
          <a:xfrm>
            <a:off x="2438400" y="4572000"/>
            <a:ext cx="2438400" cy="533400"/>
          </a:xfrm>
          <a:prstGeom prst="rect">
            <a:avLst/>
          </a:prstGeom>
          <a:solidFill>
            <a:srgbClr val="FFFF00">
              <a:alpha val="50195"/>
            </a:srgbClr>
          </a:solidFill>
          <a:ln w="12700">
            <a:miter lim="400000"/>
          </a:ln>
        </p:spPr>
        <p:txBody>
          <a:bodyPr lIns="45719" rIns="45719" anchor="ctr"/>
          <a:lstStyle/>
          <a:p>
            <a:pPr>
              <a:defRPr sz="1600">
                <a:latin typeface="Calibri"/>
                <a:ea typeface="Calibri"/>
                <a:cs typeface="Calibri"/>
                <a:sym typeface="Calibri"/>
              </a:defRPr>
            </a:pPr>
            <a:endParaRPr/>
          </a:p>
        </p:txBody>
      </p:sp>
      <p:sp>
        <p:nvSpPr>
          <p:cNvPr id="283" name="Rectangle 2"/>
          <p:cNvSpPr txBox="1">
            <a:spLocks noGrp="1"/>
          </p:cNvSpPr>
          <p:nvPr>
            <p:ph type="title"/>
          </p:nvPr>
        </p:nvSpPr>
        <p:spPr>
          <a:prstGeom prst="rect">
            <a:avLst/>
          </a:prstGeom>
        </p:spPr>
        <p:txBody>
          <a:bodyPr/>
          <a:lstStyle>
            <a:lvl1pPr>
              <a:defRPr>
                <a:latin typeface="Palatino"/>
                <a:ea typeface="Palatino"/>
                <a:cs typeface="Palatino"/>
                <a:sym typeface="Palatino"/>
              </a:defRPr>
            </a:lvl1pPr>
          </a:lstStyle>
          <a:p>
            <a:r>
              <a:t>Likelihood Weighting</a:t>
            </a:r>
          </a:p>
        </p:txBody>
      </p:sp>
      <p:sp>
        <p:nvSpPr>
          <p:cNvPr id="284" name="Rectangle 22"/>
          <p:cNvSpPr/>
          <p:nvPr/>
        </p:nvSpPr>
        <p:spPr>
          <a:xfrm>
            <a:off x="2438400" y="2814638"/>
            <a:ext cx="1371600" cy="533401"/>
          </a:xfrm>
          <a:prstGeom prst="rect">
            <a:avLst/>
          </a:prstGeom>
          <a:solidFill>
            <a:srgbClr val="FFFF00">
              <a:alpha val="50195"/>
            </a:srgbClr>
          </a:solidFill>
          <a:ln w="12700">
            <a:miter lim="400000"/>
          </a:ln>
        </p:spPr>
        <p:txBody>
          <a:bodyPr lIns="45719" rIns="45719" anchor="ctr"/>
          <a:lstStyle/>
          <a:p>
            <a:pPr>
              <a:defRPr>
                <a:latin typeface="Calibri"/>
                <a:ea typeface="Calibri"/>
                <a:cs typeface="Calibri"/>
                <a:sym typeface="Calibri"/>
              </a:defRPr>
            </a:pPr>
            <a:endParaRPr/>
          </a:p>
        </p:txBody>
      </p:sp>
      <p:pic>
        <p:nvPicPr>
          <p:cNvPr id="285" name="Picture 27" descr="Picture 27"/>
          <p:cNvPicPr>
            <a:picLocks noChangeAspect="1"/>
          </p:cNvPicPr>
          <p:nvPr/>
        </p:nvPicPr>
        <p:blipFill>
          <a:blip r:embed="rId2"/>
          <a:stretch>
            <a:fillRect/>
          </a:stretch>
        </p:blipFill>
        <p:spPr>
          <a:xfrm>
            <a:off x="5638800" y="1295400"/>
            <a:ext cx="754063" cy="307975"/>
          </a:xfrm>
          <a:prstGeom prst="rect">
            <a:avLst/>
          </a:prstGeom>
          <a:ln w="12700">
            <a:miter lim="400000"/>
          </a:ln>
        </p:spPr>
      </p:pic>
      <p:pic>
        <p:nvPicPr>
          <p:cNvPr id="286" name="Picture 29" descr="Picture 29"/>
          <p:cNvPicPr>
            <a:picLocks noChangeAspect="1"/>
          </p:cNvPicPr>
          <p:nvPr/>
        </p:nvPicPr>
        <p:blipFill>
          <a:blip r:embed="rId3"/>
          <a:stretch>
            <a:fillRect/>
          </a:stretch>
        </p:blipFill>
        <p:spPr>
          <a:xfrm>
            <a:off x="2614613" y="2438400"/>
            <a:ext cx="1057276" cy="322264"/>
          </a:xfrm>
          <a:prstGeom prst="rect">
            <a:avLst/>
          </a:prstGeom>
          <a:ln w="12700">
            <a:miter lim="400000"/>
          </a:ln>
        </p:spPr>
      </p:pic>
      <p:graphicFrame>
        <p:nvGraphicFramePr>
          <p:cNvPr id="287" name="Table 25"/>
          <p:cNvGraphicFramePr/>
          <p:nvPr/>
        </p:nvGraphicFramePr>
        <p:xfrm>
          <a:off x="5524500" y="1593886"/>
          <a:ext cx="1143000" cy="525708"/>
        </p:xfrm>
        <a:graphic>
          <a:graphicData uri="http://schemas.openxmlformats.org/drawingml/2006/table">
            <a:tbl>
              <a:tblPr>
                <a:tableStyleId>{4C3C2611-4C71-4FC5-86AE-919BDF0F9419}</a:tableStyleId>
              </a:tblPr>
              <a:tblGrid>
                <a:gridCol w="571500">
                  <a:extLst>
                    <a:ext uri="{9D8B030D-6E8A-4147-A177-3AD203B41FA5}">
                      <a16:colId xmlns:a16="http://schemas.microsoft.com/office/drawing/2014/main" val="20000"/>
                    </a:ext>
                  </a:extLst>
                </a:gridCol>
                <a:gridCol w="571500">
                  <a:extLst>
                    <a:ext uri="{9D8B030D-6E8A-4147-A177-3AD203B41FA5}">
                      <a16:colId xmlns:a16="http://schemas.microsoft.com/office/drawing/2014/main" val="20001"/>
                    </a:ext>
                  </a:extLst>
                </a:gridCol>
              </a:tblGrid>
              <a:tr h="253206">
                <a:tc>
                  <a:txBody>
                    <a:bodyPr/>
                    <a:lstStyle/>
                    <a:p>
                      <a:pPr algn="ctr" defTabSz="914353">
                        <a:defRPr sz="1800"/>
                      </a:pPr>
                      <a:r>
                        <a:rPr sz="1600">
                          <a:latin typeface="Calibri"/>
                          <a:ea typeface="Calibri"/>
                          <a:cs typeface="Calibri"/>
                          <a:sym typeface="Calibri"/>
                        </a:rPr>
                        <a:t>+c</a:t>
                      </a:r>
                    </a:p>
                  </a:txBody>
                  <a:tcPr marL="9507" marR="9507" marT="9507" marB="9507" anchor="b" horzOverflow="overflow"/>
                </a:tc>
                <a:tc>
                  <a:txBody>
                    <a:bodyPr/>
                    <a:lstStyle/>
                    <a:p>
                      <a:pPr algn="ctr" defTabSz="914353">
                        <a:defRPr sz="1800"/>
                      </a:pPr>
                      <a:r>
                        <a:rPr sz="1600">
                          <a:latin typeface="Calibri"/>
                          <a:ea typeface="Calibri"/>
                          <a:cs typeface="Calibri"/>
                          <a:sym typeface="Calibri"/>
                        </a:rPr>
                        <a:t>0.5</a:t>
                      </a:r>
                    </a:p>
                  </a:txBody>
                  <a:tcPr marL="9507" marR="9507" marT="9507" marB="9507" anchor="b" horzOverflow="overflow"/>
                </a:tc>
                <a:extLst>
                  <a:ext uri="{0D108BD9-81ED-4DB2-BD59-A6C34878D82A}">
                    <a16:rowId xmlns:a16="http://schemas.microsoft.com/office/drawing/2014/main" val="10000"/>
                  </a:ext>
                </a:extLst>
              </a:tr>
              <a:tr h="253206">
                <a:tc>
                  <a:txBody>
                    <a:bodyPr/>
                    <a:lstStyle/>
                    <a:p>
                      <a:pPr algn="ctr" defTabSz="914353">
                        <a:defRPr sz="1800"/>
                      </a:pPr>
                      <a:r>
                        <a:rPr sz="1600">
                          <a:latin typeface="Calibri"/>
                          <a:ea typeface="Calibri"/>
                          <a:cs typeface="Calibri"/>
                          <a:sym typeface="Calibri"/>
                        </a:rPr>
                        <a:t>-c</a:t>
                      </a:r>
                    </a:p>
                  </a:txBody>
                  <a:tcPr marL="9507" marR="9507" marT="9507" marB="9507" anchor="b" horzOverflow="overflow"/>
                </a:tc>
                <a:tc>
                  <a:txBody>
                    <a:bodyPr/>
                    <a:lstStyle/>
                    <a:p>
                      <a:pPr algn="ctr" defTabSz="914353">
                        <a:defRPr sz="1800"/>
                      </a:pPr>
                      <a:r>
                        <a:rPr sz="1600">
                          <a:latin typeface="Calibri"/>
                          <a:ea typeface="Calibri"/>
                          <a:cs typeface="Calibri"/>
                          <a:sym typeface="Calibri"/>
                        </a:rPr>
                        <a:t>0.5</a:t>
                      </a:r>
                    </a:p>
                  </a:txBody>
                  <a:tcPr marL="9507" marR="9507" marT="9507" marB="9507" anchor="b" horzOverflow="overflow"/>
                </a:tc>
                <a:extLst>
                  <a:ext uri="{0D108BD9-81ED-4DB2-BD59-A6C34878D82A}">
                    <a16:rowId xmlns:a16="http://schemas.microsoft.com/office/drawing/2014/main" val="10001"/>
                  </a:ext>
                </a:extLst>
              </a:tr>
            </a:tbl>
          </a:graphicData>
        </a:graphic>
      </p:graphicFrame>
      <p:graphicFrame>
        <p:nvGraphicFramePr>
          <p:cNvPr id="288" name="Table 26"/>
          <p:cNvGraphicFramePr/>
          <p:nvPr/>
        </p:nvGraphicFramePr>
        <p:xfrm>
          <a:off x="2514600" y="2836863"/>
          <a:ext cx="1295400" cy="1051416"/>
        </p:xfrm>
        <a:graphic>
          <a:graphicData uri="http://schemas.openxmlformats.org/drawingml/2006/table">
            <a:tbl>
              <a:tblPr>
                <a:tableStyleId>{4C3C2611-4C71-4FC5-86AE-919BDF0F9419}</a:tableStyleId>
              </a:tblPr>
              <a:tblGrid>
                <a:gridCol w="431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gridCol w="431800">
                  <a:extLst>
                    <a:ext uri="{9D8B030D-6E8A-4147-A177-3AD203B41FA5}">
                      <a16:colId xmlns:a16="http://schemas.microsoft.com/office/drawing/2014/main" val="20002"/>
                    </a:ext>
                  </a:extLst>
                </a:gridCol>
              </a:tblGrid>
              <a:tr h="253206">
                <a:tc rowSpan="2">
                  <a:txBody>
                    <a:bodyPr/>
                    <a:lstStyle/>
                    <a:p>
                      <a:pPr algn="ctr" defTabSz="914353">
                        <a:defRPr sz="1600">
                          <a:latin typeface="Calibri"/>
                          <a:ea typeface="Calibri"/>
                          <a:cs typeface="Calibri"/>
                          <a:sym typeface="Calibri"/>
                        </a:defRPr>
                      </a:pPr>
                      <a:r>
                        <a:t>+c</a:t>
                      </a:r>
                    </a:p>
                  </a:txBody>
                  <a:tcPr marL="9507" marR="9507" marT="9507" marB="9507" anchor="b" horzOverflow="overflow"/>
                </a:tc>
                <a:tc>
                  <a:txBody>
                    <a:bodyPr/>
                    <a:lstStyle/>
                    <a:p>
                      <a:pPr algn="ctr" defTabSz="914353">
                        <a:defRPr sz="1800"/>
                      </a:pPr>
                      <a:r>
                        <a:rPr sz="1600">
                          <a:latin typeface="Calibri"/>
                          <a:ea typeface="Calibri"/>
                          <a:cs typeface="Calibri"/>
                          <a:sym typeface="Calibri"/>
                        </a:rPr>
                        <a:t>+s</a:t>
                      </a:r>
                    </a:p>
                  </a:txBody>
                  <a:tcPr marL="9507" marR="9507" marT="9507" marB="9507" anchor="b" horzOverflow="overflow"/>
                </a:tc>
                <a:tc>
                  <a:txBody>
                    <a:bodyPr/>
                    <a:lstStyle/>
                    <a:p>
                      <a:pPr algn="ctr" defTabSz="914353">
                        <a:defRPr sz="1800"/>
                      </a:pPr>
                      <a:r>
                        <a:rPr sz="1600">
                          <a:latin typeface="Calibri"/>
                          <a:ea typeface="Calibri"/>
                          <a:cs typeface="Calibri"/>
                          <a:sym typeface="Calibri"/>
                        </a:rPr>
                        <a:t>0.1</a:t>
                      </a:r>
                    </a:p>
                  </a:txBody>
                  <a:tcPr marL="9507" marR="9507" marT="9507" marB="9507" anchor="b" horzOverflow="overflow"/>
                </a:tc>
                <a:extLst>
                  <a:ext uri="{0D108BD9-81ED-4DB2-BD59-A6C34878D82A}">
                    <a16:rowId xmlns:a16="http://schemas.microsoft.com/office/drawing/2014/main" val="10000"/>
                  </a:ext>
                </a:extLst>
              </a:tr>
              <a:tr h="253206">
                <a:tc vMerge="1">
                  <a:txBody>
                    <a:bodyPr/>
                    <a:lstStyle/>
                    <a:p>
                      <a:endParaRPr lang="en-US"/>
                    </a:p>
                  </a:txBody>
                  <a:tcPr/>
                </a:tc>
                <a:tc>
                  <a:txBody>
                    <a:bodyPr/>
                    <a:lstStyle/>
                    <a:p>
                      <a:pPr algn="ctr" defTabSz="914353">
                        <a:defRPr sz="1800"/>
                      </a:pPr>
                      <a:r>
                        <a:rPr sz="1600">
                          <a:latin typeface="Calibri"/>
                          <a:ea typeface="Calibri"/>
                          <a:cs typeface="Calibri"/>
                          <a:sym typeface="Calibri"/>
                        </a:rPr>
                        <a:t>-s</a:t>
                      </a:r>
                    </a:p>
                  </a:txBody>
                  <a:tcPr marL="9507" marR="9507" marT="9507" marB="9507" anchor="b" horzOverflow="overflow"/>
                </a:tc>
                <a:tc>
                  <a:txBody>
                    <a:bodyPr/>
                    <a:lstStyle/>
                    <a:p>
                      <a:pPr algn="ctr" defTabSz="914353">
                        <a:defRPr sz="1800"/>
                      </a:pPr>
                      <a:r>
                        <a:rPr sz="1600">
                          <a:latin typeface="Calibri"/>
                          <a:ea typeface="Calibri"/>
                          <a:cs typeface="Calibri"/>
                          <a:sym typeface="Calibri"/>
                        </a:rPr>
                        <a:t>0.9</a:t>
                      </a:r>
                    </a:p>
                  </a:txBody>
                  <a:tcPr marL="9507" marR="9507" marT="9507" marB="9507" anchor="b" horzOverflow="overflow"/>
                </a:tc>
                <a:extLst>
                  <a:ext uri="{0D108BD9-81ED-4DB2-BD59-A6C34878D82A}">
                    <a16:rowId xmlns:a16="http://schemas.microsoft.com/office/drawing/2014/main" val="10001"/>
                  </a:ext>
                </a:extLst>
              </a:tr>
              <a:tr h="253206">
                <a:tc rowSpan="2">
                  <a:txBody>
                    <a:bodyPr/>
                    <a:lstStyle/>
                    <a:p>
                      <a:pPr algn="ctr" defTabSz="914353">
                        <a:defRPr sz="1600">
                          <a:latin typeface="Calibri"/>
                          <a:ea typeface="Calibri"/>
                          <a:cs typeface="Calibri"/>
                          <a:sym typeface="Calibri"/>
                        </a:defRPr>
                      </a:pPr>
                      <a:r>
                        <a:t>-c</a:t>
                      </a:r>
                    </a:p>
                  </a:txBody>
                  <a:tcPr marL="9507" marR="9507" marT="9507" marB="9507" anchor="b" horzOverflow="overflow"/>
                </a:tc>
                <a:tc>
                  <a:txBody>
                    <a:bodyPr/>
                    <a:lstStyle/>
                    <a:p>
                      <a:pPr algn="ctr" defTabSz="914353">
                        <a:defRPr sz="1800"/>
                      </a:pPr>
                      <a:r>
                        <a:rPr sz="1600">
                          <a:latin typeface="Calibri"/>
                          <a:ea typeface="Calibri"/>
                          <a:cs typeface="Calibri"/>
                          <a:sym typeface="Calibri"/>
                        </a:rPr>
                        <a:t>+s</a:t>
                      </a:r>
                    </a:p>
                  </a:txBody>
                  <a:tcPr marL="9507" marR="9507" marT="9507" marB="9507" anchor="b" horzOverflow="overflow"/>
                </a:tc>
                <a:tc>
                  <a:txBody>
                    <a:bodyPr/>
                    <a:lstStyle/>
                    <a:p>
                      <a:pPr algn="ctr" defTabSz="914353">
                        <a:defRPr sz="1800"/>
                      </a:pPr>
                      <a:r>
                        <a:rPr sz="1600">
                          <a:latin typeface="Calibri"/>
                          <a:ea typeface="Calibri"/>
                          <a:cs typeface="Calibri"/>
                          <a:sym typeface="Calibri"/>
                        </a:rPr>
                        <a:t>0.5</a:t>
                      </a:r>
                    </a:p>
                  </a:txBody>
                  <a:tcPr marL="9507" marR="9507" marT="9507" marB="9507" anchor="b" horzOverflow="overflow"/>
                </a:tc>
                <a:extLst>
                  <a:ext uri="{0D108BD9-81ED-4DB2-BD59-A6C34878D82A}">
                    <a16:rowId xmlns:a16="http://schemas.microsoft.com/office/drawing/2014/main" val="10002"/>
                  </a:ext>
                </a:extLst>
              </a:tr>
              <a:tr h="253206">
                <a:tc vMerge="1">
                  <a:txBody>
                    <a:bodyPr/>
                    <a:lstStyle/>
                    <a:p>
                      <a:endParaRPr lang="en-US"/>
                    </a:p>
                  </a:txBody>
                  <a:tcPr/>
                </a:tc>
                <a:tc>
                  <a:txBody>
                    <a:bodyPr/>
                    <a:lstStyle/>
                    <a:p>
                      <a:pPr algn="ctr" defTabSz="914353">
                        <a:defRPr sz="1800"/>
                      </a:pPr>
                      <a:r>
                        <a:rPr sz="1600">
                          <a:latin typeface="Calibri"/>
                          <a:ea typeface="Calibri"/>
                          <a:cs typeface="Calibri"/>
                          <a:sym typeface="Calibri"/>
                        </a:rPr>
                        <a:t>-s</a:t>
                      </a:r>
                    </a:p>
                  </a:txBody>
                  <a:tcPr marL="9507" marR="9507" marT="9507" marB="9507" anchor="b" horzOverflow="overflow"/>
                </a:tc>
                <a:tc>
                  <a:txBody>
                    <a:bodyPr/>
                    <a:lstStyle/>
                    <a:p>
                      <a:pPr algn="ctr" defTabSz="914353">
                        <a:defRPr sz="1800"/>
                      </a:pPr>
                      <a:r>
                        <a:rPr sz="1600">
                          <a:latin typeface="Calibri"/>
                          <a:ea typeface="Calibri"/>
                          <a:cs typeface="Calibri"/>
                          <a:sym typeface="Calibri"/>
                        </a:rPr>
                        <a:t>0.5</a:t>
                      </a:r>
                    </a:p>
                  </a:txBody>
                  <a:tcPr marL="9507" marR="9507" marT="9507" marB="9507" anchor="b" horzOverflow="overflow"/>
                </a:tc>
                <a:extLst>
                  <a:ext uri="{0D108BD9-81ED-4DB2-BD59-A6C34878D82A}">
                    <a16:rowId xmlns:a16="http://schemas.microsoft.com/office/drawing/2014/main" val="10003"/>
                  </a:ext>
                </a:extLst>
              </a:tr>
            </a:tbl>
          </a:graphicData>
        </a:graphic>
      </p:graphicFrame>
      <p:sp>
        <p:nvSpPr>
          <p:cNvPr id="289" name="Rectangle 22"/>
          <p:cNvSpPr/>
          <p:nvPr/>
        </p:nvSpPr>
        <p:spPr>
          <a:xfrm>
            <a:off x="8153400" y="2814638"/>
            <a:ext cx="1371600" cy="538163"/>
          </a:xfrm>
          <a:prstGeom prst="rect">
            <a:avLst/>
          </a:prstGeom>
          <a:solidFill>
            <a:srgbClr val="FFFF00">
              <a:alpha val="50195"/>
            </a:srgbClr>
          </a:solidFill>
          <a:ln w="12700">
            <a:miter lim="400000"/>
          </a:ln>
        </p:spPr>
        <p:txBody>
          <a:bodyPr lIns="45719" rIns="45719" anchor="ctr"/>
          <a:lstStyle/>
          <a:p>
            <a:pPr>
              <a:defRPr>
                <a:latin typeface="Calibri"/>
                <a:ea typeface="Calibri"/>
                <a:cs typeface="Calibri"/>
                <a:sym typeface="Calibri"/>
              </a:defRPr>
            </a:pPr>
            <a:endParaRPr/>
          </a:p>
        </p:txBody>
      </p:sp>
      <p:pic>
        <p:nvPicPr>
          <p:cNvPr id="290" name="Picture 33" descr="Picture 33"/>
          <p:cNvPicPr>
            <a:picLocks noChangeAspect="1"/>
          </p:cNvPicPr>
          <p:nvPr/>
        </p:nvPicPr>
        <p:blipFill>
          <a:blip r:embed="rId4"/>
          <a:stretch>
            <a:fillRect/>
          </a:stretch>
        </p:blipFill>
        <p:spPr>
          <a:xfrm>
            <a:off x="8313738" y="2438400"/>
            <a:ext cx="1089026" cy="322264"/>
          </a:xfrm>
          <a:prstGeom prst="rect">
            <a:avLst/>
          </a:prstGeom>
          <a:ln w="12700">
            <a:miter lim="400000"/>
          </a:ln>
        </p:spPr>
      </p:pic>
      <p:graphicFrame>
        <p:nvGraphicFramePr>
          <p:cNvPr id="291" name="Table 32"/>
          <p:cNvGraphicFramePr/>
          <p:nvPr/>
        </p:nvGraphicFramePr>
        <p:xfrm>
          <a:off x="8229600" y="2836863"/>
          <a:ext cx="1295400" cy="1051416"/>
        </p:xfrm>
        <a:graphic>
          <a:graphicData uri="http://schemas.openxmlformats.org/drawingml/2006/table">
            <a:tbl>
              <a:tblPr>
                <a:tableStyleId>{4C3C2611-4C71-4FC5-86AE-919BDF0F9419}</a:tableStyleId>
              </a:tblPr>
              <a:tblGrid>
                <a:gridCol w="431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gridCol w="431800">
                  <a:extLst>
                    <a:ext uri="{9D8B030D-6E8A-4147-A177-3AD203B41FA5}">
                      <a16:colId xmlns:a16="http://schemas.microsoft.com/office/drawing/2014/main" val="20002"/>
                    </a:ext>
                  </a:extLst>
                </a:gridCol>
              </a:tblGrid>
              <a:tr h="253206">
                <a:tc rowSpan="2">
                  <a:txBody>
                    <a:bodyPr/>
                    <a:lstStyle/>
                    <a:p>
                      <a:pPr algn="ctr" defTabSz="914353">
                        <a:defRPr sz="1600">
                          <a:latin typeface="Calibri"/>
                          <a:ea typeface="Calibri"/>
                          <a:cs typeface="Calibri"/>
                          <a:sym typeface="Calibri"/>
                        </a:defRPr>
                      </a:pPr>
                      <a:r>
                        <a:t>+c</a:t>
                      </a:r>
                    </a:p>
                  </a:txBody>
                  <a:tcPr marL="9507" marR="9507" marT="9507" marB="9507" anchor="b" horzOverflow="overflow"/>
                </a:tc>
                <a:tc>
                  <a:txBody>
                    <a:bodyPr/>
                    <a:lstStyle/>
                    <a:p>
                      <a:pPr algn="ctr" defTabSz="914353">
                        <a:defRPr sz="1800"/>
                      </a:pPr>
                      <a:r>
                        <a:rPr sz="1600">
                          <a:latin typeface="Calibri"/>
                          <a:ea typeface="Calibri"/>
                          <a:cs typeface="Calibri"/>
                          <a:sym typeface="Calibri"/>
                        </a:rPr>
                        <a:t>+r</a:t>
                      </a:r>
                    </a:p>
                  </a:txBody>
                  <a:tcPr marL="9507" marR="9507" marT="9507" marB="9507" anchor="b" horzOverflow="overflow"/>
                </a:tc>
                <a:tc>
                  <a:txBody>
                    <a:bodyPr/>
                    <a:lstStyle/>
                    <a:p>
                      <a:pPr algn="ctr" defTabSz="914353">
                        <a:defRPr sz="1800"/>
                      </a:pPr>
                      <a:r>
                        <a:rPr sz="1600">
                          <a:latin typeface="Calibri"/>
                          <a:ea typeface="Calibri"/>
                          <a:cs typeface="Calibri"/>
                          <a:sym typeface="Calibri"/>
                        </a:rPr>
                        <a:t>0.8</a:t>
                      </a:r>
                    </a:p>
                  </a:txBody>
                  <a:tcPr marL="9507" marR="9507" marT="9507" marB="9507" anchor="b" horzOverflow="overflow"/>
                </a:tc>
                <a:extLst>
                  <a:ext uri="{0D108BD9-81ED-4DB2-BD59-A6C34878D82A}">
                    <a16:rowId xmlns:a16="http://schemas.microsoft.com/office/drawing/2014/main" val="10000"/>
                  </a:ext>
                </a:extLst>
              </a:tr>
              <a:tr h="253206">
                <a:tc vMerge="1">
                  <a:txBody>
                    <a:bodyPr/>
                    <a:lstStyle/>
                    <a:p>
                      <a:endParaRPr lang="en-US"/>
                    </a:p>
                  </a:txBody>
                  <a:tcPr/>
                </a:tc>
                <a:tc>
                  <a:txBody>
                    <a:bodyPr/>
                    <a:lstStyle/>
                    <a:p>
                      <a:pPr algn="ctr" defTabSz="914353">
                        <a:defRPr sz="1800"/>
                      </a:pPr>
                      <a:r>
                        <a:rPr sz="1600">
                          <a:latin typeface="Calibri"/>
                          <a:ea typeface="Calibri"/>
                          <a:cs typeface="Calibri"/>
                          <a:sym typeface="Calibri"/>
                        </a:rPr>
                        <a:t>-r</a:t>
                      </a:r>
                    </a:p>
                  </a:txBody>
                  <a:tcPr marL="9507" marR="9507" marT="9507" marB="9507" anchor="b" horzOverflow="overflow"/>
                </a:tc>
                <a:tc>
                  <a:txBody>
                    <a:bodyPr/>
                    <a:lstStyle/>
                    <a:p>
                      <a:pPr algn="ctr" defTabSz="914353">
                        <a:defRPr sz="1800"/>
                      </a:pPr>
                      <a:r>
                        <a:rPr sz="1600">
                          <a:latin typeface="Calibri"/>
                          <a:ea typeface="Calibri"/>
                          <a:cs typeface="Calibri"/>
                          <a:sym typeface="Calibri"/>
                        </a:rPr>
                        <a:t>0.2</a:t>
                      </a:r>
                    </a:p>
                  </a:txBody>
                  <a:tcPr marL="9507" marR="9507" marT="9507" marB="9507" anchor="b" horzOverflow="overflow"/>
                </a:tc>
                <a:extLst>
                  <a:ext uri="{0D108BD9-81ED-4DB2-BD59-A6C34878D82A}">
                    <a16:rowId xmlns:a16="http://schemas.microsoft.com/office/drawing/2014/main" val="10001"/>
                  </a:ext>
                </a:extLst>
              </a:tr>
              <a:tr h="253206">
                <a:tc rowSpan="2">
                  <a:txBody>
                    <a:bodyPr/>
                    <a:lstStyle/>
                    <a:p>
                      <a:pPr algn="ctr" defTabSz="914353">
                        <a:defRPr sz="1600">
                          <a:latin typeface="Calibri"/>
                          <a:ea typeface="Calibri"/>
                          <a:cs typeface="Calibri"/>
                          <a:sym typeface="Calibri"/>
                        </a:defRPr>
                      </a:pPr>
                      <a:r>
                        <a:t>-c</a:t>
                      </a:r>
                    </a:p>
                  </a:txBody>
                  <a:tcPr marL="9507" marR="9507" marT="9507" marB="9507" anchor="b" horzOverflow="overflow"/>
                </a:tc>
                <a:tc>
                  <a:txBody>
                    <a:bodyPr/>
                    <a:lstStyle/>
                    <a:p>
                      <a:pPr algn="ctr" defTabSz="914353">
                        <a:defRPr sz="1800"/>
                      </a:pPr>
                      <a:r>
                        <a:rPr sz="1600">
                          <a:latin typeface="Calibri"/>
                          <a:ea typeface="Calibri"/>
                          <a:cs typeface="Calibri"/>
                          <a:sym typeface="Calibri"/>
                        </a:rPr>
                        <a:t>+r</a:t>
                      </a:r>
                    </a:p>
                  </a:txBody>
                  <a:tcPr marL="9507" marR="9507" marT="9507" marB="9507" anchor="b" horzOverflow="overflow"/>
                </a:tc>
                <a:tc>
                  <a:txBody>
                    <a:bodyPr/>
                    <a:lstStyle/>
                    <a:p>
                      <a:pPr algn="ctr" defTabSz="914353">
                        <a:defRPr sz="1800"/>
                      </a:pPr>
                      <a:r>
                        <a:rPr sz="1600">
                          <a:latin typeface="Calibri"/>
                          <a:ea typeface="Calibri"/>
                          <a:cs typeface="Calibri"/>
                          <a:sym typeface="Calibri"/>
                        </a:rPr>
                        <a:t>0.2</a:t>
                      </a:r>
                    </a:p>
                  </a:txBody>
                  <a:tcPr marL="9507" marR="9507" marT="9507" marB="9507" anchor="b" horzOverflow="overflow"/>
                </a:tc>
                <a:extLst>
                  <a:ext uri="{0D108BD9-81ED-4DB2-BD59-A6C34878D82A}">
                    <a16:rowId xmlns:a16="http://schemas.microsoft.com/office/drawing/2014/main" val="10002"/>
                  </a:ext>
                </a:extLst>
              </a:tr>
              <a:tr h="253206">
                <a:tc vMerge="1">
                  <a:txBody>
                    <a:bodyPr/>
                    <a:lstStyle/>
                    <a:p>
                      <a:endParaRPr lang="en-US"/>
                    </a:p>
                  </a:txBody>
                  <a:tcPr/>
                </a:tc>
                <a:tc>
                  <a:txBody>
                    <a:bodyPr/>
                    <a:lstStyle/>
                    <a:p>
                      <a:pPr algn="ctr" defTabSz="914353">
                        <a:defRPr sz="1800"/>
                      </a:pPr>
                      <a:r>
                        <a:rPr sz="1600">
                          <a:latin typeface="Calibri"/>
                          <a:ea typeface="Calibri"/>
                          <a:cs typeface="Calibri"/>
                          <a:sym typeface="Calibri"/>
                        </a:rPr>
                        <a:t>-r</a:t>
                      </a:r>
                    </a:p>
                  </a:txBody>
                  <a:tcPr marL="9507" marR="9507" marT="9507" marB="9507" anchor="b" horzOverflow="overflow"/>
                </a:tc>
                <a:tc>
                  <a:txBody>
                    <a:bodyPr/>
                    <a:lstStyle/>
                    <a:p>
                      <a:pPr algn="ctr" defTabSz="914353">
                        <a:defRPr sz="1800"/>
                      </a:pPr>
                      <a:r>
                        <a:rPr sz="1600">
                          <a:latin typeface="Calibri"/>
                          <a:ea typeface="Calibri"/>
                          <a:cs typeface="Calibri"/>
                          <a:sym typeface="Calibri"/>
                        </a:rPr>
                        <a:t>0.8</a:t>
                      </a:r>
                    </a:p>
                  </a:txBody>
                  <a:tcPr marL="9507" marR="9507" marT="9507" marB="9507" anchor="b" horzOverflow="overflow"/>
                </a:tc>
                <a:extLst>
                  <a:ext uri="{0D108BD9-81ED-4DB2-BD59-A6C34878D82A}">
                    <a16:rowId xmlns:a16="http://schemas.microsoft.com/office/drawing/2014/main" val="10003"/>
                  </a:ext>
                </a:extLst>
              </a:tr>
            </a:tbl>
          </a:graphicData>
        </a:graphic>
      </p:graphicFrame>
      <p:pic>
        <p:nvPicPr>
          <p:cNvPr id="292" name="Picture 36" descr="Picture 36"/>
          <p:cNvPicPr>
            <a:picLocks noChangeAspect="1"/>
          </p:cNvPicPr>
          <p:nvPr/>
        </p:nvPicPr>
        <p:blipFill>
          <a:blip r:embed="rId5"/>
          <a:stretch>
            <a:fillRect/>
          </a:stretch>
        </p:blipFill>
        <p:spPr>
          <a:xfrm>
            <a:off x="2895600" y="4191000"/>
            <a:ext cx="1549400" cy="322264"/>
          </a:xfrm>
          <a:prstGeom prst="rect">
            <a:avLst/>
          </a:prstGeom>
          <a:ln w="12700">
            <a:miter lim="400000"/>
          </a:ln>
        </p:spPr>
      </p:pic>
      <p:graphicFrame>
        <p:nvGraphicFramePr>
          <p:cNvPr id="293" name="Table 35"/>
          <p:cNvGraphicFramePr/>
          <p:nvPr/>
        </p:nvGraphicFramePr>
        <p:xfrm>
          <a:off x="2438400" y="4602162"/>
          <a:ext cx="2438400" cy="2103120"/>
        </p:xfrm>
        <a:graphic>
          <a:graphicData uri="http://schemas.openxmlformats.org/drawingml/2006/table">
            <a:tbl>
              <a:tblPr>
                <a:tableStyleId>{4C3C2611-4C71-4FC5-86AE-919BDF0F9419}</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253405">
                <a:tc rowSpan="4">
                  <a:txBody>
                    <a:bodyPr/>
                    <a:lstStyle/>
                    <a:p>
                      <a:pPr algn="ctr" defTabSz="914353">
                        <a:defRPr sz="1600">
                          <a:latin typeface="Calibri"/>
                          <a:ea typeface="Calibri"/>
                          <a:cs typeface="Calibri"/>
                          <a:sym typeface="Calibri"/>
                        </a:defRPr>
                      </a:pPr>
                      <a:r>
                        <a:t>+s</a:t>
                      </a:r>
                    </a:p>
                    <a:p>
                      <a:pPr algn="ctr" defTabSz="914353">
                        <a:defRPr sz="1600">
                          <a:latin typeface="Calibri"/>
                          <a:ea typeface="Calibri"/>
                          <a:cs typeface="Calibri"/>
                          <a:sym typeface="Calibri"/>
                        </a:defRPr>
                      </a:pPr>
                      <a:endParaRPr/>
                    </a:p>
                    <a:p>
                      <a:pPr algn="ctr" defTabSz="914353">
                        <a:defRPr sz="1600">
                          <a:latin typeface="Calibri"/>
                          <a:ea typeface="Calibri"/>
                          <a:cs typeface="Calibri"/>
                          <a:sym typeface="Calibri"/>
                        </a:defRPr>
                      </a:pPr>
                      <a:endParaRPr/>
                    </a:p>
                  </a:txBody>
                  <a:tcPr marL="9525" marR="9525" marT="9525" marB="9525" anchor="b" horzOverflow="overflow"/>
                </a:tc>
                <a:tc rowSpan="2">
                  <a:txBody>
                    <a:bodyPr/>
                    <a:lstStyle/>
                    <a:p>
                      <a:pPr algn="ctr" defTabSz="914353">
                        <a:defRPr sz="1600">
                          <a:latin typeface="Calibri"/>
                          <a:ea typeface="Calibri"/>
                          <a:cs typeface="Calibri"/>
                          <a:sym typeface="Calibri"/>
                        </a:defRPr>
                      </a:pPr>
                      <a:r>
                        <a:t>+r</a:t>
                      </a:r>
                    </a:p>
                  </a:txBody>
                  <a:tcPr marL="9525" marR="9525" marT="9525" marB="9525" anchor="b" horzOverflow="overflow"/>
                </a:tc>
                <a:tc>
                  <a:txBody>
                    <a:bodyPr/>
                    <a:lstStyle/>
                    <a:p>
                      <a:pPr algn="ctr" defTabSz="914353">
                        <a:defRPr sz="1800"/>
                      </a:pPr>
                      <a:r>
                        <a:rPr sz="1600">
                          <a:latin typeface="Calibri"/>
                          <a:ea typeface="Calibri"/>
                          <a:cs typeface="Calibri"/>
                          <a:sym typeface="Calibri"/>
                        </a:rPr>
                        <a:t>+w</a:t>
                      </a:r>
                    </a:p>
                  </a:txBody>
                  <a:tcPr marL="9525" marR="9525" marT="9525" marB="9525" anchor="b" horzOverflow="overflow"/>
                </a:tc>
                <a:tc>
                  <a:txBody>
                    <a:bodyPr/>
                    <a:lstStyle/>
                    <a:p>
                      <a:pPr algn="ctr" defTabSz="914353">
                        <a:defRPr sz="1800"/>
                      </a:pPr>
                      <a:r>
                        <a:rPr sz="1600">
                          <a:latin typeface="Calibri"/>
                          <a:ea typeface="Calibri"/>
                          <a:cs typeface="Calibri"/>
                          <a:sym typeface="Calibri"/>
                        </a:rPr>
                        <a:t>0.99</a:t>
                      </a:r>
                    </a:p>
                  </a:txBody>
                  <a:tcPr marL="9525" marR="9525" marT="9525" marB="9525" anchor="b" horzOverflow="overflow"/>
                </a:tc>
                <a:extLst>
                  <a:ext uri="{0D108BD9-81ED-4DB2-BD59-A6C34878D82A}">
                    <a16:rowId xmlns:a16="http://schemas.microsoft.com/office/drawing/2014/main" val="10000"/>
                  </a:ext>
                </a:extLst>
              </a:tr>
              <a:tr h="253405">
                <a:tc vMerge="1">
                  <a:txBody>
                    <a:bodyPr/>
                    <a:lstStyle/>
                    <a:p>
                      <a:endParaRPr lang="en-US"/>
                    </a:p>
                  </a:txBody>
                  <a:tcPr/>
                </a:tc>
                <a:tc vMerge="1">
                  <a:txBody>
                    <a:bodyPr/>
                    <a:lstStyle/>
                    <a:p>
                      <a:endParaRPr lang="en-US"/>
                    </a:p>
                  </a:txBody>
                  <a:tcPr/>
                </a:tc>
                <a:tc>
                  <a:txBody>
                    <a:bodyPr/>
                    <a:lstStyle/>
                    <a:p>
                      <a:pPr algn="ctr" defTabSz="914353">
                        <a:defRPr sz="1800"/>
                      </a:pPr>
                      <a:r>
                        <a:rPr sz="1600">
                          <a:latin typeface="Calibri"/>
                          <a:ea typeface="Calibri"/>
                          <a:cs typeface="Calibri"/>
                          <a:sym typeface="Calibri"/>
                        </a:rPr>
                        <a:t>-w</a:t>
                      </a:r>
                    </a:p>
                  </a:txBody>
                  <a:tcPr marL="9525" marR="9525" marT="9525" marB="9525" anchor="b" horzOverflow="overflow"/>
                </a:tc>
                <a:tc>
                  <a:txBody>
                    <a:bodyPr/>
                    <a:lstStyle/>
                    <a:p>
                      <a:pPr algn="ctr" defTabSz="914353">
                        <a:defRPr sz="1800"/>
                      </a:pPr>
                      <a:r>
                        <a:rPr sz="1600">
                          <a:latin typeface="Calibri"/>
                          <a:ea typeface="Calibri"/>
                          <a:cs typeface="Calibri"/>
                          <a:sym typeface="Calibri"/>
                        </a:rPr>
                        <a:t>0.01</a:t>
                      </a:r>
                    </a:p>
                  </a:txBody>
                  <a:tcPr marL="9525" marR="9525" marT="9525" marB="9525" anchor="b" horzOverflow="overflow"/>
                </a:tc>
                <a:extLst>
                  <a:ext uri="{0D108BD9-81ED-4DB2-BD59-A6C34878D82A}">
                    <a16:rowId xmlns:a16="http://schemas.microsoft.com/office/drawing/2014/main" val="10001"/>
                  </a:ext>
                </a:extLst>
              </a:tr>
              <a:tr h="253405">
                <a:tc vMerge="1">
                  <a:txBody>
                    <a:bodyPr/>
                    <a:lstStyle/>
                    <a:p>
                      <a:endParaRPr lang="en-US"/>
                    </a:p>
                  </a:txBody>
                  <a:tcPr/>
                </a:tc>
                <a:tc rowSpan="2">
                  <a:txBody>
                    <a:bodyPr/>
                    <a:lstStyle/>
                    <a:p>
                      <a:pPr algn="ctr" defTabSz="914353">
                        <a:defRPr sz="1600">
                          <a:latin typeface="Calibri"/>
                          <a:ea typeface="Calibri"/>
                          <a:cs typeface="Calibri"/>
                          <a:sym typeface="Calibri"/>
                        </a:defRPr>
                      </a:pPr>
                      <a:r>
                        <a:t>-r</a:t>
                      </a:r>
                    </a:p>
                  </a:txBody>
                  <a:tcPr marL="9525" marR="9525" marT="9525" marB="9525" anchor="b" horzOverflow="overflow"/>
                </a:tc>
                <a:tc>
                  <a:txBody>
                    <a:bodyPr/>
                    <a:lstStyle/>
                    <a:p>
                      <a:pPr algn="ctr" defTabSz="914353">
                        <a:defRPr sz="1800"/>
                      </a:pPr>
                      <a:r>
                        <a:rPr sz="1600">
                          <a:latin typeface="Calibri"/>
                          <a:ea typeface="Calibri"/>
                          <a:cs typeface="Calibri"/>
                          <a:sym typeface="Calibri"/>
                        </a:rPr>
                        <a:t>+w</a:t>
                      </a:r>
                    </a:p>
                  </a:txBody>
                  <a:tcPr marL="9525" marR="9525" marT="9525" marB="9525" anchor="b" horzOverflow="overflow"/>
                </a:tc>
                <a:tc>
                  <a:txBody>
                    <a:bodyPr/>
                    <a:lstStyle/>
                    <a:p>
                      <a:pPr algn="ctr" defTabSz="914353">
                        <a:defRPr sz="1800"/>
                      </a:pPr>
                      <a:r>
                        <a:rPr sz="1600">
                          <a:latin typeface="Calibri"/>
                          <a:ea typeface="Calibri"/>
                          <a:cs typeface="Calibri"/>
                          <a:sym typeface="Calibri"/>
                        </a:rPr>
                        <a:t>0.90</a:t>
                      </a:r>
                    </a:p>
                  </a:txBody>
                  <a:tcPr marL="9525" marR="9525" marT="9525" marB="9525" anchor="b" horzOverflow="overflow"/>
                </a:tc>
                <a:extLst>
                  <a:ext uri="{0D108BD9-81ED-4DB2-BD59-A6C34878D82A}">
                    <a16:rowId xmlns:a16="http://schemas.microsoft.com/office/drawing/2014/main" val="10002"/>
                  </a:ext>
                </a:extLst>
              </a:tr>
              <a:tr h="253405">
                <a:tc vMerge="1">
                  <a:txBody>
                    <a:bodyPr/>
                    <a:lstStyle/>
                    <a:p>
                      <a:endParaRPr lang="en-US"/>
                    </a:p>
                  </a:txBody>
                  <a:tcPr/>
                </a:tc>
                <a:tc vMerge="1">
                  <a:txBody>
                    <a:bodyPr/>
                    <a:lstStyle/>
                    <a:p>
                      <a:endParaRPr lang="en-US"/>
                    </a:p>
                  </a:txBody>
                  <a:tcPr/>
                </a:tc>
                <a:tc>
                  <a:txBody>
                    <a:bodyPr/>
                    <a:lstStyle/>
                    <a:p>
                      <a:pPr algn="ctr" defTabSz="914353">
                        <a:defRPr sz="1800"/>
                      </a:pPr>
                      <a:r>
                        <a:rPr sz="1600">
                          <a:latin typeface="Calibri"/>
                          <a:ea typeface="Calibri"/>
                          <a:cs typeface="Calibri"/>
                          <a:sym typeface="Calibri"/>
                        </a:rPr>
                        <a:t>-w</a:t>
                      </a:r>
                    </a:p>
                  </a:txBody>
                  <a:tcPr marL="9525" marR="9525" marT="9525" marB="9525" anchor="b" horzOverflow="overflow"/>
                </a:tc>
                <a:tc>
                  <a:txBody>
                    <a:bodyPr/>
                    <a:lstStyle/>
                    <a:p>
                      <a:pPr algn="ctr" defTabSz="914353">
                        <a:defRPr sz="1800"/>
                      </a:pPr>
                      <a:r>
                        <a:rPr sz="1600">
                          <a:latin typeface="Calibri"/>
                          <a:ea typeface="Calibri"/>
                          <a:cs typeface="Calibri"/>
                          <a:sym typeface="Calibri"/>
                        </a:rPr>
                        <a:t>0.10</a:t>
                      </a:r>
                    </a:p>
                  </a:txBody>
                  <a:tcPr marL="9525" marR="9525" marT="9525" marB="9525" anchor="b" horzOverflow="overflow"/>
                </a:tc>
                <a:extLst>
                  <a:ext uri="{0D108BD9-81ED-4DB2-BD59-A6C34878D82A}">
                    <a16:rowId xmlns:a16="http://schemas.microsoft.com/office/drawing/2014/main" val="10003"/>
                  </a:ext>
                </a:extLst>
              </a:tr>
              <a:tr h="253405">
                <a:tc rowSpan="4">
                  <a:txBody>
                    <a:bodyPr/>
                    <a:lstStyle/>
                    <a:p>
                      <a:pPr algn="ctr" defTabSz="914353">
                        <a:defRPr sz="1600">
                          <a:latin typeface="Calibri"/>
                          <a:ea typeface="Calibri"/>
                          <a:cs typeface="Calibri"/>
                          <a:sym typeface="Calibri"/>
                        </a:defRPr>
                      </a:pPr>
                      <a:r>
                        <a:t>-s</a:t>
                      </a:r>
                    </a:p>
                    <a:p>
                      <a:pPr algn="ctr" defTabSz="914353">
                        <a:defRPr sz="1600">
                          <a:latin typeface="Calibri"/>
                          <a:ea typeface="Calibri"/>
                          <a:cs typeface="Calibri"/>
                          <a:sym typeface="Calibri"/>
                        </a:defRPr>
                      </a:pPr>
                      <a:endParaRPr/>
                    </a:p>
                    <a:p>
                      <a:pPr algn="ctr" defTabSz="914353">
                        <a:defRPr sz="1600">
                          <a:latin typeface="Calibri"/>
                          <a:ea typeface="Calibri"/>
                          <a:cs typeface="Calibri"/>
                          <a:sym typeface="Calibri"/>
                        </a:defRPr>
                      </a:pPr>
                      <a:endParaRPr/>
                    </a:p>
                  </a:txBody>
                  <a:tcPr marL="9525" marR="9525" marT="9525" marB="9525" anchor="b" horzOverflow="overflow"/>
                </a:tc>
                <a:tc rowSpan="2">
                  <a:txBody>
                    <a:bodyPr/>
                    <a:lstStyle/>
                    <a:p>
                      <a:pPr algn="ctr" defTabSz="914353">
                        <a:defRPr sz="1600">
                          <a:latin typeface="Calibri"/>
                          <a:ea typeface="Calibri"/>
                          <a:cs typeface="Calibri"/>
                          <a:sym typeface="Calibri"/>
                        </a:defRPr>
                      </a:pPr>
                      <a:r>
                        <a:t>+r</a:t>
                      </a:r>
                    </a:p>
                  </a:txBody>
                  <a:tcPr marL="9525" marR="9525" marT="9525" marB="9525" anchor="b" horzOverflow="overflow"/>
                </a:tc>
                <a:tc>
                  <a:txBody>
                    <a:bodyPr/>
                    <a:lstStyle/>
                    <a:p>
                      <a:pPr algn="ctr" defTabSz="914353">
                        <a:defRPr sz="1800"/>
                      </a:pPr>
                      <a:r>
                        <a:rPr sz="1600">
                          <a:latin typeface="Calibri"/>
                          <a:ea typeface="Calibri"/>
                          <a:cs typeface="Calibri"/>
                          <a:sym typeface="Calibri"/>
                        </a:rPr>
                        <a:t>+w</a:t>
                      </a:r>
                    </a:p>
                  </a:txBody>
                  <a:tcPr marL="9525" marR="9525" marT="9525" marB="9525" anchor="b" horzOverflow="overflow"/>
                </a:tc>
                <a:tc>
                  <a:txBody>
                    <a:bodyPr/>
                    <a:lstStyle/>
                    <a:p>
                      <a:pPr algn="ctr" defTabSz="914353">
                        <a:defRPr sz="1800"/>
                      </a:pPr>
                      <a:r>
                        <a:rPr sz="1600">
                          <a:latin typeface="Calibri"/>
                          <a:ea typeface="Calibri"/>
                          <a:cs typeface="Calibri"/>
                          <a:sym typeface="Calibri"/>
                        </a:rPr>
                        <a:t>0.90</a:t>
                      </a:r>
                    </a:p>
                  </a:txBody>
                  <a:tcPr marL="9525" marR="9525" marT="9525" marB="9525" anchor="b" horzOverflow="overflow"/>
                </a:tc>
                <a:extLst>
                  <a:ext uri="{0D108BD9-81ED-4DB2-BD59-A6C34878D82A}">
                    <a16:rowId xmlns:a16="http://schemas.microsoft.com/office/drawing/2014/main" val="10004"/>
                  </a:ext>
                </a:extLst>
              </a:tr>
              <a:tr h="253405">
                <a:tc vMerge="1">
                  <a:txBody>
                    <a:bodyPr/>
                    <a:lstStyle/>
                    <a:p>
                      <a:endParaRPr lang="en-US"/>
                    </a:p>
                  </a:txBody>
                  <a:tcPr/>
                </a:tc>
                <a:tc vMerge="1">
                  <a:txBody>
                    <a:bodyPr/>
                    <a:lstStyle/>
                    <a:p>
                      <a:endParaRPr lang="en-US"/>
                    </a:p>
                  </a:txBody>
                  <a:tcPr/>
                </a:tc>
                <a:tc>
                  <a:txBody>
                    <a:bodyPr/>
                    <a:lstStyle/>
                    <a:p>
                      <a:pPr algn="ctr" defTabSz="914353">
                        <a:defRPr sz="1800"/>
                      </a:pPr>
                      <a:r>
                        <a:rPr sz="1600">
                          <a:latin typeface="Calibri"/>
                          <a:ea typeface="Calibri"/>
                          <a:cs typeface="Calibri"/>
                          <a:sym typeface="Calibri"/>
                        </a:rPr>
                        <a:t>-w</a:t>
                      </a:r>
                    </a:p>
                  </a:txBody>
                  <a:tcPr marL="9525" marR="9525" marT="9525" marB="9525" anchor="b" horzOverflow="overflow"/>
                </a:tc>
                <a:tc>
                  <a:txBody>
                    <a:bodyPr/>
                    <a:lstStyle/>
                    <a:p>
                      <a:pPr algn="ctr" defTabSz="914353">
                        <a:defRPr sz="1800"/>
                      </a:pPr>
                      <a:r>
                        <a:rPr sz="1600">
                          <a:latin typeface="Calibri"/>
                          <a:ea typeface="Calibri"/>
                          <a:cs typeface="Calibri"/>
                          <a:sym typeface="Calibri"/>
                        </a:rPr>
                        <a:t>0.10</a:t>
                      </a:r>
                    </a:p>
                  </a:txBody>
                  <a:tcPr marL="9525" marR="9525" marT="9525" marB="9525" anchor="b" horzOverflow="overflow"/>
                </a:tc>
                <a:extLst>
                  <a:ext uri="{0D108BD9-81ED-4DB2-BD59-A6C34878D82A}">
                    <a16:rowId xmlns:a16="http://schemas.microsoft.com/office/drawing/2014/main" val="10005"/>
                  </a:ext>
                </a:extLst>
              </a:tr>
              <a:tr h="253405">
                <a:tc vMerge="1">
                  <a:txBody>
                    <a:bodyPr/>
                    <a:lstStyle/>
                    <a:p>
                      <a:endParaRPr lang="en-US"/>
                    </a:p>
                  </a:txBody>
                  <a:tcPr/>
                </a:tc>
                <a:tc rowSpan="2">
                  <a:txBody>
                    <a:bodyPr/>
                    <a:lstStyle/>
                    <a:p>
                      <a:pPr algn="ctr" defTabSz="914353">
                        <a:defRPr sz="1600">
                          <a:latin typeface="Calibri"/>
                          <a:ea typeface="Calibri"/>
                          <a:cs typeface="Calibri"/>
                          <a:sym typeface="Calibri"/>
                        </a:defRPr>
                      </a:pPr>
                      <a:r>
                        <a:t>-r</a:t>
                      </a:r>
                    </a:p>
                  </a:txBody>
                  <a:tcPr marL="9525" marR="9525" marT="9525" marB="9525" anchor="b" horzOverflow="overflow"/>
                </a:tc>
                <a:tc>
                  <a:txBody>
                    <a:bodyPr/>
                    <a:lstStyle/>
                    <a:p>
                      <a:pPr algn="ctr" defTabSz="914353">
                        <a:defRPr sz="1800"/>
                      </a:pPr>
                      <a:r>
                        <a:rPr sz="1600">
                          <a:latin typeface="Calibri"/>
                          <a:ea typeface="Calibri"/>
                          <a:cs typeface="Calibri"/>
                          <a:sym typeface="Calibri"/>
                        </a:rPr>
                        <a:t>+w</a:t>
                      </a:r>
                    </a:p>
                  </a:txBody>
                  <a:tcPr marL="9525" marR="9525" marT="9525" marB="9525" anchor="b" horzOverflow="overflow"/>
                </a:tc>
                <a:tc>
                  <a:txBody>
                    <a:bodyPr/>
                    <a:lstStyle/>
                    <a:p>
                      <a:pPr algn="ctr" defTabSz="914353">
                        <a:defRPr sz="1800"/>
                      </a:pPr>
                      <a:r>
                        <a:rPr sz="1600">
                          <a:latin typeface="Calibri"/>
                          <a:ea typeface="Calibri"/>
                          <a:cs typeface="Calibri"/>
                          <a:sym typeface="Calibri"/>
                        </a:rPr>
                        <a:t>0.01</a:t>
                      </a:r>
                    </a:p>
                  </a:txBody>
                  <a:tcPr marL="9525" marR="9525" marT="9525" marB="9525" anchor="b" horzOverflow="overflow"/>
                </a:tc>
                <a:extLst>
                  <a:ext uri="{0D108BD9-81ED-4DB2-BD59-A6C34878D82A}">
                    <a16:rowId xmlns:a16="http://schemas.microsoft.com/office/drawing/2014/main" val="10006"/>
                  </a:ext>
                </a:extLst>
              </a:tr>
              <a:tr h="253405">
                <a:tc vMerge="1">
                  <a:txBody>
                    <a:bodyPr/>
                    <a:lstStyle/>
                    <a:p>
                      <a:endParaRPr lang="en-US"/>
                    </a:p>
                  </a:txBody>
                  <a:tcPr/>
                </a:tc>
                <a:tc vMerge="1">
                  <a:txBody>
                    <a:bodyPr/>
                    <a:lstStyle/>
                    <a:p>
                      <a:endParaRPr lang="en-US"/>
                    </a:p>
                  </a:txBody>
                  <a:tcPr/>
                </a:tc>
                <a:tc>
                  <a:txBody>
                    <a:bodyPr/>
                    <a:lstStyle/>
                    <a:p>
                      <a:pPr algn="ctr" defTabSz="914353">
                        <a:defRPr sz="1800"/>
                      </a:pPr>
                      <a:r>
                        <a:rPr sz="1600">
                          <a:latin typeface="Calibri"/>
                          <a:ea typeface="Calibri"/>
                          <a:cs typeface="Calibri"/>
                          <a:sym typeface="Calibri"/>
                        </a:rPr>
                        <a:t>-w</a:t>
                      </a:r>
                    </a:p>
                  </a:txBody>
                  <a:tcPr marL="9525" marR="9525" marT="9525" marB="9525" anchor="b" horzOverflow="overflow"/>
                </a:tc>
                <a:tc>
                  <a:txBody>
                    <a:bodyPr/>
                    <a:lstStyle/>
                    <a:p>
                      <a:pPr algn="ctr" defTabSz="914353">
                        <a:defRPr sz="1800"/>
                      </a:pPr>
                      <a:r>
                        <a:rPr sz="1600">
                          <a:latin typeface="Calibri"/>
                          <a:ea typeface="Calibri"/>
                          <a:cs typeface="Calibri"/>
                          <a:sym typeface="Calibri"/>
                        </a:rPr>
                        <a:t>0.99</a:t>
                      </a:r>
                    </a:p>
                  </a:txBody>
                  <a:tcPr marL="9525" marR="9525" marT="9525" marB="9525" anchor="b" horzOverflow="overflow"/>
                </a:tc>
                <a:extLst>
                  <a:ext uri="{0D108BD9-81ED-4DB2-BD59-A6C34878D82A}">
                    <a16:rowId xmlns:a16="http://schemas.microsoft.com/office/drawing/2014/main" val="10007"/>
                  </a:ext>
                </a:extLst>
              </a:tr>
            </a:tbl>
          </a:graphicData>
        </a:graphic>
      </p:graphicFrame>
      <p:sp>
        <p:nvSpPr>
          <p:cNvPr id="294" name="TextBox 39"/>
          <p:cNvSpPr txBox="1"/>
          <p:nvPr/>
        </p:nvSpPr>
        <p:spPr>
          <a:xfrm>
            <a:off x="6560161" y="5248473"/>
            <a:ext cx="1661161" cy="358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a:latin typeface="Calibri"/>
                <a:ea typeface="Calibri"/>
                <a:cs typeface="Calibri"/>
                <a:sym typeface="Calibri"/>
              </a:defRPr>
            </a:lvl1pPr>
          </a:lstStyle>
          <a:p>
            <a:r>
              <a:t>Samples:</a:t>
            </a:r>
          </a:p>
        </p:txBody>
      </p:sp>
      <p:sp>
        <p:nvSpPr>
          <p:cNvPr id="295" name="TextBox 40"/>
          <p:cNvSpPr txBox="1"/>
          <p:nvPr/>
        </p:nvSpPr>
        <p:spPr>
          <a:xfrm>
            <a:off x="6864961" y="5705673"/>
            <a:ext cx="1889761" cy="358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a:latin typeface="Calibri"/>
                <a:ea typeface="Calibri"/>
                <a:cs typeface="Calibri"/>
                <a:sym typeface="Calibri"/>
              </a:defRPr>
            </a:lvl1pPr>
          </a:lstStyle>
          <a:p>
            <a:r>
              <a:t>+c, +s, +r, +w</a:t>
            </a:r>
          </a:p>
        </p:txBody>
      </p:sp>
      <p:sp>
        <p:nvSpPr>
          <p:cNvPr id="296" name="TextBox 42"/>
          <p:cNvSpPr txBox="1"/>
          <p:nvPr/>
        </p:nvSpPr>
        <p:spPr>
          <a:xfrm>
            <a:off x="6941161" y="6010473"/>
            <a:ext cx="1889761" cy="624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a:latin typeface="Calibri"/>
                <a:ea typeface="Calibri"/>
                <a:cs typeface="Calibri"/>
                <a:sym typeface="Calibri"/>
              </a:defRPr>
            </a:pPr>
            <a:r>
              <a:t>-c, +s, -r, +w</a:t>
            </a:r>
          </a:p>
          <a:p>
            <a:pPr>
              <a:defRPr>
                <a:latin typeface="Calibri"/>
                <a:ea typeface="Calibri"/>
                <a:cs typeface="Calibri"/>
                <a:sym typeface="Calibri"/>
              </a:defRPr>
            </a:pPr>
            <a:r>
              <a:t>…</a:t>
            </a:r>
          </a:p>
        </p:txBody>
      </p:sp>
      <p:grpSp>
        <p:nvGrpSpPr>
          <p:cNvPr id="299" name="Oval 4"/>
          <p:cNvGrpSpPr/>
          <p:nvPr/>
        </p:nvGrpSpPr>
        <p:grpSpPr>
          <a:xfrm>
            <a:off x="5410199" y="2397124"/>
            <a:ext cx="1222378" cy="574678"/>
            <a:chOff x="0" y="0"/>
            <a:chExt cx="1222376" cy="574676"/>
          </a:xfrm>
        </p:grpSpPr>
        <p:sp>
          <p:nvSpPr>
            <p:cNvPr id="297" name="Oval"/>
            <p:cNvSpPr/>
            <p:nvPr/>
          </p:nvSpPr>
          <p:spPr>
            <a:xfrm>
              <a:off x="-1" y="-1"/>
              <a:ext cx="1222378" cy="574678"/>
            </a:xfrm>
            <a:prstGeom prst="ellipse">
              <a:avLst/>
            </a:prstGeom>
            <a:solidFill>
              <a:schemeClr val="accent3">
                <a:lumOff val="44000"/>
              </a:schemeClr>
            </a:solidFill>
            <a:ln w="28575" cap="flat">
              <a:solidFill>
                <a:srgbClr val="000000"/>
              </a:solidFill>
              <a:prstDash val="solid"/>
              <a:round/>
            </a:ln>
            <a:effectLst/>
          </p:spPr>
          <p:txBody>
            <a:bodyPr wrap="square" lIns="45719" tIns="45719" rIns="45719" bIns="45719" numCol="1" anchor="ctr">
              <a:noAutofit/>
            </a:bodyPr>
            <a:lstStyle/>
            <a:p>
              <a:pPr algn="ctr"/>
              <a:endParaRPr/>
            </a:p>
          </p:txBody>
        </p:sp>
        <p:sp>
          <p:nvSpPr>
            <p:cNvPr id="298" name="Cloudy"/>
            <p:cNvSpPr txBox="1"/>
            <p:nvPr/>
          </p:nvSpPr>
          <p:spPr>
            <a:xfrm>
              <a:off x="213203" y="108267"/>
              <a:ext cx="795969" cy="358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a:latin typeface="Calibri"/>
                  <a:ea typeface="Calibri"/>
                  <a:cs typeface="Calibri"/>
                  <a:sym typeface="Calibri"/>
                </a:defRPr>
              </a:lvl1pPr>
            </a:lstStyle>
            <a:p>
              <a:r>
                <a:t>Cloudy</a:t>
              </a:r>
            </a:p>
          </p:txBody>
        </p:sp>
      </p:grpSp>
      <p:grpSp>
        <p:nvGrpSpPr>
          <p:cNvPr id="302" name="Oval 5"/>
          <p:cNvGrpSpPr/>
          <p:nvPr/>
        </p:nvGrpSpPr>
        <p:grpSpPr>
          <a:xfrm>
            <a:off x="4038599" y="3365499"/>
            <a:ext cx="1222378" cy="574678"/>
            <a:chOff x="0" y="0"/>
            <a:chExt cx="1222376" cy="574676"/>
          </a:xfrm>
        </p:grpSpPr>
        <p:sp>
          <p:nvSpPr>
            <p:cNvPr id="300" name="Oval"/>
            <p:cNvSpPr/>
            <p:nvPr/>
          </p:nvSpPr>
          <p:spPr>
            <a:xfrm>
              <a:off x="-1" y="-1"/>
              <a:ext cx="1222378" cy="574678"/>
            </a:xfrm>
            <a:prstGeom prst="ellipse">
              <a:avLst/>
            </a:prstGeom>
            <a:solidFill>
              <a:schemeClr val="accent3">
                <a:lumOff val="44000"/>
              </a:schemeClr>
            </a:solidFill>
            <a:ln w="28575" cap="flat">
              <a:solidFill>
                <a:srgbClr val="000000"/>
              </a:solidFill>
              <a:prstDash val="solid"/>
              <a:round/>
            </a:ln>
            <a:effectLst/>
          </p:spPr>
          <p:txBody>
            <a:bodyPr wrap="square" lIns="45719" tIns="45719" rIns="45719" bIns="45719" numCol="1" anchor="ctr">
              <a:noAutofit/>
            </a:bodyPr>
            <a:lstStyle/>
            <a:p>
              <a:pPr algn="ctr"/>
              <a:endParaRPr/>
            </a:p>
          </p:txBody>
        </p:sp>
        <p:sp>
          <p:nvSpPr>
            <p:cNvPr id="301" name="Sprinkler"/>
            <p:cNvSpPr txBox="1"/>
            <p:nvPr/>
          </p:nvSpPr>
          <p:spPr>
            <a:xfrm>
              <a:off x="102866" y="108267"/>
              <a:ext cx="1016643" cy="358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a:latin typeface="Calibri"/>
                  <a:ea typeface="Calibri"/>
                  <a:cs typeface="Calibri"/>
                  <a:sym typeface="Calibri"/>
                </a:defRPr>
              </a:lvl1pPr>
            </a:lstStyle>
            <a:p>
              <a:r>
                <a:t>Sprinkler</a:t>
              </a:r>
            </a:p>
          </p:txBody>
        </p:sp>
      </p:grpSp>
      <p:grpSp>
        <p:nvGrpSpPr>
          <p:cNvPr id="305" name="Oval 6"/>
          <p:cNvGrpSpPr/>
          <p:nvPr/>
        </p:nvGrpSpPr>
        <p:grpSpPr>
          <a:xfrm>
            <a:off x="6778624" y="3387724"/>
            <a:ext cx="1222378" cy="574678"/>
            <a:chOff x="0" y="0"/>
            <a:chExt cx="1222376" cy="574676"/>
          </a:xfrm>
        </p:grpSpPr>
        <p:sp>
          <p:nvSpPr>
            <p:cNvPr id="303" name="Oval"/>
            <p:cNvSpPr/>
            <p:nvPr/>
          </p:nvSpPr>
          <p:spPr>
            <a:xfrm>
              <a:off x="-1" y="-1"/>
              <a:ext cx="1222378" cy="574678"/>
            </a:xfrm>
            <a:prstGeom prst="ellipse">
              <a:avLst/>
            </a:prstGeom>
            <a:solidFill>
              <a:schemeClr val="accent3">
                <a:lumOff val="44000"/>
              </a:schemeClr>
            </a:solidFill>
            <a:ln w="28575" cap="flat">
              <a:solidFill>
                <a:srgbClr val="000000"/>
              </a:solidFill>
              <a:prstDash val="solid"/>
              <a:round/>
            </a:ln>
            <a:effectLst/>
          </p:spPr>
          <p:txBody>
            <a:bodyPr wrap="square" lIns="45719" tIns="45719" rIns="45719" bIns="45719" numCol="1" anchor="ctr">
              <a:noAutofit/>
            </a:bodyPr>
            <a:lstStyle/>
            <a:p>
              <a:pPr algn="ctr"/>
              <a:endParaRPr/>
            </a:p>
          </p:txBody>
        </p:sp>
        <p:sp>
          <p:nvSpPr>
            <p:cNvPr id="304" name="Rain"/>
            <p:cNvSpPr txBox="1"/>
            <p:nvPr/>
          </p:nvSpPr>
          <p:spPr>
            <a:xfrm>
              <a:off x="337493" y="108267"/>
              <a:ext cx="547389" cy="358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a:latin typeface="Calibri"/>
                  <a:ea typeface="Calibri"/>
                  <a:cs typeface="Calibri"/>
                  <a:sym typeface="Calibri"/>
                </a:defRPr>
              </a:lvl1pPr>
            </a:lstStyle>
            <a:p>
              <a:r>
                <a:t>Rain</a:t>
              </a:r>
            </a:p>
          </p:txBody>
        </p:sp>
      </p:grpSp>
      <p:grpSp>
        <p:nvGrpSpPr>
          <p:cNvPr id="308" name="Oval 7"/>
          <p:cNvGrpSpPr/>
          <p:nvPr/>
        </p:nvGrpSpPr>
        <p:grpSpPr>
          <a:xfrm>
            <a:off x="5407024" y="4378324"/>
            <a:ext cx="1222378" cy="574678"/>
            <a:chOff x="0" y="0"/>
            <a:chExt cx="1222376" cy="574676"/>
          </a:xfrm>
        </p:grpSpPr>
        <p:sp>
          <p:nvSpPr>
            <p:cNvPr id="306" name="Oval"/>
            <p:cNvSpPr/>
            <p:nvPr/>
          </p:nvSpPr>
          <p:spPr>
            <a:xfrm>
              <a:off x="-1" y="-1"/>
              <a:ext cx="1222378" cy="574678"/>
            </a:xfrm>
            <a:prstGeom prst="ellipse">
              <a:avLst/>
            </a:prstGeom>
            <a:solidFill>
              <a:schemeClr val="accent3">
                <a:lumOff val="44000"/>
              </a:schemeClr>
            </a:solidFill>
            <a:ln w="28575" cap="flat">
              <a:solidFill>
                <a:srgbClr val="000000"/>
              </a:solidFill>
              <a:prstDash val="solid"/>
              <a:round/>
            </a:ln>
            <a:effectLst/>
          </p:spPr>
          <p:txBody>
            <a:bodyPr wrap="square" lIns="45719" tIns="45719" rIns="45719" bIns="45719" numCol="1" anchor="ctr">
              <a:noAutofit/>
            </a:bodyPr>
            <a:lstStyle/>
            <a:p>
              <a:pPr algn="ctr"/>
              <a:endParaRPr/>
            </a:p>
          </p:txBody>
        </p:sp>
        <p:sp>
          <p:nvSpPr>
            <p:cNvPr id="307" name="WetGrass"/>
            <p:cNvSpPr txBox="1"/>
            <p:nvPr/>
          </p:nvSpPr>
          <p:spPr>
            <a:xfrm>
              <a:off x="85006" y="108267"/>
              <a:ext cx="1052363" cy="358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a:latin typeface="Calibri"/>
                  <a:ea typeface="Calibri"/>
                  <a:cs typeface="Calibri"/>
                  <a:sym typeface="Calibri"/>
                </a:defRPr>
              </a:lvl1pPr>
            </a:lstStyle>
            <a:p>
              <a:r>
                <a:t>WetGrass</a:t>
              </a:r>
            </a:p>
          </p:txBody>
        </p:sp>
      </p:grpSp>
      <p:sp>
        <p:nvSpPr>
          <p:cNvPr id="333" name="AutoShape 8"/>
          <p:cNvSpPr/>
          <p:nvPr/>
        </p:nvSpPr>
        <p:spPr>
          <a:xfrm>
            <a:off x="6368799" y="2935953"/>
            <a:ext cx="673602" cy="48761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8575">
            <a:solidFill>
              <a:srgbClr val="000000"/>
            </a:solidFill>
            <a:tailEnd type="triangle"/>
          </a:ln>
        </p:spPr>
        <p:txBody>
          <a:bodyPr/>
          <a:lstStyle/>
          <a:p>
            <a:endParaRPr/>
          </a:p>
        </p:txBody>
      </p:sp>
      <p:sp>
        <p:nvSpPr>
          <p:cNvPr id="334" name="AutoShape 9"/>
          <p:cNvSpPr/>
          <p:nvPr/>
        </p:nvSpPr>
        <p:spPr>
          <a:xfrm>
            <a:off x="5003245" y="2934010"/>
            <a:ext cx="664686" cy="46928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28575">
            <a:solidFill>
              <a:srgbClr val="000000"/>
            </a:solidFill>
            <a:tailEnd type="triangle"/>
          </a:ln>
        </p:spPr>
        <p:txBody>
          <a:bodyPr/>
          <a:lstStyle/>
          <a:p>
            <a:endParaRPr/>
          </a:p>
        </p:txBody>
      </p:sp>
      <p:sp>
        <p:nvSpPr>
          <p:cNvPr id="335" name="AutoShape 10"/>
          <p:cNvSpPr/>
          <p:nvPr/>
        </p:nvSpPr>
        <p:spPr>
          <a:xfrm>
            <a:off x="4991845" y="3906008"/>
            <a:ext cx="684310" cy="50648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8575">
            <a:solidFill>
              <a:srgbClr val="000000"/>
            </a:solidFill>
            <a:tailEnd type="triangle"/>
          </a:ln>
        </p:spPr>
        <p:txBody>
          <a:bodyPr/>
          <a:lstStyle/>
          <a:p>
            <a:endParaRPr/>
          </a:p>
        </p:txBody>
      </p:sp>
      <p:sp>
        <p:nvSpPr>
          <p:cNvPr id="336" name="AutoShape 11"/>
          <p:cNvSpPr/>
          <p:nvPr/>
        </p:nvSpPr>
        <p:spPr>
          <a:xfrm>
            <a:off x="6366185" y="3926375"/>
            <a:ext cx="675657" cy="48797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28575">
            <a:solidFill>
              <a:srgbClr val="000000"/>
            </a:solidFill>
            <a:tailEnd type="triangle"/>
          </a:ln>
        </p:spPr>
        <p:txBody>
          <a:bodyPr/>
          <a:lstStyle/>
          <a:p>
            <a:endParaRPr/>
          </a:p>
        </p:txBody>
      </p:sp>
      <p:grpSp>
        <p:nvGrpSpPr>
          <p:cNvPr id="315" name="Oval 16"/>
          <p:cNvGrpSpPr/>
          <p:nvPr/>
        </p:nvGrpSpPr>
        <p:grpSpPr>
          <a:xfrm>
            <a:off x="5410199" y="2397124"/>
            <a:ext cx="1222378" cy="574678"/>
            <a:chOff x="0" y="0"/>
            <a:chExt cx="1222376" cy="574676"/>
          </a:xfrm>
        </p:grpSpPr>
        <p:sp>
          <p:nvSpPr>
            <p:cNvPr id="313" name="Oval"/>
            <p:cNvSpPr/>
            <p:nvPr/>
          </p:nvSpPr>
          <p:spPr>
            <a:xfrm>
              <a:off x="-1" y="-1"/>
              <a:ext cx="1222378" cy="574678"/>
            </a:xfrm>
            <a:prstGeom prst="ellipse">
              <a:avLst/>
            </a:prstGeom>
            <a:solidFill>
              <a:srgbClr val="33CC33"/>
            </a:solidFill>
            <a:ln w="28575" cap="flat">
              <a:solidFill>
                <a:srgbClr val="000000"/>
              </a:solidFill>
              <a:prstDash val="solid"/>
              <a:round/>
            </a:ln>
            <a:effectLst/>
          </p:spPr>
          <p:txBody>
            <a:bodyPr wrap="square" lIns="45719" tIns="45719" rIns="45719" bIns="45719" numCol="1" anchor="ctr">
              <a:noAutofit/>
            </a:bodyPr>
            <a:lstStyle/>
            <a:p>
              <a:pPr algn="ctr"/>
              <a:endParaRPr/>
            </a:p>
          </p:txBody>
        </p:sp>
        <p:sp>
          <p:nvSpPr>
            <p:cNvPr id="314" name="Cloudy"/>
            <p:cNvSpPr txBox="1"/>
            <p:nvPr/>
          </p:nvSpPr>
          <p:spPr>
            <a:xfrm>
              <a:off x="213203" y="108267"/>
              <a:ext cx="795969" cy="358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a:latin typeface="Calibri"/>
                  <a:ea typeface="Calibri"/>
                  <a:cs typeface="Calibri"/>
                  <a:sym typeface="Calibri"/>
                </a:defRPr>
              </a:lvl1pPr>
            </a:lstStyle>
            <a:p>
              <a:r>
                <a:t>Cloudy</a:t>
              </a:r>
            </a:p>
          </p:txBody>
        </p:sp>
      </p:grpSp>
      <p:grpSp>
        <p:nvGrpSpPr>
          <p:cNvPr id="318" name="Oval 17"/>
          <p:cNvGrpSpPr/>
          <p:nvPr/>
        </p:nvGrpSpPr>
        <p:grpSpPr>
          <a:xfrm>
            <a:off x="4038599" y="3365499"/>
            <a:ext cx="1222378" cy="574678"/>
            <a:chOff x="0" y="0"/>
            <a:chExt cx="1222376" cy="574676"/>
          </a:xfrm>
        </p:grpSpPr>
        <p:sp>
          <p:nvSpPr>
            <p:cNvPr id="316" name="Oval"/>
            <p:cNvSpPr/>
            <p:nvPr/>
          </p:nvSpPr>
          <p:spPr>
            <a:xfrm>
              <a:off x="-1" y="-1"/>
              <a:ext cx="1222378" cy="574678"/>
            </a:xfrm>
            <a:prstGeom prst="ellipse">
              <a:avLst/>
            </a:prstGeom>
            <a:solidFill>
              <a:srgbClr val="33CC33"/>
            </a:solidFill>
            <a:ln w="28575" cap="flat">
              <a:solidFill>
                <a:srgbClr val="000000"/>
              </a:solidFill>
              <a:prstDash val="solid"/>
              <a:round/>
            </a:ln>
            <a:effectLst/>
          </p:spPr>
          <p:txBody>
            <a:bodyPr wrap="square" lIns="45719" tIns="45719" rIns="45719" bIns="45719" numCol="1" anchor="ctr">
              <a:noAutofit/>
            </a:bodyPr>
            <a:lstStyle/>
            <a:p>
              <a:pPr algn="ctr"/>
              <a:endParaRPr/>
            </a:p>
          </p:txBody>
        </p:sp>
        <p:sp>
          <p:nvSpPr>
            <p:cNvPr id="317" name="Sprinkler"/>
            <p:cNvSpPr txBox="1"/>
            <p:nvPr/>
          </p:nvSpPr>
          <p:spPr>
            <a:xfrm>
              <a:off x="102866" y="108267"/>
              <a:ext cx="1016643" cy="358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a:latin typeface="Calibri"/>
                  <a:ea typeface="Calibri"/>
                  <a:cs typeface="Calibri"/>
                  <a:sym typeface="Calibri"/>
                </a:defRPr>
              </a:lvl1pPr>
            </a:lstStyle>
            <a:p>
              <a:r>
                <a:t>Sprinkler</a:t>
              </a:r>
            </a:p>
          </p:txBody>
        </p:sp>
      </p:grpSp>
      <p:grpSp>
        <p:nvGrpSpPr>
          <p:cNvPr id="321" name="Oval 18"/>
          <p:cNvGrpSpPr/>
          <p:nvPr/>
        </p:nvGrpSpPr>
        <p:grpSpPr>
          <a:xfrm>
            <a:off x="6778624" y="3387724"/>
            <a:ext cx="1222378" cy="574678"/>
            <a:chOff x="0" y="0"/>
            <a:chExt cx="1222376" cy="574676"/>
          </a:xfrm>
        </p:grpSpPr>
        <p:sp>
          <p:nvSpPr>
            <p:cNvPr id="319" name="Oval"/>
            <p:cNvSpPr/>
            <p:nvPr/>
          </p:nvSpPr>
          <p:spPr>
            <a:xfrm>
              <a:off x="-1" y="-1"/>
              <a:ext cx="1222378" cy="574678"/>
            </a:xfrm>
            <a:prstGeom prst="ellipse">
              <a:avLst/>
            </a:prstGeom>
            <a:solidFill>
              <a:srgbClr val="33CC33"/>
            </a:solidFill>
            <a:ln w="28575" cap="flat">
              <a:solidFill>
                <a:srgbClr val="000000"/>
              </a:solidFill>
              <a:prstDash val="solid"/>
              <a:round/>
            </a:ln>
            <a:effectLst/>
          </p:spPr>
          <p:txBody>
            <a:bodyPr wrap="square" lIns="45719" tIns="45719" rIns="45719" bIns="45719" numCol="1" anchor="ctr">
              <a:noAutofit/>
            </a:bodyPr>
            <a:lstStyle/>
            <a:p>
              <a:pPr algn="ctr"/>
              <a:endParaRPr/>
            </a:p>
          </p:txBody>
        </p:sp>
        <p:sp>
          <p:nvSpPr>
            <p:cNvPr id="320" name="Rain"/>
            <p:cNvSpPr txBox="1"/>
            <p:nvPr/>
          </p:nvSpPr>
          <p:spPr>
            <a:xfrm>
              <a:off x="337493" y="108267"/>
              <a:ext cx="547389" cy="358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a:latin typeface="Calibri"/>
                  <a:ea typeface="Calibri"/>
                  <a:cs typeface="Calibri"/>
                  <a:sym typeface="Calibri"/>
                </a:defRPr>
              </a:lvl1pPr>
            </a:lstStyle>
            <a:p>
              <a:r>
                <a:t>Rain</a:t>
              </a:r>
            </a:p>
          </p:txBody>
        </p:sp>
      </p:grpSp>
      <p:grpSp>
        <p:nvGrpSpPr>
          <p:cNvPr id="324" name="Oval 19"/>
          <p:cNvGrpSpPr/>
          <p:nvPr/>
        </p:nvGrpSpPr>
        <p:grpSpPr>
          <a:xfrm>
            <a:off x="5410199" y="4378324"/>
            <a:ext cx="1222378" cy="574678"/>
            <a:chOff x="0" y="0"/>
            <a:chExt cx="1222376" cy="574676"/>
          </a:xfrm>
        </p:grpSpPr>
        <p:sp>
          <p:nvSpPr>
            <p:cNvPr id="322" name="Oval"/>
            <p:cNvSpPr/>
            <p:nvPr/>
          </p:nvSpPr>
          <p:spPr>
            <a:xfrm>
              <a:off x="-1" y="-1"/>
              <a:ext cx="1222378" cy="574678"/>
            </a:xfrm>
            <a:prstGeom prst="ellipse">
              <a:avLst/>
            </a:prstGeom>
            <a:solidFill>
              <a:srgbClr val="33CC33"/>
            </a:solidFill>
            <a:ln w="28575" cap="flat">
              <a:solidFill>
                <a:srgbClr val="000000"/>
              </a:solidFill>
              <a:prstDash val="solid"/>
              <a:round/>
            </a:ln>
            <a:effectLst/>
          </p:spPr>
          <p:txBody>
            <a:bodyPr wrap="square" lIns="45719" tIns="45719" rIns="45719" bIns="45719" numCol="1" anchor="ctr">
              <a:noAutofit/>
            </a:bodyPr>
            <a:lstStyle/>
            <a:p>
              <a:pPr algn="ctr"/>
              <a:endParaRPr/>
            </a:p>
          </p:txBody>
        </p:sp>
        <p:sp>
          <p:nvSpPr>
            <p:cNvPr id="323" name="WetGrass"/>
            <p:cNvSpPr txBox="1"/>
            <p:nvPr/>
          </p:nvSpPr>
          <p:spPr>
            <a:xfrm>
              <a:off x="85006" y="108267"/>
              <a:ext cx="1052363" cy="358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a:latin typeface="Calibri"/>
                  <a:ea typeface="Calibri"/>
                  <a:cs typeface="Calibri"/>
                  <a:sym typeface="Calibri"/>
                </a:defRPr>
              </a:lvl1pPr>
            </a:lstStyle>
            <a:p>
              <a:r>
                <a:t>WetGrass</a:t>
              </a:r>
            </a:p>
          </p:txBody>
        </p:sp>
      </p:grpSp>
      <p:sp>
        <p:nvSpPr>
          <p:cNvPr id="325" name="Line 23"/>
          <p:cNvSpPr/>
          <p:nvPr/>
        </p:nvSpPr>
        <p:spPr>
          <a:xfrm flipV="1">
            <a:off x="5562599" y="4419600"/>
            <a:ext cx="609602" cy="457200"/>
          </a:xfrm>
          <a:prstGeom prst="line">
            <a:avLst/>
          </a:prstGeom>
          <a:ln w="25400">
            <a:solidFill>
              <a:srgbClr val="000000"/>
            </a:solidFill>
          </a:ln>
        </p:spPr>
        <p:txBody>
          <a:bodyPr lIns="45719" rIns="45719"/>
          <a:lstStyle/>
          <a:p>
            <a:endParaRPr/>
          </a:p>
        </p:txBody>
      </p:sp>
      <p:sp>
        <p:nvSpPr>
          <p:cNvPr id="326" name="Line 24"/>
          <p:cNvSpPr/>
          <p:nvPr/>
        </p:nvSpPr>
        <p:spPr>
          <a:xfrm flipV="1">
            <a:off x="5943600" y="4495799"/>
            <a:ext cx="533401" cy="457202"/>
          </a:xfrm>
          <a:prstGeom prst="line">
            <a:avLst/>
          </a:prstGeom>
          <a:ln w="25400">
            <a:solidFill>
              <a:srgbClr val="000000"/>
            </a:solidFill>
          </a:ln>
        </p:spPr>
        <p:txBody>
          <a:bodyPr lIns="45719" rIns="45719"/>
          <a:lstStyle/>
          <a:p>
            <a:endParaRPr/>
          </a:p>
        </p:txBody>
      </p:sp>
      <p:sp>
        <p:nvSpPr>
          <p:cNvPr id="327" name="Line 25"/>
          <p:cNvSpPr/>
          <p:nvPr/>
        </p:nvSpPr>
        <p:spPr>
          <a:xfrm flipV="1">
            <a:off x="4114799" y="3352800"/>
            <a:ext cx="609602" cy="457200"/>
          </a:xfrm>
          <a:prstGeom prst="line">
            <a:avLst/>
          </a:prstGeom>
          <a:ln w="25400">
            <a:solidFill>
              <a:srgbClr val="000000"/>
            </a:solidFill>
          </a:ln>
        </p:spPr>
        <p:txBody>
          <a:bodyPr lIns="45719" rIns="45719"/>
          <a:lstStyle/>
          <a:p>
            <a:endParaRPr/>
          </a:p>
        </p:txBody>
      </p:sp>
      <p:sp>
        <p:nvSpPr>
          <p:cNvPr id="328" name="Line 26"/>
          <p:cNvSpPr/>
          <p:nvPr/>
        </p:nvSpPr>
        <p:spPr>
          <a:xfrm flipV="1">
            <a:off x="4495800" y="3428999"/>
            <a:ext cx="533401" cy="457202"/>
          </a:xfrm>
          <a:prstGeom prst="line">
            <a:avLst/>
          </a:prstGeom>
          <a:ln w="25400">
            <a:solidFill>
              <a:srgbClr val="000000"/>
            </a:solidFill>
          </a:ln>
        </p:spPr>
        <p:txBody>
          <a:bodyPr lIns="45719" rIns="45719"/>
          <a:lstStyle/>
          <a:p>
            <a:endParaRPr/>
          </a:p>
        </p:txBody>
      </p:sp>
      <p:sp>
        <p:nvSpPr>
          <p:cNvPr id="329" name="w = 1.0 x 0.1 x 0.99"/>
          <p:cNvSpPr txBox="1"/>
          <p:nvPr/>
        </p:nvSpPr>
        <p:spPr>
          <a:xfrm>
            <a:off x="8502036" y="5643419"/>
            <a:ext cx="1983729" cy="396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a:latin typeface="Palatino"/>
                <a:ea typeface="Palatino"/>
                <a:cs typeface="Palatino"/>
                <a:sym typeface="Palatino"/>
              </a:defRPr>
            </a:lvl1pPr>
          </a:lstStyle>
          <a:p>
            <a:r>
              <a:t>w = 1.0 x 0.1 x 0.99</a:t>
            </a:r>
          </a:p>
        </p:txBody>
      </p:sp>
      <p:sp>
        <p:nvSpPr>
          <p:cNvPr id="330" name="w = 1.0 x 0.5 x 0.90"/>
          <p:cNvSpPr txBox="1"/>
          <p:nvPr/>
        </p:nvSpPr>
        <p:spPr>
          <a:xfrm>
            <a:off x="8502036" y="5927838"/>
            <a:ext cx="1983729" cy="396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a:latin typeface="Palatino"/>
                <a:ea typeface="Palatino"/>
                <a:cs typeface="Palatino"/>
                <a:sym typeface="Palatino"/>
              </a:defRPr>
            </a:lvl1pPr>
          </a:lstStyle>
          <a:p>
            <a:r>
              <a:t>w = 1.0 x 0.5 x 0.90</a:t>
            </a:r>
          </a:p>
        </p:txBody>
      </p:sp>
      <p:sp>
        <p:nvSpPr>
          <p:cNvPr id="331" name="Rectangle"/>
          <p:cNvSpPr/>
          <p:nvPr/>
        </p:nvSpPr>
        <p:spPr>
          <a:xfrm>
            <a:off x="9858340" y="5597699"/>
            <a:ext cx="1417218" cy="358141"/>
          </a:xfrm>
          <a:prstGeom prst="rect">
            <a:avLst/>
          </a:prstGeom>
          <a:solidFill>
            <a:schemeClr val="accent3">
              <a:lumOff val="44000"/>
            </a:schemeClr>
          </a:solidFill>
          <a:ln w="38100">
            <a:solidFill>
              <a:schemeClr val="accent3">
                <a:lumOff val="44000"/>
              </a:schemeClr>
            </a:solidFill>
          </a:ln>
        </p:spPr>
        <p:txBody>
          <a:bodyPr lIns="45719" rIns="45719" anchor="ctr"/>
          <a:lstStyle/>
          <a:p>
            <a:pPr>
              <a:defRPr>
                <a:solidFill>
                  <a:schemeClr val="accent3">
                    <a:lumOff val="44000"/>
                  </a:schemeClr>
                </a:solidFill>
              </a:defRPr>
            </a:pPr>
            <a:endParaRPr/>
          </a:p>
        </p:txBody>
      </p:sp>
      <p:sp>
        <p:nvSpPr>
          <p:cNvPr id="332" name="Rectangle"/>
          <p:cNvSpPr/>
          <p:nvPr/>
        </p:nvSpPr>
        <p:spPr>
          <a:xfrm>
            <a:off x="9353509" y="5662469"/>
            <a:ext cx="1417218" cy="358141"/>
          </a:xfrm>
          <a:prstGeom prst="rect">
            <a:avLst/>
          </a:prstGeom>
          <a:solidFill>
            <a:schemeClr val="accent3">
              <a:lumOff val="44000"/>
            </a:schemeClr>
          </a:solidFill>
          <a:ln w="38100">
            <a:solidFill>
              <a:schemeClr val="accent3">
                <a:lumOff val="44000"/>
              </a:schemeClr>
            </a:solidFill>
          </a:ln>
        </p:spPr>
        <p:txBody>
          <a:bodyPr lIns="45719" rIns="45719" anchor="ctr"/>
          <a:lstStyle/>
          <a:p>
            <a:pPr>
              <a:defRPr>
                <a:solidFill>
                  <a:schemeClr val="accent3">
                    <a:lumOff val="44000"/>
                  </a:schemeClr>
                </a:solidFill>
              </a:defRPr>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3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3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28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6" nodeType="clickEffect">
                                  <p:stCondLst>
                                    <p:cond delay="0"/>
                                  </p:stCondLst>
                                  <p:iterate>
                                    <p:tmAbs val="0"/>
                                  </p:iterate>
                                  <p:childTnLst>
                                    <p:set>
                                      <p:cBhvr>
                                        <p:cTn id="26" fill="hold">
                                          <p:stCondLst>
                                            <p:cond delay="0"/>
                                          </p:stCondLst>
                                        </p:cTn>
                                        <p:tgtEl>
                                          <p:spTgt spid="33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7" nodeType="clickEffect">
                                  <p:stCondLst>
                                    <p:cond delay="0"/>
                                  </p:stCondLst>
                                  <p:iterate>
                                    <p:tmAbs val="0"/>
                                  </p:iterate>
                                  <p:childTnLst>
                                    <p:set>
                                      <p:cBhvr>
                                        <p:cTn id="30" fill="hold"/>
                                        <p:tgtEl>
                                          <p:spTgt spid="28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8" nodeType="clickEffect">
                                  <p:stCondLst>
                                    <p:cond delay="0"/>
                                  </p:stCondLst>
                                  <p:iterate>
                                    <p:tmAbs val="0"/>
                                  </p:iterate>
                                  <p:childTnLst>
                                    <p:set>
                                      <p:cBhvr>
                                        <p:cTn id="34" fill="hold"/>
                                        <p:tgtEl>
                                          <p:spTgt spid="3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9" nodeType="clickEffect">
                                  <p:stCondLst>
                                    <p:cond delay="0"/>
                                  </p:stCondLst>
                                  <p:iterate>
                                    <p:tmAbs val="0"/>
                                  </p:iterate>
                                  <p:childTnLst>
                                    <p:set>
                                      <p:cBhvr>
                                        <p:cTn id="38" fill="hold"/>
                                        <p:tgtEl>
                                          <p:spTgt spid="28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0" nodeType="clickEffect">
                                  <p:stCondLst>
                                    <p:cond delay="0"/>
                                  </p:stCondLst>
                                  <p:iterate>
                                    <p:tmAbs val="0"/>
                                  </p:iterate>
                                  <p:childTnLst>
                                    <p:set>
                                      <p:cBhvr>
                                        <p:cTn id="42" fill="hold">
                                          <p:stCondLst>
                                            <p:cond delay="0"/>
                                          </p:stCondLst>
                                        </p:cTn>
                                        <p:tgtEl>
                                          <p:spTgt spid="33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1" nodeType="clickEffect">
                                  <p:stCondLst>
                                    <p:cond delay="0"/>
                                  </p:stCondLst>
                                  <p:iterate>
                                    <p:tmAbs val="0"/>
                                  </p:iterate>
                                  <p:childTnLst>
                                    <p:set>
                                      <p:cBhvr>
                                        <p:cTn id="46" fill="hold">
                                          <p:stCondLst>
                                            <p:cond delay="0"/>
                                          </p:stCondLst>
                                        </p:cTn>
                                        <p:tgtEl>
                                          <p:spTgt spid="281"/>
                                        </p:tgtEl>
                                        <p:attrNameLst>
                                          <p:attrName>style.visibility</p:attrName>
                                        </p:attrNameLst>
                                      </p:cBhvr>
                                      <p:to>
                                        <p:strVal val="hidden"/>
                                      </p:to>
                                    </p:set>
                                  </p:childTnLst>
                                </p:cTn>
                              </p:par>
                            </p:childTnLst>
                          </p:cTn>
                        </p:par>
                        <p:par>
                          <p:cTn id="47" fill="hold">
                            <p:stCondLst>
                              <p:cond delay="0"/>
                            </p:stCondLst>
                            <p:childTnLst>
                              <p:par>
                                <p:cTn id="48" presetID="1" presetClass="exit" presetSubtype="0" fill="hold" grpId="12" nodeType="afterEffect">
                                  <p:stCondLst>
                                    <p:cond delay="0"/>
                                  </p:stCondLst>
                                  <p:iterate>
                                    <p:tmAbs val="0"/>
                                  </p:iterate>
                                  <p:childTnLst>
                                    <p:set>
                                      <p:cBhvr>
                                        <p:cTn id="49" fill="hold">
                                          <p:stCondLst>
                                            <p:cond delay="0"/>
                                          </p:stCondLst>
                                        </p:cTn>
                                        <p:tgtEl>
                                          <p:spTgt spid="284"/>
                                        </p:tgtEl>
                                        <p:attrNameLst>
                                          <p:attrName>style.visibility</p:attrName>
                                        </p:attrNameLst>
                                      </p:cBhvr>
                                      <p:to>
                                        <p:strVal val="hidden"/>
                                      </p:to>
                                    </p:set>
                                  </p:childTnLst>
                                </p:cTn>
                              </p:par>
                            </p:childTnLst>
                          </p:cTn>
                        </p:par>
                        <p:par>
                          <p:cTn id="50" fill="hold">
                            <p:stCondLst>
                              <p:cond delay="0"/>
                            </p:stCondLst>
                            <p:childTnLst>
                              <p:par>
                                <p:cTn id="51" presetID="1" presetClass="exit" presetSubtype="0" fill="hold" grpId="13" nodeType="afterEffect">
                                  <p:stCondLst>
                                    <p:cond delay="0"/>
                                  </p:stCondLst>
                                  <p:iterate>
                                    <p:tmAbs val="0"/>
                                  </p:iterate>
                                  <p:childTnLst>
                                    <p:set>
                                      <p:cBhvr>
                                        <p:cTn id="52" fill="hold">
                                          <p:stCondLst>
                                            <p:cond delay="0"/>
                                          </p:stCondLst>
                                        </p:cTn>
                                        <p:tgtEl>
                                          <p:spTgt spid="289"/>
                                        </p:tgtEl>
                                        <p:attrNameLst>
                                          <p:attrName>style.visibility</p:attrName>
                                        </p:attrNameLst>
                                      </p:cBhvr>
                                      <p:to>
                                        <p:strVal val="hidden"/>
                                      </p:to>
                                    </p:set>
                                  </p:childTnLst>
                                </p:cTn>
                              </p:par>
                            </p:childTnLst>
                          </p:cTn>
                        </p:par>
                        <p:par>
                          <p:cTn id="53" fill="hold">
                            <p:stCondLst>
                              <p:cond delay="0"/>
                            </p:stCondLst>
                            <p:childTnLst>
                              <p:par>
                                <p:cTn id="54" presetID="1" presetClass="exit" presetSubtype="0" fill="hold" grpId="14" nodeType="afterEffect">
                                  <p:stCondLst>
                                    <p:cond delay="0"/>
                                  </p:stCondLst>
                                  <p:iterate>
                                    <p:tmAbs val="0"/>
                                  </p:iterate>
                                  <p:childTnLst>
                                    <p:set>
                                      <p:cBhvr>
                                        <p:cTn id="55" fill="hold">
                                          <p:stCondLst>
                                            <p:cond delay="0"/>
                                          </p:stCondLst>
                                        </p:cTn>
                                        <p:tgtEl>
                                          <p:spTgt spid="282"/>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15" nodeType="clickEffect">
                                  <p:stCondLst>
                                    <p:cond delay="0"/>
                                  </p:stCondLst>
                                  <p:iterate>
                                    <p:tmAbs val="0"/>
                                  </p:iterate>
                                  <p:childTnLst>
                                    <p:set>
                                      <p:cBhvr>
                                        <p:cTn id="59" fill="hold"/>
                                        <p:tgtEl>
                                          <p:spTgt spid="296"/>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16" nodeType="clickEffect">
                                  <p:stCondLst>
                                    <p:cond delay="0"/>
                                  </p:stCondLst>
                                  <p:iterate>
                                    <p:tmAbs val="0"/>
                                  </p:iterate>
                                  <p:childTnLst>
                                    <p:set>
                                      <p:cBhvr>
                                        <p:cTn id="63" fill="hold"/>
                                        <p:tgtEl>
                                          <p:spTgt spid="3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 grpId="2" animBg="1" advAuto="0"/>
      <p:bldP spid="281" grpId="11" animBg="1" advAuto="0"/>
      <p:bldP spid="282" grpId="9" animBg="1" advAuto="0"/>
      <p:bldP spid="282" grpId="14" animBg="1" advAuto="0"/>
      <p:bldP spid="284" grpId="5" animBg="1" advAuto="0"/>
      <p:bldP spid="284" grpId="12" animBg="1" advAuto="0"/>
      <p:bldP spid="289" grpId="7" animBg="1" advAuto="0"/>
      <p:bldP spid="289" grpId="13" animBg="1" advAuto="0"/>
      <p:bldP spid="295" grpId="1" animBg="1" advAuto="0"/>
      <p:bldP spid="296" grpId="15" animBg="1" advAuto="0"/>
      <p:bldP spid="315" grpId="4" animBg="1" advAuto="0"/>
      <p:bldP spid="321" grpId="8" animBg="1" advAuto="0"/>
      <p:bldP spid="329" grpId="3" animBg="1" advAuto="0"/>
      <p:bldP spid="330" grpId="16" animBg="1" advAuto="0"/>
      <p:bldP spid="331" grpId="10" animBg="1" advAuto="0"/>
      <p:bldP spid="332" grpId="6"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Title 1"/>
          <p:cNvSpPr txBox="1">
            <a:spLocks noGrp="1"/>
          </p:cNvSpPr>
          <p:nvPr>
            <p:ph type="title"/>
          </p:nvPr>
        </p:nvSpPr>
        <p:spPr>
          <a:prstGeom prst="rect">
            <a:avLst/>
          </a:prstGeom>
        </p:spPr>
        <p:txBody>
          <a:bodyPr/>
          <a:lstStyle>
            <a:lvl1pPr>
              <a:defRPr>
                <a:latin typeface="Palatino"/>
                <a:ea typeface="Palatino"/>
                <a:cs typeface="Palatino"/>
                <a:sym typeface="Palatino"/>
              </a:defRPr>
            </a:lvl1pPr>
          </a:lstStyle>
          <a:p>
            <a:r>
              <a:t>Likelihood Weighting</a:t>
            </a:r>
          </a:p>
        </p:txBody>
      </p:sp>
      <p:sp>
        <p:nvSpPr>
          <p:cNvPr id="339" name="Content Placeholder 2"/>
          <p:cNvSpPr txBox="1">
            <a:spLocks noGrp="1"/>
          </p:cNvSpPr>
          <p:nvPr>
            <p:ph type="body" sz="quarter" idx="1"/>
          </p:nvPr>
        </p:nvSpPr>
        <p:spPr>
          <a:xfrm>
            <a:off x="3810000" y="1219200"/>
            <a:ext cx="4191000" cy="3175000"/>
          </a:xfrm>
          <a:prstGeom prst="rect">
            <a:avLst/>
          </a:prstGeom>
          <a:ln w="28575">
            <a:solidFill>
              <a:srgbClr val="000000"/>
            </a:solidFill>
            <a:miter lim="800000"/>
          </a:ln>
        </p:spPr>
        <p:txBody>
          <a:bodyPr/>
          <a:lstStyle/>
          <a:p>
            <a:pPr marL="301736" indent="-301736" defTabSz="804672">
              <a:spcBef>
                <a:spcPts val="400"/>
              </a:spcBef>
              <a:defRPr sz="1760">
                <a:latin typeface="Palatino"/>
                <a:ea typeface="Palatino"/>
                <a:cs typeface="Palatino"/>
                <a:sym typeface="Palatino"/>
              </a:defRPr>
            </a:pPr>
            <a:r>
              <a:t>Input: evidence instantiation</a:t>
            </a:r>
          </a:p>
          <a:p>
            <a:pPr marL="301736" indent="-301736" defTabSz="804672">
              <a:spcBef>
                <a:spcPts val="400"/>
              </a:spcBef>
              <a:defRPr sz="1760">
                <a:latin typeface="Palatino"/>
                <a:ea typeface="Palatino"/>
                <a:cs typeface="Palatino"/>
                <a:sym typeface="Palatino"/>
              </a:defRPr>
            </a:pPr>
            <a:r>
              <a:t>w = 1.0</a:t>
            </a:r>
          </a:p>
          <a:p>
            <a:pPr marL="301736" indent="-301736" defTabSz="804672">
              <a:spcBef>
                <a:spcPts val="400"/>
              </a:spcBef>
              <a:defRPr sz="1760">
                <a:latin typeface="Palatino"/>
                <a:ea typeface="Palatino"/>
                <a:cs typeface="Palatino"/>
                <a:sym typeface="Palatino"/>
              </a:defRPr>
            </a:pPr>
            <a:r>
              <a:t>for i = 1, 2, …, n in topological order</a:t>
            </a:r>
          </a:p>
          <a:p>
            <a:pPr marL="653763" lvl="1" indent="-251448" defTabSz="804672">
              <a:spcBef>
                <a:spcPts val="300"/>
              </a:spcBef>
              <a:buClr>
                <a:srgbClr val="000000"/>
              </a:buClr>
              <a:defRPr sz="1584">
                <a:solidFill>
                  <a:srgbClr val="000000"/>
                </a:solidFill>
                <a:latin typeface="Palatino"/>
                <a:ea typeface="Palatino"/>
                <a:cs typeface="Palatino"/>
                <a:sym typeface="Palatino"/>
              </a:defRPr>
            </a:pPr>
            <a:r>
              <a:t>if X</a:t>
            </a:r>
            <a:r>
              <a:rPr baseline="-27590"/>
              <a:t>i</a:t>
            </a:r>
            <a:r>
              <a:t> is an evidence variable</a:t>
            </a:r>
            <a:endParaRPr sz="2464"/>
          </a:p>
          <a:p>
            <a:pPr marL="1005788" lvl="2" indent="-201158" defTabSz="804672">
              <a:spcBef>
                <a:spcPts val="300"/>
              </a:spcBef>
              <a:defRPr sz="1408">
                <a:solidFill>
                  <a:srgbClr val="000000"/>
                </a:solidFill>
                <a:latin typeface="Palatino"/>
                <a:ea typeface="Palatino"/>
                <a:cs typeface="Palatino"/>
                <a:sym typeface="Palatino"/>
              </a:defRPr>
            </a:pPr>
            <a:r>
              <a:t>X</a:t>
            </a:r>
            <a:r>
              <a:rPr baseline="-27590"/>
              <a:t>i</a:t>
            </a:r>
            <a:r>
              <a:t> = observation x</a:t>
            </a:r>
            <a:r>
              <a:rPr baseline="-27590"/>
              <a:t>i</a:t>
            </a:r>
            <a:r>
              <a:t> for X</a:t>
            </a:r>
            <a:r>
              <a:rPr baseline="-27590"/>
              <a:t>i</a:t>
            </a:r>
            <a:endParaRPr sz="2112"/>
          </a:p>
          <a:p>
            <a:pPr marL="1005788" lvl="2" indent="-201158" defTabSz="804672">
              <a:spcBef>
                <a:spcPts val="300"/>
              </a:spcBef>
              <a:defRPr sz="1408">
                <a:solidFill>
                  <a:srgbClr val="000000"/>
                </a:solidFill>
                <a:latin typeface="Palatino"/>
                <a:ea typeface="Palatino"/>
                <a:cs typeface="Palatino"/>
                <a:sym typeface="Palatino"/>
              </a:defRPr>
            </a:pPr>
            <a:r>
              <a:t>Set w = w * P(x</a:t>
            </a:r>
            <a:r>
              <a:rPr baseline="-27590"/>
              <a:t>i</a:t>
            </a:r>
            <a:r>
              <a:t> | Parents(X</a:t>
            </a:r>
            <a:r>
              <a:rPr baseline="-27590"/>
              <a:t>i</a:t>
            </a:r>
            <a:r>
              <a:t>))</a:t>
            </a:r>
            <a:endParaRPr sz="2112"/>
          </a:p>
          <a:p>
            <a:pPr marL="653763" lvl="1" indent="-251448" defTabSz="804672">
              <a:spcBef>
                <a:spcPts val="300"/>
              </a:spcBef>
              <a:buClr>
                <a:srgbClr val="000000"/>
              </a:buClr>
              <a:defRPr sz="1584">
                <a:solidFill>
                  <a:srgbClr val="000000"/>
                </a:solidFill>
                <a:latin typeface="Palatino"/>
                <a:ea typeface="Palatino"/>
                <a:cs typeface="Palatino"/>
                <a:sym typeface="Palatino"/>
              </a:defRPr>
            </a:pPr>
            <a:r>
              <a:t>else</a:t>
            </a:r>
            <a:endParaRPr sz="2464"/>
          </a:p>
          <a:p>
            <a:pPr marL="1005788" lvl="2" indent="-201158" defTabSz="804672">
              <a:spcBef>
                <a:spcPts val="300"/>
              </a:spcBef>
              <a:defRPr sz="1408">
                <a:solidFill>
                  <a:srgbClr val="000000"/>
                </a:solidFill>
                <a:latin typeface="Palatino"/>
                <a:ea typeface="Palatino"/>
                <a:cs typeface="Palatino"/>
                <a:sym typeface="Palatino"/>
              </a:defRPr>
            </a:pPr>
            <a:r>
              <a:t>Sample x</a:t>
            </a:r>
            <a:r>
              <a:rPr baseline="-27590"/>
              <a:t>i</a:t>
            </a:r>
            <a:r>
              <a:t> from P(X</a:t>
            </a:r>
            <a:r>
              <a:rPr baseline="-27590"/>
              <a:t>i</a:t>
            </a:r>
            <a:r>
              <a:t> | Parents(X</a:t>
            </a:r>
            <a:r>
              <a:rPr baseline="-27590"/>
              <a:t>i</a:t>
            </a:r>
            <a:r>
              <a:t>))</a:t>
            </a:r>
            <a:endParaRPr sz="2112"/>
          </a:p>
          <a:p>
            <a:pPr marL="301736" indent="-301736" defTabSz="804672">
              <a:spcBef>
                <a:spcPts val="400"/>
              </a:spcBef>
              <a:defRPr sz="1760">
                <a:latin typeface="Palatino"/>
                <a:ea typeface="Palatino"/>
                <a:cs typeface="Palatino"/>
                <a:sym typeface="Palatino"/>
              </a:defRPr>
            </a:pPr>
            <a:r>
              <a:t>return (x</a:t>
            </a:r>
            <a:r>
              <a:rPr baseline="-27590"/>
              <a:t>1</a:t>
            </a:r>
            <a:r>
              <a:t>, x</a:t>
            </a:r>
            <a:r>
              <a:rPr baseline="-27590"/>
              <a:t>2</a:t>
            </a:r>
            <a:r>
              <a:t>, …, x</a:t>
            </a:r>
            <a:r>
              <a:rPr baseline="-27590"/>
              <a:t>n</a:t>
            </a:r>
            <a:r>
              <a:t>), w</a:t>
            </a:r>
          </a:p>
        </p:txBody>
      </p:sp>
      <p:grpSp>
        <p:nvGrpSpPr>
          <p:cNvPr id="342" name="Group"/>
          <p:cNvGrpSpPr/>
          <p:nvPr/>
        </p:nvGrpSpPr>
        <p:grpSpPr>
          <a:xfrm>
            <a:off x="2225338" y="4612809"/>
            <a:ext cx="7741324" cy="2175611"/>
            <a:chOff x="0" y="0"/>
            <a:chExt cx="7741322" cy="2175610"/>
          </a:xfrm>
        </p:grpSpPr>
        <p:pic>
          <p:nvPicPr>
            <p:cNvPr id="340" name="Picture 2" descr="Picture 2"/>
            <p:cNvPicPr>
              <a:picLocks noChangeAspect="1"/>
            </p:cNvPicPr>
            <p:nvPr/>
          </p:nvPicPr>
          <p:blipFill>
            <a:blip r:embed="rId2"/>
            <a:stretch>
              <a:fillRect/>
            </a:stretch>
          </p:blipFill>
          <p:spPr>
            <a:xfrm>
              <a:off x="0" y="327420"/>
              <a:ext cx="7741323" cy="1848191"/>
            </a:xfrm>
            <a:prstGeom prst="rect">
              <a:avLst/>
            </a:prstGeom>
            <a:ln w="12700" cap="flat">
              <a:noFill/>
              <a:miter lim="400000"/>
            </a:ln>
            <a:effectLst/>
          </p:spPr>
        </p:pic>
        <p:pic>
          <p:nvPicPr>
            <p:cNvPr id="341" name="Picture 6" descr="Picture 6"/>
            <p:cNvPicPr>
              <a:picLocks noChangeAspect="1"/>
            </p:cNvPicPr>
            <p:nvPr/>
          </p:nvPicPr>
          <p:blipFill>
            <a:blip r:embed="rId3"/>
            <a:stretch>
              <a:fillRect/>
            </a:stretch>
          </p:blipFill>
          <p:spPr>
            <a:xfrm>
              <a:off x="2454565" y="0"/>
              <a:ext cx="818190" cy="654551"/>
            </a:xfrm>
            <a:prstGeom prst="rect">
              <a:avLst/>
            </a:prstGeom>
            <a:ln w="12700" cap="flat">
              <a:noFill/>
              <a:miter lim="400000"/>
            </a:ln>
            <a:effectLst/>
          </p:spPr>
        </p:pic>
      </p:gr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2"/>
          <p:cNvSpPr txBox="1">
            <a:spLocks noGrp="1"/>
          </p:cNvSpPr>
          <p:nvPr>
            <p:ph type="title"/>
          </p:nvPr>
        </p:nvSpPr>
        <p:spPr>
          <a:prstGeom prst="rect">
            <a:avLst/>
          </a:prstGeom>
        </p:spPr>
        <p:txBody>
          <a:bodyPr/>
          <a:lstStyle>
            <a:lvl1pPr>
              <a:defRPr>
                <a:latin typeface="Palatino"/>
                <a:ea typeface="Palatino"/>
                <a:cs typeface="Palatino"/>
                <a:sym typeface="Palatino"/>
              </a:defRPr>
            </a:lvl1pPr>
          </a:lstStyle>
          <a:p>
            <a:r>
              <a:t>Bayes’ Net Representation</a:t>
            </a:r>
          </a:p>
        </p:txBody>
      </p:sp>
      <p:sp>
        <p:nvSpPr>
          <p:cNvPr id="111" name="Rectangle 3"/>
          <p:cNvSpPr txBox="1">
            <a:spLocks noGrp="1"/>
          </p:cNvSpPr>
          <p:nvPr>
            <p:ph type="body" idx="1"/>
          </p:nvPr>
        </p:nvSpPr>
        <p:spPr>
          <a:xfrm>
            <a:off x="457200" y="1600200"/>
            <a:ext cx="7467600" cy="4800601"/>
          </a:xfrm>
          <a:prstGeom prst="rect">
            <a:avLst/>
          </a:prstGeom>
        </p:spPr>
        <p:txBody>
          <a:bodyPr/>
          <a:lstStyle/>
          <a:p>
            <a:pPr marL="342882" indent="-342882">
              <a:lnSpc>
                <a:spcPct val="80000"/>
              </a:lnSpc>
              <a:spcBef>
                <a:spcPts val="500"/>
              </a:spcBef>
              <a:defRPr sz="2400">
                <a:latin typeface="Palatino"/>
                <a:ea typeface="Palatino"/>
                <a:cs typeface="Palatino"/>
                <a:sym typeface="Palatino"/>
              </a:defRPr>
            </a:pPr>
            <a:r>
              <a:t>A directed, acyclic graph, one node per random variable</a:t>
            </a:r>
          </a:p>
          <a:p>
            <a:pPr>
              <a:lnSpc>
                <a:spcPct val="80000"/>
              </a:lnSpc>
              <a:defRPr sz="700">
                <a:latin typeface="Palatino"/>
                <a:ea typeface="Palatino"/>
                <a:cs typeface="Palatino"/>
                <a:sym typeface="Palatino"/>
              </a:defRPr>
            </a:pPr>
            <a:endParaRPr/>
          </a:p>
          <a:p>
            <a:pPr marL="342882" indent="-342882">
              <a:lnSpc>
                <a:spcPct val="80000"/>
              </a:lnSpc>
              <a:spcBef>
                <a:spcPts val="500"/>
              </a:spcBef>
              <a:defRPr sz="2400">
                <a:latin typeface="Palatino"/>
                <a:ea typeface="Palatino"/>
                <a:cs typeface="Palatino"/>
                <a:sym typeface="Palatino"/>
              </a:defRPr>
            </a:pPr>
            <a:r>
              <a:t>A conditional probability table (CPT) for each node</a:t>
            </a:r>
          </a:p>
          <a:p>
            <a:pPr marL="3428829" lvl="7" indent="-228588">
              <a:lnSpc>
                <a:spcPct val="80000"/>
              </a:lnSpc>
              <a:spcBef>
                <a:spcPts val="400"/>
              </a:spcBef>
              <a:defRPr sz="1200">
                <a:solidFill>
                  <a:srgbClr val="000000"/>
                </a:solidFill>
                <a:latin typeface="Palatino"/>
                <a:ea typeface="Palatino"/>
                <a:cs typeface="Palatino"/>
                <a:sym typeface="Palatino"/>
              </a:defRPr>
            </a:pPr>
            <a:endParaRPr/>
          </a:p>
          <a:p>
            <a:pPr marL="742912" lvl="1" indent="-285737">
              <a:lnSpc>
                <a:spcPct val="80000"/>
              </a:lnSpc>
              <a:spcBef>
                <a:spcPts val="400"/>
              </a:spcBef>
              <a:buClr>
                <a:srgbClr val="000000"/>
              </a:buClr>
              <a:defRPr sz="2000">
                <a:solidFill>
                  <a:srgbClr val="000000"/>
                </a:solidFill>
                <a:latin typeface="Palatino"/>
                <a:ea typeface="Palatino"/>
                <a:cs typeface="Palatino"/>
                <a:sym typeface="Palatino"/>
              </a:defRPr>
            </a:pPr>
            <a:r>
              <a:t>A collection of distributions over X, one for each combination of parents’ values</a:t>
            </a:r>
            <a:endParaRPr sz="2800"/>
          </a:p>
          <a:p>
            <a:pPr marL="3428829" lvl="7" indent="-228588">
              <a:lnSpc>
                <a:spcPct val="80000"/>
              </a:lnSpc>
              <a:spcBef>
                <a:spcPts val="400"/>
              </a:spcBef>
              <a:defRPr sz="1200">
                <a:solidFill>
                  <a:srgbClr val="000000"/>
                </a:solidFill>
                <a:latin typeface="Palatino"/>
                <a:ea typeface="Palatino"/>
                <a:cs typeface="Palatino"/>
                <a:sym typeface="Palatino"/>
              </a:defRPr>
            </a:pPr>
            <a:endParaRPr sz="2800"/>
          </a:p>
          <a:p>
            <a:pPr marL="342882" indent="-342882">
              <a:lnSpc>
                <a:spcPct val="80000"/>
              </a:lnSpc>
              <a:spcBef>
                <a:spcPts val="500"/>
              </a:spcBef>
              <a:defRPr sz="2400">
                <a:latin typeface="Palatino"/>
                <a:ea typeface="Palatino"/>
                <a:cs typeface="Palatino"/>
                <a:sym typeface="Palatino"/>
              </a:defRPr>
            </a:pPr>
            <a:r>
              <a:t>Bayes’ nets implicitly encode joint distributions</a:t>
            </a:r>
          </a:p>
          <a:p>
            <a:pPr marL="2514474" lvl="5" indent="-228588">
              <a:lnSpc>
                <a:spcPct val="80000"/>
              </a:lnSpc>
              <a:spcBef>
                <a:spcPts val="400"/>
              </a:spcBef>
              <a:defRPr sz="1200">
                <a:solidFill>
                  <a:srgbClr val="000000"/>
                </a:solidFill>
                <a:latin typeface="Palatino"/>
                <a:ea typeface="Palatino"/>
                <a:cs typeface="Palatino"/>
                <a:sym typeface="Palatino"/>
              </a:defRPr>
            </a:pPr>
            <a:endParaRPr/>
          </a:p>
          <a:p>
            <a:pPr marL="742912" lvl="1" indent="-285737">
              <a:lnSpc>
                <a:spcPct val="80000"/>
              </a:lnSpc>
              <a:spcBef>
                <a:spcPts val="400"/>
              </a:spcBef>
              <a:buClr>
                <a:srgbClr val="000000"/>
              </a:buClr>
              <a:defRPr sz="2000">
                <a:solidFill>
                  <a:srgbClr val="000000"/>
                </a:solidFill>
                <a:latin typeface="Palatino"/>
                <a:ea typeface="Palatino"/>
                <a:cs typeface="Palatino"/>
                <a:sym typeface="Palatino"/>
              </a:defRPr>
            </a:pPr>
            <a:r>
              <a:t>As a product of local conditional distributions</a:t>
            </a:r>
            <a:endParaRPr sz="2800"/>
          </a:p>
          <a:p>
            <a:pPr marL="2971651" lvl="6" indent="-228588">
              <a:lnSpc>
                <a:spcPct val="80000"/>
              </a:lnSpc>
              <a:spcBef>
                <a:spcPts val="400"/>
              </a:spcBef>
              <a:defRPr sz="1200">
                <a:solidFill>
                  <a:srgbClr val="000000"/>
                </a:solidFill>
                <a:latin typeface="Palatino"/>
                <a:ea typeface="Palatino"/>
                <a:cs typeface="Palatino"/>
                <a:sym typeface="Palatino"/>
              </a:defRPr>
            </a:pPr>
            <a:endParaRPr sz="2800"/>
          </a:p>
          <a:p>
            <a:pPr marL="742912" lvl="1" indent="-285737">
              <a:lnSpc>
                <a:spcPct val="80000"/>
              </a:lnSpc>
              <a:spcBef>
                <a:spcPts val="400"/>
              </a:spcBef>
              <a:buClr>
                <a:srgbClr val="000000"/>
              </a:buClr>
              <a:defRPr sz="2000">
                <a:solidFill>
                  <a:srgbClr val="000000"/>
                </a:solidFill>
                <a:latin typeface="Palatino"/>
                <a:ea typeface="Palatino"/>
                <a:cs typeface="Palatino"/>
                <a:sym typeface="Palatino"/>
              </a:defRPr>
            </a:pPr>
            <a:r>
              <a:t>To see what probability a BN gives to a full assignment, multiply all the relevant conditionals together:</a:t>
            </a:r>
          </a:p>
        </p:txBody>
      </p:sp>
      <p:pic>
        <p:nvPicPr>
          <p:cNvPr id="112" name="Picture 13" descr="Picture 13"/>
          <p:cNvPicPr>
            <a:picLocks noChangeAspect="1"/>
          </p:cNvPicPr>
          <p:nvPr/>
        </p:nvPicPr>
        <p:blipFill>
          <a:blip r:embed="rId2"/>
          <a:stretch>
            <a:fillRect/>
          </a:stretch>
        </p:blipFill>
        <p:spPr>
          <a:xfrm>
            <a:off x="4909854" y="3502350"/>
            <a:ext cx="1927226" cy="301626"/>
          </a:xfrm>
          <a:prstGeom prst="rect">
            <a:avLst/>
          </a:prstGeom>
          <a:ln w="12700">
            <a:miter lim="400000"/>
          </a:ln>
        </p:spPr>
      </p:pic>
      <p:pic>
        <p:nvPicPr>
          <p:cNvPr id="113" name="Picture 8" descr="Picture 8"/>
          <p:cNvPicPr>
            <a:picLocks noChangeAspect="1"/>
          </p:cNvPicPr>
          <p:nvPr/>
        </p:nvPicPr>
        <p:blipFill>
          <a:blip r:embed="rId3"/>
          <a:stretch>
            <a:fillRect/>
          </a:stretch>
        </p:blipFill>
        <p:spPr>
          <a:xfrm>
            <a:off x="1200882" y="5790907"/>
            <a:ext cx="5535614" cy="762001"/>
          </a:xfrm>
          <a:prstGeom prst="rect">
            <a:avLst/>
          </a:prstGeom>
          <a:ln w="12700">
            <a:miter lim="400000"/>
          </a:ln>
        </p:spPr>
      </p:pic>
      <p:pic>
        <p:nvPicPr>
          <p:cNvPr id="114" name="Picture 2" descr="Picture 2"/>
          <p:cNvPicPr>
            <a:picLocks noChangeAspect="1"/>
          </p:cNvPicPr>
          <p:nvPr/>
        </p:nvPicPr>
        <p:blipFill>
          <a:blip r:embed="rId4"/>
          <a:stretch>
            <a:fillRect/>
          </a:stretch>
        </p:blipFill>
        <p:spPr>
          <a:xfrm>
            <a:off x="9296400" y="4494919"/>
            <a:ext cx="2062553" cy="2362199"/>
          </a:xfrm>
          <a:prstGeom prst="rect">
            <a:avLst/>
          </a:prstGeom>
          <a:ln w="12700">
            <a:miter lim="400000"/>
          </a:ln>
        </p:spPr>
      </p:pic>
      <p:pic>
        <p:nvPicPr>
          <p:cNvPr id="115" name="Picture 3" descr="Picture 3"/>
          <p:cNvPicPr>
            <a:picLocks noChangeAspect="1"/>
          </p:cNvPicPr>
          <p:nvPr/>
        </p:nvPicPr>
        <p:blipFill>
          <a:blip r:embed="rId5"/>
          <a:stretch>
            <a:fillRect/>
          </a:stretch>
        </p:blipFill>
        <p:spPr>
          <a:xfrm>
            <a:off x="8448433" y="1524000"/>
            <a:ext cx="3514966" cy="2561560"/>
          </a:xfrm>
          <a:prstGeom prst="rect">
            <a:avLst/>
          </a:prstGeom>
          <a:ln w="12700">
            <a:miter lim="400000"/>
          </a:ln>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Rectangle 2"/>
          <p:cNvSpPr txBox="1">
            <a:spLocks noGrp="1"/>
          </p:cNvSpPr>
          <p:nvPr>
            <p:ph type="title"/>
          </p:nvPr>
        </p:nvSpPr>
        <p:spPr>
          <a:prstGeom prst="rect">
            <a:avLst/>
          </a:prstGeom>
        </p:spPr>
        <p:txBody>
          <a:bodyPr/>
          <a:lstStyle>
            <a:lvl1pPr>
              <a:defRPr>
                <a:latin typeface="Palatino"/>
                <a:ea typeface="Palatino"/>
                <a:cs typeface="Palatino"/>
                <a:sym typeface="Palatino"/>
              </a:defRPr>
            </a:lvl1pPr>
          </a:lstStyle>
          <a:p>
            <a:r>
              <a:t>Likelihood Weighting</a:t>
            </a:r>
          </a:p>
        </p:txBody>
      </p:sp>
      <p:sp>
        <p:nvSpPr>
          <p:cNvPr id="345" name="Rectangle 3"/>
          <p:cNvSpPr txBox="1">
            <a:spLocks noGrp="1"/>
          </p:cNvSpPr>
          <p:nvPr>
            <p:ph type="body" sz="half" idx="1"/>
          </p:nvPr>
        </p:nvSpPr>
        <p:spPr>
          <a:xfrm>
            <a:off x="1981200" y="1600200"/>
            <a:ext cx="8153400" cy="3581400"/>
          </a:xfrm>
          <a:prstGeom prst="rect">
            <a:avLst/>
          </a:prstGeom>
        </p:spPr>
        <p:txBody>
          <a:bodyPr/>
          <a:lstStyle/>
          <a:p>
            <a:pPr marL="322309" indent="-322309" defTabSz="859536">
              <a:spcBef>
                <a:spcPts val="400"/>
              </a:spcBef>
              <a:defRPr sz="1879">
                <a:latin typeface="Palatino"/>
                <a:ea typeface="Palatino"/>
                <a:cs typeface="Palatino"/>
                <a:sym typeface="Palatino"/>
              </a:defRPr>
            </a:pPr>
            <a:r>
              <a:t>Sampling distribution if z sampled and e fixed evidence</a:t>
            </a:r>
          </a:p>
          <a:p>
            <a:pPr marL="322309" indent="-322309" defTabSz="859536">
              <a:defRPr sz="1879">
                <a:latin typeface="Palatino"/>
                <a:ea typeface="Palatino"/>
                <a:cs typeface="Palatino"/>
                <a:sym typeface="Palatino"/>
              </a:defRPr>
            </a:pPr>
            <a:endParaRPr/>
          </a:p>
          <a:p>
            <a:pPr marL="322309" indent="-322309" defTabSz="859536">
              <a:defRPr sz="1879">
                <a:latin typeface="Palatino"/>
                <a:ea typeface="Palatino"/>
                <a:cs typeface="Palatino"/>
                <a:sym typeface="Palatino"/>
              </a:defRPr>
            </a:pPr>
            <a:endParaRPr/>
          </a:p>
          <a:p>
            <a:pPr marL="322309" indent="-322309" defTabSz="859536">
              <a:defRPr sz="1879">
                <a:latin typeface="Palatino"/>
                <a:ea typeface="Palatino"/>
                <a:cs typeface="Palatino"/>
                <a:sym typeface="Palatino"/>
              </a:defRPr>
            </a:pPr>
            <a:endParaRPr/>
          </a:p>
          <a:p>
            <a:pPr marL="322309" indent="-322309" defTabSz="859536">
              <a:spcBef>
                <a:spcPts val="400"/>
              </a:spcBef>
              <a:defRPr sz="1879">
                <a:latin typeface="Palatino"/>
                <a:ea typeface="Palatino"/>
                <a:cs typeface="Palatino"/>
                <a:sym typeface="Palatino"/>
              </a:defRPr>
            </a:pPr>
            <a:r>
              <a:t>Now, samples have weights</a:t>
            </a:r>
          </a:p>
          <a:p>
            <a:pPr marL="322309" indent="-322309" defTabSz="859536">
              <a:defRPr sz="1879">
                <a:latin typeface="Palatino"/>
                <a:ea typeface="Palatino"/>
                <a:cs typeface="Palatino"/>
                <a:sym typeface="Palatino"/>
              </a:defRPr>
            </a:pPr>
            <a:endParaRPr/>
          </a:p>
          <a:p>
            <a:pPr marL="322309" indent="-322309" defTabSz="859536">
              <a:defRPr sz="1879">
                <a:latin typeface="Palatino"/>
                <a:ea typeface="Palatino"/>
                <a:cs typeface="Palatino"/>
                <a:sym typeface="Palatino"/>
              </a:defRPr>
            </a:pPr>
            <a:endParaRPr/>
          </a:p>
          <a:p>
            <a:pPr marL="322309" indent="-322309" defTabSz="859536">
              <a:defRPr sz="1879">
                <a:latin typeface="Palatino"/>
                <a:ea typeface="Palatino"/>
                <a:cs typeface="Palatino"/>
                <a:sym typeface="Palatino"/>
              </a:defRPr>
            </a:pPr>
            <a:endParaRPr/>
          </a:p>
          <a:p>
            <a:pPr marL="322309" indent="-322309" defTabSz="859536">
              <a:spcBef>
                <a:spcPts val="400"/>
              </a:spcBef>
              <a:defRPr sz="1879">
                <a:latin typeface="Palatino"/>
                <a:ea typeface="Palatino"/>
                <a:cs typeface="Palatino"/>
                <a:sym typeface="Palatino"/>
              </a:defRPr>
            </a:pPr>
            <a:r>
              <a:t>Together, weighted sampling distribution is consistent</a:t>
            </a:r>
          </a:p>
        </p:txBody>
      </p:sp>
      <p:pic>
        <p:nvPicPr>
          <p:cNvPr id="346" name="Picture 5" descr="Picture 5"/>
          <p:cNvPicPr>
            <a:picLocks noChangeAspect="1"/>
          </p:cNvPicPr>
          <p:nvPr/>
        </p:nvPicPr>
        <p:blipFill>
          <a:blip r:embed="rId2"/>
          <a:stretch>
            <a:fillRect/>
          </a:stretch>
        </p:blipFill>
        <p:spPr>
          <a:xfrm>
            <a:off x="2971800" y="2133600"/>
            <a:ext cx="4491038" cy="773113"/>
          </a:xfrm>
          <a:prstGeom prst="rect">
            <a:avLst/>
          </a:prstGeom>
          <a:ln w="12700">
            <a:miter lim="400000"/>
          </a:ln>
        </p:spPr>
      </p:pic>
      <p:pic>
        <p:nvPicPr>
          <p:cNvPr id="347" name="Picture 10" descr="Picture 10"/>
          <p:cNvPicPr>
            <a:picLocks noChangeAspect="1"/>
          </p:cNvPicPr>
          <p:nvPr/>
        </p:nvPicPr>
        <p:blipFill>
          <a:blip r:embed="rId3"/>
          <a:stretch>
            <a:fillRect/>
          </a:stretch>
        </p:blipFill>
        <p:spPr>
          <a:xfrm>
            <a:off x="2973388" y="3581400"/>
            <a:ext cx="4138613" cy="733425"/>
          </a:xfrm>
          <a:prstGeom prst="rect">
            <a:avLst/>
          </a:prstGeom>
          <a:ln w="12700">
            <a:miter lim="400000"/>
          </a:ln>
        </p:spPr>
      </p:pic>
      <p:pic>
        <p:nvPicPr>
          <p:cNvPr id="348" name="Picture 13" descr="Picture 13"/>
          <p:cNvPicPr>
            <a:picLocks noChangeAspect="1"/>
          </p:cNvPicPr>
          <p:nvPr/>
        </p:nvPicPr>
        <p:blipFill>
          <a:blip r:embed="rId4"/>
          <a:stretch>
            <a:fillRect/>
          </a:stretch>
        </p:blipFill>
        <p:spPr>
          <a:xfrm>
            <a:off x="4267200" y="6172200"/>
            <a:ext cx="1208088" cy="271464"/>
          </a:xfrm>
          <a:prstGeom prst="rect">
            <a:avLst/>
          </a:prstGeom>
          <a:ln w="12700">
            <a:miter lim="400000"/>
          </a:ln>
        </p:spPr>
      </p:pic>
      <p:grpSp>
        <p:nvGrpSpPr>
          <p:cNvPr id="370" name="Group 30"/>
          <p:cNvGrpSpPr/>
          <p:nvPr/>
        </p:nvGrpSpPr>
        <p:grpSpPr>
          <a:xfrm>
            <a:off x="7848600" y="2438399"/>
            <a:ext cx="3332285" cy="2693124"/>
            <a:chOff x="0" y="2206"/>
            <a:chExt cx="3332284" cy="2693122"/>
          </a:xfrm>
        </p:grpSpPr>
        <p:grpSp>
          <p:nvGrpSpPr>
            <p:cNvPr id="351" name="Oval 14"/>
            <p:cNvGrpSpPr/>
            <p:nvPr/>
          </p:nvGrpSpPr>
          <p:grpSpPr>
            <a:xfrm>
              <a:off x="844061" y="2206"/>
              <a:ext cx="1646116" cy="1446865"/>
              <a:chOff x="21868" y="2206"/>
              <a:chExt cx="1646114" cy="1446863"/>
            </a:xfrm>
          </p:grpSpPr>
          <p:sp>
            <p:nvSpPr>
              <p:cNvPr id="349" name="Oval"/>
              <p:cNvSpPr/>
              <p:nvPr/>
            </p:nvSpPr>
            <p:spPr>
              <a:xfrm>
                <a:off x="21868" y="2206"/>
                <a:ext cx="752231" cy="353729"/>
              </a:xfrm>
              <a:prstGeom prst="ellipse">
                <a:avLst/>
              </a:prstGeom>
              <a:solidFill>
                <a:schemeClr val="accent3">
                  <a:lumOff val="44000"/>
                </a:schemeClr>
              </a:solidFill>
              <a:ln w="28575" cap="flat">
                <a:solidFill>
                  <a:srgbClr val="000000"/>
                </a:solidFill>
                <a:prstDash val="solid"/>
                <a:round/>
              </a:ln>
              <a:effectLst/>
            </p:spPr>
            <p:txBody>
              <a:bodyPr wrap="square" lIns="45719" tIns="45719" rIns="45719" bIns="45719" numCol="1" anchor="ctr">
                <a:noAutofit/>
              </a:bodyPr>
              <a:lstStyle/>
              <a:p>
                <a:pPr algn="ctr"/>
                <a:endParaRPr/>
              </a:p>
            </p:txBody>
          </p:sp>
          <p:sp>
            <p:nvSpPr>
              <p:cNvPr id="350" name="Cloudy"/>
              <p:cNvSpPr/>
              <p:nvPr/>
            </p:nvSpPr>
            <p:spPr>
              <a:xfrm>
                <a:off x="397983" y="179070"/>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a:latin typeface="Calibri"/>
                    <a:ea typeface="Calibri"/>
                    <a:cs typeface="Calibri"/>
                    <a:sym typeface="Calibri"/>
                  </a:defRPr>
                </a:lvl1pPr>
              </a:lstStyle>
              <a:p>
                <a:r>
                  <a:t>Cloudy</a:t>
                </a:r>
              </a:p>
            </p:txBody>
          </p:sp>
        </p:grpSp>
        <p:sp>
          <p:nvSpPr>
            <p:cNvPr id="352" name="Oval 15"/>
            <p:cNvSpPr/>
            <p:nvPr/>
          </p:nvSpPr>
          <p:spPr>
            <a:xfrm>
              <a:off x="0" y="598268"/>
              <a:ext cx="752231" cy="353729"/>
            </a:xfrm>
            <a:prstGeom prst="ellipse">
              <a:avLst/>
            </a:prstGeom>
            <a:solidFill>
              <a:schemeClr val="accent3">
                <a:lumOff val="44000"/>
              </a:schemeClr>
            </a:solidFill>
            <a:ln w="28575" cap="flat">
              <a:solidFill>
                <a:srgbClr val="000000"/>
              </a:solidFill>
              <a:prstDash val="solid"/>
              <a:round/>
            </a:ln>
            <a:effectLst/>
          </p:spPr>
          <p:txBody>
            <a:bodyPr wrap="square" lIns="45719" tIns="45719" rIns="45719" bIns="45719" numCol="1" anchor="ctr">
              <a:noAutofit/>
            </a:bodyPr>
            <a:lstStyle/>
            <a:p>
              <a:pPr algn="ctr">
                <a:defRPr>
                  <a:latin typeface="Calibri"/>
                  <a:ea typeface="Calibri"/>
                  <a:cs typeface="Calibri"/>
                  <a:sym typeface="Calibri"/>
                </a:defRPr>
              </a:pPr>
              <a:endParaRPr/>
            </a:p>
          </p:txBody>
        </p:sp>
        <p:grpSp>
          <p:nvGrpSpPr>
            <p:cNvPr id="355" name="Oval 16"/>
            <p:cNvGrpSpPr/>
            <p:nvPr/>
          </p:nvGrpSpPr>
          <p:grpSpPr>
            <a:xfrm>
              <a:off x="1686169" y="611948"/>
              <a:ext cx="1646116" cy="1446865"/>
              <a:chOff x="0" y="2206"/>
              <a:chExt cx="1646115" cy="1446863"/>
            </a:xfrm>
          </p:grpSpPr>
          <p:sp>
            <p:nvSpPr>
              <p:cNvPr id="353" name="Oval"/>
              <p:cNvSpPr/>
              <p:nvPr/>
            </p:nvSpPr>
            <p:spPr>
              <a:xfrm>
                <a:off x="0" y="2206"/>
                <a:ext cx="752231" cy="353729"/>
              </a:xfrm>
              <a:prstGeom prst="ellipse">
                <a:avLst/>
              </a:prstGeom>
              <a:solidFill>
                <a:schemeClr val="accent3">
                  <a:lumOff val="44000"/>
                </a:schemeClr>
              </a:solidFill>
              <a:ln w="28575" cap="flat">
                <a:solidFill>
                  <a:srgbClr val="000000"/>
                </a:solidFill>
                <a:prstDash val="solid"/>
                <a:round/>
              </a:ln>
              <a:effectLst/>
            </p:spPr>
            <p:txBody>
              <a:bodyPr wrap="square" lIns="45719" tIns="45719" rIns="45719" bIns="45719" numCol="1" anchor="ctr">
                <a:noAutofit/>
              </a:bodyPr>
              <a:lstStyle/>
              <a:p>
                <a:pPr algn="ctr"/>
                <a:endParaRPr/>
              </a:p>
            </p:txBody>
          </p:sp>
          <p:sp>
            <p:nvSpPr>
              <p:cNvPr id="354" name="R"/>
              <p:cNvSpPr/>
              <p:nvPr/>
            </p:nvSpPr>
            <p:spPr>
              <a:xfrm>
                <a:off x="376115" y="179070"/>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a:latin typeface="Calibri"/>
                    <a:ea typeface="Calibri"/>
                    <a:cs typeface="Calibri"/>
                    <a:sym typeface="Calibri"/>
                  </a:defRPr>
                </a:lvl1pPr>
              </a:lstStyle>
              <a:p>
                <a:r>
                  <a:t>R</a:t>
                </a:r>
              </a:p>
            </p:txBody>
          </p:sp>
        </p:grpSp>
        <p:sp>
          <p:nvSpPr>
            <p:cNvPr id="356" name="Oval 17"/>
            <p:cNvSpPr/>
            <p:nvPr/>
          </p:nvSpPr>
          <p:spPr>
            <a:xfrm>
              <a:off x="842107" y="1221690"/>
              <a:ext cx="752231" cy="353729"/>
            </a:xfrm>
            <a:prstGeom prst="ellipse">
              <a:avLst/>
            </a:prstGeom>
            <a:solidFill>
              <a:schemeClr val="accent3">
                <a:lumOff val="44000"/>
              </a:schemeClr>
            </a:solidFill>
            <a:ln w="28575" cap="flat">
              <a:solidFill>
                <a:srgbClr val="000000"/>
              </a:solidFill>
              <a:prstDash val="solid"/>
              <a:round/>
            </a:ln>
            <a:effectLst/>
          </p:spPr>
          <p:txBody>
            <a:bodyPr wrap="square" lIns="45719" tIns="45719" rIns="45719" bIns="45719" numCol="1" anchor="ctr">
              <a:noAutofit/>
            </a:bodyPr>
            <a:lstStyle/>
            <a:p>
              <a:pPr algn="ctr">
                <a:defRPr>
                  <a:latin typeface="Calibri"/>
                  <a:ea typeface="Calibri"/>
                  <a:cs typeface="Calibri"/>
                  <a:sym typeface="Calibri"/>
                </a:defRPr>
              </a:pPr>
              <a:endParaRPr/>
            </a:p>
          </p:txBody>
        </p:sp>
        <p:sp>
          <p:nvSpPr>
            <p:cNvPr id="357" name="AutoShape 18"/>
            <p:cNvSpPr/>
            <p:nvPr/>
          </p:nvSpPr>
          <p:spPr>
            <a:xfrm>
              <a:off x="1485900" y="312940"/>
              <a:ext cx="310662" cy="342002"/>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sp>
          <p:nvSpPr>
            <p:cNvPr id="358" name="AutoShape 19"/>
            <p:cNvSpPr/>
            <p:nvPr/>
          </p:nvSpPr>
          <p:spPr>
            <a:xfrm flipH="1">
              <a:off x="641838" y="312940"/>
              <a:ext cx="312616" cy="328323"/>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sp>
          <p:nvSpPr>
            <p:cNvPr id="359" name="AutoShape 20"/>
            <p:cNvSpPr/>
            <p:nvPr/>
          </p:nvSpPr>
          <p:spPr>
            <a:xfrm>
              <a:off x="641838" y="909002"/>
              <a:ext cx="310662" cy="355683"/>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sp>
          <p:nvSpPr>
            <p:cNvPr id="360" name="AutoShape 21"/>
            <p:cNvSpPr/>
            <p:nvPr/>
          </p:nvSpPr>
          <p:spPr>
            <a:xfrm flipH="1">
              <a:off x="1483946" y="922682"/>
              <a:ext cx="312616" cy="342003"/>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grpSp>
          <p:nvGrpSpPr>
            <p:cNvPr id="363" name="Oval 22"/>
            <p:cNvGrpSpPr/>
            <p:nvPr/>
          </p:nvGrpSpPr>
          <p:grpSpPr>
            <a:xfrm>
              <a:off x="844061" y="2206"/>
              <a:ext cx="1646116" cy="1446865"/>
              <a:chOff x="0" y="2206"/>
              <a:chExt cx="1646115" cy="1446863"/>
            </a:xfrm>
          </p:grpSpPr>
          <p:sp>
            <p:nvSpPr>
              <p:cNvPr id="361" name="Oval"/>
              <p:cNvSpPr/>
              <p:nvPr/>
            </p:nvSpPr>
            <p:spPr>
              <a:xfrm>
                <a:off x="0" y="2206"/>
                <a:ext cx="752231" cy="353729"/>
              </a:xfrm>
              <a:prstGeom prst="ellipse">
                <a:avLst/>
              </a:prstGeom>
              <a:solidFill>
                <a:schemeClr val="accent3">
                  <a:lumOff val="44000"/>
                </a:schemeClr>
              </a:solidFill>
              <a:ln w="28575" cap="flat">
                <a:solidFill>
                  <a:srgbClr val="000000"/>
                </a:solidFill>
                <a:prstDash val="solid"/>
                <a:round/>
              </a:ln>
              <a:effectLst/>
            </p:spPr>
            <p:txBody>
              <a:bodyPr wrap="square" lIns="45719" tIns="45719" rIns="45719" bIns="45719" numCol="1" anchor="ctr">
                <a:noAutofit/>
              </a:bodyPr>
              <a:lstStyle/>
              <a:p>
                <a:pPr algn="ctr"/>
                <a:endParaRPr/>
              </a:p>
            </p:txBody>
          </p:sp>
          <p:sp>
            <p:nvSpPr>
              <p:cNvPr id="362" name="C"/>
              <p:cNvSpPr/>
              <p:nvPr/>
            </p:nvSpPr>
            <p:spPr>
              <a:xfrm>
                <a:off x="376115" y="179070"/>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a:latin typeface="Calibri"/>
                    <a:ea typeface="Calibri"/>
                    <a:cs typeface="Calibri"/>
                    <a:sym typeface="Calibri"/>
                  </a:defRPr>
                </a:lvl1pPr>
              </a:lstStyle>
              <a:p>
                <a:r>
                  <a:t>C</a:t>
                </a:r>
              </a:p>
            </p:txBody>
          </p:sp>
        </p:grpSp>
        <p:grpSp>
          <p:nvGrpSpPr>
            <p:cNvPr id="366" name="Oval 23"/>
            <p:cNvGrpSpPr/>
            <p:nvPr/>
          </p:nvGrpSpPr>
          <p:grpSpPr>
            <a:xfrm>
              <a:off x="-1" y="598268"/>
              <a:ext cx="1646117" cy="1446865"/>
              <a:chOff x="0" y="2206"/>
              <a:chExt cx="1646115" cy="1446863"/>
            </a:xfrm>
          </p:grpSpPr>
          <p:sp>
            <p:nvSpPr>
              <p:cNvPr id="364" name="Oval"/>
              <p:cNvSpPr/>
              <p:nvPr/>
            </p:nvSpPr>
            <p:spPr>
              <a:xfrm>
                <a:off x="0" y="2206"/>
                <a:ext cx="752231" cy="353729"/>
              </a:xfrm>
              <a:prstGeom prst="ellipse">
                <a:avLst/>
              </a:prstGeom>
              <a:solidFill>
                <a:srgbClr val="33CC33"/>
              </a:solidFill>
              <a:ln w="28575" cap="flat">
                <a:solidFill>
                  <a:srgbClr val="000000"/>
                </a:solidFill>
                <a:prstDash val="solid"/>
                <a:round/>
              </a:ln>
              <a:effectLst/>
            </p:spPr>
            <p:txBody>
              <a:bodyPr wrap="square" lIns="45719" tIns="45719" rIns="45719" bIns="45719" numCol="1" anchor="ctr">
                <a:noAutofit/>
              </a:bodyPr>
              <a:lstStyle/>
              <a:p>
                <a:pPr algn="ctr"/>
                <a:endParaRPr/>
              </a:p>
            </p:txBody>
          </p:sp>
          <p:sp>
            <p:nvSpPr>
              <p:cNvPr id="365" name="S"/>
              <p:cNvSpPr/>
              <p:nvPr/>
            </p:nvSpPr>
            <p:spPr>
              <a:xfrm>
                <a:off x="376115" y="179070"/>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a:latin typeface="Calibri"/>
                    <a:ea typeface="Calibri"/>
                    <a:cs typeface="Calibri"/>
                    <a:sym typeface="Calibri"/>
                  </a:defRPr>
                </a:lvl1pPr>
              </a:lstStyle>
              <a:p>
                <a:r>
                  <a:t>S</a:t>
                </a:r>
              </a:p>
            </p:txBody>
          </p:sp>
        </p:grpSp>
        <p:sp>
          <p:nvSpPr>
            <p:cNvPr id="367" name="Oval 25"/>
            <p:cNvSpPr/>
            <p:nvPr/>
          </p:nvSpPr>
          <p:spPr>
            <a:xfrm>
              <a:off x="1212605" y="1425328"/>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a:latin typeface="Calibri"/>
                  <a:ea typeface="Calibri"/>
                  <a:cs typeface="Calibri"/>
                  <a:sym typeface="Calibri"/>
                </a:defRPr>
              </a:lvl1pPr>
            </a:lstStyle>
            <a:p>
              <a:r>
                <a:t>W</a:t>
              </a:r>
            </a:p>
          </p:txBody>
        </p:sp>
        <p:sp>
          <p:nvSpPr>
            <p:cNvPr id="368" name="Line 28"/>
            <p:cNvSpPr/>
            <p:nvPr/>
          </p:nvSpPr>
          <p:spPr>
            <a:xfrm flipV="1">
              <a:off x="46892" y="590451"/>
              <a:ext cx="375139" cy="281420"/>
            </a:xfrm>
            <a:prstGeom prst="line">
              <a:avLst/>
            </a:prstGeom>
            <a:noFill/>
            <a:ln w="25400" cap="flat">
              <a:solidFill>
                <a:srgbClr val="000000"/>
              </a:solidFill>
              <a:prstDash val="solid"/>
              <a:round/>
            </a:ln>
            <a:effectLst/>
          </p:spPr>
          <p:txBody>
            <a:bodyPr wrap="square" lIns="45719" tIns="45719" rIns="45719" bIns="45719" numCol="1" anchor="t">
              <a:noAutofit/>
            </a:bodyPr>
            <a:lstStyle/>
            <a:p>
              <a:endParaRPr/>
            </a:p>
          </p:txBody>
        </p:sp>
        <p:sp>
          <p:nvSpPr>
            <p:cNvPr id="369" name="Line 29"/>
            <p:cNvSpPr/>
            <p:nvPr/>
          </p:nvSpPr>
          <p:spPr>
            <a:xfrm flipV="1">
              <a:off x="281353" y="637354"/>
              <a:ext cx="328247" cy="281420"/>
            </a:xfrm>
            <a:prstGeom prst="line">
              <a:avLst/>
            </a:prstGeom>
            <a:noFill/>
            <a:ln w="25400" cap="flat">
              <a:solidFill>
                <a:srgbClr val="000000"/>
              </a:solidFill>
              <a:prstDash val="solid"/>
              <a:round/>
            </a:ln>
            <a:effectLst/>
          </p:spPr>
          <p:txBody>
            <a:bodyPr wrap="square" lIns="45719" tIns="45719" rIns="45719" bIns="45719" numCol="1" anchor="t">
              <a:noAutofit/>
            </a:bodyPr>
            <a:lstStyle/>
            <a:p>
              <a:endParaRPr/>
            </a:p>
          </p:txBody>
        </p:sp>
      </p:grpSp>
      <p:pic>
        <p:nvPicPr>
          <p:cNvPr id="371" name="Picture 2" descr="Picture 2"/>
          <p:cNvPicPr>
            <a:picLocks noChangeAspect="1"/>
          </p:cNvPicPr>
          <p:nvPr/>
        </p:nvPicPr>
        <p:blipFill>
          <a:blip r:embed="rId5"/>
          <a:stretch>
            <a:fillRect/>
          </a:stretch>
        </p:blipFill>
        <p:spPr>
          <a:xfrm>
            <a:off x="1905000" y="5005387"/>
            <a:ext cx="8382000" cy="938213"/>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4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347"/>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1" nodeType="afterEffect">
                                  <p:stCondLst>
                                    <p:cond delay="0"/>
                                  </p:stCondLst>
                                  <p:iterate>
                                    <p:tmAbs val="0"/>
                                  </p:iterate>
                                  <p:childTnLst>
                                    <p:set>
                                      <p:cBhvr>
                                        <p:cTn id="13" fill="hold"/>
                                        <p:tgtEl>
                                          <p:spTgt spid="345">
                                            <p:txEl>
                                              <p:pRg st="5" end="5"/>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1" nodeType="afterEffect">
                                  <p:stCondLst>
                                    <p:cond delay="0"/>
                                  </p:stCondLst>
                                  <p:iterate>
                                    <p:tmAbs val="0"/>
                                  </p:iterate>
                                  <p:childTnLst>
                                    <p:set>
                                      <p:cBhvr>
                                        <p:cTn id="16" fill="hold"/>
                                        <p:tgtEl>
                                          <p:spTgt spid="345">
                                            <p:txEl>
                                              <p:pRg st="6" end="6"/>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1" nodeType="afterEffect">
                                  <p:stCondLst>
                                    <p:cond delay="0"/>
                                  </p:stCondLst>
                                  <p:iterate>
                                    <p:tmAbs val="0"/>
                                  </p:iterate>
                                  <p:childTnLst>
                                    <p:set>
                                      <p:cBhvr>
                                        <p:cTn id="19" fill="hold"/>
                                        <p:tgtEl>
                                          <p:spTgt spid="345">
                                            <p:txEl>
                                              <p:pRg st="7" end="7"/>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1" nodeType="clickEffect">
                                  <p:stCondLst>
                                    <p:cond delay="0"/>
                                  </p:stCondLst>
                                  <p:iterate>
                                    <p:tmAbs val="0"/>
                                  </p:iterate>
                                  <p:childTnLst>
                                    <p:set>
                                      <p:cBhvr>
                                        <p:cTn id="23" fill="hold"/>
                                        <p:tgtEl>
                                          <p:spTgt spid="345">
                                            <p:txEl>
                                              <p:pRg st="8" end="8"/>
                                            </p:txEl>
                                          </p:spTgt>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3" nodeType="afterEffect">
                                  <p:stCondLst>
                                    <p:cond delay="0"/>
                                  </p:stCondLst>
                                  <p:iterate>
                                    <p:tmAbs val="0"/>
                                  </p:iterate>
                                  <p:childTnLst>
                                    <p:set>
                                      <p:cBhvr>
                                        <p:cTn id="26" fill="hold"/>
                                        <p:tgtEl>
                                          <p:spTgt spid="37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4" nodeType="clickEffect">
                                  <p:stCondLst>
                                    <p:cond delay="0"/>
                                  </p:stCondLst>
                                  <p:iterate>
                                    <p:tmAbs val="0"/>
                                  </p:iterate>
                                  <p:childTnLst>
                                    <p:set>
                                      <p:cBhvr>
                                        <p:cTn id="30" fill="hold"/>
                                        <p:tgtEl>
                                          <p:spTgt spid="3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 grpId="1" build="p" bldLvl="5" animBg="1" advAuto="0"/>
      <p:bldP spid="347" grpId="2" animBg="1" advAuto="0"/>
      <p:bldP spid="348" grpId="4" animBg="1" advAuto="0"/>
      <p:bldP spid="371" grpId="3"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Rectangle 2"/>
          <p:cNvSpPr txBox="1">
            <a:spLocks noGrp="1"/>
          </p:cNvSpPr>
          <p:nvPr>
            <p:ph type="title"/>
          </p:nvPr>
        </p:nvSpPr>
        <p:spPr>
          <a:prstGeom prst="rect">
            <a:avLst/>
          </a:prstGeom>
        </p:spPr>
        <p:txBody>
          <a:bodyPr/>
          <a:lstStyle>
            <a:lvl1pPr>
              <a:defRPr>
                <a:latin typeface="Palatino"/>
                <a:ea typeface="Palatino"/>
                <a:cs typeface="Palatino"/>
                <a:sym typeface="Palatino"/>
              </a:defRPr>
            </a:lvl1pPr>
          </a:lstStyle>
          <a:p>
            <a:r>
              <a:t>Likelihood Weighting</a:t>
            </a:r>
          </a:p>
        </p:txBody>
      </p:sp>
      <p:sp>
        <p:nvSpPr>
          <p:cNvPr id="374" name="Rectangle 3"/>
          <p:cNvSpPr txBox="1">
            <a:spLocks noGrp="1"/>
          </p:cNvSpPr>
          <p:nvPr>
            <p:ph type="body" sz="quarter" idx="1"/>
          </p:nvPr>
        </p:nvSpPr>
        <p:spPr>
          <a:xfrm>
            <a:off x="457200" y="1371600"/>
            <a:ext cx="5562600" cy="2362201"/>
          </a:xfrm>
          <a:prstGeom prst="rect">
            <a:avLst/>
          </a:prstGeom>
        </p:spPr>
        <p:txBody>
          <a:bodyPr/>
          <a:lstStyle/>
          <a:p>
            <a:pPr marL="288020" indent="-288020" defTabSz="768095">
              <a:spcBef>
                <a:spcPts val="400"/>
              </a:spcBef>
              <a:defRPr sz="1679">
                <a:latin typeface="Palatino"/>
                <a:ea typeface="Palatino"/>
                <a:cs typeface="Palatino"/>
                <a:sym typeface="Palatino"/>
              </a:defRPr>
            </a:pPr>
            <a:r>
              <a:t>Likelihood weighting is helpful</a:t>
            </a:r>
          </a:p>
          <a:p>
            <a:pPr marL="624046" lvl="1" indent="-240019" defTabSz="768095">
              <a:spcBef>
                <a:spcPts val="300"/>
              </a:spcBef>
              <a:buClr>
                <a:srgbClr val="000000"/>
              </a:buClr>
              <a:defRPr sz="1512">
                <a:solidFill>
                  <a:srgbClr val="000000"/>
                </a:solidFill>
                <a:latin typeface="Palatino"/>
                <a:ea typeface="Palatino"/>
                <a:cs typeface="Palatino"/>
                <a:sym typeface="Palatino"/>
              </a:defRPr>
            </a:pPr>
            <a:r>
              <a:t>We have taken evidence into account as we generate the sample</a:t>
            </a:r>
            <a:endParaRPr sz="2351"/>
          </a:p>
          <a:p>
            <a:pPr marL="624046" lvl="1" indent="-240019" defTabSz="768095">
              <a:spcBef>
                <a:spcPts val="300"/>
              </a:spcBef>
              <a:buClr>
                <a:srgbClr val="000000"/>
              </a:buClr>
              <a:defRPr sz="1512">
                <a:solidFill>
                  <a:srgbClr val="000000"/>
                </a:solidFill>
                <a:latin typeface="Palatino"/>
                <a:ea typeface="Palatino"/>
                <a:cs typeface="Palatino"/>
                <a:sym typeface="Palatino"/>
              </a:defRPr>
            </a:pPr>
            <a:r>
              <a:t>E.g. here, W’s value will get picked based on the evidence values of S, R</a:t>
            </a:r>
            <a:endParaRPr sz="2351"/>
          </a:p>
          <a:p>
            <a:pPr marL="624046" lvl="1" indent="-240019" defTabSz="768095">
              <a:spcBef>
                <a:spcPts val="300"/>
              </a:spcBef>
              <a:buClr>
                <a:srgbClr val="000000"/>
              </a:buClr>
              <a:defRPr sz="1512">
                <a:solidFill>
                  <a:srgbClr val="000000"/>
                </a:solidFill>
                <a:latin typeface="Palatino"/>
                <a:ea typeface="Palatino"/>
                <a:cs typeface="Palatino"/>
                <a:sym typeface="Palatino"/>
              </a:defRPr>
            </a:pPr>
            <a:r>
              <a:t>More of our samples will reflect the state of the world suggested by the evidence</a:t>
            </a:r>
            <a:endParaRPr sz="2351"/>
          </a:p>
          <a:p>
            <a:pPr marL="0" indent="0" defTabSz="768095">
              <a:spcBef>
                <a:spcPts val="400"/>
              </a:spcBef>
              <a:buSzTx/>
              <a:buFont typeface="Wingdings"/>
              <a:buNone/>
              <a:defRPr sz="1679">
                <a:latin typeface="Palatino"/>
                <a:ea typeface="Palatino"/>
                <a:cs typeface="Palatino"/>
                <a:sym typeface="Palatino"/>
              </a:defRPr>
            </a:pPr>
            <a:r>
              <a:t> </a:t>
            </a:r>
          </a:p>
        </p:txBody>
      </p:sp>
      <p:sp>
        <p:nvSpPr>
          <p:cNvPr id="375" name="Rectangle 3"/>
          <p:cNvSpPr txBox="1"/>
          <p:nvPr/>
        </p:nvSpPr>
        <p:spPr>
          <a:xfrm>
            <a:off x="6370318" y="1371600"/>
            <a:ext cx="5471165" cy="30774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marL="342881" indent="-342881">
              <a:spcBef>
                <a:spcPts val="400"/>
              </a:spcBef>
              <a:buClr>
                <a:schemeClr val="accent2"/>
              </a:buClr>
              <a:buSzPct val="100000"/>
              <a:buChar char="▪"/>
              <a:defRPr sz="2000">
                <a:solidFill>
                  <a:schemeClr val="accent2"/>
                </a:solidFill>
                <a:latin typeface="Palatino"/>
                <a:ea typeface="Palatino"/>
                <a:cs typeface="Palatino"/>
                <a:sym typeface="Palatino"/>
              </a:defRPr>
            </a:pPr>
            <a:r>
              <a:t>Likelihood weighting doesn’t solve all our problems</a:t>
            </a:r>
            <a:endParaRPr sz="3200"/>
          </a:p>
          <a:p>
            <a:pPr marL="742912" lvl="1" indent="-285737">
              <a:spcBef>
                <a:spcPts val="400"/>
              </a:spcBef>
              <a:buClr>
                <a:srgbClr val="000000"/>
              </a:buClr>
              <a:buSzPct val="100000"/>
              <a:buChar char="▪"/>
              <a:defRPr>
                <a:latin typeface="Palatino"/>
                <a:ea typeface="Palatino"/>
                <a:cs typeface="Palatino"/>
                <a:sym typeface="Palatino"/>
              </a:defRPr>
            </a:pPr>
            <a:r>
              <a:t>Evidence influences the choice of downstream variables, but not upstream ones (C isn’t more likely to get a value matching the evidence)</a:t>
            </a:r>
            <a:endParaRPr sz="2800"/>
          </a:p>
          <a:p>
            <a:pPr marL="342881" indent="-342881">
              <a:spcBef>
                <a:spcPts val="400"/>
              </a:spcBef>
              <a:buClr>
                <a:schemeClr val="accent2"/>
              </a:buClr>
              <a:buSzPct val="100000"/>
              <a:buChar char="▪"/>
              <a:defRPr sz="2000">
                <a:solidFill>
                  <a:schemeClr val="accent2"/>
                </a:solidFill>
                <a:latin typeface="Palatino"/>
                <a:ea typeface="Palatino"/>
                <a:cs typeface="Palatino"/>
                <a:sym typeface="Palatino"/>
              </a:defRPr>
            </a:pPr>
            <a:r>
              <a:t>We would like to consider evidence when we sample every variable (leads to Gibbs sampling)</a:t>
            </a:r>
          </a:p>
        </p:txBody>
      </p:sp>
      <p:pic>
        <p:nvPicPr>
          <p:cNvPr id="376" name="Picture 21" descr="Picture 21"/>
          <p:cNvPicPr>
            <a:picLocks noChangeAspect="1"/>
          </p:cNvPicPr>
          <p:nvPr/>
        </p:nvPicPr>
        <p:blipFill>
          <a:blip r:embed="rId2"/>
          <a:stretch>
            <a:fillRect/>
          </a:stretch>
        </p:blipFill>
        <p:spPr>
          <a:xfrm>
            <a:off x="1828800" y="4597575"/>
            <a:ext cx="9372600" cy="2237647"/>
          </a:xfrm>
          <a:prstGeom prst="rect">
            <a:avLst/>
          </a:prstGeom>
          <a:ln w="12700">
            <a:miter lim="400000"/>
          </a:ln>
        </p:spPr>
      </p:pic>
      <p:pic>
        <p:nvPicPr>
          <p:cNvPr id="377" name="Picture 6" descr="Picture 6"/>
          <p:cNvPicPr>
            <a:picLocks noChangeAspect="1"/>
          </p:cNvPicPr>
          <p:nvPr/>
        </p:nvPicPr>
        <p:blipFill>
          <a:blip r:embed="rId3"/>
          <a:stretch>
            <a:fillRect/>
          </a:stretch>
        </p:blipFill>
        <p:spPr>
          <a:xfrm>
            <a:off x="4572000" y="3693159"/>
            <a:ext cx="1479550" cy="1183641"/>
          </a:xfrm>
          <a:prstGeom prst="rect">
            <a:avLst/>
          </a:prstGeom>
          <a:ln w="12700">
            <a:miter lim="400000"/>
          </a:ln>
        </p:spPr>
      </p:pic>
      <p:grpSp>
        <p:nvGrpSpPr>
          <p:cNvPr id="394" name="Group 7"/>
          <p:cNvGrpSpPr/>
          <p:nvPr/>
        </p:nvGrpSpPr>
        <p:grpSpPr>
          <a:xfrm>
            <a:off x="9226196" y="4165361"/>
            <a:ext cx="1652499" cy="1447799"/>
            <a:chOff x="0" y="0"/>
            <a:chExt cx="1652498" cy="1447797"/>
          </a:xfrm>
        </p:grpSpPr>
        <p:grpSp>
          <p:nvGrpSpPr>
            <p:cNvPr id="380" name="Oval 4"/>
            <p:cNvGrpSpPr/>
            <p:nvPr/>
          </p:nvGrpSpPr>
          <p:grpSpPr>
            <a:xfrm>
              <a:off x="-1" y="526472"/>
              <a:ext cx="438727" cy="438727"/>
              <a:chOff x="0" y="0"/>
              <a:chExt cx="438725" cy="438725"/>
            </a:xfrm>
          </p:grpSpPr>
          <p:sp>
            <p:nvSpPr>
              <p:cNvPr id="378" name="Circle"/>
              <p:cNvSpPr/>
              <p:nvPr/>
            </p:nvSpPr>
            <p:spPr>
              <a:xfrm>
                <a:off x="0" y="0"/>
                <a:ext cx="438726" cy="438726"/>
              </a:xfrm>
              <a:prstGeom prst="ellipse">
                <a:avLst/>
              </a:prstGeom>
              <a:solidFill>
                <a:schemeClr val="accent3">
                  <a:lumOff val="44000"/>
                </a:schemeClr>
              </a:solidFill>
              <a:ln w="28575" cap="flat">
                <a:solidFill>
                  <a:srgbClr val="000000"/>
                </a:solidFill>
                <a:prstDash val="solid"/>
                <a:round/>
              </a:ln>
              <a:effectLst/>
            </p:spPr>
            <p:txBody>
              <a:bodyPr wrap="square" lIns="45719" tIns="45719" rIns="45719" bIns="45719" numCol="1" anchor="ctr">
                <a:noAutofit/>
              </a:bodyPr>
              <a:lstStyle/>
              <a:p>
                <a:pPr algn="ctr">
                  <a:defRPr baseline="-25000">
                    <a:latin typeface="Calibri"/>
                    <a:ea typeface="Calibri"/>
                    <a:cs typeface="Calibri"/>
                    <a:sym typeface="Calibri"/>
                  </a:defRPr>
                </a:pPr>
                <a:endParaRPr/>
              </a:p>
            </p:txBody>
          </p:sp>
          <p:sp>
            <p:nvSpPr>
              <p:cNvPr id="379" name="S"/>
              <p:cNvSpPr txBox="1"/>
              <p:nvPr/>
            </p:nvSpPr>
            <p:spPr>
              <a:xfrm>
                <a:off x="112319" y="40293"/>
                <a:ext cx="214088" cy="3581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i="1">
                    <a:latin typeface="Calibri"/>
                    <a:ea typeface="Calibri"/>
                    <a:cs typeface="Calibri"/>
                    <a:sym typeface="Calibri"/>
                  </a:defRPr>
                </a:lvl1pPr>
              </a:lstStyle>
              <a:p>
                <a:r>
                  <a:t>S</a:t>
                </a:r>
              </a:p>
            </p:txBody>
          </p:sp>
        </p:grpSp>
        <p:grpSp>
          <p:nvGrpSpPr>
            <p:cNvPr id="383" name="Oval 4"/>
            <p:cNvGrpSpPr/>
            <p:nvPr/>
          </p:nvGrpSpPr>
          <p:grpSpPr>
            <a:xfrm>
              <a:off x="1213772" y="526472"/>
              <a:ext cx="438727" cy="438727"/>
              <a:chOff x="0" y="0"/>
              <a:chExt cx="438725" cy="438725"/>
            </a:xfrm>
          </p:grpSpPr>
          <p:sp>
            <p:nvSpPr>
              <p:cNvPr id="381" name="Circle"/>
              <p:cNvSpPr/>
              <p:nvPr/>
            </p:nvSpPr>
            <p:spPr>
              <a:xfrm>
                <a:off x="0" y="0"/>
                <a:ext cx="438726" cy="438726"/>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baseline="-25000">
                    <a:latin typeface="Calibri"/>
                    <a:ea typeface="Calibri"/>
                    <a:cs typeface="Calibri"/>
                    <a:sym typeface="Calibri"/>
                  </a:defRPr>
                </a:pPr>
                <a:endParaRPr/>
              </a:p>
            </p:txBody>
          </p:sp>
          <p:sp>
            <p:nvSpPr>
              <p:cNvPr id="382" name="R"/>
              <p:cNvSpPr txBox="1"/>
              <p:nvPr/>
            </p:nvSpPr>
            <p:spPr>
              <a:xfrm>
                <a:off x="100766" y="40293"/>
                <a:ext cx="237194" cy="3581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i="1">
                    <a:latin typeface="Calibri"/>
                    <a:ea typeface="Calibri"/>
                    <a:cs typeface="Calibri"/>
                    <a:sym typeface="Calibri"/>
                  </a:defRPr>
                </a:lvl1pPr>
              </a:lstStyle>
              <a:p>
                <a:r>
                  <a:t>R</a:t>
                </a:r>
              </a:p>
            </p:txBody>
          </p:sp>
        </p:grpSp>
        <p:grpSp>
          <p:nvGrpSpPr>
            <p:cNvPr id="386" name="Oval 4"/>
            <p:cNvGrpSpPr/>
            <p:nvPr/>
          </p:nvGrpSpPr>
          <p:grpSpPr>
            <a:xfrm>
              <a:off x="614217" y="1009072"/>
              <a:ext cx="438727" cy="438727"/>
              <a:chOff x="0" y="0"/>
              <a:chExt cx="438725" cy="438725"/>
            </a:xfrm>
          </p:grpSpPr>
          <p:sp>
            <p:nvSpPr>
              <p:cNvPr id="384" name="Circle"/>
              <p:cNvSpPr/>
              <p:nvPr/>
            </p:nvSpPr>
            <p:spPr>
              <a:xfrm>
                <a:off x="0" y="0"/>
                <a:ext cx="438726" cy="438726"/>
              </a:xfrm>
              <a:prstGeom prst="ellipse">
                <a:avLst/>
              </a:prstGeom>
              <a:solidFill>
                <a:schemeClr val="accent3">
                  <a:lumOff val="44000"/>
                </a:schemeClr>
              </a:solidFill>
              <a:ln w="28575" cap="flat">
                <a:solidFill>
                  <a:srgbClr val="000000"/>
                </a:solidFill>
                <a:prstDash val="solid"/>
                <a:round/>
              </a:ln>
              <a:effectLst/>
            </p:spPr>
            <p:txBody>
              <a:bodyPr wrap="square" lIns="45719" tIns="45719" rIns="45719" bIns="45719" numCol="1" anchor="ctr">
                <a:noAutofit/>
              </a:bodyPr>
              <a:lstStyle/>
              <a:p>
                <a:pPr algn="ctr">
                  <a:defRPr baseline="-25000">
                    <a:latin typeface="Calibri"/>
                    <a:ea typeface="Calibri"/>
                    <a:cs typeface="Calibri"/>
                    <a:sym typeface="Calibri"/>
                  </a:defRPr>
                </a:pPr>
                <a:endParaRPr/>
              </a:p>
            </p:txBody>
          </p:sp>
          <p:sp>
            <p:nvSpPr>
              <p:cNvPr id="385" name="W"/>
              <p:cNvSpPr txBox="1"/>
              <p:nvPr/>
            </p:nvSpPr>
            <p:spPr>
              <a:xfrm>
                <a:off x="69903" y="40293"/>
                <a:ext cx="298920" cy="3581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i="1">
                    <a:latin typeface="Calibri"/>
                    <a:ea typeface="Calibri"/>
                    <a:cs typeface="Calibri"/>
                    <a:sym typeface="Calibri"/>
                  </a:defRPr>
                </a:lvl1pPr>
              </a:lstStyle>
              <a:p>
                <a:r>
                  <a:t>W</a:t>
                </a:r>
              </a:p>
            </p:txBody>
          </p:sp>
        </p:grpSp>
        <p:sp>
          <p:nvSpPr>
            <p:cNvPr id="387" name="AutoShape 6"/>
            <p:cNvSpPr/>
            <p:nvPr/>
          </p:nvSpPr>
          <p:spPr>
            <a:xfrm flipH="1">
              <a:off x="988694" y="900949"/>
              <a:ext cx="289328" cy="172373"/>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sp>
          <p:nvSpPr>
            <p:cNvPr id="388" name="AutoShape 6"/>
            <p:cNvSpPr/>
            <p:nvPr/>
          </p:nvSpPr>
          <p:spPr>
            <a:xfrm>
              <a:off x="374477" y="900949"/>
              <a:ext cx="303991" cy="172373"/>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grpSp>
          <p:nvGrpSpPr>
            <p:cNvPr id="391" name="Oval 4"/>
            <p:cNvGrpSpPr/>
            <p:nvPr/>
          </p:nvGrpSpPr>
          <p:grpSpPr>
            <a:xfrm>
              <a:off x="614217" y="0"/>
              <a:ext cx="438727" cy="438727"/>
              <a:chOff x="0" y="0"/>
              <a:chExt cx="438725" cy="438725"/>
            </a:xfrm>
          </p:grpSpPr>
          <p:sp>
            <p:nvSpPr>
              <p:cNvPr id="389" name="Circle"/>
              <p:cNvSpPr/>
              <p:nvPr/>
            </p:nvSpPr>
            <p:spPr>
              <a:xfrm>
                <a:off x="0" y="0"/>
                <a:ext cx="438726" cy="438726"/>
              </a:xfrm>
              <a:prstGeom prst="ellipse">
                <a:avLst/>
              </a:prstGeom>
              <a:solidFill>
                <a:schemeClr val="accent3">
                  <a:lumOff val="44000"/>
                </a:schemeClr>
              </a:solidFill>
              <a:ln w="28575" cap="flat">
                <a:solidFill>
                  <a:srgbClr val="000000"/>
                </a:solidFill>
                <a:prstDash val="solid"/>
                <a:round/>
              </a:ln>
              <a:effectLst/>
            </p:spPr>
            <p:txBody>
              <a:bodyPr wrap="square" lIns="45719" tIns="45719" rIns="45719" bIns="45719" numCol="1" anchor="ctr">
                <a:noAutofit/>
              </a:bodyPr>
              <a:lstStyle/>
              <a:p>
                <a:pPr algn="ctr">
                  <a:defRPr baseline="-25000">
                    <a:latin typeface="Calibri"/>
                    <a:ea typeface="Calibri"/>
                    <a:cs typeface="Calibri"/>
                    <a:sym typeface="Calibri"/>
                  </a:defRPr>
                </a:pPr>
                <a:endParaRPr/>
              </a:p>
            </p:txBody>
          </p:sp>
          <p:sp>
            <p:nvSpPr>
              <p:cNvPr id="390" name="C"/>
              <p:cNvSpPr txBox="1"/>
              <p:nvPr/>
            </p:nvSpPr>
            <p:spPr>
              <a:xfrm>
                <a:off x="98925" y="40293"/>
                <a:ext cx="240876" cy="3581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i="1">
                    <a:latin typeface="Calibri"/>
                    <a:ea typeface="Calibri"/>
                    <a:cs typeface="Calibri"/>
                    <a:sym typeface="Calibri"/>
                  </a:defRPr>
                </a:lvl1pPr>
              </a:lstStyle>
              <a:p>
                <a:r>
                  <a:t>C</a:t>
                </a:r>
              </a:p>
            </p:txBody>
          </p:sp>
        </p:grpSp>
        <p:sp>
          <p:nvSpPr>
            <p:cNvPr id="392" name="AutoShape 6"/>
            <p:cNvSpPr/>
            <p:nvPr/>
          </p:nvSpPr>
          <p:spPr>
            <a:xfrm>
              <a:off x="988694" y="374477"/>
              <a:ext cx="289328" cy="216246"/>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sp>
          <p:nvSpPr>
            <p:cNvPr id="393" name="AutoShape 6"/>
            <p:cNvSpPr/>
            <p:nvPr/>
          </p:nvSpPr>
          <p:spPr>
            <a:xfrm flipH="1">
              <a:off x="374477" y="374477"/>
              <a:ext cx="303991" cy="216246"/>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gr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Title 1"/>
          <p:cNvSpPr txBox="1">
            <a:spLocks noGrp="1"/>
          </p:cNvSpPr>
          <p:nvPr>
            <p:ph type="title"/>
          </p:nvPr>
        </p:nvSpPr>
        <p:spPr>
          <a:prstGeom prst="rect">
            <a:avLst/>
          </a:prstGeom>
        </p:spPr>
        <p:txBody>
          <a:bodyPr/>
          <a:lstStyle>
            <a:lvl1pPr>
              <a:defRPr>
                <a:latin typeface="Palatino"/>
                <a:ea typeface="Palatino"/>
                <a:cs typeface="Palatino"/>
                <a:sym typeface="Palatino"/>
              </a:defRPr>
            </a:lvl1pPr>
          </a:lstStyle>
          <a:p>
            <a:r>
              <a:t>Gibbs Sampling</a:t>
            </a:r>
          </a:p>
        </p:txBody>
      </p:sp>
      <p:pic>
        <p:nvPicPr>
          <p:cNvPr id="397" name="Picture 4" descr="Picture 4"/>
          <p:cNvPicPr>
            <a:picLocks noChangeAspect="1"/>
          </p:cNvPicPr>
          <p:nvPr/>
        </p:nvPicPr>
        <p:blipFill>
          <a:blip r:embed="rId2"/>
          <a:stretch>
            <a:fillRect/>
          </a:stretch>
        </p:blipFill>
        <p:spPr>
          <a:xfrm>
            <a:off x="2819400" y="1295400"/>
            <a:ext cx="6828713" cy="5409637"/>
          </a:xfrm>
          <a:prstGeom prst="rect">
            <a:avLst/>
          </a:prstGeom>
          <a:ln w="12700">
            <a:miter lim="400000"/>
          </a:ln>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Content Placeholder 2"/>
          <p:cNvSpPr txBox="1"/>
          <p:nvPr/>
        </p:nvSpPr>
        <p:spPr>
          <a:xfrm>
            <a:off x="5532118" y="1371600"/>
            <a:ext cx="6436365" cy="888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marL="342882" indent="-342882">
              <a:spcBef>
                <a:spcPts val="500"/>
              </a:spcBef>
              <a:buClr>
                <a:schemeClr val="accent2"/>
              </a:buClr>
              <a:buSzPct val="100000"/>
              <a:buChar char="▪"/>
              <a:defRPr sz="2400">
                <a:solidFill>
                  <a:schemeClr val="accent2"/>
                </a:solidFill>
                <a:latin typeface="Palatino"/>
                <a:ea typeface="Palatino"/>
                <a:cs typeface="Palatino"/>
                <a:sym typeface="Palatino"/>
              </a:defRPr>
            </a:lvl1pPr>
            <a:lvl2pPr marL="742912" indent="-285737">
              <a:spcBef>
                <a:spcPts val="400"/>
              </a:spcBef>
              <a:buClr>
                <a:srgbClr val="000000"/>
              </a:buClr>
              <a:buSzPct val="100000"/>
              <a:buChar char="▪"/>
              <a:defRPr sz="2000">
                <a:latin typeface="Palatino"/>
                <a:ea typeface="Palatino"/>
                <a:cs typeface="Palatino"/>
                <a:sym typeface="Palatino"/>
              </a:defRPr>
            </a:lvl2pPr>
          </a:lstStyle>
          <a:p>
            <a:r>
              <a:t>Step 2: Initialize other variables </a:t>
            </a:r>
            <a:endParaRPr sz="3200"/>
          </a:p>
          <a:p>
            <a:pPr lvl="1"/>
            <a:r>
              <a:t>Randomly</a:t>
            </a:r>
          </a:p>
        </p:txBody>
      </p:sp>
      <p:sp>
        <p:nvSpPr>
          <p:cNvPr id="400" name="Title 1"/>
          <p:cNvSpPr txBox="1">
            <a:spLocks noGrp="1"/>
          </p:cNvSpPr>
          <p:nvPr>
            <p:ph type="title"/>
          </p:nvPr>
        </p:nvSpPr>
        <p:spPr>
          <a:prstGeom prst="rect">
            <a:avLst/>
          </a:prstGeom>
        </p:spPr>
        <p:txBody>
          <a:bodyPr/>
          <a:lstStyle>
            <a:lvl1pPr>
              <a:defRPr>
                <a:latin typeface="Palatino"/>
                <a:ea typeface="Palatino"/>
                <a:cs typeface="Palatino"/>
                <a:sym typeface="Palatino"/>
              </a:defRPr>
            </a:lvl1pPr>
          </a:lstStyle>
          <a:p>
            <a:r>
              <a:t>Gibbs Sampling Example: P( S | +r)</a:t>
            </a:r>
          </a:p>
        </p:txBody>
      </p:sp>
      <p:sp>
        <p:nvSpPr>
          <p:cNvPr id="401" name="Content Placeholder 2"/>
          <p:cNvSpPr txBox="1">
            <a:spLocks noGrp="1"/>
          </p:cNvSpPr>
          <p:nvPr>
            <p:ph type="body" sz="quarter" idx="1"/>
          </p:nvPr>
        </p:nvSpPr>
        <p:spPr>
          <a:xfrm>
            <a:off x="406400" y="1397000"/>
            <a:ext cx="6527800" cy="1701798"/>
          </a:xfrm>
          <a:prstGeom prst="rect">
            <a:avLst/>
          </a:prstGeom>
        </p:spPr>
        <p:txBody>
          <a:bodyPr/>
          <a:lstStyle>
            <a:lvl1pPr marL="342882" indent="-342882">
              <a:spcBef>
                <a:spcPts val="500"/>
              </a:spcBef>
              <a:defRPr sz="2400">
                <a:latin typeface="Palatino"/>
                <a:ea typeface="Palatino"/>
                <a:cs typeface="Palatino"/>
                <a:sym typeface="Palatino"/>
              </a:defRPr>
            </a:lvl1pPr>
            <a:lvl2pPr marL="742912" indent="-285737">
              <a:spcBef>
                <a:spcPts val="400"/>
              </a:spcBef>
              <a:buClr>
                <a:srgbClr val="000000"/>
              </a:buClr>
              <a:defRPr sz="2000">
                <a:solidFill>
                  <a:srgbClr val="000000"/>
                </a:solidFill>
                <a:latin typeface="Palatino"/>
                <a:ea typeface="Palatino"/>
                <a:cs typeface="Palatino"/>
                <a:sym typeface="Palatino"/>
              </a:defRPr>
            </a:lvl2pPr>
          </a:lstStyle>
          <a:p>
            <a:r>
              <a:t>Step 1: Fix evidence</a:t>
            </a:r>
          </a:p>
          <a:p>
            <a:pPr lvl="1"/>
            <a:r>
              <a:t>R = +r</a:t>
            </a:r>
          </a:p>
        </p:txBody>
      </p:sp>
      <p:grpSp>
        <p:nvGrpSpPr>
          <p:cNvPr id="418" name="Group 30"/>
          <p:cNvGrpSpPr/>
          <p:nvPr/>
        </p:nvGrpSpPr>
        <p:grpSpPr>
          <a:xfrm>
            <a:off x="3505200" y="1524000"/>
            <a:ext cx="1652498" cy="1447799"/>
            <a:chOff x="0" y="0"/>
            <a:chExt cx="1652498" cy="1447797"/>
          </a:xfrm>
        </p:grpSpPr>
        <p:grpSp>
          <p:nvGrpSpPr>
            <p:cNvPr id="404" name="Oval 4"/>
            <p:cNvGrpSpPr/>
            <p:nvPr/>
          </p:nvGrpSpPr>
          <p:grpSpPr>
            <a:xfrm>
              <a:off x="-1" y="526472"/>
              <a:ext cx="438727" cy="438727"/>
              <a:chOff x="0" y="0"/>
              <a:chExt cx="438725" cy="438725"/>
            </a:xfrm>
          </p:grpSpPr>
          <p:sp>
            <p:nvSpPr>
              <p:cNvPr id="402" name="Circle"/>
              <p:cNvSpPr/>
              <p:nvPr/>
            </p:nvSpPr>
            <p:spPr>
              <a:xfrm>
                <a:off x="0" y="0"/>
                <a:ext cx="438726" cy="438726"/>
              </a:xfrm>
              <a:prstGeom prst="ellipse">
                <a:avLst/>
              </a:prstGeom>
              <a:solidFill>
                <a:schemeClr val="accent3">
                  <a:lumOff val="44000"/>
                </a:schemeClr>
              </a:solidFill>
              <a:ln w="28575" cap="flat">
                <a:solidFill>
                  <a:srgbClr val="000000"/>
                </a:solidFill>
                <a:prstDash val="solid"/>
                <a:round/>
              </a:ln>
              <a:effectLst/>
            </p:spPr>
            <p:txBody>
              <a:bodyPr wrap="square" lIns="45719" tIns="45719" rIns="45719" bIns="45719" numCol="1" anchor="ctr">
                <a:noAutofit/>
              </a:bodyPr>
              <a:lstStyle/>
              <a:p>
                <a:pPr algn="ctr">
                  <a:defRPr baseline="-25000">
                    <a:latin typeface="Calibri"/>
                    <a:ea typeface="Calibri"/>
                    <a:cs typeface="Calibri"/>
                    <a:sym typeface="Calibri"/>
                  </a:defRPr>
                </a:pPr>
                <a:endParaRPr/>
              </a:p>
            </p:txBody>
          </p:sp>
          <p:sp>
            <p:nvSpPr>
              <p:cNvPr id="403" name="S"/>
              <p:cNvSpPr txBox="1"/>
              <p:nvPr/>
            </p:nvSpPr>
            <p:spPr>
              <a:xfrm>
                <a:off x="112319" y="40293"/>
                <a:ext cx="214088" cy="3581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i="1">
                    <a:latin typeface="Calibri"/>
                    <a:ea typeface="Calibri"/>
                    <a:cs typeface="Calibri"/>
                    <a:sym typeface="Calibri"/>
                  </a:defRPr>
                </a:lvl1pPr>
              </a:lstStyle>
              <a:p>
                <a:r>
                  <a:t>S</a:t>
                </a:r>
              </a:p>
            </p:txBody>
          </p:sp>
        </p:grpSp>
        <p:grpSp>
          <p:nvGrpSpPr>
            <p:cNvPr id="407" name="Oval 4"/>
            <p:cNvGrpSpPr/>
            <p:nvPr/>
          </p:nvGrpSpPr>
          <p:grpSpPr>
            <a:xfrm>
              <a:off x="1213772" y="526472"/>
              <a:ext cx="438727" cy="438727"/>
              <a:chOff x="0" y="0"/>
              <a:chExt cx="438725" cy="438725"/>
            </a:xfrm>
          </p:grpSpPr>
          <p:sp>
            <p:nvSpPr>
              <p:cNvPr id="405" name="Circle"/>
              <p:cNvSpPr/>
              <p:nvPr/>
            </p:nvSpPr>
            <p:spPr>
              <a:xfrm>
                <a:off x="0" y="0"/>
                <a:ext cx="438726" cy="438726"/>
              </a:xfrm>
              <a:prstGeom prst="ellipse">
                <a:avLst/>
              </a:prstGeom>
              <a:solidFill>
                <a:srgbClr val="00FF42"/>
              </a:solidFill>
              <a:ln w="28575" cap="flat">
                <a:solidFill>
                  <a:srgbClr val="000000"/>
                </a:solidFill>
                <a:prstDash val="solid"/>
                <a:round/>
              </a:ln>
              <a:effectLst/>
            </p:spPr>
            <p:txBody>
              <a:bodyPr wrap="square" lIns="45719" tIns="45719" rIns="45719" bIns="45719" numCol="1" anchor="ctr">
                <a:noAutofit/>
              </a:bodyPr>
              <a:lstStyle/>
              <a:p>
                <a:pPr algn="ctr">
                  <a:defRPr baseline="-25000">
                    <a:latin typeface="Calibri"/>
                    <a:ea typeface="Calibri"/>
                    <a:cs typeface="Calibri"/>
                    <a:sym typeface="Calibri"/>
                  </a:defRPr>
                </a:pPr>
                <a:endParaRPr/>
              </a:p>
            </p:txBody>
          </p:sp>
          <p:sp>
            <p:nvSpPr>
              <p:cNvPr id="406" name="+r"/>
              <p:cNvSpPr txBox="1"/>
              <p:nvPr/>
            </p:nvSpPr>
            <p:spPr>
              <a:xfrm>
                <a:off x="59746" y="40293"/>
                <a:ext cx="319234" cy="3581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i="1">
                    <a:latin typeface="Calibri"/>
                    <a:ea typeface="Calibri"/>
                    <a:cs typeface="Calibri"/>
                    <a:sym typeface="Calibri"/>
                  </a:defRPr>
                </a:lvl1pPr>
              </a:lstStyle>
              <a:p>
                <a:r>
                  <a:t>+r</a:t>
                </a:r>
              </a:p>
            </p:txBody>
          </p:sp>
        </p:grpSp>
        <p:grpSp>
          <p:nvGrpSpPr>
            <p:cNvPr id="410" name="Oval 4"/>
            <p:cNvGrpSpPr/>
            <p:nvPr/>
          </p:nvGrpSpPr>
          <p:grpSpPr>
            <a:xfrm>
              <a:off x="614217" y="1009072"/>
              <a:ext cx="438727" cy="438727"/>
              <a:chOff x="0" y="0"/>
              <a:chExt cx="438725" cy="438725"/>
            </a:xfrm>
          </p:grpSpPr>
          <p:sp>
            <p:nvSpPr>
              <p:cNvPr id="408" name="Circle"/>
              <p:cNvSpPr/>
              <p:nvPr/>
            </p:nvSpPr>
            <p:spPr>
              <a:xfrm>
                <a:off x="0" y="0"/>
                <a:ext cx="438726" cy="438726"/>
              </a:xfrm>
              <a:prstGeom prst="ellipse">
                <a:avLst/>
              </a:prstGeom>
              <a:solidFill>
                <a:schemeClr val="accent3">
                  <a:lumOff val="44000"/>
                </a:schemeClr>
              </a:solidFill>
              <a:ln w="28575" cap="flat">
                <a:solidFill>
                  <a:srgbClr val="000000"/>
                </a:solidFill>
                <a:prstDash val="solid"/>
                <a:round/>
              </a:ln>
              <a:effectLst/>
            </p:spPr>
            <p:txBody>
              <a:bodyPr wrap="square" lIns="45719" tIns="45719" rIns="45719" bIns="45719" numCol="1" anchor="ctr">
                <a:noAutofit/>
              </a:bodyPr>
              <a:lstStyle/>
              <a:p>
                <a:pPr algn="ctr">
                  <a:defRPr baseline="-25000">
                    <a:latin typeface="Calibri"/>
                    <a:ea typeface="Calibri"/>
                    <a:cs typeface="Calibri"/>
                    <a:sym typeface="Calibri"/>
                  </a:defRPr>
                </a:pPr>
                <a:endParaRPr/>
              </a:p>
            </p:txBody>
          </p:sp>
          <p:sp>
            <p:nvSpPr>
              <p:cNvPr id="409" name="W"/>
              <p:cNvSpPr txBox="1"/>
              <p:nvPr/>
            </p:nvSpPr>
            <p:spPr>
              <a:xfrm>
                <a:off x="69903" y="40293"/>
                <a:ext cx="298920" cy="3581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i="1">
                    <a:latin typeface="Calibri"/>
                    <a:ea typeface="Calibri"/>
                    <a:cs typeface="Calibri"/>
                    <a:sym typeface="Calibri"/>
                  </a:defRPr>
                </a:lvl1pPr>
              </a:lstStyle>
              <a:p>
                <a:r>
                  <a:t>W</a:t>
                </a:r>
              </a:p>
            </p:txBody>
          </p:sp>
        </p:grpSp>
        <p:sp>
          <p:nvSpPr>
            <p:cNvPr id="411" name="AutoShape 6"/>
            <p:cNvSpPr/>
            <p:nvPr/>
          </p:nvSpPr>
          <p:spPr>
            <a:xfrm flipH="1">
              <a:off x="988694" y="900949"/>
              <a:ext cx="289328" cy="172373"/>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sp>
          <p:nvSpPr>
            <p:cNvPr id="412" name="AutoShape 6"/>
            <p:cNvSpPr/>
            <p:nvPr/>
          </p:nvSpPr>
          <p:spPr>
            <a:xfrm>
              <a:off x="374477" y="900949"/>
              <a:ext cx="303991" cy="172373"/>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grpSp>
          <p:nvGrpSpPr>
            <p:cNvPr id="415" name="Oval 4"/>
            <p:cNvGrpSpPr/>
            <p:nvPr/>
          </p:nvGrpSpPr>
          <p:grpSpPr>
            <a:xfrm>
              <a:off x="614217" y="0"/>
              <a:ext cx="438727" cy="438727"/>
              <a:chOff x="0" y="0"/>
              <a:chExt cx="438725" cy="438725"/>
            </a:xfrm>
          </p:grpSpPr>
          <p:sp>
            <p:nvSpPr>
              <p:cNvPr id="413" name="Circle"/>
              <p:cNvSpPr/>
              <p:nvPr/>
            </p:nvSpPr>
            <p:spPr>
              <a:xfrm>
                <a:off x="0" y="0"/>
                <a:ext cx="438726" cy="438726"/>
              </a:xfrm>
              <a:prstGeom prst="ellipse">
                <a:avLst/>
              </a:prstGeom>
              <a:solidFill>
                <a:schemeClr val="accent3">
                  <a:lumOff val="44000"/>
                </a:schemeClr>
              </a:solidFill>
              <a:ln w="28575" cap="flat">
                <a:solidFill>
                  <a:srgbClr val="000000"/>
                </a:solidFill>
                <a:prstDash val="solid"/>
                <a:round/>
              </a:ln>
              <a:effectLst/>
            </p:spPr>
            <p:txBody>
              <a:bodyPr wrap="square" lIns="45719" tIns="45719" rIns="45719" bIns="45719" numCol="1" anchor="ctr">
                <a:noAutofit/>
              </a:bodyPr>
              <a:lstStyle/>
              <a:p>
                <a:pPr algn="ctr">
                  <a:defRPr baseline="-25000">
                    <a:latin typeface="Calibri"/>
                    <a:ea typeface="Calibri"/>
                    <a:cs typeface="Calibri"/>
                    <a:sym typeface="Calibri"/>
                  </a:defRPr>
                </a:pPr>
                <a:endParaRPr/>
              </a:p>
            </p:txBody>
          </p:sp>
          <p:sp>
            <p:nvSpPr>
              <p:cNvPr id="414" name="C"/>
              <p:cNvSpPr txBox="1"/>
              <p:nvPr/>
            </p:nvSpPr>
            <p:spPr>
              <a:xfrm>
                <a:off x="98925" y="40293"/>
                <a:ext cx="240876" cy="3581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i="1">
                    <a:latin typeface="Calibri"/>
                    <a:ea typeface="Calibri"/>
                    <a:cs typeface="Calibri"/>
                    <a:sym typeface="Calibri"/>
                  </a:defRPr>
                </a:lvl1pPr>
              </a:lstStyle>
              <a:p>
                <a:r>
                  <a:t>C</a:t>
                </a:r>
              </a:p>
            </p:txBody>
          </p:sp>
        </p:grpSp>
        <p:sp>
          <p:nvSpPr>
            <p:cNvPr id="416" name="AutoShape 6"/>
            <p:cNvSpPr/>
            <p:nvPr/>
          </p:nvSpPr>
          <p:spPr>
            <a:xfrm>
              <a:off x="988694" y="374477"/>
              <a:ext cx="289328" cy="216246"/>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sp>
          <p:nvSpPr>
            <p:cNvPr id="417" name="AutoShape 6"/>
            <p:cNvSpPr/>
            <p:nvPr/>
          </p:nvSpPr>
          <p:spPr>
            <a:xfrm flipH="1">
              <a:off x="374477" y="374477"/>
              <a:ext cx="303991" cy="216246"/>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grpSp>
      <p:grpSp>
        <p:nvGrpSpPr>
          <p:cNvPr id="435" name="Group 39"/>
          <p:cNvGrpSpPr/>
          <p:nvPr/>
        </p:nvGrpSpPr>
        <p:grpSpPr>
          <a:xfrm>
            <a:off x="10134600" y="1524000"/>
            <a:ext cx="1652498" cy="1447799"/>
            <a:chOff x="0" y="0"/>
            <a:chExt cx="1652498" cy="1447797"/>
          </a:xfrm>
        </p:grpSpPr>
        <p:grpSp>
          <p:nvGrpSpPr>
            <p:cNvPr id="421" name="Oval 4"/>
            <p:cNvGrpSpPr/>
            <p:nvPr/>
          </p:nvGrpSpPr>
          <p:grpSpPr>
            <a:xfrm>
              <a:off x="-1" y="526472"/>
              <a:ext cx="438727" cy="438727"/>
              <a:chOff x="0" y="0"/>
              <a:chExt cx="438725" cy="438725"/>
            </a:xfrm>
          </p:grpSpPr>
          <p:sp>
            <p:nvSpPr>
              <p:cNvPr id="419" name="Circle"/>
              <p:cNvSpPr/>
              <p:nvPr/>
            </p:nvSpPr>
            <p:spPr>
              <a:xfrm>
                <a:off x="0" y="0"/>
                <a:ext cx="438726" cy="438726"/>
              </a:xfrm>
              <a:prstGeom prst="ellipse">
                <a:avLst/>
              </a:prstGeom>
              <a:solidFill>
                <a:srgbClr val="FF3300"/>
              </a:solidFill>
              <a:ln w="28575" cap="flat">
                <a:solidFill>
                  <a:srgbClr val="000000"/>
                </a:solidFill>
                <a:prstDash val="solid"/>
                <a:round/>
              </a:ln>
              <a:effectLst/>
            </p:spPr>
            <p:txBody>
              <a:bodyPr wrap="square" lIns="45719" tIns="45719" rIns="45719" bIns="45719" numCol="1" anchor="ctr">
                <a:noAutofit/>
              </a:bodyPr>
              <a:lstStyle/>
              <a:p>
                <a:pPr algn="ctr">
                  <a:defRPr baseline="-25000">
                    <a:latin typeface="Calibri"/>
                    <a:ea typeface="Calibri"/>
                    <a:cs typeface="Calibri"/>
                    <a:sym typeface="Calibri"/>
                  </a:defRPr>
                </a:pPr>
                <a:endParaRPr/>
              </a:p>
            </p:txBody>
          </p:sp>
          <p:sp>
            <p:nvSpPr>
              <p:cNvPr id="420" name="S"/>
              <p:cNvSpPr txBox="1"/>
              <p:nvPr/>
            </p:nvSpPr>
            <p:spPr>
              <a:xfrm>
                <a:off x="112319" y="40293"/>
                <a:ext cx="214088" cy="3581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i="1">
                    <a:latin typeface="Calibri"/>
                    <a:ea typeface="Calibri"/>
                    <a:cs typeface="Calibri"/>
                    <a:sym typeface="Calibri"/>
                  </a:defRPr>
                </a:lvl1pPr>
              </a:lstStyle>
              <a:p>
                <a:r>
                  <a:t>S</a:t>
                </a:r>
              </a:p>
            </p:txBody>
          </p:sp>
        </p:grpSp>
        <p:grpSp>
          <p:nvGrpSpPr>
            <p:cNvPr id="424" name="Oval 4"/>
            <p:cNvGrpSpPr/>
            <p:nvPr/>
          </p:nvGrpSpPr>
          <p:grpSpPr>
            <a:xfrm>
              <a:off x="1213772" y="526472"/>
              <a:ext cx="438727" cy="438727"/>
              <a:chOff x="0" y="0"/>
              <a:chExt cx="438725" cy="438725"/>
            </a:xfrm>
          </p:grpSpPr>
          <p:sp>
            <p:nvSpPr>
              <p:cNvPr id="422" name="Circle"/>
              <p:cNvSpPr/>
              <p:nvPr/>
            </p:nvSpPr>
            <p:spPr>
              <a:xfrm>
                <a:off x="0" y="0"/>
                <a:ext cx="438726" cy="438726"/>
              </a:xfrm>
              <a:prstGeom prst="ellipse">
                <a:avLst/>
              </a:prstGeom>
              <a:solidFill>
                <a:srgbClr val="00FF42"/>
              </a:solidFill>
              <a:ln w="28575" cap="flat">
                <a:solidFill>
                  <a:srgbClr val="000000"/>
                </a:solidFill>
                <a:prstDash val="solid"/>
                <a:round/>
              </a:ln>
              <a:effectLst/>
            </p:spPr>
            <p:txBody>
              <a:bodyPr wrap="square" lIns="45719" tIns="45719" rIns="45719" bIns="45719" numCol="1" anchor="ctr">
                <a:noAutofit/>
              </a:bodyPr>
              <a:lstStyle/>
              <a:p>
                <a:pPr algn="ctr">
                  <a:defRPr baseline="-25000">
                    <a:latin typeface="Calibri"/>
                    <a:ea typeface="Calibri"/>
                    <a:cs typeface="Calibri"/>
                    <a:sym typeface="Calibri"/>
                  </a:defRPr>
                </a:pPr>
                <a:endParaRPr/>
              </a:p>
            </p:txBody>
          </p:sp>
          <p:sp>
            <p:nvSpPr>
              <p:cNvPr id="423" name="+r"/>
              <p:cNvSpPr txBox="1"/>
              <p:nvPr/>
            </p:nvSpPr>
            <p:spPr>
              <a:xfrm>
                <a:off x="59746" y="40293"/>
                <a:ext cx="319234" cy="3581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i="1">
                    <a:latin typeface="Calibri"/>
                    <a:ea typeface="Calibri"/>
                    <a:cs typeface="Calibri"/>
                    <a:sym typeface="Calibri"/>
                  </a:defRPr>
                </a:lvl1pPr>
              </a:lstStyle>
              <a:p>
                <a:r>
                  <a:t>+r</a:t>
                </a:r>
              </a:p>
            </p:txBody>
          </p:sp>
        </p:grpSp>
        <p:grpSp>
          <p:nvGrpSpPr>
            <p:cNvPr id="427" name="Oval 4"/>
            <p:cNvGrpSpPr/>
            <p:nvPr/>
          </p:nvGrpSpPr>
          <p:grpSpPr>
            <a:xfrm>
              <a:off x="614217" y="1009072"/>
              <a:ext cx="438727" cy="438727"/>
              <a:chOff x="0" y="0"/>
              <a:chExt cx="438725" cy="438725"/>
            </a:xfrm>
          </p:grpSpPr>
          <p:sp>
            <p:nvSpPr>
              <p:cNvPr id="425" name="Circle"/>
              <p:cNvSpPr/>
              <p:nvPr/>
            </p:nvSpPr>
            <p:spPr>
              <a:xfrm>
                <a:off x="0" y="0"/>
                <a:ext cx="438726" cy="438726"/>
              </a:xfrm>
              <a:prstGeom prst="ellipse">
                <a:avLst/>
              </a:prstGeom>
              <a:solidFill>
                <a:srgbClr val="FF3300"/>
              </a:solidFill>
              <a:ln w="28575" cap="flat">
                <a:solidFill>
                  <a:srgbClr val="000000"/>
                </a:solidFill>
                <a:prstDash val="solid"/>
                <a:round/>
              </a:ln>
              <a:effectLst/>
            </p:spPr>
            <p:txBody>
              <a:bodyPr wrap="square" lIns="45719" tIns="45719" rIns="45719" bIns="45719" numCol="1" anchor="ctr">
                <a:noAutofit/>
              </a:bodyPr>
              <a:lstStyle/>
              <a:p>
                <a:pPr algn="ctr">
                  <a:defRPr baseline="-25000">
                    <a:latin typeface="Calibri"/>
                    <a:ea typeface="Calibri"/>
                    <a:cs typeface="Calibri"/>
                    <a:sym typeface="Calibri"/>
                  </a:defRPr>
                </a:pPr>
                <a:endParaRPr/>
              </a:p>
            </p:txBody>
          </p:sp>
          <p:sp>
            <p:nvSpPr>
              <p:cNvPr id="426" name="W"/>
              <p:cNvSpPr txBox="1"/>
              <p:nvPr/>
            </p:nvSpPr>
            <p:spPr>
              <a:xfrm>
                <a:off x="69903" y="40293"/>
                <a:ext cx="298920" cy="3581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i="1">
                    <a:latin typeface="Calibri"/>
                    <a:ea typeface="Calibri"/>
                    <a:cs typeface="Calibri"/>
                    <a:sym typeface="Calibri"/>
                  </a:defRPr>
                </a:lvl1pPr>
              </a:lstStyle>
              <a:p>
                <a:r>
                  <a:t>W</a:t>
                </a:r>
              </a:p>
            </p:txBody>
          </p:sp>
        </p:grpSp>
        <p:sp>
          <p:nvSpPr>
            <p:cNvPr id="428" name="AutoShape 6"/>
            <p:cNvSpPr/>
            <p:nvPr/>
          </p:nvSpPr>
          <p:spPr>
            <a:xfrm flipH="1">
              <a:off x="988694" y="900949"/>
              <a:ext cx="289328" cy="172373"/>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sp>
          <p:nvSpPr>
            <p:cNvPr id="429" name="AutoShape 6"/>
            <p:cNvSpPr/>
            <p:nvPr/>
          </p:nvSpPr>
          <p:spPr>
            <a:xfrm>
              <a:off x="374477" y="900949"/>
              <a:ext cx="303991" cy="172373"/>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grpSp>
          <p:nvGrpSpPr>
            <p:cNvPr id="432" name="Oval 4"/>
            <p:cNvGrpSpPr/>
            <p:nvPr/>
          </p:nvGrpSpPr>
          <p:grpSpPr>
            <a:xfrm>
              <a:off x="614217" y="0"/>
              <a:ext cx="438727" cy="438727"/>
              <a:chOff x="0" y="0"/>
              <a:chExt cx="438725" cy="438725"/>
            </a:xfrm>
          </p:grpSpPr>
          <p:sp>
            <p:nvSpPr>
              <p:cNvPr id="430" name="Circle"/>
              <p:cNvSpPr/>
              <p:nvPr/>
            </p:nvSpPr>
            <p:spPr>
              <a:xfrm>
                <a:off x="0" y="0"/>
                <a:ext cx="438726" cy="438726"/>
              </a:xfrm>
              <a:prstGeom prst="ellipse">
                <a:avLst/>
              </a:prstGeom>
              <a:solidFill>
                <a:srgbClr val="00FF42"/>
              </a:solidFill>
              <a:ln w="28575" cap="flat">
                <a:solidFill>
                  <a:srgbClr val="000000"/>
                </a:solidFill>
                <a:prstDash val="solid"/>
                <a:round/>
              </a:ln>
              <a:effectLst/>
            </p:spPr>
            <p:txBody>
              <a:bodyPr wrap="square" lIns="45719" tIns="45719" rIns="45719" bIns="45719" numCol="1" anchor="ctr">
                <a:noAutofit/>
              </a:bodyPr>
              <a:lstStyle/>
              <a:p>
                <a:pPr algn="ctr">
                  <a:defRPr baseline="-25000">
                    <a:latin typeface="Calibri"/>
                    <a:ea typeface="Calibri"/>
                    <a:cs typeface="Calibri"/>
                    <a:sym typeface="Calibri"/>
                  </a:defRPr>
                </a:pPr>
                <a:endParaRPr/>
              </a:p>
            </p:txBody>
          </p:sp>
          <p:sp>
            <p:nvSpPr>
              <p:cNvPr id="431" name="C"/>
              <p:cNvSpPr txBox="1"/>
              <p:nvPr/>
            </p:nvSpPr>
            <p:spPr>
              <a:xfrm>
                <a:off x="98925" y="40293"/>
                <a:ext cx="240876" cy="3581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i="1">
                    <a:latin typeface="Calibri"/>
                    <a:ea typeface="Calibri"/>
                    <a:cs typeface="Calibri"/>
                    <a:sym typeface="Calibri"/>
                  </a:defRPr>
                </a:lvl1pPr>
              </a:lstStyle>
              <a:p>
                <a:r>
                  <a:t>C</a:t>
                </a:r>
              </a:p>
            </p:txBody>
          </p:sp>
        </p:grpSp>
        <p:sp>
          <p:nvSpPr>
            <p:cNvPr id="433" name="AutoShape 6"/>
            <p:cNvSpPr/>
            <p:nvPr/>
          </p:nvSpPr>
          <p:spPr>
            <a:xfrm>
              <a:off x="988694" y="374477"/>
              <a:ext cx="289328" cy="216246"/>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sp>
          <p:nvSpPr>
            <p:cNvPr id="434" name="AutoShape 6"/>
            <p:cNvSpPr/>
            <p:nvPr/>
          </p:nvSpPr>
          <p:spPr>
            <a:xfrm flipH="1">
              <a:off x="374477" y="374477"/>
              <a:ext cx="303991" cy="216246"/>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grpSp>
      <p:grpSp>
        <p:nvGrpSpPr>
          <p:cNvPr id="452" name="Group 49"/>
          <p:cNvGrpSpPr/>
          <p:nvPr/>
        </p:nvGrpSpPr>
        <p:grpSpPr>
          <a:xfrm>
            <a:off x="304800" y="4316059"/>
            <a:ext cx="1150887" cy="1056094"/>
            <a:chOff x="0" y="0"/>
            <a:chExt cx="1150886" cy="1056093"/>
          </a:xfrm>
        </p:grpSpPr>
        <p:grpSp>
          <p:nvGrpSpPr>
            <p:cNvPr id="438" name="Oval 4"/>
            <p:cNvGrpSpPr/>
            <p:nvPr/>
          </p:nvGrpSpPr>
          <p:grpSpPr>
            <a:xfrm>
              <a:off x="0" y="364149"/>
              <a:ext cx="303458" cy="358141"/>
              <a:chOff x="0" y="0"/>
              <a:chExt cx="303457" cy="358140"/>
            </a:xfrm>
          </p:grpSpPr>
          <p:sp>
            <p:nvSpPr>
              <p:cNvPr id="436" name="Circle"/>
              <p:cNvSpPr/>
              <p:nvPr/>
            </p:nvSpPr>
            <p:spPr>
              <a:xfrm>
                <a:off x="0" y="27340"/>
                <a:ext cx="303458" cy="303459"/>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baseline="-25000">
                    <a:latin typeface="Calibri"/>
                    <a:ea typeface="Calibri"/>
                    <a:cs typeface="Calibri"/>
                    <a:sym typeface="Calibri"/>
                  </a:defRPr>
                </a:pPr>
                <a:endParaRPr/>
              </a:p>
            </p:txBody>
          </p:sp>
          <p:sp>
            <p:nvSpPr>
              <p:cNvPr id="437" name="S"/>
              <p:cNvSpPr txBox="1"/>
              <p:nvPr/>
            </p:nvSpPr>
            <p:spPr>
              <a:xfrm>
                <a:off x="44685" y="-1"/>
                <a:ext cx="214088" cy="358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i="1">
                    <a:latin typeface="Calibri"/>
                    <a:ea typeface="Calibri"/>
                    <a:cs typeface="Calibri"/>
                    <a:sym typeface="Calibri"/>
                  </a:defRPr>
                </a:lvl1pPr>
              </a:lstStyle>
              <a:p>
                <a:r>
                  <a:t>S</a:t>
                </a:r>
              </a:p>
            </p:txBody>
          </p:sp>
        </p:grpSp>
        <p:grpSp>
          <p:nvGrpSpPr>
            <p:cNvPr id="441" name="Oval 4"/>
            <p:cNvGrpSpPr/>
            <p:nvPr/>
          </p:nvGrpSpPr>
          <p:grpSpPr>
            <a:xfrm>
              <a:off x="831652" y="364149"/>
              <a:ext cx="319235" cy="358141"/>
              <a:chOff x="0" y="0"/>
              <a:chExt cx="319233" cy="358140"/>
            </a:xfrm>
          </p:grpSpPr>
          <p:sp>
            <p:nvSpPr>
              <p:cNvPr id="439" name="Circle"/>
              <p:cNvSpPr/>
              <p:nvPr/>
            </p:nvSpPr>
            <p:spPr>
              <a:xfrm>
                <a:off x="7887" y="27340"/>
                <a:ext cx="303459" cy="303459"/>
              </a:xfrm>
              <a:prstGeom prst="ellipse">
                <a:avLst/>
              </a:prstGeom>
              <a:solidFill>
                <a:srgbClr val="00FF42"/>
              </a:solidFill>
              <a:ln w="28575" cap="flat">
                <a:solidFill>
                  <a:srgbClr val="000000"/>
                </a:solidFill>
                <a:prstDash val="solid"/>
                <a:round/>
              </a:ln>
              <a:effectLst/>
            </p:spPr>
            <p:txBody>
              <a:bodyPr wrap="square" lIns="45719" tIns="45719" rIns="45719" bIns="45719" numCol="1" anchor="ctr">
                <a:noAutofit/>
              </a:bodyPr>
              <a:lstStyle/>
              <a:p>
                <a:pPr algn="ctr">
                  <a:defRPr baseline="-25000">
                    <a:latin typeface="Calibri"/>
                    <a:ea typeface="Calibri"/>
                    <a:cs typeface="Calibri"/>
                    <a:sym typeface="Calibri"/>
                  </a:defRPr>
                </a:pPr>
                <a:endParaRPr/>
              </a:p>
            </p:txBody>
          </p:sp>
          <p:sp>
            <p:nvSpPr>
              <p:cNvPr id="440" name="+r"/>
              <p:cNvSpPr txBox="1"/>
              <p:nvPr/>
            </p:nvSpPr>
            <p:spPr>
              <a:xfrm>
                <a:off x="0" y="-1"/>
                <a:ext cx="319234" cy="358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i="1">
                    <a:latin typeface="Calibri"/>
                    <a:ea typeface="Calibri"/>
                    <a:cs typeface="Calibri"/>
                    <a:sym typeface="Calibri"/>
                  </a:defRPr>
                </a:lvl1pPr>
              </a:lstStyle>
              <a:p>
                <a:r>
                  <a:t>+r</a:t>
                </a:r>
              </a:p>
            </p:txBody>
          </p:sp>
        </p:grpSp>
        <p:grpSp>
          <p:nvGrpSpPr>
            <p:cNvPr id="444" name="Oval 4"/>
            <p:cNvGrpSpPr/>
            <p:nvPr/>
          </p:nvGrpSpPr>
          <p:grpSpPr>
            <a:xfrm>
              <a:off x="424841" y="697953"/>
              <a:ext cx="303459" cy="358141"/>
              <a:chOff x="0" y="0"/>
              <a:chExt cx="303457" cy="358140"/>
            </a:xfrm>
          </p:grpSpPr>
          <p:sp>
            <p:nvSpPr>
              <p:cNvPr id="442" name="Circle"/>
              <p:cNvSpPr/>
              <p:nvPr/>
            </p:nvSpPr>
            <p:spPr>
              <a:xfrm>
                <a:off x="0" y="27340"/>
                <a:ext cx="303458" cy="303459"/>
              </a:xfrm>
              <a:prstGeom prst="ellipse">
                <a:avLst/>
              </a:prstGeom>
              <a:solidFill>
                <a:srgbClr val="FF3300"/>
              </a:solidFill>
              <a:ln w="28575" cap="flat">
                <a:solidFill>
                  <a:srgbClr val="000000"/>
                </a:solidFill>
                <a:prstDash val="solid"/>
                <a:round/>
              </a:ln>
              <a:effectLst/>
            </p:spPr>
            <p:txBody>
              <a:bodyPr wrap="square" lIns="45719" tIns="45719" rIns="45719" bIns="45719" numCol="1" anchor="ctr">
                <a:noAutofit/>
              </a:bodyPr>
              <a:lstStyle/>
              <a:p>
                <a:pPr algn="ctr">
                  <a:defRPr baseline="-25000">
                    <a:latin typeface="Calibri"/>
                    <a:ea typeface="Calibri"/>
                    <a:cs typeface="Calibri"/>
                    <a:sym typeface="Calibri"/>
                  </a:defRPr>
                </a:pPr>
                <a:endParaRPr/>
              </a:p>
            </p:txBody>
          </p:sp>
          <p:sp>
            <p:nvSpPr>
              <p:cNvPr id="443" name="W"/>
              <p:cNvSpPr txBox="1"/>
              <p:nvPr/>
            </p:nvSpPr>
            <p:spPr>
              <a:xfrm>
                <a:off x="2269" y="-1"/>
                <a:ext cx="298920" cy="358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i="1">
                    <a:latin typeface="Calibri"/>
                    <a:ea typeface="Calibri"/>
                    <a:cs typeface="Calibri"/>
                    <a:sym typeface="Calibri"/>
                  </a:defRPr>
                </a:lvl1pPr>
              </a:lstStyle>
              <a:p>
                <a:r>
                  <a:t>W</a:t>
                </a:r>
              </a:p>
            </p:txBody>
          </p:sp>
        </p:grpSp>
        <p:sp>
          <p:nvSpPr>
            <p:cNvPr id="445" name="AutoShape 6"/>
            <p:cNvSpPr/>
            <p:nvPr/>
          </p:nvSpPr>
          <p:spPr>
            <a:xfrm flipH="1">
              <a:off x="683860" y="650508"/>
              <a:ext cx="200122" cy="119227"/>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sp>
          <p:nvSpPr>
            <p:cNvPr id="446" name="AutoShape 6"/>
            <p:cNvSpPr/>
            <p:nvPr/>
          </p:nvSpPr>
          <p:spPr>
            <a:xfrm>
              <a:off x="259017" y="650508"/>
              <a:ext cx="210264" cy="119227"/>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grpSp>
          <p:nvGrpSpPr>
            <p:cNvPr id="449" name="Oval 4"/>
            <p:cNvGrpSpPr/>
            <p:nvPr/>
          </p:nvGrpSpPr>
          <p:grpSpPr>
            <a:xfrm>
              <a:off x="424841" y="-1"/>
              <a:ext cx="303459" cy="358141"/>
              <a:chOff x="0" y="0"/>
              <a:chExt cx="303457" cy="358140"/>
            </a:xfrm>
          </p:grpSpPr>
          <p:sp>
            <p:nvSpPr>
              <p:cNvPr id="447" name="Circle"/>
              <p:cNvSpPr/>
              <p:nvPr/>
            </p:nvSpPr>
            <p:spPr>
              <a:xfrm>
                <a:off x="0" y="27340"/>
                <a:ext cx="303458" cy="303459"/>
              </a:xfrm>
              <a:prstGeom prst="ellipse">
                <a:avLst/>
              </a:prstGeom>
              <a:solidFill>
                <a:srgbClr val="00FF42"/>
              </a:solidFill>
              <a:ln w="28575" cap="flat">
                <a:solidFill>
                  <a:srgbClr val="000000"/>
                </a:solidFill>
                <a:prstDash val="solid"/>
                <a:round/>
              </a:ln>
              <a:effectLst/>
            </p:spPr>
            <p:txBody>
              <a:bodyPr wrap="square" lIns="45719" tIns="45719" rIns="45719" bIns="45719" numCol="1" anchor="ctr">
                <a:noAutofit/>
              </a:bodyPr>
              <a:lstStyle/>
              <a:p>
                <a:pPr algn="ctr">
                  <a:defRPr baseline="-25000">
                    <a:latin typeface="Calibri"/>
                    <a:ea typeface="Calibri"/>
                    <a:cs typeface="Calibri"/>
                    <a:sym typeface="Calibri"/>
                  </a:defRPr>
                </a:pPr>
                <a:endParaRPr/>
              </a:p>
            </p:txBody>
          </p:sp>
          <p:sp>
            <p:nvSpPr>
              <p:cNvPr id="448" name="C"/>
              <p:cNvSpPr txBox="1"/>
              <p:nvPr/>
            </p:nvSpPr>
            <p:spPr>
              <a:xfrm>
                <a:off x="31291" y="-1"/>
                <a:ext cx="240876" cy="358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i="1">
                    <a:latin typeface="Calibri"/>
                    <a:ea typeface="Calibri"/>
                    <a:cs typeface="Calibri"/>
                    <a:sym typeface="Calibri"/>
                  </a:defRPr>
                </a:lvl1pPr>
              </a:lstStyle>
              <a:p>
                <a:r>
                  <a:t>C</a:t>
                </a:r>
              </a:p>
            </p:txBody>
          </p:sp>
        </p:grpSp>
        <p:sp>
          <p:nvSpPr>
            <p:cNvPr id="450" name="AutoShape 6"/>
            <p:cNvSpPr/>
            <p:nvPr/>
          </p:nvSpPr>
          <p:spPr>
            <a:xfrm>
              <a:off x="683859" y="286358"/>
              <a:ext cx="200122" cy="149573"/>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sp>
          <p:nvSpPr>
            <p:cNvPr id="451" name="AutoShape 6"/>
            <p:cNvSpPr/>
            <p:nvPr/>
          </p:nvSpPr>
          <p:spPr>
            <a:xfrm flipH="1">
              <a:off x="259018" y="286358"/>
              <a:ext cx="210264" cy="149573"/>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grpSp>
      <p:grpSp>
        <p:nvGrpSpPr>
          <p:cNvPr id="469" name="Group 58"/>
          <p:cNvGrpSpPr/>
          <p:nvPr/>
        </p:nvGrpSpPr>
        <p:grpSpPr>
          <a:xfrm>
            <a:off x="2286000" y="4316059"/>
            <a:ext cx="1150888" cy="1056094"/>
            <a:chOff x="0" y="0"/>
            <a:chExt cx="1150886" cy="1056093"/>
          </a:xfrm>
        </p:grpSpPr>
        <p:grpSp>
          <p:nvGrpSpPr>
            <p:cNvPr id="455" name="Oval 4"/>
            <p:cNvGrpSpPr/>
            <p:nvPr/>
          </p:nvGrpSpPr>
          <p:grpSpPr>
            <a:xfrm>
              <a:off x="0" y="364149"/>
              <a:ext cx="303458" cy="358141"/>
              <a:chOff x="0" y="0"/>
              <a:chExt cx="303457" cy="358140"/>
            </a:xfrm>
          </p:grpSpPr>
          <p:sp>
            <p:nvSpPr>
              <p:cNvPr id="453" name="Circle"/>
              <p:cNvSpPr/>
              <p:nvPr/>
            </p:nvSpPr>
            <p:spPr>
              <a:xfrm>
                <a:off x="0" y="27340"/>
                <a:ext cx="303458" cy="303459"/>
              </a:xfrm>
              <a:prstGeom prst="ellipse">
                <a:avLst/>
              </a:prstGeom>
              <a:solidFill>
                <a:srgbClr val="00FF42"/>
              </a:solidFill>
              <a:ln w="28575" cap="flat">
                <a:solidFill>
                  <a:srgbClr val="000000"/>
                </a:solidFill>
                <a:prstDash val="solid"/>
                <a:round/>
              </a:ln>
              <a:effectLst/>
            </p:spPr>
            <p:txBody>
              <a:bodyPr wrap="square" lIns="45719" tIns="45719" rIns="45719" bIns="45719" numCol="1" anchor="ctr">
                <a:noAutofit/>
              </a:bodyPr>
              <a:lstStyle/>
              <a:p>
                <a:pPr algn="ctr">
                  <a:defRPr baseline="-25000">
                    <a:latin typeface="Calibri"/>
                    <a:ea typeface="Calibri"/>
                    <a:cs typeface="Calibri"/>
                    <a:sym typeface="Calibri"/>
                  </a:defRPr>
                </a:pPr>
                <a:endParaRPr/>
              </a:p>
            </p:txBody>
          </p:sp>
          <p:sp>
            <p:nvSpPr>
              <p:cNvPr id="454" name="S"/>
              <p:cNvSpPr txBox="1"/>
              <p:nvPr/>
            </p:nvSpPr>
            <p:spPr>
              <a:xfrm>
                <a:off x="44685" y="-1"/>
                <a:ext cx="214088" cy="358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i="1">
                    <a:latin typeface="Calibri"/>
                    <a:ea typeface="Calibri"/>
                    <a:cs typeface="Calibri"/>
                    <a:sym typeface="Calibri"/>
                  </a:defRPr>
                </a:lvl1pPr>
              </a:lstStyle>
              <a:p>
                <a:r>
                  <a:t>S</a:t>
                </a:r>
              </a:p>
            </p:txBody>
          </p:sp>
        </p:grpSp>
        <p:grpSp>
          <p:nvGrpSpPr>
            <p:cNvPr id="458" name="Oval 4"/>
            <p:cNvGrpSpPr/>
            <p:nvPr/>
          </p:nvGrpSpPr>
          <p:grpSpPr>
            <a:xfrm>
              <a:off x="831652" y="364149"/>
              <a:ext cx="319235" cy="358141"/>
              <a:chOff x="0" y="0"/>
              <a:chExt cx="319233" cy="358140"/>
            </a:xfrm>
          </p:grpSpPr>
          <p:sp>
            <p:nvSpPr>
              <p:cNvPr id="456" name="Circle"/>
              <p:cNvSpPr/>
              <p:nvPr/>
            </p:nvSpPr>
            <p:spPr>
              <a:xfrm>
                <a:off x="7887" y="27340"/>
                <a:ext cx="303459" cy="303459"/>
              </a:xfrm>
              <a:prstGeom prst="ellipse">
                <a:avLst/>
              </a:prstGeom>
              <a:solidFill>
                <a:srgbClr val="00FF42"/>
              </a:solidFill>
              <a:ln w="28575" cap="flat">
                <a:solidFill>
                  <a:srgbClr val="000000"/>
                </a:solidFill>
                <a:prstDash val="solid"/>
                <a:round/>
              </a:ln>
              <a:effectLst/>
            </p:spPr>
            <p:txBody>
              <a:bodyPr wrap="square" lIns="45719" tIns="45719" rIns="45719" bIns="45719" numCol="1" anchor="ctr">
                <a:noAutofit/>
              </a:bodyPr>
              <a:lstStyle/>
              <a:p>
                <a:pPr algn="ctr">
                  <a:defRPr baseline="-25000">
                    <a:latin typeface="Calibri"/>
                    <a:ea typeface="Calibri"/>
                    <a:cs typeface="Calibri"/>
                    <a:sym typeface="Calibri"/>
                  </a:defRPr>
                </a:pPr>
                <a:endParaRPr/>
              </a:p>
            </p:txBody>
          </p:sp>
          <p:sp>
            <p:nvSpPr>
              <p:cNvPr id="457" name="+r"/>
              <p:cNvSpPr txBox="1"/>
              <p:nvPr/>
            </p:nvSpPr>
            <p:spPr>
              <a:xfrm>
                <a:off x="0" y="-1"/>
                <a:ext cx="319234" cy="358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i="1">
                    <a:latin typeface="Calibri"/>
                    <a:ea typeface="Calibri"/>
                    <a:cs typeface="Calibri"/>
                    <a:sym typeface="Calibri"/>
                  </a:defRPr>
                </a:lvl1pPr>
              </a:lstStyle>
              <a:p>
                <a:r>
                  <a:t>+r</a:t>
                </a:r>
              </a:p>
            </p:txBody>
          </p:sp>
        </p:grpSp>
        <p:grpSp>
          <p:nvGrpSpPr>
            <p:cNvPr id="461" name="Oval 4"/>
            <p:cNvGrpSpPr/>
            <p:nvPr/>
          </p:nvGrpSpPr>
          <p:grpSpPr>
            <a:xfrm>
              <a:off x="424841" y="697953"/>
              <a:ext cx="303459" cy="358141"/>
              <a:chOff x="0" y="0"/>
              <a:chExt cx="303457" cy="358140"/>
            </a:xfrm>
          </p:grpSpPr>
          <p:sp>
            <p:nvSpPr>
              <p:cNvPr id="459" name="Circle"/>
              <p:cNvSpPr/>
              <p:nvPr/>
            </p:nvSpPr>
            <p:spPr>
              <a:xfrm>
                <a:off x="0" y="27340"/>
                <a:ext cx="303458" cy="303459"/>
              </a:xfrm>
              <a:prstGeom prst="ellipse">
                <a:avLst/>
              </a:prstGeom>
              <a:solidFill>
                <a:srgbClr val="FF3300"/>
              </a:solidFill>
              <a:ln w="28575" cap="flat">
                <a:solidFill>
                  <a:srgbClr val="000000"/>
                </a:solidFill>
                <a:prstDash val="solid"/>
                <a:round/>
              </a:ln>
              <a:effectLst/>
            </p:spPr>
            <p:txBody>
              <a:bodyPr wrap="square" lIns="45719" tIns="45719" rIns="45719" bIns="45719" numCol="1" anchor="ctr">
                <a:noAutofit/>
              </a:bodyPr>
              <a:lstStyle/>
              <a:p>
                <a:pPr algn="ctr">
                  <a:defRPr baseline="-25000">
                    <a:latin typeface="Calibri"/>
                    <a:ea typeface="Calibri"/>
                    <a:cs typeface="Calibri"/>
                    <a:sym typeface="Calibri"/>
                  </a:defRPr>
                </a:pPr>
                <a:endParaRPr/>
              </a:p>
            </p:txBody>
          </p:sp>
          <p:sp>
            <p:nvSpPr>
              <p:cNvPr id="460" name="W"/>
              <p:cNvSpPr txBox="1"/>
              <p:nvPr/>
            </p:nvSpPr>
            <p:spPr>
              <a:xfrm>
                <a:off x="2269" y="-1"/>
                <a:ext cx="298920" cy="358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i="1">
                    <a:latin typeface="Calibri"/>
                    <a:ea typeface="Calibri"/>
                    <a:cs typeface="Calibri"/>
                    <a:sym typeface="Calibri"/>
                  </a:defRPr>
                </a:lvl1pPr>
              </a:lstStyle>
              <a:p>
                <a:r>
                  <a:t>W</a:t>
                </a:r>
              </a:p>
            </p:txBody>
          </p:sp>
        </p:grpSp>
        <p:sp>
          <p:nvSpPr>
            <p:cNvPr id="462" name="AutoShape 6"/>
            <p:cNvSpPr/>
            <p:nvPr/>
          </p:nvSpPr>
          <p:spPr>
            <a:xfrm flipH="1">
              <a:off x="683860" y="650508"/>
              <a:ext cx="200122" cy="119227"/>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sp>
          <p:nvSpPr>
            <p:cNvPr id="463" name="AutoShape 6"/>
            <p:cNvSpPr/>
            <p:nvPr/>
          </p:nvSpPr>
          <p:spPr>
            <a:xfrm>
              <a:off x="259017" y="650508"/>
              <a:ext cx="210264" cy="119227"/>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grpSp>
          <p:nvGrpSpPr>
            <p:cNvPr id="466" name="Oval 4"/>
            <p:cNvGrpSpPr/>
            <p:nvPr/>
          </p:nvGrpSpPr>
          <p:grpSpPr>
            <a:xfrm>
              <a:off x="424841" y="-1"/>
              <a:ext cx="303459" cy="358141"/>
              <a:chOff x="0" y="0"/>
              <a:chExt cx="303457" cy="358140"/>
            </a:xfrm>
          </p:grpSpPr>
          <p:sp>
            <p:nvSpPr>
              <p:cNvPr id="464" name="Circle"/>
              <p:cNvSpPr/>
              <p:nvPr/>
            </p:nvSpPr>
            <p:spPr>
              <a:xfrm>
                <a:off x="0" y="27340"/>
                <a:ext cx="303458" cy="303459"/>
              </a:xfrm>
              <a:prstGeom prst="ellipse">
                <a:avLst/>
              </a:prstGeom>
              <a:solidFill>
                <a:srgbClr val="00FF42"/>
              </a:solidFill>
              <a:ln w="28575" cap="flat">
                <a:solidFill>
                  <a:srgbClr val="000000"/>
                </a:solidFill>
                <a:prstDash val="solid"/>
                <a:round/>
              </a:ln>
              <a:effectLst/>
            </p:spPr>
            <p:txBody>
              <a:bodyPr wrap="square" lIns="45719" tIns="45719" rIns="45719" bIns="45719" numCol="1" anchor="ctr">
                <a:noAutofit/>
              </a:bodyPr>
              <a:lstStyle/>
              <a:p>
                <a:pPr algn="ctr">
                  <a:defRPr baseline="-25000">
                    <a:latin typeface="Calibri"/>
                    <a:ea typeface="Calibri"/>
                    <a:cs typeface="Calibri"/>
                    <a:sym typeface="Calibri"/>
                  </a:defRPr>
                </a:pPr>
                <a:endParaRPr/>
              </a:p>
            </p:txBody>
          </p:sp>
          <p:sp>
            <p:nvSpPr>
              <p:cNvPr id="465" name="C"/>
              <p:cNvSpPr txBox="1"/>
              <p:nvPr/>
            </p:nvSpPr>
            <p:spPr>
              <a:xfrm>
                <a:off x="31291" y="-1"/>
                <a:ext cx="240876" cy="358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i="1">
                    <a:latin typeface="Calibri"/>
                    <a:ea typeface="Calibri"/>
                    <a:cs typeface="Calibri"/>
                    <a:sym typeface="Calibri"/>
                  </a:defRPr>
                </a:lvl1pPr>
              </a:lstStyle>
              <a:p>
                <a:r>
                  <a:t>C</a:t>
                </a:r>
              </a:p>
            </p:txBody>
          </p:sp>
        </p:grpSp>
        <p:sp>
          <p:nvSpPr>
            <p:cNvPr id="467" name="AutoShape 6"/>
            <p:cNvSpPr/>
            <p:nvPr/>
          </p:nvSpPr>
          <p:spPr>
            <a:xfrm>
              <a:off x="683859" y="286358"/>
              <a:ext cx="200122" cy="149573"/>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sp>
          <p:nvSpPr>
            <p:cNvPr id="468" name="AutoShape 6"/>
            <p:cNvSpPr/>
            <p:nvPr/>
          </p:nvSpPr>
          <p:spPr>
            <a:xfrm flipH="1">
              <a:off x="259018" y="286358"/>
              <a:ext cx="210264" cy="149573"/>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grpSp>
      <p:sp>
        <p:nvSpPr>
          <p:cNvPr id="470" name="Straight Arrow Connector 67594"/>
          <p:cNvSpPr/>
          <p:nvPr/>
        </p:nvSpPr>
        <p:spPr>
          <a:xfrm>
            <a:off x="1676400" y="4836479"/>
            <a:ext cx="304800" cy="1"/>
          </a:xfrm>
          <a:prstGeom prst="line">
            <a:avLst/>
          </a:prstGeom>
          <a:ln w="28575">
            <a:solidFill>
              <a:srgbClr val="000000"/>
            </a:solidFill>
            <a:tailEnd type="triangle"/>
          </a:ln>
        </p:spPr>
        <p:txBody>
          <a:bodyPr lIns="45719" rIns="45719"/>
          <a:lstStyle/>
          <a:p>
            <a:endParaRPr/>
          </a:p>
        </p:txBody>
      </p:sp>
      <p:sp>
        <p:nvSpPr>
          <p:cNvPr id="471" name="Straight Arrow Connector 72"/>
          <p:cNvSpPr/>
          <p:nvPr/>
        </p:nvSpPr>
        <p:spPr>
          <a:xfrm>
            <a:off x="3657600" y="4836479"/>
            <a:ext cx="304800" cy="1"/>
          </a:xfrm>
          <a:prstGeom prst="line">
            <a:avLst/>
          </a:prstGeom>
          <a:ln w="28575">
            <a:solidFill>
              <a:srgbClr val="000000"/>
            </a:solidFill>
            <a:tailEnd type="triangle"/>
          </a:ln>
        </p:spPr>
        <p:txBody>
          <a:bodyPr lIns="45719" rIns="45719"/>
          <a:lstStyle/>
          <a:p>
            <a:endParaRPr/>
          </a:p>
        </p:txBody>
      </p:sp>
      <p:grpSp>
        <p:nvGrpSpPr>
          <p:cNvPr id="488" name="Group 73"/>
          <p:cNvGrpSpPr/>
          <p:nvPr/>
        </p:nvGrpSpPr>
        <p:grpSpPr>
          <a:xfrm>
            <a:off x="4191000" y="4316059"/>
            <a:ext cx="1150887" cy="1056094"/>
            <a:chOff x="0" y="0"/>
            <a:chExt cx="1150886" cy="1056093"/>
          </a:xfrm>
        </p:grpSpPr>
        <p:grpSp>
          <p:nvGrpSpPr>
            <p:cNvPr id="474" name="Oval 4"/>
            <p:cNvGrpSpPr/>
            <p:nvPr/>
          </p:nvGrpSpPr>
          <p:grpSpPr>
            <a:xfrm>
              <a:off x="0" y="364149"/>
              <a:ext cx="303458" cy="358141"/>
              <a:chOff x="0" y="0"/>
              <a:chExt cx="303457" cy="358140"/>
            </a:xfrm>
          </p:grpSpPr>
          <p:sp>
            <p:nvSpPr>
              <p:cNvPr id="472" name="Circle"/>
              <p:cNvSpPr/>
              <p:nvPr/>
            </p:nvSpPr>
            <p:spPr>
              <a:xfrm>
                <a:off x="0" y="27340"/>
                <a:ext cx="303458" cy="303459"/>
              </a:xfrm>
              <a:prstGeom prst="ellipse">
                <a:avLst/>
              </a:prstGeom>
              <a:solidFill>
                <a:srgbClr val="00FF42"/>
              </a:solidFill>
              <a:ln w="28575" cap="flat">
                <a:solidFill>
                  <a:srgbClr val="000000"/>
                </a:solidFill>
                <a:prstDash val="solid"/>
                <a:round/>
              </a:ln>
              <a:effectLst/>
            </p:spPr>
            <p:txBody>
              <a:bodyPr wrap="square" lIns="45719" tIns="45719" rIns="45719" bIns="45719" numCol="1" anchor="ctr">
                <a:noAutofit/>
              </a:bodyPr>
              <a:lstStyle/>
              <a:p>
                <a:pPr algn="ctr">
                  <a:defRPr baseline="-25000">
                    <a:latin typeface="Calibri"/>
                    <a:ea typeface="Calibri"/>
                    <a:cs typeface="Calibri"/>
                    <a:sym typeface="Calibri"/>
                  </a:defRPr>
                </a:pPr>
                <a:endParaRPr/>
              </a:p>
            </p:txBody>
          </p:sp>
          <p:sp>
            <p:nvSpPr>
              <p:cNvPr id="473" name="S"/>
              <p:cNvSpPr txBox="1"/>
              <p:nvPr/>
            </p:nvSpPr>
            <p:spPr>
              <a:xfrm>
                <a:off x="44685" y="-1"/>
                <a:ext cx="214088" cy="358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i="1">
                    <a:latin typeface="Calibri"/>
                    <a:ea typeface="Calibri"/>
                    <a:cs typeface="Calibri"/>
                    <a:sym typeface="Calibri"/>
                  </a:defRPr>
                </a:lvl1pPr>
              </a:lstStyle>
              <a:p>
                <a:r>
                  <a:t>S</a:t>
                </a:r>
              </a:p>
            </p:txBody>
          </p:sp>
        </p:grpSp>
        <p:grpSp>
          <p:nvGrpSpPr>
            <p:cNvPr id="477" name="Oval 4"/>
            <p:cNvGrpSpPr/>
            <p:nvPr/>
          </p:nvGrpSpPr>
          <p:grpSpPr>
            <a:xfrm>
              <a:off x="831652" y="364149"/>
              <a:ext cx="319235" cy="358141"/>
              <a:chOff x="0" y="0"/>
              <a:chExt cx="319233" cy="358140"/>
            </a:xfrm>
          </p:grpSpPr>
          <p:sp>
            <p:nvSpPr>
              <p:cNvPr id="475" name="Circle"/>
              <p:cNvSpPr/>
              <p:nvPr/>
            </p:nvSpPr>
            <p:spPr>
              <a:xfrm>
                <a:off x="7887" y="27340"/>
                <a:ext cx="303459" cy="303459"/>
              </a:xfrm>
              <a:prstGeom prst="ellipse">
                <a:avLst/>
              </a:prstGeom>
              <a:solidFill>
                <a:srgbClr val="00FF42"/>
              </a:solidFill>
              <a:ln w="28575" cap="flat">
                <a:solidFill>
                  <a:srgbClr val="000000"/>
                </a:solidFill>
                <a:prstDash val="solid"/>
                <a:round/>
              </a:ln>
              <a:effectLst/>
            </p:spPr>
            <p:txBody>
              <a:bodyPr wrap="square" lIns="45719" tIns="45719" rIns="45719" bIns="45719" numCol="1" anchor="ctr">
                <a:noAutofit/>
              </a:bodyPr>
              <a:lstStyle/>
              <a:p>
                <a:pPr algn="ctr">
                  <a:defRPr baseline="-25000">
                    <a:latin typeface="Calibri"/>
                    <a:ea typeface="Calibri"/>
                    <a:cs typeface="Calibri"/>
                    <a:sym typeface="Calibri"/>
                  </a:defRPr>
                </a:pPr>
                <a:endParaRPr/>
              </a:p>
            </p:txBody>
          </p:sp>
          <p:sp>
            <p:nvSpPr>
              <p:cNvPr id="476" name="+r"/>
              <p:cNvSpPr txBox="1"/>
              <p:nvPr/>
            </p:nvSpPr>
            <p:spPr>
              <a:xfrm>
                <a:off x="0" y="-1"/>
                <a:ext cx="319234" cy="358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i="1">
                    <a:latin typeface="Calibri"/>
                    <a:ea typeface="Calibri"/>
                    <a:cs typeface="Calibri"/>
                    <a:sym typeface="Calibri"/>
                  </a:defRPr>
                </a:lvl1pPr>
              </a:lstStyle>
              <a:p>
                <a:r>
                  <a:t>+r</a:t>
                </a:r>
              </a:p>
            </p:txBody>
          </p:sp>
        </p:grpSp>
        <p:grpSp>
          <p:nvGrpSpPr>
            <p:cNvPr id="480" name="Oval 4"/>
            <p:cNvGrpSpPr/>
            <p:nvPr/>
          </p:nvGrpSpPr>
          <p:grpSpPr>
            <a:xfrm>
              <a:off x="424841" y="697953"/>
              <a:ext cx="303459" cy="358141"/>
              <a:chOff x="0" y="0"/>
              <a:chExt cx="303457" cy="358140"/>
            </a:xfrm>
          </p:grpSpPr>
          <p:sp>
            <p:nvSpPr>
              <p:cNvPr id="478" name="Circle"/>
              <p:cNvSpPr/>
              <p:nvPr/>
            </p:nvSpPr>
            <p:spPr>
              <a:xfrm>
                <a:off x="0" y="27340"/>
                <a:ext cx="303458" cy="303459"/>
              </a:xfrm>
              <a:prstGeom prst="ellipse">
                <a:avLst/>
              </a:prstGeom>
              <a:solidFill>
                <a:srgbClr val="FF3300"/>
              </a:solidFill>
              <a:ln w="28575" cap="flat">
                <a:solidFill>
                  <a:srgbClr val="000000"/>
                </a:solidFill>
                <a:prstDash val="solid"/>
                <a:round/>
              </a:ln>
              <a:effectLst/>
            </p:spPr>
            <p:txBody>
              <a:bodyPr wrap="square" lIns="45719" tIns="45719" rIns="45719" bIns="45719" numCol="1" anchor="ctr">
                <a:noAutofit/>
              </a:bodyPr>
              <a:lstStyle/>
              <a:p>
                <a:pPr algn="ctr">
                  <a:defRPr baseline="-25000">
                    <a:latin typeface="Calibri"/>
                    <a:ea typeface="Calibri"/>
                    <a:cs typeface="Calibri"/>
                    <a:sym typeface="Calibri"/>
                  </a:defRPr>
                </a:pPr>
                <a:endParaRPr/>
              </a:p>
            </p:txBody>
          </p:sp>
          <p:sp>
            <p:nvSpPr>
              <p:cNvPr id="479" name="W"/>
              <p:cNvSpPr txBox="1"/>
              <p:nvPr/>
            </p:nvSpPr>
            <p:spPr>
              <a:xfrm>
                <a:off x="2269" y="-1"/>
                <a:ext cx="298920" cy="358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i="1">
                    <a:latin typeface="Calibri"/>
                    <a:ea typeface="Calibri"/>
                    <a:cs typeface="Calibri"/>
                    <a:sym typeface="Calibri"/>
                  </a:defRPr>
                </a:lvl1pPr>
              </a:lstStyle>
              <a:p>
                <a:r>
                  <a:t>W</a:t>
                </a:r>
              </a:p>
            </p:txBody>
          </p:sp>
        </p:grpSp>
        <p:sp>
          <p:nvSpPr>
            <p:cNvPr id="481" name="AutoShape 6"/>
            <p:cNvSpPr/>
            <p:nvPr/>
          </p:nvSpPr>
          <p:spPr>
            <a:xfrm flipH="1">
              <a:off x="683860" y="650508"/>
              <a:ext cx="200122" cy="119227"/>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sp>
          <p:nvSpPr>
            <p:cNvPr id="482" name="AutoShape 6"/>
            <p:cNvSpPr/>
            <p:nvPr/>
          </p:nvSpPr>
          <p:spPr>
            <a:xfrm>
              <a:off x="259017" y="650508"/>
              <a:ext cx="210264" cy="119227"/>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grpSp>
          <p:nvGrpSpPr>
            <p:cNvPr id="485" name="Oval 4"/>
            <p:cNvGrpSpPr/>
            <p:nvPr/>
          </p:nvGrpSpPr>
          <p:grpSpPr>
            <a:xfrm>
              <a:off x="424841" y="-1"/>
              <a:ext cx="303459" cy="358141"/>
              <a:chOff x="0" y="0"/>
              <a:chExt cx="303457" cy="358140"/>
            </a:xfrm>
          </p:grpSpPr>
          <p:sp>
            <p:nvSpPr>
              <p:cNvPr id="483" name="Circle"/>
              <p:cNvSpPr/>
              <p:nvPr/>
            </p:nvSpPr>
            <p:spPr>
              <a:xfrm>
                <a:off x="0" y="27340"/>
                <a:ext cx="303458" cy="303459"/>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baseline="-25000">
                    <a:latin typeface="Calibri"/>
                    <a:ea typeface="Calibri"/>
                    <a:cs typeface="Calibri"/>
                    <a:sym typeface="Calibri"/>
                  </a:defRPr>
                </a:pPr>
                <a:endParaRPr/>
              </a:p>
            </p:txBody>
          </p:sp>
          <p:sp>
            <p:nvSpPr>
              <p:cNvPr id="484" name="C"/>
              <p:cNvSpPr txBox="1"/>
              <p:nvPr/>
            </p:nvSpPr>
            <p:spPr>
              <a:xfrm>
                <a:off x="31291" y="-1"/>
                <a:ext cx="240876" cy="358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i="1">
                    <a:latin typeface="Calibri"/>
                    <a:ea typeface="Calibri"/>
                    <a:cs typeface="Calibri"/>
                    <a:sym typeface="Calibri"/>
                  </a:defRPr>
                </a:lvl1pPr>
              </a:lstStyle>
              <a:p>
                <a:r>
                  <a:t>C</a:t>
                </a:r>
              </a:p>
            </p:txBody>
          </p:sp>
        </p:grpSp>
        <p:sp>
          <p:nvSpPr>
            <p:cNvPr id="486" name="AutoShape 6"/>
            <p:cNvSpPr/>
            <p:nvPr/>
          </p:nvSpPr>
          <p:spPr>
            <a:xfrm>
              <a:off x="683859" y="286358"/>
              <a:ext cx="200122" cy="149573"/>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sp>
          <p:nvSpPr>
            <p:cNvPr id="487" name="AutoShape 6"/>
            <p:cNvSpPr/>
            <p:nvPr/>
          </p:nvSpPr>
          <p:spPr>
            <a:xfrm flipH="1">
              <a:off x="259018" y="286358"/>
              <a:ext cx="210264" cy="149573"/>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grpSp>
      <p:grpSp>
        <p:nvGrpSpPr>
          <p:cNvPr id="505" name="Group 82"/>
          <p:cNvGrpSpPr/>
          <p:nvPr/>
        </p:nvGrpSpPr>
        <p:grpSpPr>
          <a:xfrm>
            <a:off x="6172201" y="4316059"/>
            <a:ext cx="1150887" cy="1056094"/>
            <a:chOff x="0" y="0"/>
            <a:chExt cx="1150886" cy="1056093"/>
          </a:xfrm>
        </p:grpSpPr>
        <p:grpSp>
          <p:nvGrpSpPr>
            <p:cNvPr id="491" name="Oval 4"/>
            <p:cNvGrpSpPr/>
            <p:nvPr/>
          </p:nvGrpSpPr>
          <p:grpSpPr>
            <a:xfrm>
              <a:off x="0" y="364149"/>
              <a:ext cx="303458" cy="358141"/>
              <a:chOff x="0" y="0"/>
              <a:chExt cx="303457" cy="358140"/>
            </a:xfrm>
          </p:grpSpPr>
          <p:sp>
            <p:nvSpPr>
              <p:cNvPr id="489" name="Circle"/>
              <p:cNvSpPr/>
              <p:nvPr/>
            </p:nvSpPr>
            <p:spPr>
              <a:xfrm>
                <a:off x="0" y="27340"/>
                <a:ext cx="303458" cy="303459"/>
              </a:xfrm>
              <a:prstGeom prst="ellipse">
                <a:avLst/>
              </a:prstGeom>
              <a:solidFill>
                <a:srgbClr val="00FF42"/>
              </a:solidFill>
              <a:ln w="28575" cap="flat">
                <a:solidFill>
                  <a:srgbClr val="000000"/>
                </a:solidFill>
                <a:prstDash val="solid"/>
                <a:round/>
              </a:ln>
              <a:effectLst/>
            </p:spPr>
            <p:txBody>
              <a:bodyPr wrap="square" lIns="45719" tIns="45719" rIns="45719" bIns="45719" numCol="1" anchor="ctr">
                <a:noAutofit/>
              </a:bodyPr>
              <a:lstStyle/>
              <a:p>
                <a:pPr algn="ctr">
                  <a:defRPr baseline="-25000">
                    <a:latin typeface="Calibri"/>
                    <a:ea typeface="Calibri"/>
                    <a:cs typeface="Calibri"/>
                    <a:sym typeface="Calibri"/>
                  </a:defRPr>
                </a:pPr>
                <a:endParaRPr/>
              </a:p>
            </p:txBody>
          </p:sp>
          <p:sp>
            <p:nvSpPr>
              <p:cNvPr id="490" name="S"/>
              <p:cNvSpPr txBox="1"/>
              <p:nvPr/>
            </p:nvSpPr>
            <p:spPr>
              <a:xfrm>
                <a:off x="44685" y="-1"/>
                <a:ext cx="214088" cy="358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i="1">
                    <a:latin typeface="Calibri"/>
                    <a:ea typeface="Calibri"/>
                    <a:cs typeface="Calibri"/>
                    <a:sym typeface="Calibri"/>
                  </a:defRPr>
                </a:lvl1pPr>
              </a:lstStyle>
              <a:p>
                <a:r>
                  <a:t>S</a:t>
                </a:r>
              </a:p>
            </p:txBody>
          </p:sp>
        </p:grpSp>
        <p:grpSp>
          <p:nvGrpSpPr>
            <p:cNvPr id="494" name="Oval 4"/>
            <p:cNvGrpSpPr/>
            <p:nvPr/>
          </p:nvGrpSpPr>
          <p:grpSpPr>
            <a:xfrm>
              <a:off x="831652" y="364149"/>
              <a:ext cx="319235" cy="358141"/>
              <a:chOff x="0" y="0"/>
              <a:chExt cx="319233" cy="358140"/>
            </a:xfrm>
          </p:grpSpPr>
          <p:sp>
            <p:nvSpPr>
              <p:cNvPr id="492" name="Circle"/>
              <p:cNvSpPr/>
              <p:nvPr/>
            </p:nvSpPr>
            <p:spPr>
              <a:xfrm>
                <a:off x="7887" y="27340"/>
                <a:ext cx="303459" cy="303459"/>
              </a:xfrm>
              <a:prstGeom prst="ellipse">
                <a:avLst/>
              </a:prstGeom>
              <a:solidFill>
                <a:srgbClr val="00FF42"/>
              </a:solidFill>
              <a:ln w="28575" cap="flat">
                <a:solidFill>
                  <a:srgbClr val="000000"/>
                </a:solidFill>
                <a:prstDash val="solid"/>
                <a:round/>
              </a:ln>
              <a:effectLst/>
            </p:spPr>
            <p:txBody>
              <a:bodyPr wrap="square" lIns="45719" tIns="45719" rIns="45719" bIns="45719" numCol="1" anchor="ctr">
                <a:noAutofit/>
              </a:bodyPr>
              <a:lstStyle/>
              <a:p>
                <a:pPr algn="ctr">
                  <a:defRPr baseline="-25000">
                    <a:latin typeface="Calibri"/>
                    <a:ea typeface="Calibri"/>
                    <a:cs typeface="Calibri"/>
                    <a:sym typeface="Calibri"/>
                  </a:defRPr>
                </a:pPr>
                <a:endParaRPr/>
              </a:p>
            </p:txBody>
          </p:sp>
          <p:sp>
            <p:nvSpPr>
              <p:cNvPr id="493" name="+r"/>
              <p:cNvSpPr txBox="1"/>
              <p:nvPr/>
            </p:nvSpPr>
            <p:spPr>
              <a:xfrm>
                <a:off x="0" y="-1"/>
                <a:ext cx="319234" cy="358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i="1">
                    <a:latin typeface="Calibri"/>
                    <a:ea typeface="Calibri"/>
                    <a:cs typeface="Calibri"/>
                    <a:sym typeface="Calibri"/>
                  </a:defRPr>
                </a:lvl1pPr>
              </a:lstStyle>
              <a:p>
                <a:r>
                  <a:t>+r</a:t>
                </a:r>
              </a:p>
            </p:txBody>
          </p:sp>
        </p:grpSp>
        <p:grpSp>
          <p:nvGrpSpPr>
            <p:cNvPr id="497" name="Oval 4"/>
            <p:cNvGrpSpPr/>
            <p:nvPr/>
          </p:nvGrpSpPr>
          <p:grpSpPr>
            <a:xfrm>
              <a:off x="424841" y="697953"/>
              <a:ext cx="303459" cy="358141"/>
              <a:chOff x="0" y="0"/>
              <a:chExt cx="303457" cy="358140"/>
            </a:xfrm>
          </p:grpSpPr>
          <p:sp>
            <p:nvSpPr>
              <p:cNvPr id="495" name="Circle"/>
              <p:cNvSpPr/>
              <p:nvPr/>
            </p:nvSpPr>
            <p:spPr>
              <a:xfrm>
                <a:off x="0" y="27340"/>
                <a:ext cx="303458" cy="303459"/>
              </a:xfrm>
              <a:prstGeom prst="ellipse">
                <a:avLst/>
              </a:prstGeom>
              <a:solidFill>
                <a:srgbClr val="FF3300"/>
              </a:solidFill>
              <a:ln w="28575" cap="flat">
                <a:solidFill>
                  <a:srgbClr val="000000"/>
                </a:solidFill>
                <a:prstDash val="solid"/>
                <a:round/>
              </a:ln>
              <a:effectLst/>
            </p:spPr>
            <p:txBody>
              <a:bodyPr wrap="square" lIns="45719" tIns="45719" rIns="45719" bIns="45719" numCol="1" anchor="ctr">
                <a:noAutofit/>
              </a:bodyPr>
              <a:lstStyle/>
              <a:p>
                <a:pPr algn="ctr">
                  <a:defRPr baseline="-25000">
                    <a:latin typeface="Calibri"/>
                    <a:ea typeface="Calibri"/>
                    <a:cs typeface="Calibri"/>
                    <a:sym typeface="Calibri"/>
                  </a:defRPr>
                </a:pPr>
                <a:endParaRPr/>
              </a:p>
            </p:txBody>
          </p:sp>
          <p:sp>
            <p:nvSpPr>
              <p:cNvPr id="496" name="W"/>
              <p:cNvSpPr txBox="1"/>
              <p:nvPr/>
            </p:nvSpPr>
            <p:spPr>
              <a:xfrm>
                <a:off x="2269" y="-1"/>
                <a:ext cx="298920" cy="358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i="1">
                    <a:latin typeface="Calibri"/>
                    <a:ea typeface="Calibri"/>
                    <a:cs typeface="Calibri"/>
                    <a:sym typeface="Calibri"/>
                  </a:defRPr>
                </a:lvl1pPr>
              </a:lstStyle>
              <a:p>
                <a:r>
                  <a:t>W</a:t>
                </a:r>
              </a:p>
            </p:txBody>
          </p:sp>
        </p:grpSp>
        <p:sp>
          <p:nvSpPr>
            <p:cNvPr id="498" name="AutoShape 6"/>
            <p:cNvSpPr/>
            <p:nvPr/>
          </p:nvSpPr>
          <p:spPr>
            <a:xfrm flipH="1">
              <a:off x="683860" y="650508"/>
              <a:ext cx="200122" cy="119227"/>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sp>
          <p:nvSpPr>
            <p:cNvPr id="499" name="AutoShape 6"/>
            <p:cNvSpPr/>
            <p:nvPr/>
          </p:nvSpPr>
          <p:spPr>
            <a:xfrm>
              <a:off x="259017" y="650508"/>
              <a:ext cx="210264" cy="119227"/>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grpSp>
          <p:nvGrpSpPr>
            <p:cNvPr id="502" name="Oval 4"/>
            <p:cNvGrpSpPr/>
            <p:nvPr/>
          </p:nvGrpSpPr>
          <p:grpSpPr>
            <a:xfrm>
              <a:off x="424841" y="-1"/>
              <a:ext cx="303459" cy="358141"/>
              <a:chOff x="0" y="0"/>
              <a:chExt cx="303457" cy="358140"/>
            </a:xfrm>
          </p:grpSpPr>
          <p:sp>
            <p:nvSpPr>
              <p:cNvPr id="500" name="Circle"/>
              <p:cNvSpPr/>
              <p:nvPr/>
            </p:nvSpPr>
            <p:spPr>
              <a:xfrm>
                <a:off x="0" y="27340"/>
                <a:ext cx="303458" cy="303459"/>
              </a:xfrm>
              <a:prstGeom prst="ellipse">
                <a:avLst/>
              </a:prstGeom>
              <a:solidFill>
                <a:srgbClr val="00FF42"/>
              </a:solidFill>
              <a:ln w="28575" cap="flat">
                <a:solidFill>
                  <a:srgbClr val="000000"/>
                </a:solidFill>
                <a:prstDash val="solid"/>
                <a:round/>
              </a:ln>
              <a:effectLst/>
            </p:spPr>
            <p:txBody>
              <a:bodyPr wrap="square" lIns="45719" tIns="45719" rIns="45719" bIns="45719" numCol="1" anchor="ctr">
                <a:noAutofit/>
              </a:bodyPr>
              <a:lstStyle/>
              <a:p>
                <a:pPr algn="ctr">
                  <a:defRPr baseline="-25000">
                    <a:latin typeface="Calibri"/>
                    <a:ea typeface="Calibri"/>
                    <a:cs typeface="Calibri"/>
                    <a:sym typeface="Calibri"/>
                  </a:defRPr>
                </a:pPr>
                <a:endParaRPr/>
              </a:p>
            </p:txBody>
          </p:sp>
          <p:sp>
            <p:nvSpPr>
              <p:cNvPr id="501" name="C"/>
              <p:cNvSpPr txBox="1"/>
              <p:nvPr/>
            </p:nvSpPr>
            <p:spPr>
              <a:xfrm>
                <a:off x="31291" y="-1"/>
                <a:ext cx="240876" cy="358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i="1">
                    <a:latin typeface="Calibri"/>
                    <a:ea typeface="Calibri"/>
                    <a:cs typeface="Calibri"/>
                    <a:sym typeface="Calibri"/>
                  </a:defRPr>
                </a:lvl1pPr>
              </a:lstStyle>
              <a:p>
                <a:r>
                  <a:t>C</a:t>
                </a:r>
              </a:p>
            </p:txBody>
          </p:sp>
        </p:grpSp>
        <p:sp>
          <p:nvSpPr>
            <p:cNvPr id="503" name="AutoShape 6"/>
            <p:cNvSpPr/>
            <p:nvPr/>
          </p:nvSpPr>
          <p:spPr>
            <a:xfrm>
              <a:off x="683859" y="286358"/>
              <a:ext cx="200122" cy="149573"/>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sp>
          <p:nvSpPr>
            <p:cNvPr id="504" name="AutoShape 6"/>
            <p:cNvSpPr/>
            <p:nvPr/>
          </p:nvSpPr>
          <p:spPr>
            <a:xfrm flipH="1">
              <a:off x="259018" y="286358"/>
              <a:ext cx="210264" cy="149573"/>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grpSp>
      <p:sp>
        <p:nvSpPr>
          <p:cNvPr id="506" name="Straight Arrow Connector 91"/>
          <p:cNvSpPr/>
          <p:nvPr/>
        </p:nvSpPr>
        <p:spPr>
          <a:xfrm>
            <a:off x="5562600" y="4836479"/>
            <a:ext cx="304800" cy="1"/>
          </a:xfrm>
          <a:prstGeom prst="line">
            <a:avLst/>
          </a:prstGeom>
          <a:ln w="28575">
            <a:solidFill>
              <a:srgbClr val="000000"/>
            </a:solidFill>
            <a:tailEnd type="triangle"/>
          </a:ln>
        </p:spPr>
        <p:txBody>
          <a:bodyPr lIns="45719" rIns="45719"/>
          <a:lstStyle/>
          <a:p>
            <a:endParaRPr/>
          </a:p>
        </p:txBody>
      </p:sp>
      <p:sp>
        <p:nvSpPr>
          <p:cNvPr id="507" name="Straight Arrow Connector 92"/>
          <p:cNvSpPr/>
          <p:nvPr/>
        </p:nvSpPr>
        <p:spPr>
          <a:xfrm>
            <a:off x="7543800" y="4836479"/>
            <a:ext cx="304800" cy="1"/>
          </a:xfrm>
          <a:prstGeom prst="line">
            <a:avLst/>
          </a:prstGeom>
          <a:ln w="28575">
            <a:solidFill>
              <a:srgbClr val="000000"/>
            </a:solidFill>
            <a:tailEnd type="triangle"/>
          </a:ln>
        </p:spPr>
        <p:txBody>
          <a:bodyPr lIns="45719" rIns="45719"/>
          <a:lstStyle/>
          <a:p>
            <a:endParaRPr/>
          </a:p>
        </p:txBody>
      </p:sp>
      <p:grpSp>
        <p:nvGrpSpPr>
          <p:cNvPr id="524" name="Group 93"/>
          <p:cNvGrpSpPr/>
          <p:nvPr/>
        </p:nvGrpSpPr>
        <p:grpSpPr>
          <a:xfrm>
            <a:off x="8001000" y="4316059"/>
            <a:ext cx="1150887" cy="1056094"/>
            <a:chOff x="0" y="0"/>
            <a:chExt cx="1150886" cy="1056093"/>
          </a:xfrm>
        </p:grpSpPr>
        <p:grpSp>
          <p:nvGrpSpPr>
            <p:cNvPr id="510" name="Oval 4"/>
            <p:cNvGrpSpPr/>
            <p:nvPr/>
          </p:nvGrpSpPr>
          <p:grpSpPr>
            <a:xfrm>
              <a:off x="0" y="364149"/>
              <a:ext cx="303458" cy="358141"/>
              <a:chOff x="0" y="0"/>
              <a:chExt cx="303457" cy="358140"/>
            </a:xfrm>
          </p:grpSpPr>
          <p:sp>
            <p:nvSpPr>
              <p:cNvPr id="508" name="Circle"/>
              <p:cNvSpPr/>
              <p:nvPr/>
            </p:nvSpPr>
            <p:spPr>
              <a:xfrm>
                <a:off x="0" y="27340"/>
                <a:ext cx="303458" cy="303459"/>
              </a:xfrm>
              <a:prstGeom prst="ellipse">
                <a:avLst/>
              </a:prstGeom>
              <a:solidFill>
                <a:srgbClr val="00FF42"/>
              </a:solidFill>
              <a:ln w="28575" cap="flat">
                <a:solidFill>
                  <a:srgbClr val="000000"/>
                </a:solidFill>
                <a:prstDash val="solid"/>
                <a:round/>
              </a:ln>
              <a:effectLst/>
            </p:spPr>
            <p:txBody>
              <a:bodyPr wrap="square" lIns="45719" tIns="45719" rIns="45719" bIns="45719" numCol="1" anchor="ctr">
                <a:noAutofit/>
              </a:bodyPr>
              <a:lstStyle/>
              <a:p>
                <a:pPr algn="ctr">
                  <a:defRPr baseline="-25000">
                    <a:latin typeface="Calibri"/>
                    <a:ea typeface="Calibri"/>
                    <a:cs typeface="Calibri"/>
                    <a:sym typeface="Calibri"/>
                  </a:defRPr>
                </a:pPr>
                <a:endParaRPr/>
              </a:p>
            </p:txBody>
          </p:sp>
          <p:sp>
            <p:nvSpPr>
              <p:cNvPr id="509" name="S"/>
              <p:cNvSpPr txBox="1"/>
              <p:nvPr/>
            </p:nvSpPr>
            <p:spPr>
              <a:xfrm>
                <a:off x="44685" y="-1"/>
                <a:ext cx="214088" cy="358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i="1">
                    <a:latin typeface="Calibri"/>
                    <a:ea typeface="Calibri"/>
                    <a:cs typeface="Calibri"/>
                    <a:sym typeface="Calibri"/>
                  </a:defRPr>
                </a:lvl1pPr>
              </a:lstStyle>
              <a:p>
                <a:r>
                  <a:t>S</a:t>
                </a:r>
              </a:p>
            </p:txBody>
          </p:sp>
        </p:grpSp>
        <p:grpSp>
          <p:nvGrpSpPr>
            <p:cNvPr id="513" name="Oval 4"/>
            <p:cNvGrpSpPr/>
            <p:nvPr/>
          </p:nvGrpSpPr>
          <p:grpSpPr>
            <a:xfrm>
              <a:off x="831652" y="364149"/>
              <a:ext cx="319235" cy="358141"/>
              <a:chOff x="0" y="0"/>
              <a:chExt cx="319233" cy="358140"/>
            </a:xfrm>
          </p:grpSpPr>
          <p:sp>
            <p:nvSpPr>
              <p:cNvPr id="511" name="Circle"/>
              <p:cNvSpPr/>
              <p:nvPr/>
            </p:nvSpPr>
            <p:spPr>
              <a:xfrm>
                <a:off x="7887" y="27340"/>
                <a:ext cx="303459" cy="303459"/>
              </a:xfrm>
              <a:prstGeom prst="ellipse">
                <a:avLst/>
              </a:prstGeom>
              <a:solidFill>
                <a:srgbClr val="00FF42"/>
              </a:solidFill>
              <a:ln w="28575" cap="flat">
                <a:solidFill>
                  <a:srgbClr val="000000"/>
                </a:solidFill>
                <a:prstDash val="solid"/>
                <a:round/>
              </a:ln>
              <a:effectLst/>
            </p:spPr>
            <p:txBody>
              <a:bodyPr wrap="square" lIns="45719" tIns="45719" rIns="45719" bIns="45719" numCol="1" anchor="ctr">
                <a:noAutofit/>
              </a:bodyPr>
              <a:lstStyle/>
              <a:p>
                <a:pPr algn="ctr">
                  <a:defRPr baseline="-25000">
                    <a:latin typeface="Calibri"/>
                    <a:ea typeface="Calibri"/>
                    <a:cs typeface="Calibri"/>
                    <a:sym typeface="Calibri"/>
                  </a:defRPr>
                </a:pPr>
                <a:endParaRPr/>
              </a:p>
            </p:txBody>
          </p:sp>
          <p:sp>
            <p:nvSpPr>
              <p:cNvPr id="512" name="+r"/>
              <p:cNvSpPr txBox="1"/>
              <p:nvPr/>
            </p:nvSpPr>
            <p:spPr>
              <a:xfrm>
                <a:off x="0" y="-1"/>
                <a:ext cx="319234" cy="358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i="1">
                    <a:latin typeface="Calibri"/>
                    <a:ea typeface="Calibri"/>
                    <a:cs typeface="Calibri"/>
                    <a:sym typeface="Calibri"/>
                  </a:defRPr>
                </a:lvl1pPr>
              </a:lstStyle>
              <a:p>
                <a:r>
                  <a:t>+r</a:t>
                </a:r>
              </a:p>
            </p:txBody>
          </p:sp>
        </p:grpSp>
        <p:grpSp>
          <p:nvGrpSpPr>
            <p:cNvPr id="516" name="Oval 4"/>
            <p:cNvGrpSpPr/>
            <p:nvPr/>
          </p:nvGrpSpPr>
          <p:grpSpPr>
            <a:xfrm>
              <a:off x="424841" y="697953"/>
              <a:ext cx="303459" cy="358141"/>
              <a:chOff x="0" y="0"/>
              <a:chExt cx="303457" cy="358140"/>
            </a:xfrm>
          </p:grpSpPr>
          <p:sp>
            <p:nvSpPr>
              <p:cNvPr id="514" name="Circle"/>
              <p:cNvSpPr/>
              <p:nvPr/>
            </p:nvSpPr>
            <p:spPr>
              <a:xfrm>
                <a:off x="0" y="27340"/>
                <a:ext cx="303458" cy="303459"/>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baseline="-25000">
                    <a:latin typeface="Calibri"/>
                    <a:ea typeface="Calibri"/>
                    <a:cs typeface="Calibri"/>
                    <a:sym typeface="Calibri"/>
                  </a:defRPr>
                </a:pPr>
                <a:endParaRPr/>
              </a:p>
            </p:txBody>
          </p:sp>
          <p:sp>
            <p:nvSpPr>
              <p:cNvPr id="515" name="W"/>
              <p:cNvSpPr txBox="1"/>
              <p:nvPr/>
            </p:nvSpPr>
            <p:spPr>
              <a:xfrm>
                <a:off x="2269" y="-1"/>
                <a:ext cx="298920" cy="358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i="1">
                    <a:latin typeface="Calibri"/>
                    <a:ea typeface="Calibri"/>
                    <a:cs typeface="Calibri"/>
                    <a:sym typeface="Calibri"/>
                  </a:defRPr>
                </a:lvl1pPr>
              </a:lstStyle>
              <a:p>
                <a:r>
                  <a:t>W</a:t>
                </a:r>
              </a:p>
            </p:txBody>
          </p:sp>
        </p:grpSp>
        <p:sp>
          <p:nvSpPr>
            <p:cNvPr id="517" name="AutoShape 6"/>
            <p:cNvSpPr/>
            <p:nvPr/>
          </p:nvSpPr>
          <p:spPr>
            <a:xfrm flipH="1">
              <a:off x="683860" y="650508"/>
              <a:ext cx="200122" cy="119227"/>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sp>
          <p:nvSpPr>
            <p:cNvPr id="518" name="AutoShape 6"/>
            <p:cNvSpPr/>
            <p:nvPr/>
          </p:nvSpPr>
          <p:spPr>
            <a:xfrm>
              <a:off x="259017" y="650508"/>
              <a:ext cx="210264" cy="119227"/>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grpSp>
          <p:nvGrpSpPr>
            <p:cNvPr id="521" name="Oval 4"/>
            <p:cNvGrpSpPr/>
            <p:nvPr/>
          </p:nvGrpSpPr>
          <p:grpSpPr>
            <a:xfrm>
              <a:off x="424841" y="-1"/>
              <a:ext cx="303459" cy="358141"/>
              <a:chOff x="0" y="0"/>
              <a:chExt cx="303457" cy="358140"/>
            </a:xfrm>
          </p:grpSpPr>
          <p:sp>
            <p:nvSpPr>
              <p:cNvPr id="519" name="Circle"/>
              <p:cNvSpPr/>
              <p:nvPr/>
            </p:nvSpPr>
            <p:spPr>
              <a:xfrm>
                <a:off x="0" y="27340"/>
                <a:ext cx="303458" cy="303459"/>
              </a:xfrm>
              <a:prstGeom prst="ellipse">
                <a:avLst/>
              </a:prstGeom>
              <a:solidFill>
                <a:srgbClr val="00FF42"/>
              </a:solidFill>
              <a:ln w="28575" cap="flat">
                <a:solidFill>
                  <a:srgbClr val="000000"/>
                </a:solidFill>
                <a:prstDash val="solid"/>
                <a:round/>
              </a:ln>
              <a:effectLst/>
            </p:spPr>
            <p:txBody>
              <a:bodyPr wrap="square" lIns="45719" tIns="45719" rIns="45719" bIns="45719" numCol="1" anchor="ctr">
                <a:noAutofit/>
              </a:bodyPr>
              <a:lstStyle/>
              <a:p>
                <a:pPr algn="ctr">
                  <a:defRPr baseline="-25000">
                    <a:latin typeface="Calibri"/>
                    <a:ea typeface="Calibri"/>
                    <a:cs typeface="Calibri"/>
                    <a:sym typeface="Calibri"/>
                  </a:defRPr>
                </a:pPr>
                <a:endParaRPr/>
              </a:p>
            </p:txBody>
          </p:sp>
          <p:sp>
            <p:nvSpPr>
              <p:cNvPr id="520" name="C"/>
              <p:cNvSpPr txBox="1"/>
              <p:nvPr/>
            </p:nvSpPr>
            <p:spPr>
              <a:xfrm>
                <a:off x="31291" y="-1"/>
                <a:ext cx="240876" cy="358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i="1">
                    <a:latin typeface="Calibri"/>
                    <a:ea typeface="Calibri"/>
                    <a:cs typeface="Calibri"/>
                    <a:sym typeface="Calibri"/>
                  </a:defRPr>
                </a:lvl1pPr>
              </a:lstStyle>
              <a:p>
                <a:r>
                  <a:t>C</a:t>
                </a:r>
              </a:p>
            </p:txBody>
          </p:sp>
        </p:grpSp>
        <p:sp>
          <p:nvSpPr>
            <p:cNvPr id="522" name="AutoShape 6"/>
            <p:cNvSpPr/>
            <p:nvPr/>
          </p:nvSpPr>
          <p:spPr>
            <a:xfrm>
              <a:off x="683859" y="286358"/>
              <a:ext cx="200122" cy="149573"/>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sp>
          <p:nvSpPr>
            <p:cNvPr id="523" name="AutoShape 6"/>
            <p:cNvSpPr/>
            <p:nvPr/>
          </p:nvSpPr>
          <p:spPr>
            <a:xfrm flipH="1">
              <a:off x="259018" y="286358"/>
              <a:ext cx="210264" cy="149573"/>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grpSp>
      <p:grpSp>
        <p:nvGrpSpPr>
          <p:cNvPr id="541" name="Group 102"/>
          <p:cNvGrpSpPr/>
          <p:nvPr/>
        </p:nvGrpSpPr>
        <p:grpSpPr>
          <a:xfrm>
            <a:off x="9982200" y="4316059"/>
            <a:ext cx="1150888" cy="1056094"/>
            <a:chOff x="0" y="0"/>
            <a:chExt cx="1150886" cy="1056093"/>
          </a:xfrm>
        </p:grpSpPr>
        <p:grpSp>
          <p:nvGrpSpPr>
            <p:cNvPr id="527" name="Oval 4"/>
            <p:cNvGrpSpPr/>
            <p:nvPr/>
          </p:nvGrpSpPr>
          <p:grpSpPr>
            <a:xfrm>
              <a:off x="0" y="364149"/>
              <a:ext cx="303458" cy="358141"/>
              <a:chOff x="0" y="0"/>
              <a:chExt cx="303457" cy="358140"/>
            </a:xfrm>
          </p:grpSpPr>
          <p:sp>
            <p:nvSpPr>
              <p:cNvPr id="525" name="Circle"/>
              <p:cNvSpPr/>
              <p:nvPr/>
            </p:nvSpPr>
            <p:spPr>
              <a:xfrm>
                <a:off x="0" y="27340"/>
                <a:ext cx="303458" cy="303459"/>
              </a:xfrm>
              <a:prstGeom prst="ellipse">
                <a:avLst/>
              </a:prstGeom>
              <a:solidFill>
                <a:srgbClr val="00FF42"/>
              </a:solidFill>
              <a:ln w="28575" cap="flat">
                <a:solidFill>
                  <a:srgbClr val="000000"/>
                </a:solidFill>
                <a:prstDash val="solid"/>
                <a:round/>
              </a:ln>
              <a:effectLst/>
            </p:spPr>
            <p:txBody>
              <a:bodyPr wrap="square" lIns="45719" tIns="45719" rIns="45719" bIns="45719" numCol="1" anchor="ctr">
                <a:noAutofit/>
              </a:bodyPr>
              <a:lstStyle/>
              <a:p>
                <a:pPr algn="ctr">
                  <a:defRPr baseline="-25000">
                    <a:latin typeface="Calibri"/>
                    <a:ea typeface="Calibri"/>
                    <a:cs typeface="Calibri"/>
                    <a:sym typeface="Calibri"/>
                  </a:defRPr>
                </a:pPr>
                <a:endParaRPr/>
              </a:p>
            </p:txBody>
          </p:sp>
          <p:sp>
            <p:nvSpPr>
              <p:cNvPr id="526" name="S"/>
              <p:cNvSpPr txBox="1"/>
              <p:nvPr/>
            </p:nvSpPr>
            <p:spPr>
              <a:xfrm>
                <a:off x="44685" y="-1"/>
                <a:ext cx="214088" cy="358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i="1">
                    <a:latin typeface="Calibri"/>
                    <a:ea typeface="Calibri"/>
                    <a:cs typeface="Calibri"/>
                    <a:sym typeface="Calibri"/>
                  </a:defRPr>
                </a:lvl1pPr>
              </a:lstStyle>
              <a:p>
                <a:r>
                  <a:t>S</a:t>
                </a:r>
              </a:p>
            </p:txBody>
          </p:sp>
        </p:grpSp>
        <p:grpSp>
          <p:nvGrpSpPr>
            <p:cNvPr id="530" name="Oval 4"/>
            <p:cNvGrpSpPr/>
            <p:nvPr/>
          </p:nvGrpSpPr>
          <p:grpSpPr>
            <a:xfrm>
              <a:off x="831652" y="364149"/>
              <a:ext cx="319235" cy="358141"/>
              <a:chOff x="0" y="0"/>
              <a:chExt cx="319233" cy="358140"/>
            </a:xfrm>
          </p:grpSpPr>
          <p:sp>
            <p:nvSpPr>
              <p:cNvPr id="528" name="Circle"/>
              <p:cNvSpPr/>
              <p:nvPr/>
            </p:nvSpPr>
            <p:spPr>
              <a:xfrm>
                <a:off x="7887" y="27340"/>
                <a:ext cx="303459" cy="303459"/>
              </a:xfrm>
              <a:prstGeom prst="ellipse">
                <a:avLst/>
              </a:prstGeom>
              <a:solidFill>
                <a:srgbClr val="00FF42"/>
              </a:solidFill>
              <a:ln w="28575" cap="flat">
                <a:solidFill>
                  <a:srgbClr val="000000"/>
                </a:solidFill>
                <a:prstDash val="solid"/>
                <a:round/>
              </a:ln>
              <a:effectLst/>
            </p:spPr>
            <p:txBody>
              <a:bodyPr wrap="square" lIns="45719" tIns="45719" rIns="45719" bIns="45719" numCol="1" anchor="ctr">
                <a:noAutofit/>
              </a:bodyPr>
              <a:lstStyle/>
              <a:p>
                <a:pPr algn="ctr">
                  <a:defRPr baseline="-25000">
                    <a:latin typeface="Calibri"/>
                    <a:ea typeface="Calibri"/>
                    <a:cs typeface="Calibri"/>
                    <a:sym typeface="Calibri"/>
                  </a:defRPr>
                </a:pPr>
                <a:endParaRPr/>
              </a:p>
            </p:txBody>
          </p:sp>
          <p:sp>
            <p:nvSpPr>
              <p:cNvPr id="529" name="+r"/>
              <p:cNvSpPr txBox="1"/>
              <p:nvPr/>
            </p:nvSpPr>
            <p:spPr>
              <a:xfrm>
                <a:off x="0" y="-1"/>
                <a:ext cx="319234" cy="358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i="1">
                    <a:latin typeface="Calibri"/>
                    <a:ea typeface="Calibri"/>
                    <a:cs typeface="Calibri"/>
                    <a:sym typeface="Calibri"/>
                  </a:defRPr>
                </a:lvl1pPr>
              </a:lstStyle>
              <a:p>
                <a:r>
                  <a:t>+r</a:t>
                </a:r>
              </a:p>
            </p:txBody>
          </p:sp>
        </p:grpSp>
        <p:grpSp>
          <p:nvGrpSpPr>
            <p:cNvPr id="533" name="Oval 4"/>
            <p:cNvGrpSpPr/>
            <p:nvPr/>
          </p:nvGrpSpPr>
          <p:grpSpPr>
            <a:xfrm>
              <a:off x="424841" y="697953"/>
              <a:ext cx="303459" cy="358141"/>
              <a:chOff x="0" y="0"/>
              <a:chExt cx="303457" cy="358140"/>
            </a:xfrm>
          </p:grpSpPr>
          <p:sp>
            <p:nvSpPr>
              <p:cNvPr id="531" name="Circle"/>
              <p:cNvSpPr/>
              <p:nvPr/>
            </p:nvSpPr>
            <p:spPr>
              <a:xfrm>
                <a:off x="0" y="27340"/>
                <a:ext cx="303458" cy="303459"/>
              </a:xfrm>
              <a:prstGeom prst="ellipse">
                <a:avLst/>
              </a:prstGeom>
              <a:solidFill>
                <a:srgbClr val="FF3300"/>
              </a:solidFill>
              <a:ln w="28575" cap="flat">
                <a:solidFill>
                  <a:srgbClr val="000000"/>
                </a:solidFill>
                <a:prstDash val="solid"/>
                <a:round/>
              </a:ln>
              <a:effectLst/>
            </p:spPr>
            <p:txBody>
              <a:bodyPr wrap="square" lIns="45719" tIns="45719" rIns="45719" bIns="45719" numCol="1" anchor="ctr">
                <a:noAutofit/>
              </a:bodyPr>
              <a:lstStyle/>
              <a:p>
                <a:pPr algn="ctr">
                  <a:defRPr baseline="-25000">
                    <a:latin typeface="Calibri"/>
                    <a:ea typeface="Calibri"/>
                    <a:cs typeface="Calibri"/>
                    <a:sym typeface="Calibri"/>
                  </a:defRPr>
                </a:pPr>
                <a:endParaRPr/>
              </a:p>
            </p:txBody>
          </p:sp>
          <p:sp>
            <p:nvSpPr>
              <p:cNvPr id="532" name="W"/>
              <p:cNvSpPr txBox="1"/>
              <p:nvPr/>
            </p:nvSpPr>
            <p:spPr>
              <a:xfrm>
                <a:off x="2269" y="-1"/>
                <a:ext cx="298920" cy="358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i="1">
                    <a:latin typeface="Calibri"/>
                    <a:ea typeface="Calibri"/>
                    <a:cs typeface="Calibri"/>
                    <a:sym typeface="Calibri"/>
                  </a:defRPr>
                </a:lvl1pPr>
              </a:lstStyle>
              <a:p>
                <a:r>
                  <a:t>W</a:t>
                </a:r>
              </a:p>
            </p:txBody>
          </p:sp>
        </p:grpSp>
        <p:sp>
          <p:nvSpPr>
            <p:cNvPr id="534" name="AutoShape 6"/>
            <p:cNvSpPr/>
            <p:nvPr/>
          </p:nvSpPr>
          <p:spPr>
            <a:xfrm flipH="1">
              <a:off x="683860" y="650508"/>
              <a:ext cx="200122" cy="119227"/>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sp>
          <p:nvSpPr>
            <p:cNvPr id="535" name="AutoShape 6"/>
            <p:cNvSpPr/>
            <p:nvPr/>
          </p:nvSpPr>
          <p:spPr>
            <a:xfrm>
              <a:off x="259017" y="650508"/>
              <a:ext cx="210264" cy="119227"/>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grpSp>
          <p:nvGrpSpPr>
            <p:cNvPr id="538" name="Oval 4"/>
            <p:cNvGrpSpPr/>
            <p:nvPr/>
          </p:nvGrpSpPr>
          <p:grpSpPr>
            <a:xfrm>
              <a:off x="424841" y="-1"/>
              <a:ext cx="303459" cy="358141"/>
              <a:chOff x="0" y="0"/>
              <a:chExt cx="303457" cy="358140"/>
            </a:xfrm>
          </p:grpSpPr>
          <p:sp>
            <p:nvSpPr>
              <p:cNvPr id="536" name="Circle"/>
              <p:cNvSpPr/>
              <p:nvPr/>
            </p:nvSpPr>
            <p:spPr>
              <a:xfrm>
                <a:off x="0" y="27340"/>
                <a:ext cx="303458" cy="303459"/>
              </a:xfrm>
              <a:prstGeom prst="ellipse">
                <a:avLst/>
              </a:prstGeom>
              <a:solidFill>
                <a:srgbClr val="00FF42"/>
              </a:solidFill>
              <a:ln w="28575" cap="flat">
                <a:solidFill>
                  <a:srgbClr val="000000"/>
                </a:solidFill>
                <a:prstDash val="solid"/>
                <a:round/>
              </a:ln>
              <a:effectLst/>
            </p:spPr>
            <p:txBody>
              <a:bodyPr wrap="square" lIns="45719" tIns="45719" rIns="45719" bIns="45719" numCol="1" anchor="ctr">
                <a:noAutofit/>
              </a:bodyPr>
              <a:lstStyle/>
              <a:p>
                <a:pPr algn="ctr">
                  <a:defRPr baseline="-25000">
                    <a:latin typeface="Calibri"/>
                    <a:ea typeface="Calibri"/>
                    <a:cs typeface="Calibri"/>
                    <a:sym typeface="Calibri"/>
                  </a:defRPr>
                </a:pPr>
                <a:endParaRPr/>
              </a:p>
            </p:txBody>
          </p:sp>
          <p:sp>
            <p:nvSpPr>
              <p:cNvPr id="537" name="C"/>
              <p:cNvSpPr txBox="1"/>
              <p:nvPr/>
            </p:nvSpPr>
            <p:spPr>
              <a:xfrm>
                <a:off x="31291" y="-1"/>
                <a:ext cx="240876" cy="358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i="1">
                    <a:latin typeface="Calibri"/>
                    <a:ea typeface="Calibri"/>
                    <a:cs typeface="Calibri"/>
                    <a:sym typeface="Calibri"/>
                  </a:defRPr>
                </a:lvl1pPr>
              </a:lstStyle>
              <a:p>
                <a:r>
                  <a:t>C</a:t>
                </a:r>
              </a:p>
            </p:txBody>
          </p:sp>
        </p:grpSp>
        <p:sp>
          <p:nvSpPr>
            <p:cNvPr id="539" name="AutoShape 6"/>
            <p:cNvSpPr/>
            <p:nvPr/>
          </p:nvSpPr>
          <p:spPr>
            <a:xfrm>
              <a:off x="683859" y="286358"/>
              <a:ext cx="200122" cy="149573"/>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sp>
          <p:nvSpPr>
            <p:cNvPr id="540" name="AutoShape 6"/>
            <p:cNvSpPr/>
            <p:nvPr/>
          </p:nvSpPr>
          <p:spPr>
            <a:xfrm flipH="1">
              <a:off x="259018" y="286358"/>
              <a:ext cx="210264" cy="149573"/>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grpSp>
      <p:sp>
        <p:nvSpPr>
          <p:cNvPr id="542" name="Straight Arrow Connector 111"/>
          <p:cNvSpPr/>
          <p:nvPr/>
        </p:nvSpPr>
        <p:spPr>
          <a:xfrm>
            <a:off x="9372600" y="4836479"/>
            <a:ext cx="304800" cy="1"/>
          </a:xfrm>
          <a:prstGeom prst="line">
            <a:avLst/>
          </a:prstGeom>
          <a:ln w="28575">
            <a:solidFill>
              <a:srgbClr val="000000"/>
            </a:solidFill>
            <a:tailEnd type="triangle"/>
          </a:ln>
        </p:spPr>
        <p:txBody>
          <a:bodyPr lIns="45719" rIns="45719"/>
          <a:lstStyle/>
          <a:p>
            <a:endParaRPr/>
          </a:p>
        </p:txBody>
      </p:sp>
      <p:sp>
        <p:nvSpPr>
          <p:cNvPr id="543" name="Straight Arrow Connector 112"/>
          <p:cNvSpPr/>
          <p:nvPr/>
        </p:nvSpPr>
        <p:spPr>
          <a:xfrm>
            <a:off x="11430000" y="4871892"/>
            <a:ext cx="304800" cy="1"/>
          </a:xfrm>
          <a:prstGeom prst="line">
            <a:avLst/>
          </a:prstGeom>
          <a:ln w="28575">
            <a:solidFill>
              <a:srgbClr val="000000"/>
            </a:solidFill>
            <a:prstDash val="sysDot"/>
          </a:ln>
        </p:spPr>
        <p:txBody>
          <a:bodyPr lIns="45719" rIns="45719"/>
          <a:lstStyle/>
          <a:p>
            <a:endParaRPr/>
          </a:p>
        </p:txBody>
      </p:sp>
      <p:pic>
        <p:nvPicPr>
          <p:cNvPr id="544" name="Picture 67597" descr="Picture 67597"/>
          <p:cNvPicPr>
            <a:picLocks noChangeAspect="1"/>
          </p:cNvPicPr>
          <p:nvPr/>
        </p:nvPicPr>
        <p:blipFill>
          <a:blip r:embed="rId2"/>
          <a:stretch>
            <a:fillRect/>
          </a:stretch>
        </p:blipFill>
        <p:spPr>
          <a:xfrm>
            <a:off x="381000" y="5486400"/>
            <a:ext cx="3454400" cy="279400"/>
          </a:xfrm>
          <a:prstGeom prst="rect">
            <a:avLst/>
          </a:prstGeom>
          <a:ln w="12700">
            <a:miter lim="400000"/>
          </a:ln>
        </p:spPr>
      </p:pic>
      <p:pic>
        <p:nvPicPr>
          <p:cNvPr id="545" name="Picture 67599" descr="Picture 67599"/>
          <p:cNvPicPr>
            <a:picLocks noChangeAspect="1"/>
          </p:cNvPicPr>
          <p:nvPr/>
        </p:nvPicPr>
        <p:blipFill>
          <a:blip r:embed="rId3"/>
          <a:stretch>
            <a:fillRect/>
          </a:stretch>
        </p:blipFill>
        <p:spPr>
          <a:xfrm>
            <a:off x="4292600" y="5511800"/>
            <a:ext cx="3479800" cy="279400"/>
          </a:xfrm>
          <a:prstGeom prst="rect">
            <a:avLst/>
          </a:prstGeom>
          <a:ln w="12700">
            <a:miter lim="400000"/>
          </a:ln>
        </p:spPr>
      </p:pic>
      <p:pic>
        <p:nvPicPr>
          <p:cNvPr id="546" name="Picture 67600" descr="Picture 67600"/>
          <p:cNvPicPr>
            <a:picLocks noChangeAspect="1"/>
          </p:cNvPicPr>
          <p:nvPr/>
        </p:nvPicPr>
        <p:blipFill>
          <a:blip r:embed="rId4"/>
          <a:stretch>
            <a:fillRect/>
          </a:stretch>
        </p:blipFill>
        <p:spPr>
          <a:xfrm>
            <a:off x="8077200" y="5486400"/>
            <a:ext cx="3479800" cy="279400"/>
          </a:xfrm>
          <a:prstGeom prst="rect">
            <a:avLst/>
          </a:prstGeom>
          <a:ln w="12700">
            <a:miter lim="400000"/>
          </a:ln>
        </p:spPr>
      </p:pic>
      <p:sp>
        <p:nvSpPr>
          <p:cNvPr id="547" name="Content Placeholder 2"/>
          <p:cNvSpPr txBox="1"/>
          <p:nvPr/>
        </p:nvSpPr>
        <p:spPr>
          <a:xfrm>
            <a:off x="406400" y="2882900"/>
            <a:ext cx="6527800" cy="17017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ormAutofit/>
          </a:bodyPr>
          <a:lstStyle/>
          <a:p>
            <a:pPr marL="342882" indent="-342882">
              <a:spcBef>
                <a:spcPts val="500"/>
              </a:spcBef>
              <a:buClr>
                <a:schemeClr val="accent2"/>
              </a:buClr>
              <a:buSzPct val="100000"/>
              <a:buChar char="▪"/>
              <a:defRPr sz="2400">
                <a:solidFill>
                  <a:schemeClr val="accent2"/>
                </a:solidFill>
                <a:latin typeface="Palatino"/>
                <a:ea typeface="Palatino"/>
                <a:cs typeface="Palatino"/>
                <a:sym typeface="Palatino"/>
              </a:defRPr>
            </a:pPr>
            <a:r>
              <a:t>Steps 3: Repeat</a:t>
            </a:r>
          </a:p>
          <a:p>
            <a:pPr marL="742912" lvl="1" indent="-285737">
              <a:spcBef>
                <a:spcPts val="400"/>
              </a:spcBef>
              <a:buClr>
                <a:srgbClr val="000000"/>
              </a:buClr>
              <a:buSzPct val="100000"/>
              <a:buChar char="▪"/>
              <a:defRPr sz="2000">
                <a:latin typeface="Palatino"/>
                <a:ea typeface="Palatino"/>
                <a:cs typeface="Palatino"/>
                <a:sym typeface="Palatino"/>
              </a:defRPr>
            </a:pPr>
            <a:r>
              <a:t>Choose a non-evidence variable X</a:t>
            </a:r>
            <a:endParaRPr sz="2800"/>
          </a:p>
          <a:p>
            <a:pPr marL="742912" lvl="1" indent="-285737">
              <a:spcBef>
                <a:spcPts val="400"/>
              </a:spcBef>
              <a:buClr>
                <a:srgbClr val="000000"/>
              </a:buClr>
              <a:buSzPct val="100000"/>
              <a:buChar char="▪"/>
              <a:defRPr sz="2000">
                <a:latin typeface="Palatino"/>
                <a:ea typeface="Palatino"/>
                <a:cs typeface="Palatino"/>
                <a:sym typeface="Palatino"/>
              </a:defRPr>
            </a:pPr>
            <a:r>
              <a:t>Resample X from P( X | all other variables)*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4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401">
                                            <p:bg/>
                                          </p:spTgt>
                                        </p:tgtEl>
                                        <p:attrNameLst>
                                          <p:attrName>style.visibility</p:attrName>
                                        </p:attrNameLst>
                                      </p:cBhvr>
                                      <p:to>
                                        <p:strVal val="visible"/>
                                      </p:to>
                                    </p:set>
                                  </p:childTnLst>
                                </p:cTn>
                              </p:par>
                              <p:par>
                                <p:cTn id="11" presetID="1" presetClass="entr" presetSubtype="0" fill="hold" grpId="2" nodeType="withEffect">
                                  <p:stCondLst>
                                    <p:cond delay="0"/>
                                  </p:stCondLst>
                                  <p:iterate>
                                    <p:tmAbs val="0"/>
                                  </p:iterate>
                                  <p:childTnLst>
                                    <p:set>
                                      <p:cBhvr>
                                        <p:cTn id="12" fill="hold"/>
                                        <p:tgtEl>
                                          <p:spTgt spid="401">
                                            <p:txEl>
                                              <p:pRg st="0" end="0"/>
                                            </p:txEl>
                                          </p:spTgt>
                                        </p:tgtEl>
                                        <p:attrNameLst>
                                          <p:attrName>style.visibility</p:attrName>
                                        </p:attrNameLst>
                                      </p:cBhvr>
                                      <p:to>
                                        <p:strVal val="visible"/>
                                      </p:to>
                                    </p:set>
                                  </p:childTnLst>
                                </p:cTn>
                              </p:par>
                              <p:par>
                                <p:cTn id="13" presetID="1" presetClass="entr" presetSubtype="0" fill="hold" grpId="2" nodeType="withEffect">
                                  <p:stCondLst>
                                    <p:cond delay="0"/>
                                  </p:stCondLst>
                                  <p:iterate>
                                    <p:tmAbs val="0"/>
                                  </p:iterate>
                                  <p:childTnLst>
                                    <p:set>
                                      <p:cBhvr>
                                        <p:cTn id="14" fill="hold"/>
                                        <p:tgtEl>
                                          <p:spTgt spid="40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3" nodeType="clickEffect">
                                  <p:stCondLst>
                                    <p:cond delay="0"/>
                                  </p:stCondLst>
                                  <p:iterate>
                                    <p:tmAbs val="0"/>
                                  </p:iterate>
                                  <p:childTnLst>
                                    <p:set>
                                      <p:cBhvr>
                                        <p:cTn id="18" fill="hold"/>
                                        <p:tgtEl>
                                          <p:spTgt spid="399">
                                            <p:bg/>
                                          </p:spTgt>
                                        </p:tgtEl>
                                        <p:attrNameLst>
                                          <p:attrName>style.visibility</p:attrName>
                                        </p:attrNameLst>
                                      </p:cBhvr>
                                      <p:to>
                                        <p:strVal val="visible"/>
                                      </p:to>
                                    </p:set>
                                  </p:childTnLst>
                                </p:cTn>
                              </p:par>
                              <p:par>
                                <p:cTn id="19" presetID="1" presetClass="entr" presetSubtype="0" fill="hold" grpId="3" nodeType="withEffect">
                                  <p:stCondLst>
                                    <p:cond delay="0"/>
                                  </p:stCondLst>
                                  <p:iterate>
                                    <p:tmAbs val="0"/>
                                  </p:iterate>
                                  <p:childTnLst>
                                    <p:set>
                                      <p:cBhvr>
                                        <p:cTn id="20" fill="hold"/>
                                        <p:tgtEl>
                                          <p:spTgt spid="399">
                                            <p:txEl>
                                              <p:pRg st="0" end="0"/>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3" nodeType="afterEffect">
                                  <p:stCondLst>
                                    <p:cond delay="0"/>
                                  </p:stCondLst>
                                  <p:iterate>
                                    <p:tmAbs val="0"/>
                                  </p:iterate>
                                  <p:childTnLst>
                                    <p:set>
                                      <p:cBhvr>
                                        <p:cTn id="23" fill="hold"/>
                                        <p:tgtEl>
                                          <p:spTgt spid="399">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4" nodeType="clickEffect">
                                  <p:stCondLst>
                                    <p:cond delay="0"/>
                                  </p:stCondLst>
                                  <p:iterate>
                                    <p:tmAbs val="0"/>
                                  </p:iterate>
                                  <p:childTnLst>
                                    <p:set>
                                      <p:cBhvr>
                                        <p:cTn id="27" fill="hold"/>
                                        <p:tgtEl>
                                          <p:spTgt spid="43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5" nodeType="clickEffect">
                                  <p:stCondLst>
                                    <p:cond delay="0"/>
                                  </p:stCondLst>
                                  <p:iterate>
                                    <p:tmAbs val="0"/>
                                  </p:iterate>
                                  <p:childTnLst>
                                    <p:set>
                                      <p:cBhvr>
                                        <p:cTn id="31" fill="hold"/>
                                        <p:tgtEl>
                                          <p:spTgt spid="547">
                                            <p:bg/>
                                          </p:spTgt>
                                        </p:tgtEl>
                                        <p:attrNameLst>
                                          <p:attrName>style.visibility</p:attrName>
                                        </p:attrNameLst>
                                      </p:cBhvr>
                                      <p:to>
                                        <p:strVal val="visible"/>
                                      </p:to>
                                    </p:set>
                                  </p:childTnLst>
                                </p:cTn>
                              </p:par>
                              <p:par>
                                <p:cTn id="32" presetID="1" presetClass="entr" presetSubtype="0" fill="hold" grpId="5" nodeType="withEffect">
                                  <p:stCondLst>
                                    <p:cond delay="0"/>
                                  </p:stCondLst>
                                  <p:iterate>
                                    <p:tmAbs val="0"/>
                                  </p:iterate>
                                  <p:childTnLst>
                                    <p:set>
                                      <p:cBhvr>
                                        <p:cTn id="33" fill="hold"/>
                                        <p:tgtEl>
                                          <p:spTgt spid="547">
                                            <p:txEl>
                                              <p:pRg st="0" end="0"/>
                                            </p:txEl>
                                          </p:spTgt>
                                        </p:tgtEl>
                                        <p:attrNameLst>
                                          <p:attrName>style.visibility</p:attrName>
                                        </p:attrNameLst>
                                      </p:cBhvr>
                                      <p:to>
                                        <p:strVal val="visible"/>
                                      </p:to>
                                    </p:set>
                                  </p:childTnLst>
                                </p:cTn>
                              </p:par>
                              <p:par>
                                <p:cTn id="34" presetID="1" presetClass="entr" presetSubtype="0" fill="hold" grpId="5" nodeType="withEffect">
                                  <p:stCondLst>
                                    <p:cond delay="0"/>
                                  </p:stCondLst>
                                  <p:iterate>
                                    <p:tmAbs val="0"/>
                                  </p:iterate>
                                  <p:childTnLst>
                                    <p:set>
                                      <p:cBhvr>
                                        <p:cTn id="35" fill="hold"/>
                                        <p:tgtEl>
                                          <p:spTgt spid="547">
                                            <p:txEl>
                                              <p:pRg st="1" end="1"/>
                                            </p:txEl>
                                          </p:spTgt>
                                        </p:tgtEl>
                                        <p:attrNameLst>
                                          <p:attrName>style.visibility</p:attrName>
                                        </p:attrNameLst>
                                      </p:cBhvr>
                                      <p:to>
                                        <p:strVal val="visible"/>
                                      </p:to>
                                    </p:set>
                                  </p:childTnLst>
                                </p:cTn>
                              </p:par>
                              <p:par>
                                <p:cTn id="36" presetID="1" presetClass="entr" presetSubtype="0" fill="hold" grpId="5" nodeType="withEffect">
                                  <p:stCondLst>
                                    <p:cond delay="0"/>
                                  </p:stCondLst>
                                  <p:iterate>
                                    <p:tmAbs val="0"/>
                                  </p:iterate>
                                  <p:childTnLst>
                                    <p:set>
                                      <p:cBhvr>
                                        <p:cTn id="37" fill="hold"/>
                                        <p:tgtEl>
                                          <p:spTgt spid="547">
                                            <p:txEl>
                                              <p:pRg st="2" end="2"/>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6" nodeType="clickEffect">
                                  <p:stCondLst>
                                    <p:cond delay="0"/>
                                  </p:stCondLst>
                                  <p:iterate>
                                    <p:tmAbs val="0"/>
                                  </p:iterate>
                                  <p:childTnLst>
                                    <p:set>
                                      <p:cBhvr>
                                        <p:cTn id="41" fill="hold"/>
                                        <p:tgtEl>
                                          <p:spTgt spid="45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7" nodeType="clickEffect">
                                  <p:stCondLst>
                                    <p:cond delay="0"/>
                                  </p:stCondLst>
                                  <p:iterate>
                                    <p:tmAbs val="0"/>
                                  </p:iterate>
                                  <p:childTnLst>
                                    <p:set>
                                      <p:cBhvr>
                                        <p:cTn id="45" fill="hold"/>
                                        <p:tgtEl>
                                          <p:spTgt spid="544"/>
                                        </p:tgtEl>
                                        <p:attrNameLst>
                                          <p:attrName>style.visibility</p:attrName>
                                        </p:attrNameLst>
                                      </p:cBhvr>
                                      <p:to>
                                        <p:strVal val="visible"/>
                                      </p:to>
                                    </p:set>
                                  </p:childTnLst>
                                </p:cTn>
                              </p:par>
                            </p:childTnLst>
                          </p:cTn>
                        </p:par>
                        <p:par>
                          <p:cTn id="46" fill="hold">
                            <p:stCondLst>
                              <p:cond delay="0"/>
                            </p:stCondLst>
                            <p:childTnLst>
                              <p:par>
                                <p:cTn id="47" presetID="1" presetClass="entr" presetSubtype="0" fill="hold" grpId="8" nodeType="afterEffect">
                                  <p:stCondLst>
                                    <p:cond delay="0"/>
                                  </p:stCondLst>
                                  <p:iterate>
                                    <p:tmAbs val="0"/>
                                  </p:iterate>
                                  <p:childTnLst>
                                    <p:set>
                                      <p:cBhvr>
                                        <p:cTn id="48" fill="hold"/>
                                        <p:tgtEl>
                                          <p:spTgt spid="47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9" nodeType="clickEffect">
                                  <p:stCondLst>
                                    <p:cond delay="0"/>
                                  </p:stCondLst>
                                  <p:iterate>
                                    <p:tmAbs val="0"/>
                                  </p:iterate>
                                  <p:childTnLst>
                                    <p:set>
                                      <p:cBhvr>
                                        <p:cTn id="52" fill="hold"/>
                                        <p:tgtEl>
                                          <p:spTgt spid="46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10" nodeType="clickEffect">
                                  <p:stCondLst>
                                    <p:cond delay="0"/>
                                  </p:stCondLst>
                                  <p:iterate>
                                    <p:tmAbs val="0"/>
                                  </p:iterate>
                                  <p:childTnLst>
                                    <p:set>
                                      <p:cBhvr>
                                        <p:cTn id="56" fill="hold"/>
                                        <p:tgtEl>
                                          <p:spTgt spid="471"/>
                                        </p:tgtEl>
                                        <p:attrNameLst>
                                          <p:attrName>style.visibility</p:attrName>
                                        </p:attrNameLst>
                                      </p:cBhvr>
                                      <p:to>
                                        <p:strVal val="visible"/>
                                      </p:to>
                                    </p:set>
                                  </p:childTnLst>
                                </p:cTn>
                              </p:par>
                            </p:childTnLst>
                          </p:cTn>
                        </p:par>
                        <p:par>
                          <p:cTn id="57" fill="hold">
                            <p:stCondLst>
                              <p:cond delay="0"/>
                            </p:stCondLst>
                            <p:childTnLst>
                              <p:par>
                                <p:cTn id="58" presetID="1" presetClass="entr" presetSubtype="0" fill="hold" grpId="11" nodeType="afterEffect">
                                  <p:stCondLst>
                                    <p:cond delay="0"/>
                                  </p:stCondLst>
                                  <p:iterate>
                                    <p:tmAbs val="0"/>
                                  </p:iterate>
                                  <p:childTnLst>
                                    <p:set>
                                      <p:cBhvr>
                                        <p:cTn id="59" fill="hold"/>
                                        <p:tgtEl>
                                          <p:spTgt spid="48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12" nodeType="clickEffect">
                                  <p:stCondLst>
                                    <p:cond delay="0"/>
                                  </p:stCondLst>
                                  <p:iterate>
                                    <p:tmAbs val="0"/>
                                  </p:iterate>
                                  <p:childTnLst>
                                    <p:set>
                                      <p:cBhvr>
                                        <p:cTn id="63" fill="hold"/>
                                        <p:tgtEl>
                                          <p:spTgt spid="506"/>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grpId="13" nodeType="afterEffect">
                                  <p:stCondLst>
                                    <p:cond delay="0"/>
                                  </p:stCondLst>
                                  <p:iterate>
                                    <p:tmAbs val="0"/>
                                  </p:iterate>
                                  <p:childTnLst>
                                    <p:set>
                                      <p:cBhvr>
                                        <p:cTn id="66" fill="hold"/>
                                        <p:tgtEl>
                                          <p:spTgt spid="54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14" nodeType="clickEffect">
                                  <p:stCondLst>
                                    <p:cond delay="0"/>
                                  </p:stCondLst>
                                  <p:iterate>
                                    <p:tmAbs val="0"/>
                                  </p:iterate>
                                  <p:childTnLst>
                                    <p:set>
                                      <p:cBhvr>
                                        <p:cTn id="70" fill="hold"/>
                                        <p:tgtEl>
                                          <p:spTgt spid="50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15" nodeType="clickEffect">
                                  <p:stCondLst>
                                    <p:cond delay="0"/>
                                  </p:stCondLst>
                                  <p:iterate>
                                    <p:tmAbs val="0"/>
                                  </p:iterate>
                                  <p:childTnLst>
                                    <p:set>
                                      <p:cBhvr>
                                        <p:cTn id="74" fill="hold"/>
                                        <p:tgtEl>
                                          <p:spTgt spid="507"/>
                                        </p:tgtEl>
                                        <p:attrNameLst>
                                          <p:attrName>style.visibility</p:attrName>
                                        </p:attrNameLst>
                                      </p:cBhvr>
                                      <p:to>
                                        <p:strVal val="visible"/>
                                      </p:to>
                                    </p:set>
                                  </p:childTnLst>
                                </p:cTn>
                              </p:par>
                            </p:childTnLst>
                          </p:cTn>
                        </p:par>
                        <p:par>
                          <p:cTn id="75" fill="hold">
                            <p:stCondLst>
                              <p:cond delay="0"/>
                            </p:stCondLst>
                            <p:childTnLst>
                              <p:par>
                                <p:cTn id="76" presetID="1" presetClass="entr" presetSubtype="0" fill="hold" grpId="16" nodeType="afterEffect">
                                  <p:stCondLst>
                                    <p:cond delay="0"/>
                                  </p:stCondLst>
                                  <p:iterate>
                                    <p:tmAbs val="0"/>
                                  </p:iterate>
                                  <p:childTnLst>
                                    <p:set>
                                      <p:cBhvr>
                                        <p:cTn id="77" fill="hold"/>
                                        <p:tgtEl>
                                          <p:spTgt spid="524"/>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17" nodeType="clickEffect">
                                  <p:stCondLst>
                                    <p:cond delay="0"/>
                                  </p:stCondLst>
                                  <p:iterate>
                                    <p:tmAbs val="0"/>
                                  </p:iterate>
                                  <p:childTnLst>
                                    <p:set>
                                      <p:cBhvr>
                                        <p:cTn id="81" fill="hold"/>
                                        <p:tgtEl>
                                          <p:spTgt spid="542"/>
                                        </p:tgtEl>
                                        <p:attrNameLst>
                                          <p:attrName>style.visibility</p:attrName>
                                        </p:attrNameLst>
                                      </p:cBhvr>
                                      <p:to>
                                        <p:strVal val="visible"/>
                                      </p:to>
                                    </p:set>
                                  </p:childTnLst>
                                </p:cTn>
                              </p:par>
                            </p:childTnLst>
                          </p:cTn>
                        </p:par>
                        <p:par>
                          <p:cTn id="82" fill="hold">
                            <p:stCondLst>
                              <p:cond delay="0"/>
                            </p:stCondLst>
                            <p:childTnLst>
                              <p:par>
                                <p:cTn id="83" presetID="1" presetClass="entr" presetSubtype="0" fill="hold" grpId="18" nodeType="afterEffect">
                                  <p:stCondLst>
                                    <p:cond delay="0"/>
                                  </p:stCondLst>
                                  <p:iterate>
                                    <p:tmAbs val="0"/>
                                  </p:iterate>
                                  <p:childTnLst>
                                    <p:set>
                                      <p:cBhvr>
                                        <p:cTn id="84" fill="hold"/>
                                        <p:tgtEl>
                                          <p:spTgt spid="546"/>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19" nodeType="clickEffect">
                                  <p:stCondLst>
                                    <p:cond delay="0"/>
                                  </p:stCondLst>
                                  <p:iterate>
                                    <p:tmAbs val="0"/>
                                  </p:iterate>
                                  <p:childTnLst>
                                    <p:set>
                                      <p:cBhvr>
                                        <p:cTn id="88" fill="hold"/>
                                        <p:tgtEl>
                                          <p:spTgt spid="543"/>
                                        </p:tgtEl>
                                        <p:attrNameLst>
                                          <p:attrName>style.visibility</p:attrName>
                                        </p:attrNameLst>
                                      </p:cBhvr>
                                      <p:to>
                                        <p:strVal val="visible"/>
                                      </p:to>
                                    </p:set>
                                  </p:childTnLst>
                                </p:cTn>
                              </p:par>
                            </p:childTnLst>
                          </p:cTn>
                        </p:par>
                        <p:par>
                          <p:cTn id="89" fill="hold">
                            <p:stCondLst>
                              <p:cond delay="0"/>
                            </p:stCondLst>
                            <p:childTnLst>
                              <p:par>
                                <p:cTn id="90" presetID="1" presetClass="entr" presetSubtype="0" fill="hold" grpId="20" nodeType="afterEffect">
                                  <p:stCondLst>
                                    <p:cond delay="0"/>
                                  </p:stCondLst>
                                  <p:iterate>
                                    <p:tmAbs val="0"/>
                                  </p:iterate>
                                  <p:childTnLst>
                                    <p:set>
                                      <p:cBhvr>
                                        <p:cTn id="91" fill="hold"/>
                                        <p:tgtEl>
                                          <p:spTgt spid="5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 grpId="3" build="p" bldLvl="5" animBg="1" advAuto="0"/>
      <p:bldP spid="401" grpId="2" build="p" animBg="1" advAuto="0"/>
      <p:bldP spid="418" grpId="1" animBg="1" advAuto="0"/>
      <p:bldP spid="435" grpId="4" animBg="1" advAuto="0"/>
      <p:bldP spid="452" grpId="6" animBg="1" advAuto="0"/>
      <p:bldP spid="469" grpId="9" animBg="1" advAuto="0"/>
      <p:bldP spid="470" grpId="8" animBg="1" advAuto="0"/>
      <p:bldP spid="471" grpId="10" animBg="1" advAuto="0"/>
      <p:bldP spid="488" grpId="11" animBg="1" advAuto="0"/>
      <p:bldP spid="505" grpId="14" animBg="1" advAuto="0"/>
      <p:bldP spid="506" grpId="12" animBg="1" advAuto="0"/>
      <p:bldP spid="507" grpId="15" animBg="1" advAuto="0"/>
      <p:bldP spid="524" grpId="16" animBg="1" advAuto="0"/>
      <p:bldP spid="541" grpId="20" animBg="1" advAuto="0"/>
      <p:bldP spid="542" grpId="17" animBg="1" advAuto="0"/>
      <p:bldP spid="543" grpId="19" animBg="1" advAuto="0"/>
      <p:bldP spid="544" grpId="7" animBg="1" advAuto="0"/>
      <p:bldP spid="545" grpId="13" animBg="1" advAuto="0"/>
      <p:bldP spid="546" grpId="18" animBg="1" advAuto="0"/>
      <p:bldP spid="547" grpId="5" build="p"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 name="Title 1"/>
          <p:cNvSpPr txBox="1">
            <a:spLocks noGrp="1"/>
          </p:cNvSpPr>
          <p:nvPr>
            <p:ph type="title"/>
          </p:nvPr>
        </p:nvSpPr>
        <p:spPr>
          <a:prstGeom prst="rect">
            <a:avLst/>
          </a:prstGeom>
        </p:spPr>
        <p:txBody>
          <a:bodyPr/>
          <a:lstStyle>
            <a:lvl1pPr>
              <a:defRPr>
                <a:latin typeface="Palatino"/>
                <a:ea typeface="Palatino"/>
                <a:cs typeface="Palatino"/>
                <a:sym typeface="Palatino"/>
              </a:defRPr>
            </a:lvl1pPr>
          </a:lstStyle>
          <a:p>
            <a:r>
              <a:t>Gibbs Sampling</a:t>
            </a:r>
          </a:p>
        </p:txBody>
      </p:sp>
      <p:sp>
        <p:nvSpPr>
          <p:cNvPr id="550" name="Content Placeholder 2"/>
          <p:cNvSpPr txBox="1">
            <a:spLocks noGrp="1"/>
          </p:cNvSpPr>
          <p:nvPr>
            <p:ph type="body" idx="1"/>
          </p:nvPr>
        </p:nvSpPr>
        <p:spPr>
          <a:xfrm>
            <a:off x="1257175" y="1244600"/>
            <a:ext cx="9677650" cy="3603824"/>
          </a:xfrm>
          <a:prstGeom prst="rect">
            <a:avLst/>
          </a:prstGeom>
        </p:spPr>
        <p:txBody>
          <a:bodyPr/>
          <a:lstStyle/>
          <a:p>
            <a:pPr marL="342881" indent="-342881">
              <a:spcBef>
                <a:spcPts val="400"/>
              </a:spcBef>
              <a:defRPr sz="1800" i="1">
                <a:latin typeface="Palatino"/>
                <a:ea typeface="Palatino"/>
                <a:cs typeface="Palatino"/>
                <a:sym typeface="Palatino"/>
              </a:defRPr>
            </a:pPr>
            <a:r>
              <a:rPr b="1"/>
              <a:t>Procedure</a:t>
            </a:r>
            <a:r>
              <a:t>: </a:t>
            </a:r>
            <a:r>
              <a:rPr i="0"/>
              <a:t>keep track of a full instantiation x</a:t>
            </a:r>
            <a:r>
              <a:rPr i="0" baseline="-27111"/>
              <a:t>1</a:t>
            </a:r>
            <a:r>
              <a:rPr i="0"/>
              <a:t>, x</a:t>
            </a:r>
            <a:r>
              <a:rPr i="0" baseline="-27111"/>
              <a:t>2</a:t>
            </a:r>
            <a:r>
              <a:rPr i="0"/>
              <a:t>, …, x</a:t>
            </a:r>
            <a:r>
              <a:rPr i="0" baseline="-27111"/>
              <a:t>n</a:t>
            </a:r>
            <a:r>
              <a:rPr i="0"/>
              <a:t>.   Start with an arbitrary instantiation consistent with the evidence.  Sample one variable at a time, conditioned on all the rest, but keep evidence fixed.  Keep repeating this for a long time.</a:t>
            </a:r>
          </a:p>
          <a:p>
            <a:pPr marL="342881" indent="-342881">
              <a:spcBef>
                <a:spcPts val="400"/>
              </a:spcBef>
              <a:defRPr sz="1800" i="1">
                <a:latin typeface="Palatino"/>
                <a:ea typeface="Palatino"/>
                <a:cs typeface="Palatino"/>
                <a:sym typeface="Palatino"/>
              </a:defRPr>
            </a:pPr>
            <a:r>
              <a:rPr b="1"/>
              <a:t>Property</a:t>
            </a:r>
            <a:r>
              <a:t>: </a:t>
            </a:r>
            <a:r>
              <a:rPr i="0"/>
              <a:t>in the limit of repeating this infinitely many times the resulting samples come from the correct distribution (i.e. conditioned on evidence).</a:t>
            </a:r>
          </a:p>
          <a:p>
            <a:pPr marL="342881" indent="-342881">
              <a:spcBef>
                <a:spcPts val="400"/>
              </a:spcBef>
              <a:defRPr sz="1800" i="1">
                <a:latin typeface="Palatino"/>
                <a:ea typeface="Palatino"/>
                <a:cs typeface="Palatino"/>
                <a:sym typeface="Palatino"/>
              </a:defRPr>
            </a:pPr>
            <a:r>
              <a:rPr b="1"/>
              <a:t>Rationale</a:t>
            </a:r>
            <a:r>
              <a:rPr i="0"/>
              <a:t>: both upstream and downstream variables condition on evidence.</a:t>
            </a:r>
          </a:p>
          <a:p>
            <a:pPr marL="342881" indent="-342881">
              <a:spcBef>
                <a:spcPts val="400"/>
              </a:spcBef>
              <a:defRPr sz="1800">
                <a:latin typeface="Palatino"/>
                <a:ea typeface="Palatino"/>
                <a:cs typeface="Palatino"/>
                <a:sym typeface="Palatino"/>
              </a:defRPr>
            </a:pPr>
            <a:r>
              <a:t>In contrast: likelihood weighting only conditions on upstream evidence, and hence weights obtained in likelihood weighting can sometimes be very small.  Sum of weights over all samples is indicative of how many “effective” samples were obtained, so we want high weight.</a:t>
            </a:r>
          </a:p>
        </p:txBody>
      </p:sp>
      <p:grpSp>
        <p:nvGrpSpPr>
          <p:cNvPr id="659" name="Group"/>
          <p:cNvGrpSpPr/>
          <p:nvPr/>
        </p:nvGrpSpPr>
        <p:grpSpPr>
          <a:xfrm>
            <a:off x="304800" y="4849459"/>
            <a:ext cx="11430001" cy="1056094"/>
            <a:chOff x="0" y="0"/>
            <a:chExt cx="11429999" cy="1056093"/>
          </a:xfrm>
        </p:grpSpPr>
        <p:grpSp>
          <p:nvGrpSpPr>
            <p:cNvPr id="567" name="Group 49"/>
            <p:cNvGrpSpPr/>
            <p:nvPr/>
          </p:nvGrpSpPr>
          <p:grpSpPr>
            <a:xfrm>
              <a:off x="0" y="-1"/>
              <a:ext cx="1150887" cy="1056095"/>
              <a:chOff x="0" y="0"/>
              <a:chExt cx="1150886" cy="1056093"/>
            </a:xfrm>
          </p:grpSpPr>
          <p:grpSp>
            <p:nvGrpSpPr>
              <p:cNvPr id="553" name="Oval 4"/>
              <p:cNvGrpSpPr/>
              <p:nvPr/>
            </p:nvGrpSpPr>
            <p:grpSpPr>
              <a:xfrm>
                <a:off x="0" y="364149"/>
                <a:ext cx="303458" cy="358141"/>
                <a:chOff x="0" y="0"/>
                <a:chExt cx="303457" cy="358140"/>
              </a:xfrm>
            </p:grpSpPr>
            <p:sp>
              <p:nvSpPr>
                <p:cNvPr id="551" name="Circle"/>
                <p:cNvSpPr/>
                <p:nvPr/>
              </p:nvSpPr>
              <p:spPr>
                <a:xfrm>
                  <a:off x="0" y="27340"/>
                  <a:ext cx="303458" cy="303459"/>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baseline="-25000">
                      <a:latin typeface="Calibri"/>
                      <a:ea typeface="Calibri"/>
                      <a:cs typeface="Calibri"/>
                      <a:sym typeface="Calibri"/>
                    </a:defRPr>
                  </a:pPr>
                  <a:endParaRPr/>
                </a:p>
              </p:txBody>
            </p:sp>
            <p:sp>
              <p:nvSpPr>
                <p:cNvPr id="552" name="S"/>
                <p:cNvSpPr txBox="1"/>
                <p:nvPr/>
              </p:nvSpPr>
              <p:spPr>
                <a:xfrm>
                  <a:off x="44685" y="-1"/>
                  <a:ext cx="214088" cy="358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i="1">
                      <a:latin typeface="Calibri"/>
                      <a:ea typeface="Calibri"/>
                      <a:cs typeface="Calibri"/>
                      <a:sym typeface="Calibri"/>
                    </a:defRPr>
                  </a:lvl1pPr>
                </a:lstStyle>
                <a:p>
                  <a:r>
                    <a:t>S</a:t>
                  </a:r>
                </a:p>
              </p:txBody>
            </p:sp>
          </p:grpSp>
          <p:grpSp>
            <p:nvGrpSpPr>
              <p:cNvPr id="556" name="Oval 4"/>
              <p:cNvGrpSpPr/>
              <p:nvPr/>
            </p:nvGrpSpPr>
            <p:grpSpPr>
              <a:xfrm>
                <a:off x="831652" y="364149"/>
                <a:ext cx="319235" cy="358141"/>
                <a:chOff x="0" y="0"/>
                <a:chExt cx="319233" cy="358140"/>
              </a:xfrm>
            </p:grpSpPr>
            <p:sp>
              <p:nvSpPr>
                <p:cNvPr id="554" name="Circle"/>
                <p:cNvSpPr/>
                <p:nvPr/>
              </p:nvSpPr>
              <p:spPr>
                <a:xfrm>
                  <a:off x="7887" y="27340"/>
                  <a:ext cx="303459" cy="303459"/>
                </a:xfrm>
                <a:prstGeom prst="ellipse">
                  <a:avLst/>
                </a:prstGeom>
                <a:solidFill>
                  <a:srgbClr val="00FF42"/>
                </a:solidFill>
                <a:ln w="28575" cap="flat">
                  <a:solidFill>
                    <a:srgbClr val="000000"/>
                  </a:solidFill>
                  <a:prstDash val="solid"/>
                  <a:round/>
                </a:ln>
                <a:effectLst/>
              </p:spPr>
              <p:txBody>
                <a:bodyPr wrap="square" lIns="45719" tIns="45719" rIns="45719" bIns="45719" numCol="1" anchor="ctr">
                  <a:noAutofit/>
                </a:bodyPr>
                <a:lstStyle/>
                <a:p>
                  <a:pPr algn="ctr">
                    <a:defRPr baseline="-25000">
                      <a:latin typeface="Calibri"/>
                      <a:ea typeface="Calibri"/>
                      <a:cs typeface="Calibri"/>
                      <a:sym typeface="Calibri"/>
                    </a:defRPr>
                  </a:pPr>
                  <a:endParaRPr/>
                </a:p>
              </p:txBody>
            </p:sp>
            <p:sp>
              <p:nvSpPr>
                <p:cNvPr id="555" name="+r"/>
                <p:cNvSpPr txBox="1"/>
                <p:nvPr/>
              </p:nvSpPr>
              <p:spPr>
                <a:xfrm>
                  <a:off x="0" y="-1"/>
                  <a:ext cx="319234" cy="358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i="1">
                      <a:latin typeface="Calibri"/>
                      <a:ea typeface="Calibri"/>
                      <a:cs typeface="Calibri"/>
                      <a:sym typeface="Calibri"/>
                    </a:defRPr>
                  </a:lvl1pPr>
                </a:lstStyle>
                <a:p>
                  <a:r>
                    <a:t>+r</a:t>
                  </a:r>
                </a:p>
              </p:txBody>
            </p:sp>
          </p:grpSp>
          <p:grpSp>
            <p:nvGrpSpPr>
              <p:cNvPr id="559" name="Oval 4"/>
              <p:cNvGrpSpPr/>
              <p:nvPr/>
            </p:nvGrpSpPr>
            <p:grpSpPr>
              <a:xfrm>
                <a:off x="424841" y="697953"/>
                <a:ext cx="303459" cy="358141"/>
                <a:chOff x="0" y="0"/>
                <a:chExt cx="303457" cy="358140"/>
              </a:xfrm>
            </p:grpSpPr>
            <p:sp>
              <p:nvSpPr>
                <p:cNvPr id="557" name="Circle"/>
                <p:cNvSpPr/>
                <p:nvPr/>
              </p:nvSpPr>
              <p:spPr>
                <a:xfrm>
                  <a:off x="0" y="27340"/>
                  <a:ext cx="303458" cy="303459"/>
                </a:xfrm>
                <a:prstGeom prst="ellipse">
                  <a:avLst/>
                </a:prstGeom>
                <a:solidFill>
                  <a:srgbClr val="FF3300"/>
                </a:solidFill>
                <a:ln w="28575" cap="flat">
                  <a:solidFill>
                    <a:srgbClr val="000000"/>
                  </a:solidFill>
                  <a:prstDash val="solid"/>
                  <a:round/>
                </a:ln>
                <a:effectLst/>
              </p:spPr>
              <p:txBody>
                <a:bodyPr wrap="square" lIns="45719" tIns="45719" rIns="45719" bIns="45719" numCol="1" anchor="ctr">
                  <a:noAutofit/>
                </a:bodyPr>
                <a:lstStyle/>
                <a:p>
                  <a:pPr algn="ctr">
                    <a:defRPr baseline="-25000">
                      <a:latin typeface="Calibri"/>
                      <a:ea typeface="Calibri"/>
                      <a:cs typeface="Calibri"/>
                      <a:sym typeface="Calibri"/>
                    </a:defRPr>
                  </a:pPr>
                  <a:endParaRPr/>
                </a:p>
              </p:txBody>
            </p:sp>
            <p:sp>
              <p:nvSpPr>
                <p:cNvPr id="558" name="W"/>
                <p:cNvSpPr txBox="1"/>
                <p:nvPr/>
              </p:nvSpPr>
              <p:spPr>
                <a:xfrm>
                  <a:off x="2269" y="-1"/>
                  <a:ext cx="298920" cy="358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i="1">
                      <a:latin typeface="Calibri"/>
                      <a:ea typeface="Calibri"/>
                      <a:cs typeface="Calibri"/>
                      <a:sym typeface="Calibri"/>
                    </a:defRPr>
                  </a:lvl1pPr>
                </a:lstStyle>
                <a:p>
                  <a:r>
                    <a:t>W</a:t>
                  </a:r>
                </a:p>
              </p:txBody>
            </p:sp>
          </p:grpSp>
          <p:sp>
            <p:nvSpPr>
              <p:cNvPr id="560" name="AutoShape 6"/>
              <p:cNvSpPr/>
              <p:nvPr/>
            </p:nvSpPr>
            <p:spPr>
              <a:xfrm flipH="1">
                <a:off x="683860" y="650508"/>
                <a:ext cx="200122" cy="119227"/>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sp>
            <p:nvSpPr>
              <p:cNvPr id="561" name="AutoShape 6"/>
              <p:cNvSpPr/>
              <p:nvPr/>
            </p:nvSpPr>
            <p:spPr>
              <a:xfrm>
                <a:off x="259017" y="650508"/>
                <a:ext cx="210264" cy="119227"/>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grpSp>
            <p:nvGrpSpPr>
              <p:cNvPr id="564" name="Oval 4"/>
              <p:cNvGrpSpPr/>
              <p:nvPr/>
            </p:nvGrpSpPr>
            <p:grpSpPr>
              <a:xfrm>
                <a:off x="424841" y="-1"/>
                <a:ext cx="303459" cy="358141"/>
                <a:chOff x="0" y="0"/>
                <a:chExt cx="303457" cy="358140"/>
              </a:xfrm>
            </p:grpSpPr>
            <p:sp>
              <p:nvSpPr>
                <p:cNvPr id="562" name="Circle"/>
                <p:cNvSpPr/>
                <p:nvPr/>
              </p:nvSpPr>
              <p:spPr>
                <a:xfrm>
                  <a:off x="0" y="27340"/>
                  <a:ext cx="303458" cy="303459"/>
                </a:xfrm>
                <a:prstGeom prst="ellipse">
                  <a:avLst/>
                </a:prstGeom>
                <a:solidFill>
                  <a:srgbClr val="00FF42"/>
                </a:solidFill>
                <a:ln w="28575" cap="flat">
                  <a:solidFill>
                    <a:srgbClr val="000000"/>
                  </a:solidFill>
                  <a:prstDash val="solid"/>
                  <a:round/>
                </a:ln>
                <a:effectLst/>
              </p:spPr>
              <p:txBody>
                <a:bodyPr wrap="square" lIns="45719" tIns="45719" rIns="45719" bIns="45719" numCol="1" anchor="ctr">
                  <a:noAutofit/>
                </a:bodyPr>
                <a:lstStyle/>
                <a:p>
                  <a:pPr algn="ctr">
                    <a:defRPr baseline="-25000">
                      <a:latin typeface="Calibri"/>
                      <a:ea typeface="Calibri"/>
                      <a:cs typeface="Calibri"/>
                      <a:sym typeface="Calibri"/>
                    </a:defRPr>
                  </a:pPr>
                  <a:endParaRPr/>
                </a:p>
              </p:txBody>
            </p:sp>
            <p:sp>
              <p:nvSpPr>
                <p:cNvPr id="563" name="C"/>
                <p:cNvSpPr txBox="1"/>
                <p:nvPr/>
              </p:nvSpPr>
              <p:spPr>
                <a:xfrm>
                  <a:off x="31291" y="-1"/>
                  <a:ext cx="240876" cy="358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i="1">
                      <a:latin typeface="Calibri"/>
                      <a:ea typeface="Calibri"/>
                      <a:cs typeface="Calibri"/>
                      <a:sym typeface="Calibri"/>
                    </a:defRPr>
                  </a:lvl1pPr>
                </a:lstStyle>
                <a:p>
                  <a:r>
                    <a:t>C</a:t>
                  </a:r>
                </a:p>
              </p:txBody>
            </p:sp>
          </p:grpSp>
          <p:sp>
            <p:nvSpPr>
              <p:cNvPr id="565" name="AutoShape 6"/>
              <p:cNvSpPr/>
              <p:nvPr/>
            </p:nvSpPr>
            <p:spPr>
              <a:xfrm>
                <a:off x="683859" y="286358"/>
                <a:ext cx="200122" cy="149573"/>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sp>
            <p:nvSpPr>
              <p:cNvPr id="566" name="AutoShape 6"/>
              <p:cNvSpPr/>
              <p:nvPr/>
            </p:nvSpPr>
            <p:spPr>
              <a:xfrm flipH="1">
                <a:off x="259018" y="286358"/>
                <a:ext cx="210264" cy="149573"/>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grpSp>
        <p:grpSp>
          <p:nvGrpSpPr>
            <p:cNvPr id="584" name="Group 58"/>
            <p:cNvGrpSpPr/>
            <p:nvPr/>
          </p:nvGrpSpPr>
          <p:grpSpPr>
            <a:xfrm>
              <a:off x="1981200" y="-1"/>
              <a:ext cx="1150888" cy="1056095"/>
              <a:chOff x="0" y="0"/>
              <a:chExt cx="1150886" cy="1056093"/>
            </a:xfrm>
          </p:grpSpPr>
          <p:grpSp>
            <p:nvGrpSpPr>
              <p:cNvPr id="570" name="Oval 4"/>
              <p:cNvGrpSpPr/>
              <p:nvPr/>
            </p:nvGrpSpPr>
            <p:grpSpPr>
              <a:xfrm>
                <a:off x="0" y="364149"/>
                <a:ext cx="303458" cy="358141"/>
                <a:chOff x="0" y="0"/>
                <a:chExt cx="303457" cy="358140"/>
              </a:xfrm>
            </p:grpSpPr>
            <p:sp>
              <p:nvSpPr>
                <p:cNvPr id="568" name="Circle"/>
                <p:cNvSpPr/>
                <p:nvPr/>
              </p:nvSpPr>
              <p:spPr>
                <a:xfrm>
                  <a:off x="0" y="27340"/>
                  <a:ext cx="303458" cy="303459"/>
                </a:xfrm>
                <a:prstGeom prst="ellipse">
                  <a:avLst/>
                </a:prstGeom>
                <a:solidFill>
                  <a:srgbClr val="00FF42"/>
                </a:solidFill>
                <a:ln w="28575" cap="flat">
                  <a:solidFill>
                    <a:srgbClr val="000000"/>
                  </a:solidFill>
                  <a:prstDash val="solid"/>
                  <a:round/>
                </a:ln>
                <a:effectLst/>
              </p:spPr>
              <p:txBody>
                <a:bodyPr wrap="square" lIns="45719" tIns="45719" rIns="45719" bIns="45719" numCol="1" anchor="ctr">
                  <a:noAutofit/>
                </a:bodyPr>
                <a:lstStyle/>
                <a:p>
                  <a:pPr algn="ctr">
                    <a:defRPr baseline="-25000">
                      <a:latin typeface="Calibri"/>
                      <a:ea typeface="Calibri"/>
                      <a:cs typeface="Calibri"/>
                      <a:sym typeface="Calibri"/>
                    </a:defRPr>
                  </a:pPr>
                  <a:endParaRPr/>
                </a:p>
              </p:txBody>
            </p:sp>
            <p:sp>
              <p:nvSpPr>
                <p:cNvPr id="569" name="S"/>
                <p:cNvSpPr txBox="1"/>
                <p:nvPr/>
              </p:nvSpPr>
              <p:spPr>
                <a:xfrm>
                  <a:off x="44685" y="-1"/>
                  <a:ext cx="214088" cy="358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i="1">
                      <a:latin typeface="Calibri"/>
                      <a:ea typeface="Calibri"/>
                      <a:cs typeface="Calibri"/>
                      <a:sym typeface="Calibri"/>
                    </a:defRPr>
                  </a:lvl1pPr>
                </a:lstStyle>
                <a:p>
                  <a:r>
                    <a:t>S</a:t>
                  </a:r>
                </a:p>
              </p:txBody>
            </p:sp>
          </p:grpSp>
          <p:grpSp>
            <p:nvGrpSpPr>
              <p:cNvPr id="573" name="Oval 4"/>
              <p:cNvGrpSpPr/>
              <p:nvPr/>
            </p:nvGrpSpPr>
            <p:grpSpPr>
              <a:xfrm>
                <a:off x="831652" y="364149"/>
                <a:ext cx="319235" cy="358141"/>
                <a:chOff x="0" y="0"/>
                <a:chExt cx="319233" cy="358140"/>
              </a:xfrm>
            </p:grpSpPr>
            <p:sp>
              <p:nvSpPr>
                <p:cNvPr id="571" name="Circle"/>
                <p:cNvSpPr/>
                <p:nvPr/>
              </p:nvSpPr>
              <p:spPr>
                <a:xfrm>
                  <a:off x="7887" y="27340"/>
                  <a:ext cx="303459" cy="303459"/>
                </a:xfrm>
                <a:prstGeom prst="ellipse">
                  <a:avLst/>
                </a:prstGeom>
                <a:solidFill>
                  <a:srgbClr val="00FF42"/>
                </a:solidFill>
                <a:ln w="28575" cap="flat">
                  <a:solidFill>
                    <a:srgbClr val="000000"/>
                  </a:solidFill>
                  <a:prstDash val="solid"/>
                  <a:round/>
                </a:ln>
                <a:effectLst/>
              </p:spPr>
              <p:txBody>
                <a:bodyPr wrap="square" lIns="45719" tIns="45719" rIns="45719" bIns="45719" numCol="1" anchor="ctr">
                  <a:noAutofit/>
                </a:bodyPr>
                <a:lstStyle/>
                <a:p>
                  <a:pPr algn="ctr">
                    <a:defRPr baseline="-25000">
                      <a:latin typeface="Calibri"/>
                      <a:ea typeface="Calibri"/>
                      <a:cs typeface="Calibri"/>
                      <a:sym typeface="Calibri"/>
                    </a:defRPr>
                  </a:pPr>
                  <a:endParaRPr/>
                </a:p>
              </p:txBody>
            </p:sp>
            <p:sp>
              <p:nvSpPr>
                <p:cNvPr id="572" name="+r"/>
                <p:cNvSpPr txBox="1"/>
                <p:nvPr/>
              </p:nvSpPr>
              <p:spPr>
                <a:xfrm>
                  <a:off x="0" y="-1"/>
                  <a:ext cx="319234" cy="358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i="1">
                      <a:latin typeface="Calibri"/>
                      <a:ea typeface="Calibri"/>
                      <a:cs typeface="Calibri"/>
                      <a:sym typeface="Calibri"/>
                    </a:defRPr>
                  </a:lvl1pPr>
                </a:lstStyle>
                <a:p>
                  <a:r>
                    <a:t>+r</a:t>
                  </a:r>
                </a:p>
              </p:txBody>
            </p:sp>
          </p:grpSp>
          <p:grpSp>
            <p:nvGrpSpPr>
              <p:cNvPr id="576" name="Oval 4"/>
              <p:cNvGrpSpPr/>
              <p:nvPr/>
            </p:nvGrpSpPr>
            <p:grpSpPr>
              <a:xfrm>
                <a:off x="424841" y="697953"/>
                <a:ext cx="303459" cy="358141"/>
                <a:chOff x="0" y="0"/>
                <a:chExt cx="303457" cy="358140"/>
              </a:xfrm>
            </p:grpSpPr>
            <p:sp>
              <p:nvSpPr>
                <p:cNvPr id="574" name="Circle"/>
                <p:cNvSpPr/>
                <p:nvPr/>
              </p:nvSpPr>
              <p:spPr>
                <a:xfrm>
                  <a:off x="0" y="27340"/>
                  <a:ext cx="303458" cy="303459"/>
                </a:xfrm>
                <a:prstGeom prst="ellipse">
                  <a:avLst/>
                </a:prstGeom>
                <a:solidFill>
                  <a:srgbClr val="FF3300"/>
                </a:solidFill>
                <a:ln w="28575" cap="flat">
                  <a:solidFill>
                    <a:srgbClr val="000000"/>
                  </a:solidFill>
                  <a:prstDash val="solid"/>
                  <a:round/>
                </a:ln>
                <a:effectLst/>
              </p:spPr>
              <p:txBody>
                <a:bodyPr wrap="square" lIns="45719" tIns="45719" rIns="45719" bIns="45719" numCol="1" anchor="ctr">
                  <a:noAutofit/>
                </a:bodyPr>
                <a:lstStyle/>
                <a:p>
                  <a:pPr algn="ctr">
                    <a:defRPr baseline="-25000">
                      <a:latin typeface="Calibri"/>
                      <a:ea typeface="Calibri"/>
                      <a:cs typeface="Calibri"/>
                      <a:sym typeface="Calibri"/>
                    </a:defRPr>
                  </a:pPr>
                  <a:endParaRPr/>
                </a:p>
              </p:txBody>
            </p:sp>
            <p:sp>
              <p:nvSpPr>
                <p:cNvPr id="575" name="W"/>
                <p:cNvSpPr txBox="1"/>
                <p:nvPr/>
              </p:nvSpPr>
              <p:spPr>
                <a:xfrm>
                  <a:off x="2269" y="-1"/>
                  <a:ext cx="298920" cy="358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i="1">
                      <a:latin typeface="Calibri"/>
                      <a:ea typeface="Calibri"/>
                      <a:cs typeface="Calibri"/>
                      <a:sym typeface="Calibri"/>
                    </a:defRPr>
                  </a:lvl1pPr>
                </a:lstStyle>
                <a:p>
                  <a:r>
                    <a:t>W</a:t>
                  </a:r>
                </a:p>
              </p:txBody>
            </p:sp>
          </p:grpSp>
          <p:sp>
            <p:nvSpPr>
              <p:cNvPr id="577" name="AutoShape 6"/>
              <p:cNvSpPr/>
              <p:nvPr/>
            </p:nvSpPr>
            <p:spPr>
              <a:xfrm flipH="1">
                <a:off x="683860" y="650508"/>
                <a:ext cx="200122" cy="119227"/>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sp>
            <p:nvSpPr>
              <p:cNvPr id="578" name="AutoShape 6"/>
              <p:cNvSpPr/>
              <p:nvPr/>
            </p:nvSpPr>
            <p:spPr>
              <a:xfrm>
                <a:off x="259017" y="650508"/>
                <a:ext cx="210264" cy="119227"/>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grpSp>
            <p:nvGrpSpPr>
              <p:cNvPr id="581" name="Oval 4"/>
              <p:cNvGrpSpPr/>
              <p:nvPr/>
            </p:nvGrpSpPr>
            <p:grpSpPr>
              <a:xfrm>
                <a:off x="424841" y="-1"/>
                <a:ext cx="303459" cy="358141"/>
                <a:chOff x="0" y="0"/>
                <a:chExt cx="303457" cy="358140"/>
              </a:xfrm>
            </p:grpSpPr>
            <p:sp>
              <p:nvSpPr>
                <p:cNvPr id="579" name="Circle"/>
                <p:cNvSpPr/>
                <p:nvPr/>
              </p:nvSpPr>
              <p:spPr>
                <a:xfrm>
                  <a:off x="0" y="27340"/>
                  <a:ext cx="303458" cy="303459"/>
                </a:xfrm>
                <a:prstGeom prst="ellipse">
                  <a:avLst/>
                </a:prstGeom>
                <a:solidFill>
                  <a:srgbClr val="00FF42"/>
                </a:solidFill>
                <a:ln w="28575" cap="flat">
                  <a:solidFill>
                    <a:srgbClr val="000000"/>
                  </a:solidFill>
                  <a:prstDash val="solid"/>
                  <a:round/>
                </a:ln>
                <a:effectLst/>
              </p:spPr>
              <p:txBody>
                <a:bodyPr wrap="square" lIns="45719" tIns="45719" rIns="45719" bIns="45719" numCol="1" anchor="ctr">
                  <a:noAutofit/>
                </a:bodyPr>
                <a:lstStyle/>
                <a:p>
                  <a:pPr algn="ctr">
                    <a:defRPr baseline="-25000">
                      <a:latin typeface="Calibri"/>
                      <a:ea typeface="Calibri"/>
                      <a:cs typeface="Calibri"/>
                      <a:sym typeface="Calibri"/>
                    </a:defRPr>
                  </a:pPr>
                  <a:endParaRPr/>
                </a:p>
              </p:txBody>
            </p:sp>
            <p:sp>
              <p:nvSpPr>
                <p:cNvPr id="580" name="C"/>
                <p:cNvSpPr txBox="1"/>
                <p:nvPr/>
              </p:nvSpPr>
              <p:spPr>
                <a:xfrm>
                  <a:off x="31291" y="-1"/>
                  <a:ext cx="240876" cy="358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i="1">
                      <a:latin typeface="Calibri"/>
                      <a:ea typeface="Calibri"/>
                      <a:cs typeface="Calibri"/>
                      <a:sym typeface="Calibri"/>
                    </a:defRPr>
                  </a:lvl1pPr>
                </a:lstStyle>
                <a:p>
                  <a:r>
                    <a:t>C</a:t>
                  </a:r>
                </a:p>
              </p:txBody>
            </p:sp>
          </p:grpSp>
          <p:sp>
            <p:nvSpPr>
              <p:cNvPr id="582" name="AutoShape 6"/>
              <p:cNvSpPr/>
              <p:nvPr/>
            </p:nvSpPr>
            <p:spPr>
              <a:xfrm>
                <a:off x="683859" y="286358"/>
                <a:ext cx="200122" cy="149573"/>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sp>
            <p:nvSpPr>
              <p:cNvPr id="583" name="AutoShape 6"/>
              <p:cNvSpPr/>
              <p:nvPr/>
            </p:nvSpPr>
            <p:spPr>
              <a:xfrm flipH="1">
                <a:off x="259018" y="286358"/>
                <a:ext cx="210264" cy="149573"/>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grpSp>
        <p:sp>
          <p:nvSpPr>
            <p:cNvPr id="585" name="Straight Arrow Connector 67594"/>
            <p:cNvSpPr/>
            <p:nvPr/>
          </p:nvSpPr>
          <p:spPr>
            <a:xfrm>
              <a:off x="1371600" y="520420"/>
              <a:ext cx="304800" cy="1"/>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sp>
          <p:nvSpPr>
            <p:cNvPr id="586" name="Straight Arrow Connector 72"/>
            <p:cNvSpPr/>
            <p:nvPr/>
          </p:nvSpPr>
          <p:spPr>
            <a:xfrm>
              <a:off x="3352800" y="520420"/>
              <a:ext cx="304800" cy="1"/>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grpSp>
          <p:nvGrpSpPr>
            <p:cNvPr id="603" name="Group 73"/>
            <p:cNvGrpSpPr/>
            <p:nvPr/>
          </p:nvGrpSpPr>
          <p:grpSpPr>
            <a:xfrm>
              <a:off x="3886200" y="-1"/>
              <a:ext cx="1150887" cy="1056095"/>
              <a:chOff x="0" y="0"/>
              <a:chExt cx="1150886" cy="1056093"/>
            </a:xfrm>
          </p:grpSpPr>
          <p:grpSp>
            <p:nvGrpSpPr>
              <p:cNvPr id="589" name="Oval 4"/>
              <p:cNvGrpSpPr/>
              <p:nvPr/>
            </p:nvGrpSpPr>
            <p:grpSpPr>
              <a:xfrm>
                <a:off x="0" y="364149"/>
                <a:ext cx="303458" cy="358141"/>
                <a:chOff x="0" y="0"/>
                <a:chExt cx="303457" cy="358140"/>
              </a:xfrm>
            </p:grpSpPr>
            <p:sp>
              <p:nvSpPr>
                <p:cNvPr id="587" name="Circle"/>
                <p:cNvSpPr/>
                <p:nvPr/>
              </p:nvSpPr>
              <p:spPr>
                <a:xfrm>
                  <a:off x="0" y="27340"/>
                  <a:ext cx="303458" cy="303459"/>
                </a:xfrm>
                <a:prstGeom prst="ellipse">
                  <a:avLst/>
                </a:prstGeom>
                <a:solidFill>
                  <a:srgbClr val="00FF42"/>
                </a:solidFill>
                <a:ln w="28575" cap="flat">
                  <a:solidFill>
                    <a:srgbClr val="000000"/>
                  </a:solidFill>
                  <a:prstDash val="solid"/>
                  <a:round/>
                </a:ln>
                <a:effectLst/>
              </p:spPr>
              <p:txBody>
                <a:bodyPr wrap="square" lIns="45719" tIns="45719" rIns="45719" bIns="45719" numCol="1" anchor="ctr">
                  <a:noAutofit/>
                </a:bodyPr>
                <a:lstStyle/>
                <a:p>
                  <a:pPr algn="ctr">
                    <a:defRPr baseline="-25000">
                      <a:latin typeface="Calibri"/>
                      <a:ea typeface="Calibri"/>
                      <a:cs typeface="Calibri"/>
                      <a:sym typeface="Calibri"/>
                    </a:defRPr>
                  </a:pPr>
                  <a:endParaRPr/>
                </a:p>
              </p:txBody>
            </p:sp>
            <p:sp>
              <p:nvSpPr>
                <p:cNvPr id="588" name="S"/>
                <p:cNvSpPr txBox="1"/>
                <p:nvPr/>
              </p:nvSpPr>
              <p:spPr>
                <a:xfrm>
                  <a:off x="44685" y="-1"/>
                  <a:ext cx="214088" cy="358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i="1">
                      <a:latin typeface="Calibri"/>
                      <a:ea typeface="Calibri"/>
                      <a:cs typeface="Calibri"/>
                      <a:sym typeface="Calibri"/>
                    </a:defRPr>
                  </a:lvl1pPr>
                </a:lstStyle>
                <a:p>
                  <a:r>
                    <a:t>S</a:t>
                  </a:r>
                </a:p>
              </p:txBody>
            </p:sp>
          </p:grpSp>
          <p:grpSp>
            <p:nvGrpSpPr>
              <p:cNvPr id="592" name="Oval 4"/>
              <p:cNvGrpSpPr/>
              <p:nvPr/>
            </p:nvGrpSpPr>
            <p:grpSpPr>
              <a:xfrm>
                <a:off x="831652" y="364149"/>
                <a:ext cx="319235" cy="358141"/>
                <a:chOff x="0" y="0"/>
                <a:chExt cx="319233" cy="358140"/>
              </a:xfrm>
            </p:grpSpPr>
            <p:sp>
              <p:nvSpPr>
                <p:cNvPr id="590" name="Circle"/>
                <p:cNvSpPr/>
                <p:nvPr/>
              </p:nvSpPr>
              <p:spPr>
                <a:xfrm>
                  <a:off x="7887" y="27340"/>
                  <a:ext cx="303459" cy="303459"/>
                </a:xfrm>
                <a:prstGeom prst="ellipse">
                  <a:avLst/>
                </a:prstGeom>
                <a:solidFill>
                  <a:srgbClr val="00FF42"/>
                </a:solidFill>
                <a:ln w="28575" cap="flat">
                  <a:solidFill>
                    <a:srgbClr val="000000"/>
                  </a:solidFill>
                  <a:prstDash val="solid"/>
                  <a:round/>
                </a:ln>
                <a:effectLst/>
              </p:spPr>
              <p:txBody>
                <a:bodyPr wrap="square" lIns="45719" tIns="45719" rIns="45719" bIns="45719" numCol="1" anchor="ctr">
                  <a:noAutofit/>
                </a:bodyPr>
                <a:lstStyle/>
                <a:p>
                  <a:pPr algn="ctr">
                    <a:defRPr baseline="-25000">
                      <a:latin typeface="Calibri"/>
                      <a:ea typeface="Calibri"/>
                      <a:cs typeface="Calibri"/>
                      <a:sym typeface="Calibri"/>
                    </a:defRPr>
                  </a:pPr>
                  <a:endParaRPr/>
                </a:p>
              </p:txBody>
            </p:sp>
            <p:sp>
              <p:nvSpPr>
                <p:cNvPr id="591" name="+r"/>
                <p:cNvSpPr txBox="1"/>
                <p:nvPr/>
              </p:nvSpPr>
              <p:spPr>
                <a:xfrm>
                  <a:off x="0" y="-1"/>
                  <a:ext cx="319234" cy="358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i="1">
                      <a:latin typeface="Calibri"/>
                      <a:ea typeface="Calibri"/>
                      <a:cs typeface="Calibri"/>
                      <a:sym typeface="Calibri"/>
                    </a:defRPr>
                  </a:lvl1pPr>
                </a:lstStyle>
                <a:p>
                  <a:r>
                    <a:t>+r</a:t>
                  </a:r>
                </a:p>
              </p:txBody>
            </p:sp>
          </p:grpSp>
          <p:grpSp>
            <p:nvGrpSpPr>
              <p:cNvPr id="595" name="Oval 4"/>
              <p:cNvGrpSpPr/>
              <p:nvPr/>
            </p:nvGrpSpPr>
            <p:grpSpPr>
              <a:xfrm>
                <a:off x="424841" y="697953"/>
                <a:ext cx="303459" cy="358141"/>
                <a:chOff x="0" y="0"/>
                <a:chExt cx="303457" cy="358140"/>
              </a:xfrm>
            </p:grpSpPr>
            <p:sp>
              <p:nvSpPr>
                <p:cNvPr id="593" name="Circle"/>
                <p:cNvSpPr/>
                <p:nvPr/>
              </p:nvSpPr>
              <p:spPr>
                <a:xfrm>
                  <a:off x="0" y="27340"/>
                  <a:ext cx="303458" cy="303459"/>
                </a:xfrm>
                <a:prstGeom prst="ellipse">
                  <a:avLst/>
                </a:prstGeom>
                <a:solidFill>
                  <a:srgbClr val="FF3300"/>
                </a:solidFill>
                <a:ln w="28575" cap="flat">
                  <a:solidFill>
                    <a:srgbClr val="000000"/>
                  </a:solidFill>
                  <a:prstDash val="solid"/>
                  <a:round/>
                </a:ln>
                <a:effectLst/>
              </p:spPr>
              <p:txBody>
                <a:bodyPr wrap="square" lIns="45719" tIns="45719" rIns="45719" bIns="45719" numCol="1" anchor="ctr">
                  <a:noAutofit/>
                </a:bodyPr>
                <a:lstStyle/>
                <a:p>
                  <a:pPr algn="ctr">
                    <a:defRPr baseline="-25000">
                      <a:latin typeface="Calibri"/>
                      <a:ea typeface="Calibri"/>
                      <a:cs typeface="Calibri"/>
                      <a:sym typeface="Calibri"/>
                    </a:defRPr>
                  </a:pPr>
                  <a:endParaRPr/>
                </a:p>
              </p:txBody>
            </p:sp>
            <p:sp>
              <p:nvSpPr>
                <p:cNvPr id="594" name="W"/>
                <p:cNvSpPr txBox="1"/>
                <p:nvPr/>
              </p:nvSpPr>
              <p:spPr>
                <a:xfrm>
                  <a:off x="2269" y="-1"/>
                  <a:ext cx="298920" cy="358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i="1">
                      <a:latin typeface="Calibri"/>
                      <a:ea typeface="Calibri"/>
                      <a:cs typeface="Calibri"/>
                      <a:sym typeface="Calibri"/>
                    </a:defRPr>
                  </a:lvl1pPr>
                </a:lstStyle>
                <a:p>
                  <a:r>
                    <a:t>W</a:t>
                  </a:r>
                </a:p>
              </p:txBody>
            </p:sp>
          </p:grpSp>
          <p:sp>
            <p:nvSpPr>
              <p:cNvPr id="596" name="AutoShape 6"/>
              <p:cNvSpPr/>
              <p:nvPr/>
            </p:nvSpPr>
            <p:spPr>
              <a:xfrm flipH="1">
                <a:off x="683860" y="650508"/>
                <a:ext cx="200122" cy="119227"/>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sp>
            <p:nvSpPr>
              <p:cNvPr id="597" name="AutoShape 6"/>
              <p:cNvSpPr/>
              <p:nvPr/>
            </p:nvSpPr>
            <p:spPr>
              <a:xfrm>
                <a:off x="259017" y="650508"/>
                <a:ext cx="210264" cy="119227"/>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grpSp>
            <p:nvGrpSpPr>
              <p:cNvPr id="600" name="Oval 4"/>
              <p:cNvGrpSpPr/>
              <p:nvPr/>
            </p:nvGrpSpPr>
            <p:grpSpPr>
              <a:xfrm>
                <a:off x="424841" y="-1"/>
                <a:ext cx="303459" cy="358141"/>
                <a:chOff x="0" y="0"/>
                <a:chExt cx="303457" cy="358140"/>
              </a:xfrm>
            </p:grpSpPr>
            <p:sp>
              <p:nvSpPr>
                <p:cNvPr id="598" name="Circle"/>
                <p:cNvSpPr/>
                <p:nvPr/>
              </p:nvSpPr>
              <p:spPr>
                <a:xfrm>
                  <a:off x="0" y="27340"/>
                  <a:ext cx="303458" cy="303459"/>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baseline="-25000">
                      <a:latin typeface="Calibri"/>
                      <a:ea typeface="Calibri"/>
                      <a:cs typeface="Calibri"/>
                      <a:sym typeface="Calibri"/>
                    </a:defRPr>
                  </a:pPr>
                  <a:endParaRPr/>
                </a:p>
              </p:txBody>
            </p:sp>
            <p:sp>
              <p:nvSpPr>
                <p:cNvPr id="599" name="C"/>
                <p:cNvSpPr txBox="1"/>
                <p:nvPr/>
              </p:nvSpPr>
              <p:spPr>
                <a:xfrm>
                  <a:off x="31291" y="-1"/>
                  <a:ext cx="240876" cy="358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i="1">
                      <a:latin typeface="Calibri"/>
                      <a:ea typeface="Calibri"/>
                      <a:cs typeface="Calibri"/>
                      <a:sym typeface="Calibri"/>
                    </a:defRPr>
                  </a:lvl1pPr>
                </a:lstStyle>
                <a:p>
                  <a:r>
                    <a:t>C</a:t>
                  </a:r>
                </a:p>
              </p:txBody>
            </p:sp>
          </p:grpSp>
          <p:sp>
            <p:nvSpPr>
              <p:cNvPr id="601" name="AutoShape 6"/>
              <p:cNvSpPr/>
              <p:nvPr/>
            </p:nvSpPr>
            <p:spPr>
              <a:xfrm>
                <a:off x="683859" y="286358"/>
                <a:ext cx="200122" cy="149573"/>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sp>
            <p:nvSpPr>
              <p:cNvPr id="602" name="AutoShape 6"/>
              <p:cNvSpPr/>
              <p:nvPr/>
            </p:nvSpPr>
            <p:spPr>
              <a:xfrm flipH="1">
                <a:off x="259018" y="286358"/>
                <a:ext cx="210264" cy="149573"/>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grpSp>
        <p:grpSp>
          <p:nvGrpSpPr>
            <p:cNvPr id="620" name="Group 82"/>
            <p:cNvGrpSpPr/>
            <p:nvPr/>
          </p:nvGrpSpPr>
          <p:grpSpPr>
            <a:xfrm>
              <a:off x="5867401" y="-1"/>
              <a:ext cx="1150887" cy="1056095"/>
              <a:chOff x="0" y="0"/>
              <a:chExt cx="1150886" cy="1056093"/>
            </a:xfrm>
          </p:grpSpPr>
          <p:grpSp>
            <p:nvGrpSpPr>
              <p:cNvPr id="606" name="Oval 4"/>
              <p:cNvGrpSpPr/>
              <p:nvPr/>
            </p:nvGrpSpPr>
            <p:grpSpPr>
              <a:xfrm>
                <a:off x="0" y="364149"/>
                <a:ext cx="303458" cy="358141"/>
                <a:chOff x="0" y="0"/>
                <a:chExt cx="303457" cy="358140"/>
              </a:xfrm>
            </p:grpSpPr>
            <p:sp>
              <p:nvSpPr>
                <p:cNvPr id="604" name="Circle"/>
                <p:cNvSpPr/>
                <p:nvPr/>
              </p:nvSpPr>
              <p:spPr>
                <a:xfrm>
                  <a:off x="0" y="27340"/>
                  <a:ext cx="303458" cy="303459"/>
                </a:xfrm>
                <a:prstGeom prst="ellipse">
                  <a:avLst/>
                </a:prstGeom>
                <a:solidFill>
                  <a:srgbClr val="00FF42"/>
                </a:solidFill>
                <a:ln w="28575" cap="flat">
                  <a:solidFill>
                    <a:srgbClr val="000000"/>
                  </a:solidFill>
                  <a:prstDash val="solid"/>
                  <a:round/>
                </a:ln>
                <a:effectLst/>
              </p:spPr>
              <p:txBody>
                <a:bodyPr wrap="square" lIns="45719" tIns="45719" rIns="45719" bIns="45719" numCol="1" anchor="ctr">
                  <a:noAutofit/>
                </a:bodyPr>
                <a:lstStyle/>
                <a:p>
                  <a:pPr algn="ctr">
                    <a:defRPr baseline="-25000">
                      <a:latin typeface="Calibri"/>
                      <a:ea typeface="Calibri"/>
                      <a:cs typeface="Calibri"/>
                      <a:sym typeface="Calibri"/>
                    </a:defRPr>
                  </a:pPr>
                  <a:endParaRPr/>
                </a:p>
              </p:txBody>
            </p:sp>
            <p:sp>
              <p:nvSpPr>
                <p:cNvPr id="605" name="S"/>
                <p:cNvSpPr txBox="1"/>
                <p:nvPr/>
              </p:nvSpPr>
              <p:spPr>
                <a:xfrm>
                  <a:off x="44685" y="-1"/>
                  <a:ext cx="214088" cy="358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i="1">
                      <a:latin typeface="Calibri"/>
                      <a:ea typeface="Calibri"/>
                      <a:cs typeface="Calibri"/>
                      <a:sym typeface="Calibri"/>
                    </a:defRPr>
                  </a:lvl1pPr>
                </a:lstStyle>
                <a:p>
                  <a:r>
                    <a:t>S</a:t>
                  </a:r>
                </a:p>
              </p:txBody>
            </p:sp>
          </p:grpSp>
          <p:grpSp>
            <p:nvGrpSpPr>
              <p:cNvPr id="609" name="Oval 4"/>
              <p:cNvGrpSpPr/>
              <p:nvPr/>
            </p:nvGrpSpPr>
            <p:grpSpPr>
              <a:xfrm>
                <a:off x="831652" y="364149"/>
                <a:ext cx="319235" cy="358141"/>
                <a:chOff x="0" y="0"/>
                <a:chExt cx="319233" cy="358140"/>
              </a:xfrm>
            </p:grpSpPr>
            <p:sp>
              <p:nvSpPr>
                <p:cNvPr id="607" name="Circle"/>
                <p:cNvSpPr/>
                <p:nvPr/>
              </p:nvSpPr>
              <p:spPr>
                <a:xfrm>
                  <a:off x="7887" y="27340"/>
                  <a:ext cx="303459" cy="303459"/>
                </a:xfrm>
                <a:prstGeom prst="ellipse">
                  <a:avLst/>
                </a:prstGeom>
                <a:solidFill>
                  <a:srgbClr val="00FF42"/>
                </a:solidFill>
                <a:ln w="28575" cap="flat">
                  <a:solidFill>
                    <a:srgbClr val="000000"/>
                  </a:solidFill>
                  <a:prstDash val="solid"/>
                  <a:round/>
                </a:ln>
                <a:effectLst/>
              </p:spPr>
              <p:txBody>
                <a:bodyPr wrap="square" lIns="45719" tIns="45719" rIns="45719" bIns="45719" numCol="1" anchor="ctr">
                  <a:noAutofit/>
                </a:bodyPr>
                <a:lstStyle/>
                <a:p>
                  <a:pPr algn="ctr">
                    <a:defRPr baseline="-25000">
                      <a:latin typeface="Calibri"/>
                      <a:ea typeface="Calibri"/>
                      <a:cs typeface="Calibri"/>
                      <a:sym typeface="Calibri"/>
                    </a:defRPr>
                  </a:pPr>
                  <a:endParaRPr/>
                </a:p>
              </p:txBody>
            </p:sp>
            <p:sp>
              <p:nvSpPr>
                <p:cNvPr id="608" name="+r"/>
                <p:cNvSpPr txBox="1"/>
                <p:nvPr/>
              </p:nvSpPr>
              <p:spPr>
                <a:xfrm>
                  <a:off x="0" y="-1"/>
                  <a:ext cx="319234" cy="358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i="1">
                      <a:latin typeface="Calibri"/>
                      <a:ea typeface="Calibri"/>
                      <a:cs typeface="Calibri"/>
                      <a:sym typeface="Calibri"/>
                    </a:defRPr>
                  </a:lvl1pPr>
                </a:lstStyle>
                <a:p>
                  <a:r>
                    <a:t>+r</a:t>
                  </a:r>
                </a:p>
              </p:txBody>
            </p:sp>
          </p:grpSp>
          <p:grpSp>
            <p:nvGrpSpPr>
              <p:cNvPr id="612" name="Oval 4"/>
              <p:cNvGrpSpPr/>
              <p:nvPr/>
            </p:nvGrpSpPr>
            <p:grpSpPr>
              <a:xfrm>
                <a:off x="424841" y="697953"/>
                <a:ext cx="303459" cy="358141"/>
                <a:chOff x="0" y="0"/>
                <a:chExt cx="303457" cy="358140"/>
              </a:xfrm>
            </p:grpSpPr>
            <p:sp>
              <p:nvSpPr>
                <p:cNvPr id="610" name="Circle"/>
                <p:cNvSpPr/>
                <p:nvPr/>
              </p:nvSpPr>
              <p:spPr>
                <a:xfrm>
                  <a:off x="0" y="27340"/>
                  <a:ext cx="303458" cy="303459"/>
                </a:xfrm>
                <a:prstGeom prst="ellipse">
                  <a:avLst/>
                </a:prstGeom>
                <a:solidFill>
                  <a:srgbClr val="FF3300"/>
                </a:solidFill>
                <a:ln w="28575" cap="flat">
                  <a:solidFill>
                    <a:srgbClr val="000000"/>
                  </a:solidFill>
                  <a:prstDash val="solid"/>
                  <a:round/>
                </a:ln>
                <a:effectLst/>
              </p:spPr>
              <p:txBody>
                <a:bodyPr wrap="square" lIns="45719" tIns="45719" rIns="45719" bIns="45719" numCol="1" anchor="ctr">
                  <a:noAutofit/>
                </a:bodyPr>
                <a:lstStyle/>
                <a:p>
                  <a:pPr algn="ctr">
                    <a:defRPr baseline="-25000">
                      <a:latin typeface="Calibri"/>
                      <a:ea typeface="Calibri"/>
                      <a:cs typeface="Calibri"/>
                      <a:sym typeface="Calibri"/>
                    </a:defRPr>
                  </a:pPr>
                  <a:endParaRPr/>
                </a:p>
              </p:txBody>
            </p:sp>
            <p:sp>
              <p:nvSpPr>
                <p:cNvPr id="611" name="W"/>
                <p:cNvSpPr txBox="1"/>
                <p:nvPr/>
              </p:nvSpPr>
              <p:spPr>
                <a:xfrm>
                  <a:off x="2269" y="-1"/>
                  <a:ext cx="298920" cy="358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i="1">
                      <a:latin typeface="Calibri"/>
                      <a:ea typeface="Calibri"/>
                      <a:cs typeface="Calibri"/>
                      <a:sym typeface="Calibri"/>
                    </a:defRPr>
                  </a:lvl1pPr>
                </a:lstStyle>
                <a:p>
                  <a:r>
                    <a:t>W</a:t>
                  </a:r>
                </a:p>
              </p:txBody>
            </p:sp>
          </p:grpSp>
          <p:sp>
            <p:nvSpPr>
              <p:cNvPr id="613" name="AutoShape 6"/>
              <p:cNvSpPr/>
              <p:nvPr/>
            </p:nvSpPr>
            <p:spPr>
              <a:xfrm flipH="1">
                <a:off x="683860" y="650508"/>
                <a:ext cx="200122" cy="119227"/>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sp>
            <p:nvSpPr>
              <p:cNvPr id="614" name="AutoShape 6"/>
              <p:cNvSpPr/>
              <p:nvPr/>
            </p:nvSpPr>
            <p:spPr>
              <a:xfrm>
                <a:off x="259017" y="650508"/>
                <a:ext cx="210264" cy="119227"/>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grpSp>
            <p:nvGrpSpPr>
              <p:cNvPr id="617" name="Oval 4"/>
              <p:cNvGrpSpPr/>
              <p:nvPr/>
            </p:nvGrpSpPr>
            <p:grpSpPr>
              <a:xfrm>
                <a:off x="424841" y="-1"/>
                <a:ext cx="303459" cy="358141"/>
                <a:chOff x="0" y="0"/>
                <a:chExt cx="303457" cy="358140"/>
              </a:xfrm>
            </p:grpSpPr>
            <p:sp>
              <p:nvSpPr>
                <p:cNvPr id="615" name="Circle"/>
                <p:cNvSpPr/>
                <p:nvPr/>
              </p:nvSpPr>
              <p:spPr>
                <a:xfrm>
                  <a:off x="0" y="27340"/>
                  <a:ext cx="303458" cy="303459"/>
                </a:xfrm>
                <a:prstGeom prst="ellipse">
                  <a:avLst/>
                </a:prstGeom>
                <a:solidFill>
                  <a:srgbClr val="00FF42"/>
                </a:solidFill>
                <a:ln w="28575" cap="flat">
                  <a:solidFill>
                    <a:srgbClr val="000000"/>
                  </a:solidFill>
                  <a:prstDash val="solid"/>
                  <a:round/>
                </a:ln>
                <a:effectLst/>
              </p:spPr>
              <p:txBody>
                <a:bodyPr wrap="square" lIns="45719" tIns="45719" rIns="45719" bIns="45719" numCol="1" anchor="ctr">
                  <a:noAutofit/>
                </a:bodyPr>
                <a:lstStyle/>
                <a:p>
                  <a:pPr algn="ctr">
                    <a:defRPr baseline="-25000">
                      <a:latin typeface="Calibri"/>
                      <a:ea typeface="Calibri"/>
                      <a:cs typeface="Calibri"/>
                      <a:sym typeface="Calibri"/>
                    </a:defRPr>
                  </a:pPr>
                  <a:endParaRPr/>
                </a:p>
              </p:txBody>
            </p:sp>
            <p:sp>
              <p:nvSpPr>
                <p:cNvPr id="616" name="C"/>
                <p:cNvSpPr txBox="1"/>
                <p:nvPr/>
              </p:nvSpPr>
              <p:spPr>
                <a:xfrm>
                  <a:off x="31291" y="-1"/>
                  <a:ext cx="240876" cy="358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i="1">
                      <a:latin typeface="Calibri"/>
                      <a:ea typeface="Calibri"/>
                      <a:cs typeface="Calibri"/>
                      <a:sym typeface="Calibri"/>
                    </a:defRPr>
                  </a:lvl1pPr>
                </a:lstStyle>
                <a:p>
                  <a:r>
                    <a:t>C</a:t>
                  </a:r>
                </a:p>
              </p:txBody>
            </p:sp>
          </p:grpSp>
          <p:sp>
            <p:nvSpPr>
              <p:cNvPr id="618" name="AutoShape 6"/>
              <p:cNvSpPr/>
              <p:nvPr/>
            </p:nvSpPr>
            <p:spPr>
              <a:xfrm>
                <a:off x="683859" y="286358"/>
                <a:ext cx="200122" cy="149573"/>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sp>
            <p:nvSpPr>
              <p:cNvPr id="619" name="AutoShape 6"/>
              <p:cNvSpPr/>
              <p:nvPr/>
            </p:nvSpPr>
            <p:spPr>
              <a:xfrm flipH="1">
                <a:off x="259018" y="286358"/>
                <a:ext cx="210264" cy="149573"/>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grpSp>
        <p:sp>
          <p:nvSpPr>
            <p:cNvPr id="621" name="Straight Arrow Connector 91"/>
            <p:cNvSpPr/>
            <p:nvPr/>
          </p:nvSpPr>
          <p:spPr>
            <a:xfrm>
              <a:off x="5257800" y="520420"/>
              <a:ext cx="304800" cy="1"/>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sp>
          <p:nvSpPr>
            <p:cNvPr id="622" name="Straight Arrow Connector 92"/>
            <p:cNvSpPr/>
            <p:nvPr/>
          </p:nvSpPr>
          <p:spPr>
            <a:xfrm>
              <a:off x="7239000" y="520420"/>
              <a:ext cx="304800" cy="1"/>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grpSp>
          <p:nvGrpSpPr>
            <p:cNvPr id="639" name="Group 93"/>
            <p:cNvGrpSpPr/>
            <p:nvPr/>
          </p:nvGrpSpPr>
          <p:grpSpPr>
            <a:xfrm>
              <a:off x="7696200" y="-1"/>
              <a:ext cx="1150887" cy="1056095"/>
              <a:chOff x="0" y="0"/>
              <a:chExt cx="1150886" cy="1056093"/>
            </a:xfrm>
          </p:grpSpPr>
          <p:grpSp>
            <p:nvGrpSpPr>
              <p:cNvPr id="625" name="Oval 4"/>
              <p:cNvGrpSpPr/>
              <p:nvPr/>
            </p:nvGrpSpPr>
            <p:grpSpPr>
              <a:xfrm>
                <a:off x="0" y="364149"/>
                <a:ext cx="303458" cy="358141"/>
                <a:chOff x="0" y="0"/>
                <a:chExt cx="303457" cy="358140"/>
              </a:xfrm>
            </p:grpSpPr>
            <p:sp>
              <p:nvSpPr>
                <p:cNvPr id="623" name="Circle"/>
                <p:cNvSpPr/>
                <p:nvPr/>
              </p:nvSpPr>
              <p:spPr>
                <a:xfrm>
                  <a:off x="0" y="27340"/>
                  <a:ext cx="303458" cy="303459"/>
                </a:xfrm>
                <a:prstGeom prst="ellipse">
                  <a:avLst/>
                </a:prstGeom>
                <a:solidFill>
                  <a:srgbClr val="00FF42"/>
                </a:solidFill>
                <a:ln w="28575" cap="flat">
                  <a:solidFill>
                    <a:srgbClr val="000000"/>
                  </a:solidFill>
                  <a:prstDash val="solid"/>
                  <a:round/>
                </a:ln>
                <a:effectLst/>
              </p:spPr>
              <p:txBody>
                <a:bodyPr wrap="square" lIns="45719" tIns="45719" rIns="45719" bIns="45719" numCol="1" anchor="ctr">
                  <a:noAutofit/>
                </a:bodyPr>
                <a:lstStyle/>
                <a:p>
                  <a:pPr algn="ctr">
                    <a:defRPr baseline="-25000">
                      <a:latin typeface="Calibri"/>
                      <a:ea typeface="Calibri"/>
                      <a:cs typeface="Calibri"/>
                      <a:sym typeface="Calibri"/>
                    </a:defRPr>
                  </a:pPr>
                  <a:endParaRPr/>
                </a:p>
              </p:txBody>
            </p:sp>
            <p:sp>
              <p:nvSpPr>
                <p:cNvPr id="624" name="S"/>
                <p:cNvSpPr txBox="1"/>
                <p:nvPr/>
              </p:nvSpPr>
              <p:spPr>
                <a:xfrm>
                  <a:off x="44685" y="-1"/>
                  <a:ext cx="214088" cy="358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i="1">
                      <a:latin typeface="Calibri"/>
                      <a:ea typeface="Calibri"/>
                      <a:cs typeface="Calibri"/>
                      <a:sym typeface="Calibri"/>
                    </a:defRPr>
                  </a:lvl1pPr>
                </a:lstStyle>
                <a:p>
                  <a:r>
                    <a:t>S</a:t>
                  </a:r>
                </a:p>
              </p:txBody>
            </p:sp>
          </p:grpSp>
          <p:grpSp>
            <p:nvGrpSpPr>
              <p:cNvPr id="628" name="Oval 4"/>
              <p:cNvGrpSpPr/>
              <p:nvPr/>
            </p:nvGrpSpPr>
            <p:grpSpPr>
              <a:xfrm>
                <a:off x="831652" y="364149"/>
                <a:ext cx="319235" cy="358141"/>
                <a:chOff x="0" y="0"/>
                <a:chExt cx="319233" cy="358140"/>
              </a:xfrm>
            </p:grpSpPr>
            <p:sp>
              <p:nvSpPr>
                <p:cNvPr id="626" name="Circle"/>
                <p:cNvSpPr/>
                <p:nvPr/>
              </p:nvSpPr>
              <p:spPr>
                <a:xfrm>
                  <a:off x="7887" y="27340"/>
                  <a:ext cx="303459" cy="303459"/>
                </a:xfrm>
                <a:prstGeom prst="ellipse">
                  <a:avLst/>
                </a:prstGeom>
                <a:solidFill>
                  <a:srgbClr val="00FF42"/>
                </a:solidFill>
                <a:ln w="28575" cap="flat">
                  <a:solidFill>
                    <a:srgbClr val="000000"/>
                  </a:solidFill>
                  <a:prstDash val="solid"/>
                  <a:round/>
                </a:ln>
                <a:effectLst/>
              </p:spPr>
              <p:txBody>
                <a:bodyPr wrap="square" lIns="45719" tIns="45719" rIns="45719" bIns="45719" numCol="1" anchor="ctr">
                  <a:noAutofit/>
                </a:bodyPr>
                <a:lstStyle/>
                <a:p>
                  <a:pPr algn="ctr">
                    <a:defRPr baseline="-25000">
                      <a:latin typeface="Calibri"/>
                      <a:ea typeface="Calibri"/>
                      <a:cs typeface="Calibri"/>
                      <a:sym typeface="Calibri"/>
                    </a:defRPr>
                  </a:pPr>
                  <a:endParaRPr/>
                </a:p>
              </p:txBody>
            </p:sp>
            <p:sp>
              <p:nvSpPr>
                <p:cNvPr id="627" name="+r"/>
                <p:cNvSpPr txBox="1"/>
                <p:nvPr/>
              </p:nvSpPr>
              <p:spPr>
                <a:xfrm>
                  <a:off x="0" y="-1"/>
                  <a:ext cx="319234" cy="358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i="1">
                      <a:latin typeface="Calibri"/>
                      <a:ea typeface="Calibri"/>
                      <a:cs typeface="Calibri"/>
                      <a:sym typeface="Calibri"/>
                    </a:defRPr>
                  </a:lvl1pPr>
                </a:lstStyle>
                <a:p>
                  <a:r>
                    <a:t>+r</a:t>
                  </a:r>
                </a:p>
              </p:txBody>
            </p:sp>
          </p:grpSp>
          <p:grpSp>
            <p:nvGrpSpPr>
              <p:cNvPr id="631" name="Oval 4"/>
              <p:cNvGrpSpPr/>
              <p:nvPr/>
            </p:nvGrpSpPr>
            <p:grpSpPr>
              <a:xfrm>
                <a:off x="424841" y="697953"/>
                <a:ext cx="303459" cy="358141"/>
                <a:chOff x="0" y="0"/>
                <a:chExt cx="303457" cy="358140"/>
              </a:xfrm>
            </p:grpSpPr>
            <p:sp>
              <p:nvSpPr>
                <p:cNvPr id="629" name="Circle"/>
                <p:cNvSpPr/>
                <p:nvPr/>
              </p:nvSpPr>
              <p:spPr>
                <a:xfrm>
                  <a:off x="0" y="27340"/>
                  <a:ext cx="303458" cy="303459"/>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baseline="-25000">
                      <a:latin typeface="Calibri"/>
                      <a:ea typeface="Calibri"/>
                      <a:cs typeface="Calibri"/>
                      <a:sym typeface="Calibri"/>
                    </a:defRPr>
                  </a:pPr>
                  <a:endParaRPr/>
                </a:p>
              </p:txBody>
            </p:sp>
            <p:sp>
              <p:nvSpPr>
                <p:cNvPr id="630" name="W"/>
                <p:cNvSpPr txBox="1"/>
                <p:nvPr/>
              </p:nvSpPr>
              <p:spPr>
                <a:xfrm>
                  <a:off x="2269" y="-1"/>
                  <a:ext cx="298920" cy="358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i="1">
                      <a:latin typeface="Calibri"/>
                      <a:ea typeface="Calibri"/>
                      <a:cs typeface="Calibri"/>
                      <a:sym typeface="Calibri"/>
                    </a:defRPr>
                  </a:lvl1pPr>
                </a:lstStyle>
                <a:p>
                  <a:r>
                    <a:t>W</a:t>
                  </a:r>
                </a:p>
              </p:txBody>
            </p:sp>
          </p:grpSp>
          <p:sp>
            <p:nvSpPr>
              <p:cNvPr id="632" name="AutoShape 6"/>
              <p:cNvSpPr/>
              <p:nvPr/>
            </p:nvSpPr>
            <p:spPr>
              <a:xfrm flipH="1">
                <a:off x="683860" y="650508"/>
                <a:ext cx="200122" cy="119227"/>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sp>
            <p:nvSpPr>
              <p:cNvPr id="633" name="AutoShape 6"/>
              <p:cNvSpPr/>
              <p:nvPr/>
            </p:nvSpPr>
            <p:spPr>
              <a:xfrm>
                <a:off x="259017" y="650508"/>
                <a:ext cx="210264" cy="119227"/>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grpSp>
            <p:nvGrpSpPr>
              <p:cNvPr id="636" name="Oval 4"/>
              <p:cNvGrpSpPr/>
              <p:nvPr/>
            </p:nvGrpSpPr>
            <p:grpSpPr>
              <a:xfrm>
                <a:off x="424841" y="-1"/>
                <a:ext cx="303459" cy="358141"/>
                <a:chOff x="0" y="0"/>
                <a:chExt cx="303457" cy="358140"/>
              </a:xfrm>
            </p:grpSpPr>
            <p:sp>
              <p:nvSpPr>
                <p:cNvPr id="634" name="Circle"/>
                <p:cNvSpPr/>
                <p:nvPr/>
              </p:nvSpPr>
              <p:spPr>
                <a:xfrm>
                  <a:off x="0" y="27340"/>
                  <a:ext cx="303458" cy="303459"/>
                </a:xfrm>
                <a:prstGeom prst="ellipse">
                  <a:avLst/>
                </a:prstGeom>
                <a:solidFill>
                  <a:srgbClr val="00FF42"/>
                </a:solidFill>
                <a:ln w="28575" cap="flat">
                  <a:solidFill>
                    <a:srgbClr val="000000"/>
                  </a:solidFill>
                  <a:prstDash val="solid"/>
                  <a:round/>
                </a:ln>
                <a:effectLst/>
              </p:spPr>
              <p:txBody>
                <a:bodyPr wrap="square" lIns="45719" tIns="45719" rIns="45719" bIns="45719" numCol="1" anchor="ctr">
                  <a:noAutofit/>
                </a:bodyPr>
                <a:lstStyle/>
                <a:p>
                  <a:pPr algn="ctr">
                    <a:defRPr baseline="-25000">
                      <a:latin typeface="Calibri"/>
                      <a:ea typeface="Calibri"/>
                      <a:cs typeface="Calibri"/>
                      <a:sym typeface="Calibri"/>
                    </a:defRPr>
                  </a:pPr>
                  <a:endParaRPr/>
                </a:p>
              </p:txBody>
            </p:sp>
            <p:sp>
              <p:nvSpPr>
                <p:cNvPr id="635" name="C"/>
                <p:cNvSpPr txBox="1"/>
                <p:nvPr/>
              </p:nvSpPr>
              <p:spPr>
                <a:xfrm>
                  <a:off x="31291" y="-1"/>
                  <a:ext cx="240876" cy="358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i="1">
                      <a:latin typeface="Calibri"/>
                      <a:ea typeface="Calibri"/>
                      <a:cs typeface="Calibri"/>
                      <a:sym typeface="Calibri"/>
                    </a:defRPr>
                  </a:lvl1pPr>
                </a:lstStyle>
                <a:p>
                  <a:r>
                    <a:t>C</a:t>
                  </a:r>
                </a:p>
              </p:txBody>
            </p:sp>
          </p:grpSp>
          <p:sp>
            <p:nvSpPr>
              <p:cNvPr id="637" name="AutoShape 6"/>
              <p:cNvSpPr/>
              <p:nvPr/>
            </p:nvSpPr>
            <p:spPr>
              <a:xfrm>
                <a:off x="683859" y="286358"/>
                <a:ext cx="200122" cy="149573"/>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sp>
            <p:nvSpPr>
              <p:cNvPr id="638" name="AutoShape 6"/>
              <p:cNvSpPr/>
              <p:nvPr/>
            </p:nvSpPr>
            <p:spPr>
              <a:xfrm flipH="1">
                <a:off x="259018" y="286358"/>
                <a:ext cx="210264" cy="149573"/>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grpSp>
        <p:grpSp>
          <p:nvGrpSpPr>
            <p:cNvPr id="656" name="Group 102"/>
            <p:cNvGrpSpPr/>
            <p:nvPr/>
          </p:nvGrpSpPr>
          <p:grpSpPr>
            <a:xfrm>
              <a:off x="9677400" y="-1"/>
              <a:ext cx="1150888" cy="1056095"/>
              <a:chOff x="0" y="0"/>
              <a:chExt cx="1150886" cy="1056093"/>
            </a:xfrm>
          </p:grpSpPr>
          <p:grpSp>
            <p:nvGrpSpPr>
              <p:cNvPr id="642" name="Oval 4"/>
              <p:cNvGrpSpPr/>
              <p:nvPr/>
            </p:nvGrpSpPr>
            <p:grpSpPr>
              <a:xfrm>
                <a:off x="0" y="364149"/>
                <a:ext cx="303458" cy="358141"/>
                <a:chOff x="0" y="0"/>
                <a:chExt cx="303457" cy="358140"/>
              </a:xfrm>
            </p:grpSpPr>
            <p:sp>
              <p:nvSpPr>
                <p:cNvPr id="640" name="Circle"/>
                <p:cNvSpPr/>
                <p:nvPr/>
              </p:nvSpPr>
              <p:spPr>
                <a:xfrm>
                  <a:off x="0" y="27340"/>
                  <a:ext cx="303458" cy="303459"/>
                </a:xfrm>
                <a:prstGeom prst="ellipse">
                  <a:avLst/>
                </a:prstGeom>
                <a:solidFill>
                  <a:srgbClr val="00FF42"/>
                </a:solidFill>
                <a:ln w="28575" cap="flat">
                  <a:solidFill>
                    <a:srgbClr val="000000"/>
                  </a:solidFill>
                  <a:prstDash val="solid"/>
                  <a:round/>
                </a:ln>
                <a:effectLst/>
              </p:spPr>
              <p:txBody>
                <a:bodyPr wrap="square" lIns="45719" tIns="45719" rIns="45719" bIns="45719" numCol="1" anchor="ctr">
                  <a:noAutofit/>
                </a:bodyPr>
                <a:lstStyle/>
                <a:p>
                  <a:pPr algn="ctr">
                    <a:defRPr baseline="-25000">
                      <a:latin typeface="Calibri"/>
                      <a:ea typeface="Calibri"/>
                      <a:cs typeface="Calibri"/>
                      <a:sym typeface="Calibri"/>
                    </a:defRPr>
                  </a:pPr>
                  <a:endParaRPr/>
                </a:p>
              </p:txBody>
            </p:sp>
            <p:sp>
              <p:nvSpPr>
                <p:cNvPr id="641" name="S"/>
                <p:cNvSpPr txBox="1"/>
                <p:nvPr/>
              </p:nvSpPr>
              <p:spPr>
                <a:xfrm>
                  <a:off x="44685" y="-1"/>
                  <a:ext cx="214088" cy="358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i="1">
                      <a:latin typeface="Calibri"/>
                      <a:ea typeface="Calibri"/>
                      <a:cs typeface="Calibri"/>
                      <a:sym typeface="Calibri"/>
                    </a:defRPr>
                  </a:lvl1pPr>
                </a:lstStyle>
                <a:p>
                  <a:r>
                    <a:t>S</a:t>
                  </a:r>
                </a:p>
              </p:txBody>
            </p:sp>
          </p:grpSp>
          <p:grpSp>
            <p:nvGrpSpPr>
              <p:cNvPr id="645" name="Oval 4"/>
              <p:cNvGrpSpPr/>
              <p:nvPr/>
            </p:nvGrpSpPr>
            <p:grpSpPr>
              <a:xfrm>
                <a:off x="831652" y="364149"/>
                <a:ext cx="319235" cy="358141"/>
                <a:chOff x="0" y="0"/>
                <a:chExt cx="319233" cy="358140"/>
              </a:xfrm>
            </p:grpSpPr>
            <p:sp>
              <p:nvSpPr>
                <p:cNvPr id="643" name="Circle"/>
                <p:cNvSpPr/>
                <p:nvPr/>
              </p:nvSpPr>
              <p:spPr>
                <a:xfrm>
                  <a:off x="7887" y="27340"/>
                  <a:ext cx="303459" cy="303459"/>
                </a:xfrm>
                <a:prstGeom prst="ellipse">
                  <a:avLst/>
                </a:prstGeom>
                <a:solidFill>
                  <a:srgbClr val="00FF42"/>
                </a:solidFill>
                <a:ln w="28575" cap="flat">
                  <a:solidFill>
                    <a:srgbClr val="000000"/>
                  </a:solidFill>
                  <a:prstDash val="solid"/>
                  <a:round/>
                </a:ln>
                <a:effectLst/>
              </p:spPr>
              <p:txBody>
                <a:bodyPr wrap="square" lIns="45719" tIns="45719" rIns="45719" bIns="45719" numCol="1" anchor="ctr">
                  <a:noAutofit/>
                </a:bodyPr>
                <a:lstStyle/>
                <a:p>
                  <a:pPr algn="ctr">
                    <a:defRPr baseline="-25000">
                      <a:latin typeface="Calibri"/>
                      <a:ea typeface="Calibri"/>
                      <a:cs typeface="Calibri"/>
                      <a:sym typeface="Calibri"/>
                    </a:defRPr>
                  </a:pPr>
                  <a:endParaRPr/>
                </a:p>
              </p:txBody>
            </p:sp>
            <p:sp>
              <p:nvSpPr>
                <p:cNvPr id="644" name="+r"/>
                <p:cNvSpPr txBox="1"/>
                <p:nvPr/>
              </p:nvSpPr>
              <p:spPr>
                <a:xfrm>
                  <a:off x="0" y="-1"/>
                  <a:ext cx="319234" cy="358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i="1">
                      <a:latin typeface="Calibri"/>
                      <a:ea typeface="Calibri"/>
                      <a:cs typeface="Calibri"/>
                      <a:sym typeface="Calibri"/>
                    </a:defRPr>
                  </a:lvl1pPr>
                </a:lstStyle>
                <a:p>
                  <a:r>
                    <a:t>+r</a:t>
                  </a:r>
                </a:p>
              </p:txBody>
            </p:sp>
          </p:grpSp>
          <p:grpSp>
            <p:nvGrpSpPr>
              <p:cNvPr id="648" name="Oval 4"/>
              <p:cNvGrpSpPr/>
              <p:nvPr/>
            </p:nvGrpSpPr>
            <p:grpSpPr>
              <a:xfrm>
                <a:off x="424841" y="697953"/>
                <a:ext cx="303459" cy="358141"/>
                <a:chOff x="0" y="0"/>
                <a:chExt cx="303457" cy="358140"/>
              </a:xfrm>
            </p:grpSpPr>
            <p:sp>
              <p:nvSpPr>
                <p:cNvPr id="646" name="Circle"/>
                <p:cNvSpPr/>
                <p:nvPr/>
              </p:nvSpPr>
              <p:spPr>
                <a:xfrm>
                  <a:off x="0" y="27340"/>
                  <a:ext cx="303458" cy="303459"/>
                </a:xfrm>
                <a:prstGeom prst="ellipse">
                  <a:avLst/>
                </a:prstGeom>
                <a:solidFill>
                  <a:srgbClr val="FF3300"/>
                </a:solidFill>
                <a:ln w="28575" cap="flat">
                  <a:solidFill>
                    <a:srgbClr val="000000"/>
                  </a:solidFill>
                  <a:prstDash val="solid"/>
                  <a:round/>
                </a:ln>
                <a:effectLst/>
              </p:spPr>
              <p:txBody>
                <a:bodyPr wrap="square" lIns="45719" tIns="45719" rIns="45719" bIns="45719" numCol="1" anchor="ctr">
                  <a:noAutofit/>
                </a:bodyPr>
                <a:lstStyle/>
                <a:p>
                  <a:pPr algn="ctr">
                    <a:defRPr baseline="-25000">
                      <a:latin typeface="Calibri"/>
                      <a:ea typeface="Calibri"/>
                      <a:cs typeface="Calibri"/>
                      <a:sym typeface="Calibri"/>
                    </a:defRPr>
                  </a:pPr>
                  <a:endParaRPr/>
                </a:p>
              </p:txBody>
            </p:sp>
            <p:sp>
              <p:nvSpPr>
                <p:cNvPr id="647" name="W"/>
                <p:cNvSpPr txBox="1"/>
                <p:nvPr/>
              </p:nvSpPr>
              <p:spPr>
                <a:xfrm>
                  <a:off x="2269" y="-1"/>
                  <a:ext cx="298920" cy="358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i="1">
                      <a:latin typeface="Calibri"/>
                      <a:ea typeface="Calibri"/>
                      <a:cs typeface="Calibri"/>
                      <a:sym typeface="Calibri"/>
                    </a:defRPr>
                  </a:lvl1pPr>
                </a:lstStyle>
                <a:p>
                  <a:r>
                    <a:t>W</a:t>
                  </a:r>
                </a:p>
              </p:txBody>
            </p:sp>
          </p:grpSp>
          <p:sp>
            <p:nvSpPr>
              <p:cNvPr id="649" name="AutoShape 6"/>
              <p:cNvSpPr/>
              <p:nvPr/>
            </p:nvSpPr>
            <p:spPr>
              <a:xfrm flipH="1">
                <a:off x="683860" y="650508"/>
                <a:ext cx="200122" cy="119227"/>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sp>
            <p:nvSpPr>
              <p:cNvPr id="650" name="AutoShape 6"/>
              <p:cNvSpPr/>
              <p:nvPr/>
            </p:nvSpPr>
            <p:spPr>
              <a:xfrm>
                <a:off x="259017" y="650508"/>
                <a:ext cx="210264" cy="119227"/>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grpSp>
            <p:nvGrpSpPr>
              <p:cNvPr id="653" name="Oval 4"/>
              <p:cNvGrpSpPr/>
              <p:nvPr/>
            </p:nvGrpSpPr>
            <p:grpSpPr>
              <a:xfrm>
                <a:off x="424841" y="-1"/>
                <a:ext cx="303459" cy="358141"/>
                <a:chOff x="0" y="0"/>
                <a:chExt cx="303457" cy="358140"/>
              </a:xfrm>
            </p:grpSpPr>
            <p:sp>
              <p:nvSpPr>
                <p:cNvPr id="651" name="Circle"/>
                <p:cNvSpPr/>
                <p:nvPr/>
              </p:nvSpPr>
              <p:spPr>
                <a:xfrm>
                  <a:off x="0" y="27340"/>
                  <a:ext cx="303458" cy="303459"/>
                </a:xfrm>
                <a:prstGeom prst="ellipse">
                  <a:avLst/>
                </a:prstGeom>
                <a:solidFill>
                  <a:srgbClr val="00FF42"/>
                </a:solidFill>
                <a:ln w="28575" cap="flat">
                  <a:solidFill>
                    <a:srgbClr val="000000"/>
                  </a:solidFill>
                  <a:prstDash val="solid"/>
                  <a:round/>
                </a:ln>
                <a:effectLst/>
              </p:spPr>
              <p:txBody>
                <a:bodyPr wrap="square" lIns="45719" tIns="45719" rIns="45719" bIns="45719" numCol="1" anchor="ctr">
                  <a:noAutofit/>
                </a:bodyPr>
                <a:lstStyle/>
                <a:p>
                  <a:pPr algn="ctr">
                    <a:defRPr baseline="-25000">
                      <a:latin typeface="Calibri"/>
                      <a:ea typeface="Calibri"/>
                      <a:cs typeface="Calibri"/>
                      <a:sym typeface="Calibri"/>
                    </a:defRPr>
                  </a:pPr>
                  <a:endParaRPr/>
                </a:p>
              </p:txBody>
            </p:sp>
            <p:sp>
              <p:nvSpPr>
                <p:cNvPr id="652" name="C"/>
                <p:cNvSpPr txBox="1"/>
                <p:nvPr/>
              </p:nvSpPr>
              <p:spPr>
                <a:xfrm>
                  <a:off x="31291" y="-1"/>
                  <a:ext cx="240876" cy="358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i="1">
                      <a:latin typeface="Calibri"/>
                      <a:ea typeface="Calibri"/>
                      <a:cs typeface="Calibri"/>
                      <a:sym typeface="Calibri"/>
                    </a:defRPr>
                  </a:lvl1pPr>
                </a:lstStyle>
                <a:p>
                  <a:r>
                    <a:t>C</a:t>
                  </a:r>
                </a:p>
              </p:txBody>
            </p:sp>
          </p:grpSp>
          <p:sp>
            <p:nvSpPr>
              <p:cNvPr id="654" name="AutoShape 6"/>
              <p:cNvSpPr/>
              <p:nvPr/>
            </p:nvSpPr>
            <p:spPr>
              <a:xfrm>
                <a:off x="683859" y="286358"/>
                <a:ext cx="200122" cy="149573"/>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sp>
            <p:nvSpPr>
              <p:cNvPr id="655" name="AutoShape 6"/>
              <p:cNvSpPr/>
              <p:nvPr/>
            </p:nvSpPr>
            <p:spPr>
              <a:xfrm flipH="1">
                <a:off x="259018" y="286358"/>
                <a:ext cx="210264" cy="149573"/>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grpSp>
        <p:sp>
          <p:nvSpPr>
            <p:cNvPr id="657" name="Straight Arrow Connector 111"/>
            <p:cNvSpPr/>
            <p:nvPr/>
          </p:nvSpPr>
          <p:spPr>
            <a:xfrm>
              <a:off x="9067800" y="520420"/>
              <a:ext cx="304800" cy="1"/>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sp>
          <p:nvSpPr>
            <p:cNvPr id="658" name="Straight Arrow Connector 112"/>
            <p:cNvSpPr/>
            <p:nvPr/>
          </p:nvSpPr>
          <p:spPr>
            <a:xfrm>
              <a:off x="11125200" y="555833"/>
              <a:ext cx="304800" cy="1"/>
            </a:xfrm>
            <a:prstGeom prst="line">
              <a:avLst/>
            </a:prstGeom>
            <a:noFill/>
            <a:ln w="28575" cap="flat">
              <a:solidFill>
                <a:srgbClr val="000000"/>
              </a:solidFill>
              <a:prstDash val="sysDot"/>
              <a:round/>
            </a:ln>
            <a:effectLst/>
          </p:spPr>
          <p:txBody>
            <a:bodyPr wrap="square" lIns="45719" tIns="45719" rIns="45719" bIns="45719" numCol="1" anchor="t">
              <a:noAutofit/>
            </a:bodyPr>
            <a:lstStyle/>
            <a:p>
              <a:endParaRPr/>
            </a:p>
          </p:txBody>
        </p:sp>
      </p:gr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 name="Title 1"/>
          <p:cNvSpPr txBox="1">
            <a:spLocks noGrp="1"/>
          </p:cNvSpPr>
          <p:nvPr>
            <p:ph type="title"/>
          </p:nvPr>
        </p:nvSpPr>
        <p:spPr>
          <a:prstGeom prst="rect">
            <a:avLst/>
          </a:prstGeom>
        </p:spPr>
        <p:txBody>
          <a:bodyPr/>
          <a:lstStyle>
            <a:lvl1pPr>
              <a:defRPr>
                <a:latin typeface="Palatino"/>
                <a:ea typeface="Palatino"/>
                <a:cs typeface="Palatino"/>
                <a:sym typeface="Palatino"/>
              </a:defRPr>
            </a:lvl1pPr>
          </a:lstStyle>
          <a:p>
            <a:r>
              <a:t>Resampling of One Variable</a:t>
            </a:r>
          </a:p>
        </p:txBody>
      </p:sp>
      <p:sp>
        <p:nvSpPr>
          <p:cNvPr id="662" name="Content Placeholder 2"/>
          <p:cNvSpPr txBox="1">
            <a:spLocks noGrp="1"/>
          </p:cNvSpPr>
          <p:nvPr>
            <p:ph type="body" idx="1"/>
          </p:nvPr>
        </p:nvSpPr>
        <p:spPr>
          <a:prstGeom prst="rect">
            <a:avLst/>
          </a:prstGeom>
        </p:spPr>
        <p:txBody>
          <a:bodyPr/>
          <a:lstStyle/>
          <a:p>
            <a:pPr marL="284592" indent="-284592" defTabSz="758951">
              <a:spcBef>
                <a:spcPts val="400"/>
              </a:spcBef>
              <a:defRPr sz="1992">
                <a:latin typeface="Palatino"/>
                <a:ea typeface="Palatino"/>
                <a:cs typeface="Palatino"/>
                <a:sym typeface="Palatino"/>
              </a:defRPr>
            </a:pPr>
            <a:r>
              <a:rPr dirty="0"/>
              <a:t> Sample from P(S | +c, +r, -w)	</a:t>
            </a:r>
          </a:p>
          <a:p>
            <a:pPr marL="616617" lvl="1" indent="-237161" defTabSz="758951">
              <a:spcBef>
                <a:spcPts val="500"/>
              </a:spcBef>
              <a:buClr>
                <a:srgbClr val="000000"/>
              </a:buClr>
              <a:defRPr sz="2324">
                <a:solidFill>
                  <a:srgbClr val="000000"/>
                </a:solidFill>
                <a:latin typeface="Palatino"/>
                <a:ea typeface="Palatino"/>
                <a:cs typeface="Palatino"/>
                <a:sym typeface="Palatino"/>
              </a:defRPr>
            </a:pPr>
            <a:endParaRPr dirty="0"/>
          </a:p>
          <a:p>
            <a:pPr marL="616617" lvl="1" indent="-237161" defTabSz="758951">
              <a:spcBef>
                <a:spcPts val="500"/>
              </a:spcBef>
              <a:buClr>
                <a:srgbClr val="000000"/>
              </a:buClr>
              <a:defRPr sz="2324">
                <a:solidFill>
                  <a:srgbClr val="000000"/>
                </a:solidFill>
                <a:latin typeface="Palatino"/>
                <a:ea typeface="Palatino"/>
                <a:cs typeface="Palatino"/>
                <a:sym typeface="Palatino"/>
              </a:defRPr>
            </a:pPr>
            <a:endParaRPr dirty="0"/>
          </a:p>
          <a:p>
            <a:pPr marL="616617" lvl="1" indent="-237161" defTabSz="758951">
              <a:spcBef>
                <a:spcPts val="500"/>
              </a:spcBef>
              <a:buClr>
                <a:srgbClr val="000000"/>
              </a:buClr>
              <a:defRPr sz="2324">
                <a:solidFill>
                  <a:srgbClr val="000000"/>
                </a:solidFill>
                <a:latin typeface="Palatino"/>
                <a:ea typeface="Palatino"/>
                <a:cs typeface="Palatino"/>
                <a:sym typeface="Palatino"/>
              </a:defRPr>
            </a:pPr>
            <a:endParaRPr dirty="0"/>
          </a:p>
          <a:p>
            <a:pPr marL="616617" lvl="1" indent="-237161" defTabSz="758951">
              <a:spcBef>
                <a:spcPts val="500"/>
              </a:spcBef>
              <a:buClr>
                <a:srgbClr val="000000"/>
              </a:buClr>
              <a:defRPr sz="2324">
                <a:solidFill>
                  <a:srgbClr val="000000"/>
                </a:solidFill>
                <a:latin typeface="Palatino"/>
                <a:ea typeface="Palatino"/>
                <a:cs typeface="Palatino"/>
                <a:sym typeface="Palatino"/>
              </a:defRPr>
            </a:pPr>
            <a:endParaRPr dirty="0"/>
          </a:p>
          <a:p>
            <a:pPr marL="616617" lvl="1" indent="-237161" defTabSz="758951">
              <a:spcBef>
                <a:spcPts val="500"/>
              </a:spcBef>
              <a:buClr>
                <a:srgbClr val="000000"/>
              </a:buClr>
              <a:defRPr sz="2324">
                <a:solidFill>
                  <a:srgbClr val="000000"/>
                </a:solidFill>
                <a:latin typeface="Palatino"/>
                <a:ea typeface="Palatino"/>
                <a:cs typeface="Palatino"/>
                <a:sym typeface="Palatino"/>
              </a:defRPr>
            </a:pPr>
            <a:endParaRPr dirty="0"/>
          </a:p>
          <a:p>
            <a:pPr marL="616617" lvl="1" indent="-237161" defTabSz="758951">
              <a:spcBef>
                <a:spcPts val="500"/>
              </a:spcBef>
              <a:buClr>
                <a:srgbClr val="000000"/>
              </a:buClr>
              <a:defRPr sz="2324">
                <a:solidFill>
                  <a:srgbClr val="000000"/>
                </a:solidFill>
                <a:latin typeface="Palatino"/>
                <a:ea typeface="Palatino"/>
                <a:cs typeface="Palatino"/>
                <a:sym typeface="Palatino"/>
              </a:defRPr>
            </a:pPr>
            <a:endParaRPr dirty="0"/>
          </a:p>
          <a:p>
            <a:pPr marL="284592" indent="-284592" defTabSz="758951">
              <a:spcBef>
                <a:spcPts val="600"/>
              </a:spcBef>
              <a:defRPr sz="2656">
                <a:latin typeface="Palatino"/>
                <a:ea typeface="Palatino"/>
                <a:cs typeface="Palatino"/>
                <a:sym typeface="Palatino"/>
              </a:defRPr>
            </a:pPr>
            <a:endParaRPr sz="2324" dirty="0">
              <a:solidFill>
                <a:srgbClr val="000000"/>
              </a:solidFill>
            </a:endParaRPr>
          </a:p>
          <a:p>
            <a:pPr marL="284592" indent="-284592" defTabSz="758951">
              <a:spcBef>
                <a:spcPts val="400"/>
              </a:spcBef>
              <a:defRPr sz="1992">
                <a:latin typeface="Palatino"/>
                <a:ea typeface="Palatino"/>
                <a:cs typeface="Palatino"/>
                <a:sym typeface="Palatino"/>
              </a:defRPr>
            </a:pPr>
            <a:endParaRPr lang="en-US" dirty="0"/>
          </a:p>
          <a:p>
            <a:pPr marL="284592" indent="-284592" defTabSz="758951">
              <a:spcBef>
                <a:spcPts val="400"/>
              </a:spcBef>
              <a:defRPr sz="1992">
                <a:latin typeface="Palatino"/>
                <a:ea typeface="Palatino"/>
                <a:cs typeface="Palatino"/>
                <a:sym typeface="Palatino"/>
              </a:defRPr>
            </a:pPr>
            <a:r>
              <a:rPr dirty="0"/>
              <a:t>Many things cancel out – only CPTs with S remain!</a:t>
            </a:r>
          </a:p>
          <a:p>
            <a:pPr marL="284592" indent="-284592" defTabSz="758951">
              <a:spcBef>
                <a:spcPts val="400"/>
              </a:spcBef>
              <a:defRPr sz="1992">
                <a:latin typeface="Palatino"/>
                <a:ea typeface="Palatino"/>
                <a:cs typeface="Palatino"/>
                <a:sym typeface="Palatino"/>
              </a:defRPr>
            </a:pPr>
            <a:r>
              <a:rPr dirty="0"/>
              <a:t>More generally: only CPTs that have resampled variable need to be considered, and joined together</a:t>
            </a:r>
          </a:p>
        </p:txBody>
      </p:sp>
      <p:grpSp>
        <p:nvGrpSpPr>
          <p:cNvPr id="679" name="Group 4"/>
          <p:cNvGrpSpPr/>
          <p:nvPr/>
        </p:nvGrpSpPr>
        <p:grpSpPr>
          <a:xfrm>
            <a:off x="9448799" y="1371599"/>
            <a:ext cx="1752602" cy="1535503"/>
            <a:chOff x="0" y="0"/>
            <a:chExt cx="1752600" cy="1535501"/>
          </a:xfrm>
        </p:grpSpPr>
        <p:grpSp>
          <p:nvGrpSpPr>
            <p:cNvPr id="665" name="Oval 4"/>
            <p:cNvGrpSpPr/>
            <p:nvPr/>
          </p:nvGrpSpPr>
          <p:grpSpPr>
            <a:xfrm>
              <a:off x="0" y="558363"/>
              <a:ext cx="465305" cy="465305"/>
              <a:chOff x="0" y="0"/>
              <a:chExt cx="465304" cy="465304"/>
            </a:xfrm>
          </p:grpSpPr>
          <p:sp>
            <p:nvSpPr>
              <p:cNvPr id="663" name="Circle"/>
              <p:cNvSpPr/>
              <p:nvPr/>
            </p:nvSpPr>
            <p:spPr>
              <a:xfrm>
                <a:off x="-1" y="-1"/>
                <a:ext cx="465306" cy="465306"/>
              </a:xfrm>
              <a:prstGeom prst="ellipse">
                <a:avLst/>
              </a:prstGeom>
              <a:noFill/>
              <a:ln w="28575" cap="flat">
                <a:solidFill>
                  <a:srgbClr val="000000"/>
                </a:solidFill>
                <a:prstDash val="solid"/>
                <a:round/>
              </a:ln>
              <a:effectLst/>
            </p:spPr>
            <p:txBody>
              <a:bodyPr wrap="square" lIns="45719" tIns="45719" rIns="45719" bIns="45719" numCol="1" anchor="ctr">
                <a:noAutofit/>
              </a:bodyPr>
              <a:lstStyle/>
              <a:p>
                <a:pPr algn="ctr">
                  <a:defRPr baseline="-25000">
                    <a:latin typeface="Calibri"/>
                    <a:ea typeface="Calibri"/>
                    <a:cs typeface="Calibri"/>
                    <a:sym typeface="Calibri"/>
                  </a:defRPr>
                </a:pPr>
                <a:endParaRPr/>
              </a:p>
            </p:txBody>
          </p:sp>
          <p:sp>
            <p:nvSpPr>
              <p:cNvPr id="664" name="S"/>
              <p:cNvSpPr txBox="1"/>
              <p:nvPr/>
            </p:nvSpPr>
            <p:spPr>
              <a:xfrm>
                <a:off x="125608" y="53581"/>
                <a:ext cx="214087" cy="358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i="1">
                    <a:latin typeface="Calibri"/>
                    <a:ea typeface="Calibri"/>
                    <a:cs typeface="Calibri"/>
                    <a:sym typeface="Calibri"/>
                  </a:defRPr>
                </a:lvl1pPr>
              </a:lstStyle>
              <a:p>
                <a:r>
                  <a:t>S</a:t>
                </a:r>
              </a:p>
            </p:txBody>
          </p:sp>
        </p:grpSp>
        <p:grpSp>
          <p:nvGrpSpPr>
            <p:cNvPr id="668" name="Oval 4"/>
            <p:cNvGrpSpPr/>
            <p:nvPr/>
          </p:nvGrpSpPr>
          <p:grpSpPr>
            <a:xfrm>
              <a:off x="1287296" y="558363"/>
              <a:ext cx="465305" cy="465305"/>
              <a:chOff x="0" y="0"/>
              <a:chExt cx="465304" cy="465304"/>
            </a:xfrm>
          </p:grpSpPr>
          <p:sp>
            <p:nvSpPr>
              <p:cNvPr id="666" name="Circle"/>
              <p:cNvSpPr/>
              <p:nvPr/>
            </p:nvSpPr>
            <p:spPr>
              <a:xfrm>
                <a:off x="-1" y="-1"/>
                <a:ext cx="465306" cy="465306"/>
              </a:xfrm>
              <a:prstGeom prst="ellipse">
                <a:avLst/>
              </a:prstGeom>
              <a:solidFill>
                <a:srgbClr val="00FF42"/>
              </a:solidFill>
              <a:ln w="28575" cap="flat">
                <a:solidFill>
                  <a:srgbClr val="000000"/>
                </a:solidFill>
                <a:prstDash val="solid"/>
                <a:round/>
              </a:ln>
              <a:effectLst/>
            </p:spPr>
            <p:txBody>
              <a:bodyPr wrap="square" lIns="45719" tIns="45719" rIns="45719" bIns="45719" numCol="1" anchor="ctr">
                <a:noAutofit/>
              </a:bodyPr>
              <a:lstStyle/>
              <a:p>
                <a:pPr algn="ctr">
                  <a:defRPr baseline="-25000">
                    <a:latin typeface="Calibri"/>
                    <a:ea typeface="Calibri"/>
                    <a:cs typeface="Calibri"/>
                    <a:sym typeface="Calibri"/>
                  </a:defRPr>
                </a:pPr>
                <a:endParaRPr/>
              </a:p>
            </p:txBody>
          </p:sp>
          <p:sp>
            <p:nvSpPr>
              <p:cNvPr id="667" name="+r"/>
              <p:cNvSpPr txBox="1"/>
              <p:nvPr/>
            </p:nvSpPr>
            <p:spPr>
              <a:xfrm>
                <a:off x="73034" y="53581"/>
                <a:ext cx="319235" cy="358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i="1">
                    <a:latin typeface="Calibri"/>
                    <a:ea typeface="Calibri"/>
                    <a:cs typeface="Calibri"/>
                    <a:sym typeface="Calibri"/>
                  </a:defRPr>
                </a:lvl1pPr>
              </a:lstStyle>
              <a:p>
                <a:r>
                  <a:t>+r</a:t>
                </a:r>
              </a:p>
            </p:txBody>
          </p:sp>
        </p:grpSp>
        <p:grpSp>
          <p:nvGrpSpPr>
            <p:cNvPr id="671" name="Oval 4"/>
            <p:cNvGrpSpPr/>
            <p:nvPr/>
          </p:nvGrpSpPr>
          <p:grpSpPr>
            <a:xfrm>
              <a:off x="651424" y="1070196"/>
              <a:ext cx="465305" cy="465305"/>
              <a:chOff x="0" y="0"/>
              <a:chExt cx="465304" cy="465304"/>
            </a:xfrm>
          </p:grpSpPr>
          <p:sp>
            <p:nvSpPr>
              <p:cNvPr id="669" name="Circle"/>
              <p:cNvSpPr/>
              <p:nvPr/>
            </p:nvSpPr>
            <p:spPr>
              <a:xfrm>
                <a:off x="-1" y="-1"/>
                <a:ext cx="465306" cy="465306"/>
              </a:xfrm>
              <a:prstGeom prst="ellipse">
                <a:avLst/>
              </a:prstGeom>
              <a:solidFill>
                <a:srgbClr val="FF3300"/>
              </a:solidFill>
              <a:ln w="28575" cap="flat">
                <a:solidFill>
                  <a:srgbClr val="000000"/>
                </a:solidFill>
                <a:prstDash val="solid"/>
                <a:round/>
              </a:ln>
              <a:effectLst/>
            </p:spPr>
            <p:txBody>
              <a:bodyPr wrap="square" lIns="45719" tIns="45719" rIns="45719" bIns="45719" numCol="1" anchor="ctr">
                <a:noAutofit/>
              </a:bodyPr>
              <a:lstStyle/>
              <a:p>
                <a:pPr algn="ctr">
                  <a:defRPr baseline="-25000">
                    <a:latin typeface="Calibri"/>
                    <a:ea typeface="Calibri"/>
                    <a:cs typeface="Calibri"/>
                    <a:sym typeface="Calibri"/>
                  </a:defRPr>
                </a:pPr>
                <a:endParaRPr/>
              </a:p>
            </p:txBody>
          </p:sp>
          <p:sp>
            <p:nvSpPr>
              <p:cNvPr id="670" name="W"/>
              <p:cNvSpPr txBox="1"/>
              <p:nvPr/>
            </p:nvSpPr>
            <p:spPr>
              <a:xfrm>
                <a:off x="83192" y="53581"/>
                <a:ext cx="298919" cy="358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i="1">
                    <a:latin typeface="Calibri"/>
                    <a:ea typeface="Calibri"/>
                    <a:cs typeface="Calibri"/>
                    <a:sym typeface="Calibri"/>
                  </a:defRPr>
                </a:lvl1pPr>
              </a:lstStyle>
              <a:p>
                <a:r>
                  <a:t>W</a:t>
                </a:r>
              </a:p>
            </p:txBody>
          </p:sp>
        </p:grpSp>
        <p:sp>
          <p:nvSpPr>
            <p:cNvPr id="672" name="AutoShape 6"/>
            <p:cNvSpPr/>
            <p:nvPr/>
          </p:nvSpPr>
          <p:spPr>
            <a:xfrm flipH="1">
              <a:off x="1048585" y="955524"/>
              <a:ext cx="306854" cy="182815"/>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sp>
          <p:nvSpPr>
            <p:cNvPr id="673" name="AutoShape 6"/>
            <p:cNvSpPr/>
            <p:nvPr/>
          </p:nvSpPr>
          <p:spPr>
            <a:xfrm>
              <a:off x="397161" y="955524"/>
              <a:ext cx="322405" cy="182815"/>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grpSp>
          <p:nvGrpSpPr>
            <p:cNvPr id="676" name="Oval 4"/>
            <p:cNvGrpSpPr/>
            <p:nvPr/>
          </p:nvGrpSpPr>
          <p:grpSpPr>
            <a:xfrm>
              <a:off x="651424" y="-1"/>
              <a:ext cx="465305" cy="465305"/>
              <a:chOff x="0" y="0"/>
              <a:chExt cx="465304" cy="465304"/>
            </a:xfrm>
          </p:grpSpPr>
          <p:sp>
            <p:nvSpPr>
              <p:cNvPr id="674" name="Circle"/>
              <p:cNvSpPr/>
              <p:nvPr/>
            </p:nvSpPr>
            <p:spPr>
              <a:xfrm>
                <a:off x="-1" y="-1"/>
                <a:ext cx="465306" cy="465306"/>
              </a:xfrm>
              <a:prstGeom prst="ellipse">
                <a:avLst/>
              </a:prstGeom>
              <a:solidFill>
                <a:srgbClr val="00FF42"/>
              </a:solidFill>
              <a:ln w="28575" cap="flat">
                <a:solidFill>
                  <a:srgbClr val="000000"/>
                </a:solidFill>
                <a:prstDash val="solid"/>
                <a:round/>
              </a:ln>
              <a:effectLst/>
            </p:spPr>
            <p:txBody>
              <a:bodyPr wrap="square" lIns="45719" tIns="45719" rIns="45719" bIns="45719" numCol="1" anchor="ctr">
                <a:noAutofit/>
              </a:bodyPr>
              <a:lstStyle/>
              <a:p>
                <a:pPr algn="ctr">
                  <a:defRPr baseline="-25000">
                    <a:latin typeface="Calibri"/>
                    <a:ea typeface="Calibri"/>
                    <a:cs typeface="Calibri"/>
                    <a:sym typeface="Calibri"/>
                  </a:defRPr>
                </a:pPr>
                <a:endParaRPr/>
              </a:p>
            </p:txBody>
          </p:sp>
          <p:sp>
            <p:nvSpPr>
              <p:cNvPr id="675" name="C"/>
              <p:cNvSpPr txBox="1"/>
              <p:nvPr/>
            </p:nvSpPr>
            <p:spPr>
              <a:xfrm>
                <a:off x="112213" y="53581"/>
                <a:ext cx="240877" cy="358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i="1">
                    <a:latin typeface="Calibri"/>
                    <a:ea typeface="Calibri"/>
                    <a:cs typeface="Calibri"/>
                    <a:sym typeface="Calibri"/>
                  </a:defRPr>
                </a:lvl1pPr>
              </a:lstStyle>
              <a:p>
                <a:r>
                  <a:t>C</a:t>
                </a:r>
              </a:p>
            </p:txBody>
          </p:sp>
        </p:grpSp>
        <p:sp>
          <p:nvSpPr>
            <p:cNvPr id="677" name="AutoShape 6"/>
            <p:cNvSpPr/>
            <p:nvPr/>
          </p:nvSpPr>
          <p:spPr>
            <a:xfrm>
              <a:off x="1048585" y="397161"/>
              <a:ext cx="306854" cy="229345"/>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sp>
          <p:nvSpPr>
            <p:cNvPr id="678" name="AutoShape 6"/>
            <p:cNvSpPr/>
            <p:nvPr/>
          </p:nvSpPr>
          <p:spPr>
            <a:xfrm flipH="1">
              <a:off x="397162" y="397161"/>
              <a:ext cx="322405" cy="229345"/>
            </a:xfrm>
            <a:prstGeom prst="line">
              <a:avLst/>
            </a:prstGeom>
            <a:noFill/>
            <a:ln w="28575" cap="flat">
              <a:solidFill>
                <a:srgbClr val="000000"/>
              </a:solidFill>
              <a:prstDash val="solid"/>
              <a:round/>
              <a:tailEnd type="triangle" w="med" len="med"/>
            </a:ln>
            <a:effectLst/>
          </p:spPr>
          <p:txBody>
            <a:bodyPr wrap="square" lIns="45719" tIns="45719" rIns="45719" bIns="45719" numCol="1" anchor="t">
              <a:noAutofit/>
            </a:bodyPr>
            <a:lstStyle/>
            <a:p>
              <a:endParaRPr/>
            </a:p>
          </p:txBody>
        </p:sp>
      </p:grpSp>
      <p:pic>
        <p:nvPicPr>
          <p:cNvPr id="680" name="Picture 2" descr="Picture 2"/>
          <p:cNvPicPr>
            <a:picLocks noChangeAspect="1"/>
          </p:cNvPicPr>
          <p:nvPr/>
        </p:nvPicPr>
        <p:blipFill>
          <a:blip r:embed="rId2"/>
          <a:stretch>
            <a:fillRect/>
          </a:stretch>
        </p:blipFill>
        <p:spPr>
          <a:xfrm>
            <a:off x="1523999" y="1981200"/>
            <a:ext cx="5734589" cy="2805852"/>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6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662">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2" nodeType="clickEffect">
                                  <p:stCondLst>
                                    <p:cond delay="0"/>
                                  </p:stCondLst>
                                  <p:iterate>
                                    <p:tmAbs val="0"/>
                                  </p:iterate>
                                  <p:childTnLst>
                                    <p:set>
                                      <p:cBhvr>
                                        <p:cTn id="14" fill="hold"/>
                                        <p:tgtEl>
                                          <p:spTgt spid="66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2" grpId="2" build="p" bldLvl="5" animBg="1" advAuto="0"/>
      <p:bldP spid="680" grpId="1"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2" name="Title 1"/>
          <p:cNvSpPr txBox="1">
            <a:spLocks noGrp="1"/>
          </p:cNvSpPr>
          <p:nvPr>
            <p:ph type="title"/>
          </p:nvPr>
        </p:nvSpPr>
        <p:spPr>
          <a:prstGeom prst="rect">
            <a:avLst/>
          </a:prstGeom>
        </p:spPr>
        <p:txBody>
          <a:bodyPr/>
          <a:lstStyle>
            <a:lvl1pPr>
              <a:defRPr>
                <a:latin typeface="Palatino"/>
                <a:ea typeface="Palatino"/>
                <a:cs typeface="Palatino"/>
                <a:sym typeface="Palatino"/>
              </a:defRPr>
            </a:lvl1pPr>
          </a:lstStyle>
          <a:p>
            <a:r>
              <a:t>More Details on Gibbs Sampling*</a:t>
            </a:r>
          </a:p>
        </p:txBody>
      </p:sp>
      <p:sp>
        <p:nvSpPr>
          <p:cNvPr id="683" name="Content Placeholder 2"/>
          <p:cNvSpPr txBox="1">
            <a:spLocks noGrp="1"/>
          </p:cNvSpPr>
          <p:nvPr>
            <p:ph type="body" idx="1"/>
          </p:nvPr>
        </p:nvSpPr>
        <p:spPr>
          <a:xfrm>
            <a:off x="838200" y="1447800"/>
            <a:ext cx="11050737" cy="4729165"/>
          </a:xfrm>
          <a:prstGeom prst="rect">
            <a:avLst/>
          </a:prstGeom>
        </p:spPr>
        <p:txBody>
          <a:bodyPr/>
          <a:lstStyle/>
          <a:p>
            <a:pPr marL="2057298" lvl="4" indent="-228588">
              <a:spcBef>
                <a:spcPts val="400"/>
              </a:spcBef>
              <a:defRPr sz="1600">
                <a:solidFill>
                  <a:srgbClr val="000000"/>
                </a:solidFill>
                <a:latin typeface="Palatino"/>
                <a:ea typeface="Palatino"/>
                <a:cs typeface="Palatino"/>
                <a:sym typeface="Palatino"/>
              </a:defRPr>
            </a:pPr>
            <a:endParaRPr/>
          </a:p>
          <a:p>
            <a:pPr>
              <a:spcBef>
                <a:spcPts val="600"/>
              </a:spcBef>
              <a:defRPr sz="2800">
                <a:latin typeface="Palatino"/>
                <a:ea typeface="Palatino"/>
                <a:cs typeface="Palatino"/>
                <a:sym typeface="Palatino"/>
              </a:defRPr>
            </a:pPr>
            <a:r>
              <a:t>Gibbs sampling belongs to a family of sampling methods called Markov chain Monte Carlo (MCMC)</a:t>
            </a:r>
          </a:p>
          <a:p>
            <a:pPr marL="3886005" lvl="8" indent="-228589">
              <a:spcBef>
                <a:spcPts val="400"/>
              </a:spcBef>
              <a:defRPr sz="1600">
                <a:solidFill>
                  <a:srgbClr val="000000"/>
                </a:solidFill>
                <a:latin typeface="Palatino"/>
                <a:ea typeface="Palatino"/>
                <a:cs typeface="Palatino"/>
                <a:sym typeface="Palatino"/>
              </a:defRPr>
            </a:pPr>
            <a:endParaRPr/>
          </a:p>
          <a:p>
            <a:pPr marL="742912" lvl="1" indent="-285737">
              <a:spcBef>
                <a:spcPts val="500"/>
              </a:spcBef>
              <a:buClr>
                <a:srgbClr val="000000"/>
              </a:buClr>
              <a:defRPr sz="2400">
                <a:solidFill>
                  <a:srgbClr val="000000"/>
                </a:solidFill>
                <a:latin typeface="Palatino"/>
                <a:ea typeface="Palatino"/>
                <a:cs typeface="Palatino"/>
                <a:sym typeface="Palatino"/>
              </a:defRPr>
            </a:pPr>
            <a:r>
              <a:t>Specifically, it is a special case of a subset of MCMC methods called Metropolis-Hastings</a:t>
            </a:r>
          </a:p>
          <a:p>
            <a:pPr>
              <a:spcBef>
                <a:spcPts val="600"/>
              </a:spcBef>
              <a:defRPr sz="2800">
                <a:latin typeface="Palatino"/>
                <a:ea typeface="Palatino"/>
                <a:cs typeface="Palatino"/>
                <a:sym typeface="Palatino"/>
              </a:defRPr>
            </a:pPr>
            <a:r>
              <a:t>You can read more about this here:</a:t>
            </a:r>
          </a:p>
          <a:p>
            <a:pPr marL="800057" lvl="1" indent="-342881">
              <a:spcBef>
                <a:spcPts val="600"/>
              </a:spcBef>
              <a:defRPr sz="2800">
                <a:latin typeface="Palatino"/>
                <a:ea typeface="Palatino"/>
                <a:cs typeface="Palatino"/>
                <a:sym typeface="Palatino"/>
              </a:defRPr>
            </a:pPr>
            <a:r>
              <a:t> </a:t>
            </a:r>
            <a:r>
              <a:rPr u="sng">
                <a:solidFill>
                  <a:srgbClr val="009999"/>
                </a:solidFill>
                <a:uFill>
                  <a:solidFill>
                    <a:srgbClr val="009999"/>
                  </a:solidFill>
                </a:uFill>
                <a:hlinkClick r:id="rId2"/>
              </a:rPr>
              <a:t>https://ermongroup.github.io/cs228-notes/inference/sampling/</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5" name="Picture 5" descr="Picture 5"/>
          <p:cNvPicPr>
            <a:picLocks noChangeAspect="1"/>
          </p:cNvPicPr>
          <p:nvPr/>
        </p:nvPicPr>
        <p:blipFill>
          <a:blip r:embed="rId2"/>
          <a:stretch>
            <a:fillRect/>
          </a:stretch>
        </p:blipFill>
        <p:spPr>
          <a:xfrm>
            <a:off x="7364138" y="4254083"/>
            <a:ext cx="3254924" cy="2578517"/>
          </a:xfrm>
          <a:prstGeom prst="rect">
            <a:avLst/>
          </a:prstGeom>
          <a:ln w="12700">
            <a:miter lim="400000"/>
          </a:ln>
        </p:spPr>
      </p:pic>
      <p:sp>
        <p:nvSpPr>
          <p:cNvPr id="686" name="Title 1"/>
          <p:cNvSpPr txBox="1">
            <a:spLocks noGrp="1"/>
          </p:cNvSpPr>
          <p:nvPr>
            <p:ph type="title"/>
          </p:nvPr>
        </p:nvSpPr>
        <p:spPr>
          <a:prstGeom prst="rect">
            <a:avLst/>
          </a:prstGeom>
        </p:spPr>
        <p:txBody>
          <a:bodyPr/>
          <a:lstStyle>
            <a:lvl1pPr>
              <a:defRPr>
                <a:latin typeface="Palatino"/>
                <a:ea typeface="Palatino"/>
                <a:cs typeface="Palatino"/>
                <a:sym typeface="Palatino"/>
              </a:defRPr>
            </a:lvl1pPr>
          </a:lstStyle>
          <a:p>
            <a:r>
              <a:t>Bayes’ Net Sampling Summary</a:t>
            </a:r>
          </a:p>
        </p:txBody>
      </p:sp>
      <p:sp>
        <p:nvSpPr>
          <p:cNvPr id="687" name="Content Placeholder 2"/>
          <p:cNvSpPr txBox="1">
            <a:spLocks noGrp="1"/>
          </p:cNvSpPr>
          <p:nvPr>
            <p:ph type="body" sz="half" idx="1"/>
          </p:nvPr>
        </p:nvSpPr>
        <p:spPr>
          <a:xfrm>
            <a:off x="406400" y="1219200"/>
            <a:ext cx="5918200" cy="4729165"/>
          </a:xfrm>
          <a:prstGeom prst="rect">
            <a:avLst/>
          </a:prstGeom>
        </p:spPr>
        <p:txBody>
          <a:bodyPr/>
          <a:lstStyle/>
          <a:p>
            <a:pPr marL="342882" indent="-342882">
              <a:spcBef>
                <a:spcPts val="500"/>
              </a:spcBef>
              <a:defRPr sz="2400">
                <a:latin typeface="Palatino"/>
                <a:ea typeface="Palatino"/>
                <a:cs typeface="Palatino"/>
                <a:sym typeface="Palatino"/>
              </a:defRPr>
            </a:pPr>
            <a:r>
              <a:t>Prior Sampling  P( Q )</a:t>
            </a:r>
          </a:p>
          <a:p>
            <a:pPr marL="342882" indent="-342882">
              <a:defRPr sz="2400"/>
            </a:pPr>
            <a:endParaRPr/>
          </a:p>
          <a:p>
            <a:pPr>
              <a:defRPr sz="800"/>
            </a:pPr>
            <a:endParaRPr/>
          </a:p>
          <a:p>
            <a:pPr marL="342882" indent="-342882">
              <a:defRPr sz="2400"/>
            </a:pPr>
            <a:endParaRPr/>
          </a:p>
          <a:p>
            <a:pPr marL="342882" indent="-342882">
              <a:defRPr sz="2400"/>
            </a:pPr>
            <a:endParaRPr/>
          </a:p>
          <a:p>
            <a:pPr marL="3886005" lvl="8" indent="-228589">
              <a:spcBef>
                <a:spcPts val="400"/>
              </a:spcBef>
              <a:defRPr sz="1200">
                <a:solidFill>
                  <a:srgbClr val="000000"/>
                </a:solidFill>
                <a:latin typeface="+mj-lt"/>
                <a:ea typeface="+mj-ea"/>
                <a:cs typeface="+mj-cs"/>
                <a:sym typeface="Arial"/>
              </a:defRPr>
            </a:pPr>
            <a:endParaRPr sz="2400"/>
          </a:p>
          <a:p>
            <a:pPr marL="3886005" lvl="8" indent="-228589">
              <a:spcBef>
                <a:spcPts val="400"/>
              </a:spcBef>
              <a:defRPr sz="1200">
                <a:solidFill>
                  <a:srgbClr val="000000"/>
                </a:solidFill>
                <a:latin typeface="+mj-lt"/>
                <a:ea typeface="+mj-ea"/>
                <a:cs typeface="+mj-cs"/>
                <a:sym typeface="Arial"/>
              </a:defRPr>
            </a:pPr>
            <a:endParaRPr sz="2400"/>
          </a:p>
          <a:p>
            <a:pPr marL="342882" indent="-342882">
              <a:spcBef>
                <a:spcPts val="500"/>
              </a:spcBef>
              <a:defRPr sz="2400">
                <a:latin typeface="Palatino"/>
                <a:ea typeface="Palatino"/>
                <a:cs typeface="Palatino"/>
                <a:sym typeface="Palatino"/>
              </a:defRPr>
            </a:pPr>
            <a:r>
              <a:t>Likelihood Weighting  P( Q | e)</a:t>
            </a:r>
          </a:p>
        </p:txBody>
      </p:sp>
      <p:sp>
        <p:nvSpPr>
          <p:cNvPr id="688" name="Content Placeholder 2"/>
          <p:cNvSpPr txBox="1"/>
          <p:nvPr/>
        </p:nvSpPr>
        <p:spPr>
          <a:xfrm>
            <a:off x="6014718" y="1219200"/>
            <a:ext cx="5826765" cy="32532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marL="342882" indent="-342882">
              <a:spcBef>
                <a:spcPts val="500"/>
              </a:spcBef>
              <a:buClr>
                <a:schemeClr val="accent2"/>
              </a:buClr>
              <a:buSzPct val="100000"/>
              <a:buChar char="▪"/>
              <a:defRPr sz="2400">
                <a:solidFill>
                  <a:schemeClr val="accent2"/>
                </a:solidFill>
                <a:latin typeface="Palatino"/>
                <a:ea typeface="Palatino"/>
                <a:cs typeface="Palatino"/>
                <a:sym typeface="Palatino"/>
              </a:defRPr>
            </a:pPr>
            <a:r>
              <a:t>Rejection Sampling  P( Q | e )</a:t>
            </a:r>
            <a:endParaRPr sz="1200"/>
          </a:p>
          <a:p>
            <a:pPr marL="342882" indent="-342882">
              <a:spcBef>
                <a:spcPts val="700"/>
              </a:spcBef>
              <a:buClr>
                <a:schemeClr val="accent2"/>
              </a:buClr>
              <a:buSzPct val="100000"/>
              <a:buChar char="▪"/>
              <a:defRPr sz="2400">
                <a:solidFill>
                  <a:schemeClr val="accent2"/>
                </a:solidFill>
                <a:latin typeface="Calibri"/>
                <a:ea typeface="Calibri"/>
                <a:cs typeface="Calibri"/>
                <a:sym typeface="Calibri"/>
              </a:defRPr>
            </a:pPr>
            <a:endParaRPr sz="1200"/>
          </a:p>
          <a:p>
            <a:pPr marL="342882" indent="-342882">
              <a:spcBef>
                <a:spcPts val="700"/>
              </a:spcBef>
              <a:buClr>
                <a:schemeClr val="accent2"/>
              </a:buClr>
              <a:buSzPct val="100000"/>
              <a:buChar char="▪"/>
              <a:defRPr sz="800">
                <a:solidFill>
                  <a:schemeClr val="accent2"/>
                </a:solidFill>
                <a:latin typeface="Calibri"/>
                <a:ea typeface="Calibri"/>
                <a:cs typeface="Calibri"/>
                <a:sym typeface="Calibri"/>
              </a:defRPr>
            </a:pPr>
            <a:endParaRPr sz="1200"/>
          </a:p>
          <a:p>
            <a:pPr marL="342882" indent="-342882">
              <a:spcBef>
                <a:spcPts val="700"/>
              </a:spcBef>
              <a:buClr>
                <a:schemeClr val="accent2"/>
              </a:buClr>
              <a:buSzPct val="100000"/>
              <a:buChar char="▪"/>
              <a:defRPr sz="2400">
                <a:solidFill>
                  <a:schemeClr val="accent2"/>
                </a:solidFill>
                <a:latin typeface="Calibri"/>
                <a:ea typeface="Calibri"/>
                <a:cs typeface="Calibri"/>
                <a:sym typeface="Calibri"/>
              </a:defRPr>
            </a:pPr>
            <a:endParaRPr sz="1200"/>
          </a:p>
          <a:p>
            <a:pPr marL="342882" indent="-342882">
              <a:spcBef>
                <a:spcPts val="700"/>
              </a:spcBef>
              <a:buClr>
                <a:schemeClr val="accent2"/>
              </a:buClr>
              <a:buSzPct val="100000"/>
              <a:buChar char="▪"/>
              <a:defRPr sz="2400">
                <a:solidFill>
                  <a:schemeClr val="accent2"/>
                </a:solidFill>
                <a:latin typeface="Calibri"/>
                <a:ea typeface="Calibri"/>
                <a:cs typeface="Calibri"/>
                <a:sym typeface="Calibri"/>
              </a:defRPr>
            </a:pPr>
            <a:endParaRPr sz="1200"/>
          </a:p>
          <a:p>
            <a:pPr marL="342882" indent="-342882">
              <a:spcBef>
                <a:spcPts val="700"/>
              </a:spcBef>
              <a:buClr>
                <a:schemeClr val="accent2"/>
              </a:buClr>
              <a:buSzPct val="100000"/>
              <a:buChar char="▪"/>
              <a:defRPr sz="2400">
                <a:solidFill>
                  <a:schemeClr val="accent2"/>
                </a:solidFill>
                <a:latin typeface="Calibri"/>
                <a:ea typeface="Calibri"/>
                <a:cs typeface="Calibri"/>
                <a:sym typeface="Calibri"/>
              </a:defRPr>
            </a:pPr>
            <a:endParaRPr sz="1200"/>
          </a:p>
          <a:p>
            <a:pPr marL="3428829" lvl="7" indent="-228588">
              <a:spcBef>
                <a:spcPts val="400"/>
              </a:spcBef>
              <a:buClr>
                <a:schemeClr val="accent2"/>
              </a:buClr>
              <a:buSzPct val="100000"/>
              <a:buChar char="▪"/>
              <a:defRPr sz="1200"/>
            </a:pPr>
            <a:endParaRPr sz="1200"/>
          </a:p>
          <a:p>
            <a:pPr marL="342882" indent="-342882">
              <a:spcBef>
                <a:spcPts val="500"/>
              </a:spcBef>
              <a:buClr>
                <a:schemeClr val="accent2"/>
              </a:buClr>
              <a:buSzPct val="100000"/>
              <a:buChar char="▪"/>
              <a:defRPr sz="2400">
                <a:solidFill>
                  <a:schemeClr val="accent2"/>
                </a:solidFill>
                <a:latin typeface="Palatino"/>
                <a:ea typeface="Palatino"/>
                <a:cs typeface="Palatino"/>
                <a:sym typeface="Palatino"/>
              </a:defRPr>
            </a:pPr>
            <a:r>
              <a:t>Gibbs Sampling  P( Q | e )</a:t>
            </a:r>
          </a:p>
        </p:txBody>
      </p:sp>
      <p:pic>
        <p:nvPicPr>
          <p:cNvPr id="689" name="Picture 6" descr="Picture 6"/>
          <p:cNvPicPr>
            <a:picLocks noChangeAspect="1"/>
          </p:cNvPicPr>
          <p:nvPr/>
        </p:nvPicPr>
        <p:blipFill>
          <a:blip r:embed="rId3"/>
          <a:stretch>
            <a:fillRect/>
          </a:stretch>
        </p:blipFill>
        <p:spPr>
          <a:xfrm>
            <a:off x="419100" y="5078906"/>
            <a:ext cx="5105401" cy="1218881"/>
          </a:xfrm>
          <a:prstGeom prst="rect">
            <a:avLst/>
          </a:prstGeom>
          <a:ln w="12700">
            <a:miter lim="400000"/>
          </a:ln>
        </p:spPr>
      </p:pic>
      <p:pic>
        <p:nvPicPr>
          <p:cNvPr id="690" name="Picture 7" descr="Picture 7"/>
          <p:cNvPicPr>
            <a:picLocks noChangeAspect="1"/>
          </p:cNvPicPr>
          <p:nvPr/>
        </p:nvPicPr>
        <p:blipFill>
          <a:blip r:embed="rId4"/>
          <a:stretch>
            <a:fillRect/>
          </a:stretch>
        </p:blipFill>
        <p:spPr>
          <a:xfrm>
            <a:off x="6477000" y="1893911"/>
            <a:ext cx="5029200" cy="1308745"/>
          </a:xfrm>
          <a:prstGeom prst="rect">
            <a:avLst/>
          </a:prstGeom>
          <a:ln w="12700">
            <a:miter lim="400000"/>
          </a:ln>
        </p:spPr>
      </p:pic>
      <p:pic>
        <p:nvPicPr>
          <p:cNvPr id="691" name="Picture 8" descr="Picture 8"/>
          <p:cNvPicPr>
            <a:picLocks noChangeAspect="1"/>
          </p:cNvPicPr>
          <p:nvPr/>
        </p:nvPicPr>
        <p:blipFill>
          <a:blip r:embed="rId5"/>
          <a:stretch>
            <a:fillRect/>
          </a:stretch>
        </p:blipFill>
        <p:spPr>
          <a:xfrm>
            <a:off x="381000" y="2133600"/>
            <a:ext cx="5181600" cy="1318459"/>
          </a:xfrm>
          <a:prstGeom prst="rect">
            <a:avLst/>
          </a:prstGeom>
          <a:ln w="12700">
            <a:miter lim="400000"/>
          </a:ln>
        </p:spPr>
      </p:pic>
      <p:pic>
        <p:nvPicPr>
          <p:cNvPr id="692" name="Picture 10" descr="Picture 10"/>
          <p:cNvPicPr>
            <a:picLocks noChangeAspect="1"/>
          </p:cNvPicPr>
          <p:nvPr/>
        </p:nvPicPr>
        <p:blipFill>
          <a:blip r:embed="rId6"/>
          <a:stretch>
            <a:fillRect/>
          </a:stretch>
        </p:blipFill>
        <p:spPr>
          <a:xfrm>
            <a:off x="1866900" y="4581066"/>
            <a:ext cx="908051" cy="726441"/>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687">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687">
                                            <p:txEl>
                                              <p:pRg st="0" end="0"/>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2" nodeType="afterEffect">
                                  <p:stCondLst>
                                    <p:cond delay="0"/>
                                  </p:stCondLst>
                                  <p:iterate>
                                    <p:tmAbs val="0"/>
                                  </p:iterate>
                                  <p:childTnLst>
                                    <p:set>
                                      <p:cBhvr>
                                        <p:cTn id="11" fill="hold"/>
                                        <p:tgtEl>
                                          <p:spTgt spid="69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3" nodeType="clickEffect">
                                  <p:stCondLst>
                                    <p:cond delay="0"/>
                                  </p:stCondLst>
                                  <p:iterate>
                                    <p:tmAbs val="0"/>
                                  </p:iterate>
                                  <p:childTnLst>
                                    <p:set>
                                      <p:cBhvr>
                                        <p:cTn id="15" fill="hold"/>
                                        <p:tgtEl>
                                          <p:spTgt spid="688">
                                            <p:bg/>
                                          </p:spTgt>
                                        </p:tgtEl>
                                        <p:attrNameLst>
                                          <p:attrName>style.visibility</p:attrName>
                                        </p:attrNameLst>
                                      </p:cBhvr>
                                      <p:to>
                                        <p:strVal val="visible"/>
                                      </p:to>
                                    </p:set>
                                  </p:childTnLst>
                                </p:cTn>
                              </p:par>
                              <p:par>
                                <p:cTn id="16" presetID="1" presetClass="entr" presetSubtype="0" fill="hold" grpId="3" nodeType="withEffect">
                                  <p:stCondLst>
                                    <p:cond delay="0"/>
                                  </p:stCondLst>
                                  <p:iterate>
                                    <p:tmAbs val="0"/>
                                  </p:iterate>
                                  <p:childTnLst>
                                    <p:set>
                                      <p:cBhvr>
                                        <p:cTn id="17" fill="hold"/>
                                        <p:tgtEl>
                                          <p:spTgt spid="688">
                                            <p:txEl>
                                              <p:pRg st="0" end="0"/>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4" nodeType="afterEffect">
                                  <p:stCondLst>
                                    <p:cond delay="0"/>
                                  </p:stCondLst>
                                  <p:iterate>
                                    <p:tmAbs val="0"/>
                                  </p:iterate>
                                  <p:childTnLst>
                                    <p:set>
                                      <p:cBhvr>
                                        <p:cTn id="20" fill="hold"/>
                                        <p:tgtEl>
                                          <p:spTgt spid="690"/>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1" nodeType="afterEffect">
                                  <p:stCondLst>
                                    <p:cond delay="0"/>
                                  </p:stCondLst>
                                  <p:iterate>
                                    <p:tmAbs val="0"/>
                                  </p:iterate>
                                  <p:childTnLst>
                                    <p:set>
                                      <p:cBhvr>
                                        <p:cTn id="23" fill="hold"/>
                                        <p:tgtEl>
                                          <p:spTgt spid="687">
                                            <p:txEl>
                                              <p:pRg st="1" end="1"/>
                                            </p:txEl>
                                          </p:spTgt>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1" nodeType="afterEffect">
                                  <p:stCondLst>
                                    <p:cond delay="0"/>
                                  </p:stCondLst>
                                  <p:iterate>
                                    <p:tmAbs val="0"/>
                                  </p:iterate>
                                  <p:childTnLst>
                                    <p:set>
                                      <p:cBhvr>
                                        <p:cTn id="26" fill="hold"/>
                                        <p:tgtEl>
                                          <p:spTgt spid="687">
                                            <p:txEl>
                                              <p:pRg st="2" end="2"/>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1" nodeType="afterEffect">
                                  <p:stCondLst>
                                    <p:cond delay="0"/>
                                  </p:stCondLst>
                                  <p:iterate>
                                    <p:tmAbs val="0"/>
                                  </p:iterate>
                                  <p:childTnLst>
                                    <p:set>
                                      <p:cBhvr>
                                        <p:cTn id="29" fill="hold"/>
                                        <p:tgtEl>
                                          <p:spTgt spid="687">
                                            <p:txEl>
                                              <p:pRg st="3" end="3"/>
                                            </p:txEl>
                                          </p:spTgt>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1" nodeType="afterEffect">
                                  <p:stCondLst>
                                    <p:cond delay="0"/>
                                  </p:stCondLst>
                                  <p:iterate>
                                    <p:tmAbs val="0"/>
                                  </p:iterate>
                                  <p:childTnLst>
                                    <p:set>
                                      <p:cBhvr>
                                        <p:cTn id="32" fill="hold"/>
                                        <p:tgtEl>
                                          <p:spTgt spid="687">
                                            <p:txEl>
                                              <p:pRg st="4" end="4"/>
                                            </p:txEl>
                                          </p:spTgt>
                                        </p:tgtEl>
                                        <p:attrNameLst>
                                          <p:attrName>style.visibility</p:attrName>
                                        </p:attrNameLst>
                                      </p:cBhvr>
                                      <p:to>
                                        <p:strVal val="visible"/>
                                      </p:to>
                                    </p:set>
                                  </p:childTnLst>
                                </p:cTn>
                              </p:par>
                              <p:par>
                                <p:cTn id="33" presetID="1" presetClass="entr" presetSubtype="0" fill="hold" grpId="1" nodeType="withEffect">
                                  <p:stCondLst>
                                    <p:cond delay="0"/>
                                  </p:stCondLst>
                                  <p:iterate>
                                    <p:tmAbs val="0"/>
                                  </p:iterate>
                                  <p:childTnLst>
                                    <p:set>
                                      <p:cBhvr>
                                        <p:cTn id="34" fill="hold"/>
                                        <p:tgtEl>
                                          <p:spTgt spid="687">
                                            <p:txEl>
                                              <p:pRg st="5" end="5"/>
                                            </p:txEl>
                                          </p:spTgt>
                                        </p:tgtEl>
                                        <p:attrNameLst>
                                          <p:attrName>style.visibility</p:attrName>
                                        </p:attrNameLst>
                                      </p:cBhvr>
                                      <p:to>
                                        <p:strVal val="visible"/>
                                      </p:to>
                                    </p:set>
                                  </p:childTnLst>
                                </p:cTn>
                              </p:par>
                              <p:par>
                                <p:cTn id="35" presetID="1" presetClass="entr" presetSubtype="0" fill="hold" grpId="1" nodeType="withEffect">
                                  <p:stCondLst>
                                    <p:cond delay="0"/>
                                  </p:stCondLst>
                                  <p:iterate>
                                    <p:tmAbs val="0"/>
                                  </p:iterate>
                                  <p:childTnLst>
                                    <p:set>
                                      <p:cBhvr>
                                        <p:cTn id="36" fill="hold"/>
                                        <p:tgtEl>
                                          <p:spTgt spid="687">
                                            <p:txEl>
                                              <p:pRg st="6" end="6"/>
                                            </p:txEl>
                                          </p:spTgt>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1" nodeType="afterEffect">
                                  <p:stCondLst>
                                    <p:cond delay="0"/>
                                  </p:stCondLst>
                                  <p:iterate>
                                    <p:tmAbs val="0"/>
                                  </p:iterate>
                                  <p:childTnLst>
                                    <p:set>
                                      <p:cBhvr>
                                        <p:cTn id="39" fill="hold"/>
                                        <p:tgtEl>
                                          <p:spTgt spid="687">
                                            <p:txEl>
                                              <p:pRg st="7" end="7"/>
                                            </p:txEl>
                                          </p:spTgt>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grpId="5" nodeType="afterEffect">
                                  <p:stCondLst>
                                    <p:cond delay="0"/>
                                  </p:stCondLst>
                                  <p:iterate>
                                    <p:tmAbs val="0"/>
                                  </p:iterate>
                                  <p:childTnLst>
                                    <p:set>
                                      <p:cBhvr>
                                        <p:cTn id="42" fill="hold"/>
                                        <p:tgtEl>
                                          <p:spTgt spid="689"/>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grpId="6" nodeType="afterEffect">
                                  <p:stCondLst>
                                    <p:cond delay="0"/>
                                  </p:stCondLst>
                                  <p:iterate>
                                    <p:tmAbs val="0"/>
                                  </p:iterate>
                                  <p:childTnLst>
                                    <p:set>
                                      <p:cBhvr>
                                        <p:cTn id="45" fill="hold"/>
                                        <p:tgtEl>
                                          <p:spTgt spid="692"/>
                                        </p:tgtEl>
                                        <p:attrNameLst>
                                          <p:attrName>style.visibility</p:attrName>
                                        </p:attrNameLst>
                                      </p:cBhvr>
                                      <p:to>
                                        <p:strVal val="visible"/>
                                      </p:to>
                                    </p:set>
                                  </p:childTnLst>
                                </p:cTn>
                              </p:par>
                            </p:childTnLst>
                          </p:cTn>
                        </p:par>
                        <p:par>
                          <p:cTn id="46" fill="hold">
                            <p:stCondLst>
                              <p:cond delay="0"/>
                            </p:stCondLst>
                            <p:childTnLst>
                              <p:par>
                                <p:cTn id="47" presetID="1" presetClass="entr" presetSubtype="0" fill="hold" grpId="3" nodeType="afterEffect">
                                  <p:stCondLst>
                                    <p:cond delay="0"/>
                                  </p:stCondLst>
                                  <p:iterate>
                                    <p:tmAbs val="0"/>
                                  </p:iterate>
                                  <p:childTnLst>
                                    <p:set>
                                      <p:cBhvr>
                                        <p:cTn id="48" fill="hold"/>
                                        <p:tgtEl>
                                          <p:spTgt spid="688">
                                            <p:txEl>
                                              <p:pRg st="1" end="1"/>
                                            </p:txEl>
                                          </p:spTgt>
                                        </p:tgtEl>
                                        <p:attrNameLst>
                                          <p:attrName>style.visibility</p:attrName>
                                        </p:attrNameLst>
                                      </p:cBhvr>
                                      <p:to>
                                        <p:strVal val="visible"/>
                                      </p:to>
                                    </p:set>
                                  </p:childTnLst>
                                </p:cTn>
                              </p:par>
                            </p:childTnLst>
                          </p:cTn>
                        </p:par>
                        <p:par>
                          <p:cTn id="49" fill="hold">
                            <p:stCondLst>
                              <p:cond delay="0"/>
                            </p:stCondLst>
                            <p:childTnLst>
                              <p:par>
                                <p:cTn id="50" presetID="1" presetClass="entr" presetSubtype="0" fill="hold" grpId="3" nodeType="afterEffect">
                                  <p:stCondLst>
                                    <p:cond delay="0"/>
                                  </p:stCondLst>
                                  <p:iterate>
                                    <p:tmAbs val="0"/>
                                  </p:iterate>
                                  <p:childTnLst>
                                    <p:set>
                                      <p:cBhvr>
                                        <p:cTn id="51" fill="hold"/>
                                        <p:tgtEl>
                                          <p:spTgt spid="688">
                                            <p:txEl>
                                              <p:pRg st="2" end="2"/>
                                            </p:txEl>
                                          </p:spTgt>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grpId="3" nodeType="afterEffect">
                                  <p:stCondLst>
                                    <p:cond delay="0"/>
                                  </p:stCondLst>
                                  <p:iterate>
                                    <p:tmAbs val="0"/>
                                  </p:iterate>
                                  <p:childTnLst>
                                    <p:set>
                                      <p:cBhvr>
                                        <p:cTn id="54" fill="hold"/>
                                        <p:tgtEl>
                                          <p:spTgt spid="688">
                                            <p:txEl>
                                              <p:pRg st="3" end="3"/>
                                            </p:txEl>
                                          </p:spTgt>
                                        </p:tgtEl>
                                        <p:attrNameLst>
                                          <p:attrName>style.visibility</p:attrName>
                                        </p:attrNameLst>
                                      </p:cBhvr>
                                      <p:to>
                                        <p:strVal val="visible"/>
                                      </p:to>
                                    </p:set>
                                  </p:childTnLst>
                                </p:cTn>
                              </p:par>
                            </p:childTnLst>
                          </p:cTn>
                        </p:par>
                        <p:par>
                          <p:cTn id="55" fill="hold">
                            <p:stCondLst>
                              <p:cond delay="0"/>
                            </p:stCondLst>
                            <p:childTnLst>
                              <p:par>
                                <p:cTn id="56" presetID="1" presetClass="entr" presetSubtype="0" fill="hold" grpId="3" nodeType="afterEffect">
                                  <p:stCondLst>
                                    <p:cond delay="0"/>
                                  </p:stCondLst>
                                  <p:iterate>
                                    <p:tmAbs val="0"/>
                                  </p:iterate>
                                  <p:childTnLst>
                                    <p:set>
                                      <p:cBhvr>
                                        <p:cTn id="57" fill="hold"/>
                                        <p:tgtEl>
                                          <p:spTgt spid="688">
                                            <p:txEl>
                                              <p:pRg st="4" end="4"/>
                                            </p:txEl>
                                          </p:spTgt>
                                        </p:tgtEl>
                                        <p:attrNameLst>
                                          <p:attrName>style.visibility</p:attrName>
                                        </p:attrNameLst>
                                      </p:cBhvr>
                                      <p:to>
                                        <p:strVal val="visible"/>
                                      </p:to>
                                    </p:set>
                                  </p:childTnLst>
                                </p:cTn>
                              </p:par>
                            </p:childTnLst>
                          </p:cTn>
                        </p:par>
                        <p:par>
                          <p:cTn id="58" fill="hold">
                            <p:stCondLst>
                              <p:cond delay="0"/>
                            </p:stCondLst>
                            <p:childTnLst>
                              <p:par>
                                <p:cTn id="59" presetID="1" presetClass="entr" presetSubtype="0" fill="hold" grpId="3" nodeType="afterEffect">
                                  <p:stCondLst>
                                    <p:cond delay="0"/>
                                  </p:stCondLst>
                                  <p:iterate>
                                    <p:tmAbs val="0"/>
                                  </p:iterate>
                                  <p:childTnLst>
                                    <p:set>
                                      <p:cBhvr>
                                        <p:cTn id="60" fill="hold"/>
                                        <p:tgtEl>
                                          <p:spTgt spid="688">
                                            <p:txEl>
                                              <p:pRg st="5" end="5"/>
                                            </p:txEl>
                                          </p:spTgt>
                                        </p:tgtEl>
                                        <p:attrNameLst>
                                          <p:attrName>style.visibility</p:attrName>
                                        </p:attrNameLst>
                                      </p:cBhvr>
                                      <p:to>
                                        <p:strVal val="visible"/>
                                      </p:to>
                                    </p:set>
                                  </p:childTnLst>
                                </p:cTn>
                              </p:par>
                            </p:childTnLst>
                          </p:cTn>
                        </p:par>
                        <p:par>
                          <p:cTn id="61" fill="hold">
                            <p:stCondLst>
                              <p:cond delay="0"/>
                            </p:stCondLst>
                            <p:childTnLst>
                              <p:par>
                                <p:cTn id="62" presetID="1" presetClass="entr" presetSubtype="0" fill="hold" grpId="3" nodeType="afterEffect">
                                  <p:stCondLst>
                                    <p:cond delay="0"/>
                                  </p:stCondLst>
                                  <p:iterate>
                                    <p:tmAbs val="0"/>
                                  </p:iterate>
                                  <p:childTnLst>
                                    <p:set>
                                      <p:cBhvr>
                                        <p:cTn id="63" fill="hold"/>
                                        <p:tgtEl>
                                          <p:spTgt spid="688">
                                            <p:txEl>
                                              <p:pRg st="6" end="6"/>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3" nodeType="clickEffect">
                                  <p:stCondLst>
                                    <p:cond delay="0"/>
                                  </p:stCondLst>
                                  <p:iterate>
                                    <p:tmAbs val="0"/>
                                  </p:iterate>
                                  <p:childTnLst>
                                    <p:set>
                                      <p:cBhvr>
                                        <p:cTn id="67" fill="hold"/>
                                        <p:tgtEl>
                                          <p:spTgt spid="688">
                                            <p:txEl>
                                              <p:pRg st="7" end="7"/>
                                            </p:txEl>
                                          </p:spTgt>
                                        </p:tgtEl>
                                        <p:attrNameLst>
                                          <p:attrName>style.visibility</p:attrName>
                                        </p:attrNameLst>
                                      </p:cBhvr>
                                      <p:to>
                                        <p:strVal val="visible"/>
                                      </p:to>
                                    </p:set>
                                  </p:childTnLst>
                                </p:cTn>
                              </p:par>
                            </p:childTnLst>
                          </p:cTn>
                        </p:par>
                        <p:par>
                          <p:cTn id="68" fill="hold">
                            <p:stCondLst>
                              <p:cond delay="0"/>
                            </p:stCondLst>
                            <p:childTnLst>
                              <p:par>
                                <p:cTn id="69" presetID="1" presetClass="entr" presetSubtype="0" fill="hold" grpId="7" nodeType="afterEffect">
                                  <p:stCondLst>
                                    <p:cond delay="0"/>
                                  </p:stCondLst>
                                  <p:iterate>
                                    <p:tmAbs val="0"/>
                                  </p:iterate>
                                  <p:childTnLst>
                                    <p:set>
                                      <p:cBhvr>
                                        <p:cTn id="70" fill="hold"/>
                                        <p:tgtEl>
                                          <p:spTgt spid="6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5" grpId="7" animBg="1" advAuto="0"/>
      <p:bldP spid="687" grpId="1" build="p" animBg="1" advAuto="0"/>
      <p:bldP spid="688" grpId="3" build="p" bldLvl="5" animBg="1" advAuto="0"/>
      <p:bldP spid="689" grpId="5" animBg="1" advAuto="0"/>
      <p:bldP spid="690" grpId="4" animBg="1" advAuto="0"/>
      <p:bldP spid="691" grpId="2" animBg="1" advAuto="0"/>
      <p:bldP spid="692" grpId="6"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r>
              <a:rPr lang="en-US" dirty="0">
                <a:ea typeface="ＭＳ Ｐゴシック" pitchFamily="34" charset="-128"/>
              </a:rPr>
              <a:t>Recap: Bayesian Inference (Exact)</a:t>
            </a:r>
          </a:p>
        </p:txBody>
      </p:sp>
      <p:sp>
        <p:nvSpPr>
          <p:cNvPr id="28674" name="Content Placeholder 2"/>
          <p:cNvSpPr>
            <a:spLocks noGrp="1"/>
          </p:cNvSpPr>
          <p:nvPr>
            <p:ph idx="1"/>
          </p:nvPr>
        </p:nvSpPr>
        <p:spPr>
          <a:xfrm>
            <a:off x="1447800" y="2362200"/>
            <a:ext cx="5486400" cy="3459164"/>
          </a:xfrm>
        </p:spPr>
        <p:txBody>
          <a:bodyPr/>
          <a:lstStyle/>
          <a:p>
            <a:r>
              <a:rPr lang="en-US" dirty="0">
                <a:ea typeface="ＭＳ Ｐゴシック" pitchFamily="34" charset="-128"/>
              </a:rPr>
              <a:t>Inference by Enumeration</a:t>
            </a:r>
          </a:p>
          <a:p>
            <a:pPr lvl="1"/>
            <a:endParaRPr lang="en-US" dirty="0">
              <a:ea typeface="ＭＳ Ｐゴシック" pitchFamily="34" charset="-128"/>
            </a:endParaRPr>
          </a:p>
        </p:txBody>
      </p:sp>
      <p:sp>
        <p:nvSpPr>
          <p:cNvPr id="28676" name="Oval 4"/>
          <p:cNvSpPr>
            <a:spLocks noChangeArrowheads="1"/>
          </p:cNvSpPr>
          <p:nvPr/>
        </p:nvSpPr>
        <p:spPr bwMode="auto">
          <a:xfrm>
            <a:off x="379412" y="25146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T</a:t>
            </a:r>
            <a:endParaRPr lang="en-US" sz="2400" baseline="-25000">
              <a:latin typeface="Times New Roman" pitchFamily="18" charset="0"/>
              <a:cs typeface="Times New Roman" pitchFamily="18" charset="0"/>
            </a:endParaRPr>
          </a:p>
        </p:txBody>
      </p:sp>
      <p:sp>
        <p:nvSpPr>
          <p:cNvPr id="28677" name="Oval 5"/>
          <p:cNvSpPr>
            <a:spLocks noChangeArrowheads="1"/>
          </p:cNvSpPr>
          <p:nvPr/>
        </p:nvSpPr>
        <p:spPr bwMode="auto">
          <a:xfrm>
            <a:off x="379412" y="35814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L</a:t>
            </a:r>
            <a:endParaRPr lang="en-US" sz="2400" baseline="-25000">
              <a:latin typeface="Times New Roman" pitchFamily="18" charset="0"/>
              <a:cs typeface="Times New Roman" pitchFamily="18" charset="0"/>
            </a:endParaRPr>
          </a:p>
        </p:txBody>
      </p:sp>
      <p:cxnSp>
        <p:nvCxnSpPr>
          <p:cNvPr id="28678" name="AutoShape 6"/>
          <p:cNvCxnSpPr>
            <a:cxnSpLocks noChangeShapeType="1"/>
            <a:stCxn id="28676" idx="4"/>
            <a:endCxn id="28677" idx="0"/>
          </p:cNvCxnSpPr>
          <p:nvPr/>
        </p:nvCxnSpPr>
        <p:spPr bwMode="auto">
          <a:xfrm rot="5400000">
            <a:off x="379413" y="3314700"/>
            <a:ext cx="533400" cy="3175"/>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28679" name="Oval 11"/>
          <p:cNvSpPr>
            <a:spLocks noChangeArrowheads="1"/>
          </p:cNvSpPr>
          <p:nvPr/>
        </p:nvSpPr>
        <p:spPr bwMode="auto">
          <a:xfrm>
            <a:off x="381000" y="14478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R</a:t>
            </a:r>
          </a:p>
        </p:txBody>
      </p:sp>
      <p:cxnSp>
        <p:nvCxnSpPr>
          <p:cNvPr id="28680" name="AutoShape 12"/>
          <p:cNvCxnSpPr>
            <a:cxnSpLocks noChangeShapeType="1"/>
            <a:stCxn id="28679" idx="4"/>
            <a:endCxn id="28676" idx="0"/>
          </p:cNvCxnSpPr>
          <p:nvPr/>
        </p:nvCxnSpPr>
        <p:spPr bwMode="auto">
          <a:xfrm rot="5400000">
            <a:off x="380206" y="2247106"/>
            <a:ext cx="533400" cy="1588"/>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pic>
        <p:nvPicPr>
          <p:cNvPr id="4" name="Picture 3"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1524000"/>
            <a:ext cx="1828800" cy="469900"/>
          </a:xfrm>
          <a:prstGeom prst="rect">
            <a:avLst/>
          </a:prstGeom>
        </p:spPr>
      </p:pic>
      <p:sp>
        <p:nvSpPr>
          <p:cNvPr id="22" name="Content Placeholder 2"/>
          <p:cNvSpPr txBox="1">
            <a:spLocks/>
          </p:cNvSpPr>
          <p:nvPr/>
        </p:nvSpPr>
        <p:spPr bwMode="auto">
          <a:xfrm>
            <a:off x="6781800" y="2362200"/>
            <a:ext cx="4876800" cy="3459164"/>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r>
              <a:rPr lang="en-US" dirty="0">
                <a:ea typeface="ＭＳ Ｐゴシック" pitchFamily="34" charset="-128"/>
              </a:rPr>
              <a:t>Variable Elimination</a:t>
            </a:r>
          </a:p>
          <a:p>
            <a:pPr lvl="1"/>
            <a:endParaRPr lang="en-US" dirty="0">
              <a:ea typeface="ＭＳ Ｐゴシック" pitchFamily="34" charset="-128"/>
            </a:endParaRPr>
          </a:p>
        </p:txBody>
      </p:sp>
      <p:pic>
        <p:nvPicPr>
          <p:cNvPr id="9" name="Picture 8"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200" y="3276600"/>
            <a:ext cx="3505200" cy="638062"/>
          </a:xfrm>
          <a:prstGeom prst="rect">
            <a:avLst/>
          </a:prstGeom>
        </p:spPr>
      </p:pic>
      <p:sp>
        <p:nvSpPr>
          <p:cNvPr id="10" name="TextBox 9"/>
          <p:cNvSpPr txBox="1"/>
          <p:nvPr/>
        </p:nvSpPr>
        <p:spPr>
          <a:xfrm>
            <a:off x="9622932" y="3934378"/>
            <a:ext cx="982097" cy="369332"/>
          </a:xfrm>
          <a:prstGeom prst="rect">
            <a:avLst/>
          </a:prstGeom>
          <a:noFill/>
        </p:spPr>
        <p:txBody>
          <a:bodyPr wrap="none" rtlCol="0">
            <a:spAutoFit/>
          </a:bodyPr>
          <a:lstStyle/>
          <a:p>
            <a:r>
              <a:rPr lang="en-US" dirty="0">
                <a:solidFill>
                  <a:srgbClr val="FF0000"/>
                </a:solidFill>
                <a:latin typeface="Calibri"/>
                <a:cs typeface="Calibri"/>
              </a:rPr>
              <a:t>Join on r</a:t>
            </a:r>
          </a:p>
        </p:txBody>
      </p:sp>
      <p:sp>
        <p:nvSpPr>
          <p:cNvPr id="24" name="TextBox 23"/>
          <p:cNvSpPr txBox="1"/>
          <p:nvPr/>
        </p:nvSpPr>
        <p:spPr>
          <a:xfrm>
            <a:off x="4002087" y="3998910"/>
            <a:ext cx="982097" cy="369332"/>
          </a:xfrm>
          <a:prstGeom prst="rect">
            <a:avLst/>
          </a:prstGeom>
          <a:noFill/>
        </p:spPr>
        <p:txBody>
          <a:bodyPr wrap="none" rtlCol="0">
            <a:spAutoFit/>
          </a:bodyPr>
          <a:lstStyle/>
          <a:p>
            <a:r>
              <a:rPr lang="en-US" dirty="0">
                <a:solidFill>
                  <a:srgbClr val="FF0000"/>
                </a:solidFill>
                <a:latin typeface="Calibri"/>
                <a:cs typeface="Calibri"/>
              </a:rPr>
              <a:t>Join on r</a:t>
            </a:r>
          </a:p>
        </p:txBody>
      </p:sp>
      <p:sp>
        <p:nvSpPr>
          <p:cNvPr id="25" name="TextBox 24"/>
          <p:cNvSpPr txBox="1"/>
          <p:nvPr/>
        </p:nvSpPr>
        <p:spPr>
          <a:xfrm>
            <a:off x="3657600" y="4648200"/>
            <a:ext cx="979755" cy="369332"/>
          </a:xfrm>
          <a:prstGeom prst="rect">
            <a:avLst/>
          </a:prstGeom>
          <a:noFill/>
        </p:spPr>
        <p:txBody>
          <a:bodyPr wrap="none" rtlCol="0">
            <a:spAutoFit/>
          </a:bodyPr>
          <a:lstStyle/>
          <a:p>
            <a:r>
              <a:rPr lang="en-US" dirty="0">
                <a:solidFill>
                  <a:srgbClr val="FF0000"/>
                </a:solidFill>
                <a:latin typeface="Calibri"/>
                <a:cs typeface="Calibri"/>
              </a:rPr>
              <a:t>Join on t</a:t>
            </a:r>
          </a:p>
        </p:txBody>
      </p:sp>
      <p:sp>
        <p:nvSpPr>
          <p:cNvPr id="26" name="TextBox 25"/>
          <p:cNvSpPr txBox="1"/>
          <p:nvPr/>
        </p:nvSpPr>
        <p:spPr>
          <a:xfrm>
            <a:off x="9002445" y="5257800"/>
            <a:ext cx="979755" cy="369332"/>
          </a:xfrm>
          <a:prstGeom prst="rect">
            <a:avLst/>
          </a:prstGeom>
          <a:noFill/>
        </p:spPr>
        <p:txBody>
          <a:bodyPr wrap="none" rtlCol="0">
            <a:spAutoFit/>
          </a:bodyPr>
          <a:lstStyle/>
          <a:p>
            <a:r>
              <a:rPr lang="en-US" dirty="0">
                <a:solidFill>
                  <a:srgbClr val="FF0000"/>
                </a:solidFill>
                <a:latin typeface="Calibri"/>
                <a:cs typeface="Calibri"/>
              </a:rPr>
              <a:t>Join on t</a:t>
            </a:r>
          </a:p>
        </p:txBody>
      </p:sp>
      <p:sp>
        <p:nvSpPr>
          <p:cNvPr id="27" name="TextBox 26"/>
          <p:cNvSpPr txBox="1"/>
          <p:nvPr/>
        </p:nvSpPr>
        <p:spPr>
          <a:xfrm>
            <a:off x="9372600" y="4648200"/>
            <a:ext cx="1197764" cy="369332"/>
          </a:xfrm>
          <a:prstGeom prst="rect">
            <a:avLst/>
          </a:prstGeom>
          <a:noFill/>
        </p:spPr>
        <p:txBody>
          <a:bodyPr wrap="none" rtlCol="0">
            <a:spAutoFit/>
          </a:bodyPr>
          <a:lstStyle/>
          <a:p>
            <a:r>
              <a:rPr lang="en-US" dirty="0">
                <a:solidFill>
                  <a:srgbClr val="FF0000"/>
                </a:solidFill>
                <a:latin typeface="Calibri"/>
                <a:cs typeface="Calibri"/>
              </a:rPr>
              <a:t>Eliminate r</a:t>
            </a:r>
          </a:p>
        </p:txBody>
      </p:sp>
      <p:sp>
        <p:nvSpPr>
          <p:cNvPr id="28" name="TextBox 27"/>
          <p:cNvSpPr txBox="1"/>
          <p:nvPr/>
        </p:nvSpPr>
        <p:spPr>
          <a:xfrm>
            <a:off x="8610600" y="6019800"/>
            <a:ext cx="1197764" cy="369332"/>
          </a:xfrm>
          <a:prstGeom prst="rect">
            <a:avLst/>
          </a:prstGeom>
          <a:noFill/>
        </p:spPr>
        <p:txBody>
          <a:bodyPr wrap="none" rtlCol="0">
            <a:spAutoFit/>
          </a:bodyPr>
          <a:lstStyle/>
          <a:p>
            <a:r>
              <a:rPr lang="en-US" dirty="0">
                <a:solidFill>
                  <a:srgbClr val="FF0000"/>
                </a:solidFill>
                <a:latin typeface="Calibri"/>
                <a:cs typeface="Calibri"/>
              </a:rPr>
              <a:t>Eliminate t</a:t>
            </a:r>
          </a:p>
        </p:txBody>
      </p:sp>
      <p:sp>
        <p:nvSpPr>
          <p:cNvPr id="29" name="TextBox 28"/>
          <p:cNvSpPr txBox="1"/>
          <p:nvPr/>
        </p:nvSpPr>
        <p:spPr>
          <a:xfrm>
            <a:off x="3429000" y="5257800"/>
            <a:ext cx="1197764" cy="369332"/>
          </a:xfrm>
          <a:prstGeom prst="rect">
            <a:avLst/>
          </a:prstGeom>
          <a:noFill/>
        </p:spPr>
        <p:txBody>
          <a:bodyPr wrap="none" rtlCol="0">
            <a:spAutoFit/>
          </a:bodyPr>
          <a:lstStyle/>
          <a:p>
            <a:r>
              <a:rPr lang="en-US" dirty="0">
                <a:solidFill>
                  <a:srgbClr val="FF0000"/>
                </a:solidFill>
                <a:latin typeface="Calibri"/>
                <a:cs typeface="Calibri"/>
              </a:rPr>
              <a:t>Eliminate r</a:t>
            </a:r>
          </a:p>
        </p:txBody>
      </p:sp>
      <p:pic>
        <p:nvPicPr>
          <p:cNvPr id="11" name="Picture 10"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7400" y="3352800"/>
            <a:ext cx="3098822" cy="572205"/>
          </a:xfrm>
          <a:prstGeom prst="rect">
            <a:avLst/>
          </a:prstGeom>
        </p:spPr>
      </p:pic>
      <p:sp>
        <p:nvSpPr>
          <p:cNvPr id="31" name="TextBox 30"/>
          <p:cNvSpPr txBox="1"/>
          <p:nvPr/>
        </p:nvSpPr>
        <p:spPr>
          <a:xfrm>
            <a:off x="3200400" y="5955268"/>
            <a:ext cx="1197764" cy="369332"/>
          </a:xfrm>
          <a:prstGeom prst="rect">
            <a:avLst/>
          </a:prstGeom>
          <a:noFill/>
        </p:spPr>
        <p:txBody>
          <a:bodyPr wrap="none" rtlCol="0">
            <a:spAutoFit/>
          </a:bodyPr>
          <a:lstStyle/>
          <a:p>
            <a:r>
              <a:rPr lang="en-US" dirty="0">
                <a:solidFill>
                  <a:srgbClr val="FF0000"/>
                </a:solidFill>
                <a:latin typeface="Calibri"/>
                <a:cs typeface="Calibri"/>
              </a:rPr>
              <a:t>Eliminate t</a:t>
            </a:r>
          </a:p>
        </p:txBody>
      </p:sp>
      <p:sp>
        <p:nvSpPr>
          <p:cNvPr id="12" name="Left Brace 11"/>
          <p:cNvSpPr/>
          <p:nvPr/>
        </p:nvSpPr>
        <p:spPr>
          <a:xfrm>
            <a:off x="4419600" y="3276600"/>
            <a:ext cx="304800" cy="1295400"/>
          </a:xfrm>
          <a:prstGeom prst="leftBrace">
            <a:avLst/>
          </a:prstGeom>
          <a:ln w="41275">
            <a:solidFill>
              <a:srgbClr val="FF0000"/>
            </a:solidFill>
          </a:ln>
          <a:effectLst/>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3" name="Left Brace 32"/>
          <p:cNvSpPr/>
          <p:nvPr/>
        </p:nvSpPr>
        <p:spPr>
          <a:xfrm>
            <a:off x="4114800" y="3581400"/>
            <a:ext cx="228600" cy="2057400"/>
          </a:xfrm>
          <a:prstGeom prst="leftBrace">
            <a:avLst/>
          </a:prstGeom>
          <a:ln w="41275">
            <a:solidFill>
              <a:srgbClr val="FF0000"/>
            </a:solidFill>
          </a:ln>
          <a:effectLst/>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Left Brace 33"/>
          <p:cNvSpPr/>
          <p:nvPr/>
        </p:nvSpPr>
        <p:spPr>
          <a:xfrm>
            <a:off x="3962400" y="3962400"/>
            <a:ext cx="152400" cy="2438400"/>
          </a:xfrm>
          <a:prstGeom prst="leftBrace">
            <a:avLst/>
          </a:prstGeom>
          <a:ln w="41275">
            <a:solidFill>
              <a:srgbClr val="FF0000"/>
            </a:solidFill>
          </a:ln>
          <a:effectLst/>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FF0000"/>
              </a:solidFill>
            </a:endParaRPr>
          </a:p>
        </p:txBody>
      </p:sp>
      <p:sp>
        <p:nvSpPr>
          <p:cNvPr id="35" name="Left Brace 34"/>
          <p:cNvSpPr/>
          <p:nvPr/>
        </p:nvSpPr>
        <p:spPr>
          <a:xfrm>
            <a:off x="3733800" y="4419600"/>
            <a:ext cx="152400" cy="2895600"/>
          </a:xfrm>
          <a:prstGeom prst="leftBrace">
            <a:avLst/>
          </a:prstGeom>
          <a:ln w="41275">
            <a:solidFill>
              <a:srgbClr val="FF0000"/>
            </a:solidFill>
          </a:ln>
          <a:effectLst/>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 name="Left Brace 35"/>
          <p:cNvSpPr/>
          <p:nvPr/>
        </p:nvSpPr>
        <p:spPr>
          <a:xfrm>
            <a:off x="10058400" y="3200400"/>
            <a:ext cx="228600" cy="1371600"/>
          </a:xfrm>
          <a:prstGeom prst="leftBrace">
            <a:avLst/>
          </a:prstGeom>
          <a:ln w="41275">
            <a:solidFill>
              <a:srgbClr val="FF0000"/>
            </a:solidFill>
          </a:ln>
          <a:effectLst/>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FF0000"/>
              </a:solidFill>
            </a:endParaRPr>
          </a:p>
        </p:txBody>
      </p:sp>
      <p:sp>
        <p:nvSpPr>
          <p:cNvPr id="37" name="Left Brace 36"/>
          <p:cNvSpPr/>
          <p:nvPr/>
        </p:nvSpPr>
        <p:spPr>
          <a:xfrm>
            <a:off x="9829800" y="3657600"/>
            <a:ext cx="228600" cy="1828800"/>
          </a:xfrm>
          <a:prstGeom prst="leftBrace">
            <a:avLst/>
          </a:prstGeom>
          <a:ln w="41275">
            <a:solidFill>
              <a:srgbClr val="FF0000"/>
            </a:solidFill>
          </a:ln>
          <a:effectLst/>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FF0000"/>
              </a:solidFill>
            </a:endParaRPr>
          </a:p>
        </p:txBody>
      </p:sp>
      <p:sp>
        <p:nvSpPr>
          <p:cNvPr id="38" name="Left Brace 37"/>
          <p:cNvSpPr/>
          <p:nvPr/>
        </p:nvSpPr>
        <p:spPr>
          <a:xfrm>
            <a:off x="9448800" y="3886200"/>
            <a:ext cx="228600" cy="2743200"/>
          </a:xfrm>
          <a:prstGeom prst="leftBrace">
            <a:avLst/>
          </a:prstGeom>
          <a:ln w="41275">
            <a:solidFill>
              <a:srgbClr val="FF0000"/>
            </a:solidFill>
          </a:ln>
          <a:effectLst/>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FF0000"/>
              </a:solidFill>
            </a:endParaRPr>
          </a:p>
        </p:txBody>
      </p:sp>
      <p:sp>
        <p:nvSpPr>
          <p:cNvPr id="39" name="Left Brace 38"/>
          <p:cNvSpPr/>
          <p:nvPr/>
        </p:nvSpPr>
        <p:spPr>
          <a:xfrm>
            <a:off x="9220200" y="4267200"/>
            <a:ext cx="228600" cy="3276600"/>
          </a:xfrm>
          <a:prstGeom prst="leftBrace">
            <a:avLst/>
          </a:prstGeom>
          <a:ln w="41275">
            <a:solidFill>
              <a:srgbClr val="FF0000"/>
            </a:solidFill>
          </a:ln>
          <a:effectLst/>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01420318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itle 1"/>
          <p:cNvSpPr txBox="1">
            <a:spLocks noGrp="1"/>
          </p:cNvSpPr>
          <p:nvPr>
            <p:ph type="title"/>
          </p:nvPr>
        </p:nvSpPr>
        <p:spPr>
          <a:prstGeom prst="rect">
            <a:avLst/>
          </a:prstGeom>
        </p:spPr>
        <p:txBody>
          <a:bodyPr/>
          <a:lstStyle>
            <a:lvl1pPr>
              <a:defRPr>
                <a:latin typeface="Palatino"/>
                <a:ea typeface="Palatino"/>
                <a:cs typeface="Palatino"/>
                <a:sym typeface="Palatino"/>
              </a:defRPr>
            </a:lvl1pPr>
          </a:lstStyle>
          <a:p>
            <a:r>
              <a:t>Approximate Inference: Sampling</a:t>
            </a:r>
          </a:p>
        </p:txBody>
      </p:sp>
      <p:pic>
        <p:nvPicPr>
          <p:cNvPr id="118" name="Picture 4" descr="Picture 4"/>
          <p:cNvPicPr>
            <a:picLocks noChangeAspect="1"/>
          </p:cNvPicPr>
          <p:nvPr/>
        </p:nvPicPr>
        <p:blipFill>
          <a:blip r:embed="rId2"/>
          <a:stretch>
            <a:fillRect/>
          </a:stretch>
        </p:blipFill>
        <p:spPr>
          <a:xfrm>
            <a:off x="1905000" y="2971800"/>
            <a:ext cx="8743040" cy="2047662"/>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Rectangle 2"/>
          <p:cNvSpPr txBox="1">
            <a:spLocks noGrp="1"/>
          </p:cNvSpPr>
          <p:nvPr>
            <p:ph type="title"/>
          </p:nvPr>
        </p:nvSpPr>
        <p:spPr>
          <a:prstGeom prst="rect">
            <a:avLst/>
          </a:prstGeom>
        </p:spPr>
        <p:txBody>
          <a:bodyPr/>
          <a:lstStyle>
            <a:lvl1pPr>
              <a:defRPr>
                <a:latin typeface="Palatino"/>
                <a:ea typeface="Palatino"/>
                <a:cs typeface="Palatino"/>
                <a:sym typeface="Palatino"/>
              </a:defRPr>
            </a:lvl1pPr>
          </a:lstStyle>
          <a:p>
            <a:r>
              <a:t>Sampling</a:t>
            </a:r>
          </a:p>
        </p:txBody>
      </p:sp>
      <p:sp>
        <p:nvSpPr>
          <p:cNvPr id="121" name="Rectangle 3"/>
          <p:cNvSpPr txBox="1">
            <a:spLocks noGrp="1"/>
          </p:cNvSpPr>
          <p:nvPr>
            <p:ph type="body" sz="half" idx="1"/>
          </p:nvPr>
        </p:nvSpPr>
        <p:spPr>
          <a:xfrm>
            <a:off x="304800" y="1295400"/>
            <a:ext cx="6096000" cy="4525963"/>
          </a:xfrm>
          <a:prstGeom prst="rect">
            <a:avLst/>
          </a:prstGeom>
        </p:spPr>
        <p:txBody>
          <a:bodyPr/>
          <a:lstStyle/>
          <a:p>
            <a:pPr marL="342882" indent="-342882">
              <a:lnSpc>
                <a:spcPct val="90000"/>
              </a:lnSpc>
              <a:spcBef>
                <a:spcPts val="500"/>
              </a:spcBef>
              <a:defRPr sz="2400">
                <a:latin typeface="Palatino"/>
                <a:ea typeface="Palatino"/>
                <a:cs typeface="Palatino"/>
                <a:sym typeface="Palatino"/>
              </a:defRPr>
            </a:pPr>
            <a:r>
              <a:t>Sampling is a lot like repeated simulation</a:t>
            </a:r>
          </a:p>
          <a:p>
            <a:pPr marL="2514474" lvl="5" indent="-228588">
              <a:lnSpc>
                <a:spcPct val="90000"/>
              </a:lnSpc>
              <a:spcBef>
                <a:spcPts val="400"/>
              </a:spcBef>
              <a:defRPr sz="700">
                <a:solidFill>
                  <a:srgbClr val="000000"/>
                </a:solidFill>
                <a:latin typeface="Palatino"/>
                <a:ea typeface="Palatino"/>
                <a:cs typeface="Palatino"/>
                <a:sym typeface="Palatino"/>
              </a:defRPr>
            </a:pPr>
            <a:endParaRPr/>
          </a:p>
          <a:p>
            <a:pPr marL="742912" lvl="1" indent="-285737">
              <a:lnSpc>
                <a:spcPct val="90000"/>
              </a:lnSpc>
              <a:spcBef>
                <a:spcPts val="400"/>
              </a:spcBef>
              <a:buClr>
                <a:srgbClr val="000000"/>
              </a:buClr>
              <a:defRPr sz="2000">
                <a:solidFill>
                  <a:srgbClr val="000000"/>
                </a:solidFill>
                <a:latin typeface="Palatino"/>
                <a:ea typeface="Palatino"/>
                <a:cs typeface="Palatino"/>
                <a:sym typeface="Palatino"/>
              </a:defRPr>
            </a:pPr>
            <a:r>
              <a:t>Predicting the weather, basketball games, …</a:t>
            </a:r>
            <a:endParaRPr sz="2800"/>
          </a:p>
          <a:p>
            <a:pPr marL="742912" lvl="1" indent="-285737">
              <a:lnSpc>
                <a:spcPct val="90000"/>
              </a:lnSpc>
              <a:spcBef>
                <a:spcPts val="600"/>
              </a:spcBef>
              <a:buClr>
                <a:srgbClr val="000000"/>
              </a:buClr>
              <a:defRPr sz="2000">
                <a:solidFill>
                  <a:srgbClr val="000000"/>
                </a:solidFill>
                <a:latin typeface="Palatino"/>
                <a:ea typeface="Palatino"/>
                <a:cs typeface="Palatino"/>
                <a:sym typeface="Palatino"/>
              </a:defRPr>
            </a:pPr>
            <a:endParaRPr sz="2800"/>
          </a:p>
          <a:p>
            <a:pPr marL="342882" indent="-342882">
              <a:lnSpc>
                <a:spcPct val="90000"/>
              </a:lnSpc>
              <a:spcBef>
                <a:spcPts val="500"/>
              </a:spcBef>
              <a:defRPr sz="2400">
                <a:latin typeface="Palatino"/>
                <a:ea typeface="Palatino"/>
                <a:cs typeface="Palatino"/>
                <a:sym typeface="Palatino"/>
              </a:defRPr>
            </a:pPr>
            <a:r>
              <a:t>Basic idea</a:t>
            </a:r>
          </a:p>
          <a:p>
            <a:pPr marL="1600119" lvl="3" indent="-228588">
              <a:lnSpc>
                <a:spcPct val="90000"/>
              </a:lnSpc>
              <a:spcBef>
                <a:spcPts val="400"/>
              </a:spcBef>
              <a:buClr>
                <a:srgbClr val="000000"/>
              </a:buClr>
              <a:defRPr sz="600">
                <a:solidFill>
                  <a:srgbClr val="000000"/>
                </a:solidFill>
                <a:latin typeface="Palatino"/>
                <a:ea typeface="Palatino"/>
                <a:cs typeface="Palatino"/>
                <a:sym typeface="Palatino"/>
              </a:defRPr>
            </a:pPr>
            <a:endParaRPr/>
          </a:p>
          <a:p>
            <a:pPr marL="742912" lvl="1" indent="-285737">
              <a:lnSpc>
                <a:spcPct val="90000"/>
              </a:lnSpc>
              <a:spcBef>
                <a:spcPts val="400"/>
              </a:spcBef>
              <a:buClr>
                <a:srgbClr val="000000"/>
              </a:buClr>
              <a:defRPr sz="2000">
                <a:solidFill>
                  <a:srgbClr val="000000"/>
                </a:solidFill>
                <a:latin typeface="Palatino"/>
                <a:ea typeface="Palatino"/>
                <a:cs typeface="Palatino"/>
                <a:sym typeface="Palatino"/>
              </a:defRPr>
            </a:pPr>
            <a:r>
              <a:t>Draw N samples from a sampling distribution S</a:t>
            </a:r>
            <a:endParaRPr sz="2800"/>
          </a:p>
          <a:p>
            <a:pPr marL="2057298" lvl="4" indent="-228588">
              <a:lnSpc>
                <a:spcPct val="90000"/>
              </a:lnSpc>
              <a:spcBef>
                <a:spcPts val="400"/>
              </a:spcBef>
              <a:defRPr sz="600">
                <a:solidFill>
                  <a:srgbClr val="000000"/>
                </a:solidFill>
                <a:latin typeface="Palatino"/>
                <a:ea typeface="Palatino"/>
                <a:cs typeface="Palatino"/>
                <a:sym typeface="Palatino"/>
              </a:defRPr>
            </a:pPr>
            <a:endParaRPr sz="2800"/>
          </a:p>
          <a:p>
            <a:pPr marL="742912" lvl="1" indent="-285737">
              <a:lnSpc>
                <a:spcPct val="90000"/>
              </a:lnSpc>
              <a:spcBef>
                <a:spcPts val="400"/>
              </a:spcBef>
              <a:buClr>
                <a:srgbClr val="000000"/>
              </a:buClr>
              <a:defRPr sz="2000">
                <a:solidFill>
                  <a:srgbClr val="000000"/>
                </a:solidFill>
                <a:latin typeface="Palatino"/>
                <a:ea typeface="Palatino"/>
                <a:cs typeface="Palatino"/>
                <a:sym typeface="Palatino"/>
              </a:defRPr>
            </a:pPr>
            <a:r>
              <a:t>Compute an approximate posterior probability</a:t>
            </a:r>
            <a:endParaRPr sz="2800"/>
          </a:p>
          <a:p>
            <a:pPr marL="2057298" lvl="4" indent="-228588">
              <a:lnSpc>
                <a:spcPct val="90000"/>
              </a:lnSpc>
              <a:spcBef>
                <a:spcPts val="400"/>
              </a:spcBef>
              <a:defRPr sz="600" b="1">
                <a:solidFill>
                  <a:srgbClr val="000000"/>
                </a:solidFill>
                <a:latin typeface="Palatino"/>
                <a:ea typeface="Palatino"/>
                <a:cs typeface="Palatino"/>
                <a:sym typeface="Palatino"/>
              </a:defRPr>
            </a:pPr>
            <a:endParaRPr sz="2800"/>
          </a:p>
          <a:p>
            <a:pPr marL="742912" lvl="1" indent="-285737">
              <a:lnSpc>
                <a:spcPct val="90000"/>
              </a:lnSpc>
              <a:spcBef>
                <a:spcPts val="400"/>
              </a:spcBef>
              <a:buClr>
                <a:srgbClr val="000000"/>
              </a:buClr>
              <a:defRPr sz="2000">
                <a:solidFill>
                  <a:srgbClr val="000000"/>
                </a:solidFill>
                <a:latin typeface="Palatino"/>
                <a:ea typeface="Palatino"/>
                <a:cs typeface="Palatino"/>
                <a:sym typeface="Palatino"/>
              </a:defRPr>
            </a:pPr>
            <a:r>
              <a:t>Show this converges to the true probability P</a:t>
            </a:r>
          </a:p>
        </p:txBody>
      </p:sp>
      <p:pic>
        <p:nvPicPr>
          <p:cNvPr id="122" name="Picture 3" descr="Picture 3"/>
          <p:cNvPicPr>
            <a:picLocks noChangeAspect="1"/>
          </p:cNvPicPr>
          <p:nvPr/>
        </p:nvPicPr>
        <p:blipFill>
          <a:blip r:embed="rId2"/>
          <a:stretch>
            <a:fillRect/>
          </a:stretch>
        </p:blipFill>
        <p:spPr>
          <a:xfrm>
            <a:off x="6376348" y="3655789"/>
            <a:ext cx="5840104" cy="2400303"/>
          </a:xfrm>
          <a:prstGeom prst="rect">
            <a:avLst/>
          </a:prstGeom>
          <a:ln w="12700">
            <a:miter lim="400000"/>
          </a:ln>
        </p:spPr>
      </p:pic>
      <p:sp>
        <p:nvSpPr>
          <p:cNvPr id="123" name="Rectangle 3"/>
          <p:cNvSpPr txBox="1"/>
          <p:nvPr/>
        </p:nvSpPr>
        <p:spPr>
          <a:xfrm>
            <a:off x="6751318" y="1295400"/>
            <a:ext cx="5090165" cy="29143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marL="342882" indent="-342882">
              <a:lnSpc>
                <a:spcPct val="90000"/>
              </a:lnSpc>
              <a:spcBef>
                <a:spcPts val="500"/>
              </a:spcBef>
              <a:buClr>
                <a:schemeClr val="accent2"/>
              </a:buClr>
              <a:buSzPct val="100000"/>
              <a:buChar char="▪"/>
              <a:defRPr sz="2400">
                <a:solidFill>
                  <a:schemeClr val="accent2"/>
                </a:solidFill>
                <a:latin typeface="Palatino"/>
                <a:ea typeface="Palatino"/>
                <a:cs typeface="Palatino"/>
                <a:sym typeface="Palatino"/>
              </a:defRPr>
            </a:pPr>
            <a:r>
              <a:t>Why sample?</a:t>
            </a:r>
            <a:endParaRPr sz="3200"/>
          </a:p>
          <a:p>
            <a:pPr marL="2514474" lvl="5" indent="-228588">
              <a:lnSpc>
                <a:spcPct val="90000"/>
              </a:lnSpc>
              <a:spcBef>
                <a:spcPts val="400"/>
              </a:spcBef>
              <a:buClr>
                <a:schemeClr val="accent2"/>
              </a:buClr>
              <a:buSzPct val="100000"/>
              <a:buChar char="▪"/>
              <a:defRPr sz="600">
                <a:latin typeface="Palatino"/>
                <a:ea typeface="Palatino"/>
                <a:cs typeface="Palatino"/>
                <a:sym typeface="Palatino"/>
              </a:defRPr>
            </a:pPr>
            <a:endParaRPr sz="3200"/>
          </a:p>
          <a:p>
            <a:pPr marL="742912" lvl="1" indent="-285737">
              <a:lnSpc>
                <a:spcPct val="90000"/>
              </a:lnSpc>
              <a:spcBef>
                <a:spcPts val="400"/>
              </a:spcBef>
              <a:buClr>
                <a:srgbClr val="000000"/>
              </a:buClr>
              <a:buSzPct val="100000"/>
              <a:buChar char="▪"/>
              <a:defRPr sz="2000">
                <a:latin typeface="Palatino"/>
                <a:ea typeface="Palatino"/>
                <a:cs typeface="Palatino"/>
                <a:sym typeface="Palatino"/>
              </a:defRPr>
            </a:pPr>
            <a:r>
              <a:t>Learning: get samples from a distribution you don’t know</a:t>
            </a:r>
            <a:endParaRPr sz="2800"/>
          </a:p>
          <a:p>
            <a:pPr marL="2514474" lvl="5" indent="-228588">
              <a:lnSpc>
                <a:spcPct val="90000"/>
              </a:lnSpc>
              <a:spcBef>
                <a:spcPts val="400"/>
              </a:spcBef>
              <a:buClr>
                <a:schemeClr val="accent2"/>
              </a:buClr>
              <a:buSzPct val="100000"/>
              <a:buChar char="▪"/>
              <a:defRPr sz="500">
                <a:latin typeface="Palatino"/>
                <a:ea typeface="Palatino"/>
                <a:cs typeface="Palatino"/>
                <a:sym typeface="Palatino"/>
              </a:defRPr>
            </a:pPr>
            <a:endParaRPr sz="2800"/>
          </a:p>
          <a:p>
            <a:pPr marL="742912" lvl="1" indent="-285737">
              <a:lnSpc>
                <a:spcPct val="90000"/>
              </a:lnSpc>
              <a:spcBef>
                <a:spcPts val="400"/>
              </a:spcBef>
              <a:buClr>
                <a:srgbClr val="000000"/>
              </a:buClr>
              <a:buSzPct val="100000"/>
              <a:buChar char="▪"/>
              <a:defRPr sz="2000">
                <a:latin typeface="Palatino"/>
                <a:ea typeface="Palatino"/>
                <a:cs typeface="Palatino"/>
                <a:sym typeface="Palatino"/>
              </a:defRPr>
            </a:pPr>
            <a:r>
              <a:t>Inference: getting a sample is faster than computing the right answer (e.g. with variable elimination)</a:t>
            </a:r>
            <a:endParaRPr sz="280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itle 1"/>
          <p:cNvSpPr txBox="1">
            <a:spLocks noGrp="1"/>
          </p:cNvSpPr>
          <p:nvPr>
            <p:ph type="title"/>
          </p:nvPr>
        </p:nvSpPr>
        <p:spPr>
          <a:prstGeom prst="rect">
            <a:avLst/>
          </a:prstGeom>
        </p:spPr>
        <p:txBody>
          <a:bodyPr/>
          <a:lstStyle>
            <a:lvl1pPr>
              <a:defRPr>
                <a:latin typeface="Palatino"/>
                <a:ea typeface="Palatino"/>
                <a:cs typeface="Palatino"/>
                <a:sym typeface="Palatino"/>
              </a:defRPr>
            </a:lvl1pPr>
          </a:lstStyle>
          <a:p>
            <a:r>
              <a:t>Sampling</a:t>
            </a:r>
          </a:p>
        </p:txBody>
      </p:sp>
      <p:sp>
        <p:nvSpPr>
          <p:cNvPr id="126" name="Content Placeholder 2"/>
          <p:cNvSpPr txBox="1">
            <a:spLocks noGrp="1"/>
          </p:cNvSpPr>
          <p:nvPr>
            <p:ph type="body" sz="half" idx="1"/>
          </p:nvPr>
        </p:nvSpPr>
        <p:spPr>
          <a:xfrm>
            <a:off x="152400" y="1397000"/>
            <a:ext cx="4953000" cy="4729166"/>
          </a:xfrm>
          <a:prstGeom prst="rect">
            <a:avLst/>
          </a:prstGeom>
        </p:spPr>
        <p:txBody>
          <a:bodyPr/>
          <a:lstStyle/>
          <a:p>
            <a:pPr marL="342882" indent="-342882">
              <a:spcBef>
                <a:spcPts val="500"/>
              </a:spcBef>
              <a:defRPr sz="2400">
                <a:latin typeface="Palatino"/>
                <a:ea typeface="Palatino"/>
                <a:cs typeface="Palatino"/>
                <a:sym typeface="Palatino"/>
              </a:defRPr>
            </a:pPr>
            <a:r>
              <a:t>Sampling from given distribution</a:t>
            </a:r>
          </a:p>
          <a:p>
            <a:pPr marL="2971651" lvl="6" indent="-228588">
              <a:spcBef>
                <a:spcPts val="400"/>
              </a:spcBef>
              <a:defRPr sz="600">
                <a:solidFill>
                  <a:srgbClr val="000000"/>
                </a:solidFill>
                <a:latin typeface="Palatino"/>
                <a:ea typeface="Palatino"/>
                <a:cs typeface="Palatino"/>
                <a:sym typeface="Palatino"/>
              </a:defRPr>
            </a:pPr>
            <a:endParaRPr/>
          </a:p>
          <a:p>
            <a:pPr marL="742912" lvl="1" indent="-285737">
              <a:spcBef>
                <a:spcPts val="400"/>
              </a:spcBef>
              <a:buClr>
                <a:srgbClr val="000000"/>
              </a:buClr>
              <a:defRPr sz="2000">
                <a:solidFill>
                  <a:srgbClr val="000000"/>
                </a:solidFill>
                <a:latin typeface="Palatino"/>
                <a:ea typeface="Palatino"/>
                <a:cs typeface="Palatino"/>
                <a:sym typeface="Palatino"/>
              </a:defRPr>
            </a:pPr>
            <a:r>
              <a:t>Step 1: Get sample </a:t>
            </a:r>
            <a:r>
              <a:rPr i="1"/>
              <a:t>u</a:t>
            </a:r>
            <a:r>
              <a:t> from uniform distribution over [0, 1)</a:t>
            </a:r>
            <a:endParaRPr sz="2800"/>
          </a:p>
          <a:p>
            <a:pPr marL="1142941" lvl="2" indent="-228589">
              <a:spcBef>
                <a:spcPts val="300"/>
              </a:spcBef>
              <a:defRPr sz="1600">
                <a:solidFill>
                  <a:srgbClr val="000000"/>
                </a:solidFill>
                <a:latin typeface="Palatino"/>
                <a:ea typeface="Palatino"/>
                <a:cs typeface="Palatino"/>
                <a:sym typeface="Palatino"/>
              </a:defRPr>
            </a:pPr>
            <a:r>
              <a:t>E.g. random() in python</a:t>
            </a:r>
            <a:endParaRPr sz="2400"/>
          </a:p>
          <a:p>
            <a:pPr marL="2057298" lvl="4" indent="-228588">
              <a:spcBef>
                <a:spcPts val="400"/>
              </a:spcBef>
              <a:defRPr sz="600">
                <a:solidFill>
                  <a:srgbClr val="000000"/>
                </a:solidFill>
                <a:latin typeface="Palatino"/>
                <a:ea typeface="Palatino"/>
                <a:cs typeface="Palatino"/>
                <a:sym typeface="Palatino"/>
              </a:defRPr>
            </a:pPr>
            <a:endParaRPr sz="2400"/>
          </a:p>
          <a:p>
            <a:pPr marL="742912" lvl="1" indent="-285737">
              <a:spcBef>
                <a:spcPts val="400"/>
              </a:spcBef>
              <a:buClr>
                <a:srgbClr val="000000"/>
              </a:buClr>
              <a:defRPr sz="2000">
                <a:solidFill>
                  <a:srgbClr val="000000"/>
                </a:solidFill>
                <a:latin typeface="Palatino"/>
                <a:ea typeface="Palatino"/>
                <a:cs typeface="Palatino"/>
                <a:sym typeface="Palatino"/>
              </a:defRPr>
            </a:pPr>
            <a:r>
              <a:t>Step 2: Convert this sample </a:t>
            </a:r>
            <a:r>
              <a:rPr i="1"/>
              <a:t>u</a:t>
            </a:r>
            <a:r>
              <a:t> into an outcome for the given distribution by having each target outcome associated with a sub-interval of [0,1) with sub-interval size equal to probability of the outcome</a:t>
            </a:r>
          </a:p>
        </p:txBody>
      </p:sp>
      <p:sp>
        <p:nvSpPr>
          <p:cNvPr id="127" name="Content Placeholder 2"/>
          <p:cNvSpPr txBox="1"/>
          <p:nvPr/>
        </p:nvSpPr>
        <p:spPr>
          <a:xfrm>
            <a:off x="5379718" y="1371600"/>
            <a:ext cx="4099565" cy="41401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marL="342882" indent="-342882">
              <a:spcBef>
                <a:spcPts val="500"/>
              </a:spcBef>
              <a:buClr>
                <a:schemeClr val="accent2"/>
              </a:buClr>
              <a:buSzPct val="100000"/>
              <a:buChar char="▪"/>
              <a:defRPr sz="2400">
                <a:solidFill>
                  <a:schemeClr val="accent2"/>
                </a:solidFill>
                <a:latin typeface="Palatino"/>
                <a:ea typeface="Palatino"/>
                <a:cs typeface="Palatino"/>
                <a:sym typeface="Palatino"/>
              </a:defRPr>
            </a:pPr>
            <a:r>
              <a:t>Example</a:t>
            </a:r>
            <a:endParaRPr sz="3200"/>
          </a:p>
          <a:p>
            <a:pPr marL="342882" indent="-342882">
              <a:spcBef>
                <a:spcPts val="700"/>
              </a:spcBef>
              <a:buClr>
                <a:schemeClr val="accent2"/>
              </a:buClr>
              <a:buSzPct val="100000"/>
              <a:buChar char="▪"/>
              <a:defRPr sz="2400">
                <a:solidFill>
                  <a:schemeClr val="accent2"/>
                </a:solidFill>
                <a:latin typeface="Palatino"/>
                <a:ea typeface="Palatino"/>
                <a:cs typeface="Palatino"/>
                <a:sym typeface="Palatino"/>
              </a:defRPr>
            </a:pPr>
            <a:endParaRPr sz="3200"/>
          </a:p>
          <a:p>
            <a:pPr marL="342882" indent="-342882">
              <a:spcBef>
                <a:spcPts val="700"/>
              </a:spcBef>
              <a:buClr>
                <a:schemeClr val="accent2"/>
              </a:buClr>
              <a:buSzPct val="100000"/>
              <a:buChar char="▪"/>
              <a:defRPr sz="2400">
                <a:solidFill>
                  <a:schemeClr val="accent2"/>
                </a:solidFill>
                <a:latin typeface="Palatino"/>
                <a:ea typeface="Palatino"/>
                <a:cs typeface="Palatino"/>
                <a:sym typeface="Palatino"/>
              </a:defRPr>
            </a:pPr>
            <a:endParaRPr sz="3200"/>
          </a:p>
          <a:p>
            <a:pPr marL="342882" indent="-342882">
              <a:spcBef>
                <a:spcPts val="700"/>
              </a:spcBef>
              <a:buClr>
                <a:schemeClr val="accent2"/>
              </a:buClr>
              <a:buSzPct val="100000"/>
              <a:buChar char="▪"/>
              <a:defRPr sz="2400">
                <a:solidFill>
                  <a:schemeClr val="accent2"/>
                </a:solidFill>
                <a:latin typeface="Palatino"/>
                <a:ea typeface="Palatino"/>
                <a:cs typeface="Palatino"/>
                <a:sym typeface="Palatino"/>
              </a:defRPr>
            </a:pPr>
            <a:endParaRPr sz="3200"/>
          </a:p>
          <a:p>
            <a:pPr marL="342882" indent="-342882">
              <a:spcBef>
                <a:spcPts val="700"/>
              </a:spcBef>
              <a:buClr>
                <a:schemeClr val="accent2"/>
              </a:buClr>
              <a:buSzPct val="100000"/>
              <a:buChar char="▪"/>
              <a:defRPr sz="2400">
                <a:solidFill>
                  <a:schemeClr val="accent2"/>
                </a:solidFill>
                <a:latin typeface="Palatino"/>
                <a:ea typeface="Palatino"/>
                <a:cs typeface="Palatino"/>
                <a:sym typeface="Palatino"/>
              </a:defRPr>
            </a:pPr>
            <a:endParaRPr sz="3200"/>
          </a:p>
          <a:p>
            <a:pPr>
              <a:spcBef>
                <a:spcPts val="700"/>
              </a:spcBef>
              <a:defRPr sz="1600">
                <a:solidFill>
                  <a:schemeClr val="accent2"/>
                </a:solidFill>
                <a:latin typeface="Palatino"/>
                <a:ea typeface="Palatino"/>
                <a:cs typeface="Palatino"/>
                <a:sym typeface="Palatino"/>
              </a:defRPr>
            </a:pPr>
            <a:endParaRPr sz="3200"/>
          </a:p>
          <a:p>
            <a:pPr marL="742912" lvl="1" indent="-285737">
              <a:spcBef>
                <a:spcPts val="400"/>
              </a:spcBef>
              <a:buClr>
                <a:srgbClr val="000000"/>
              </a:buClr>
              <a:buSzPct val="100000"/>
              <a:buChar char="▪"/>
              <a:defRPr sz="2000">
                <a:latin typeface="Palatino"/>
                <a:ea typeface="Palatino"/>
                <a:cs typeface="Palatino"/>
                <a:sym typeface="Palatino"/>
              </a:defRPr>
            </a:pPr>
            <a:r>
              <a:t>If random() returns </a:t>
            </a:r>
            <a:r>
              <a:rPr i="1"/>
              <a:t>u</a:t>
            </a:r>
            <a:r>
              <a:t> = 0.83, then our sample is </a:t>
            </a:r>
            <a:r>
              <a:rPr i="1"/>
              <a:t>C</a:t>
            </a:r>
            <a:r>
              <a:t> = blue</a:t>
            </a:r>
            <a:endParaRPr sz="2800"/>
          </a:p>
          <a:p>
            <a:pPr marL="742912" lvl="1" indent="-285737">
              <a:spcBef>
                <a:spcPts val="400"/>
              </a:spcBef>
              <a:buClr>
                <a:srgbClr val="000000"/>
              </a:buClr>
              <a:buSzPct val="100000"/>
              <a:buChar char="▪"/>
              <a:defRPr sz="2000">
                <a:latin typeface="Palatino"/>
                <a:ea typeface="Palatino"/>
                <a:cs typeface="Palatino"/>
                <a:sym typeface="Palatino"/>
              </a:defRPr>
            </a:pPr>
            <a:r>
              <a:t>E.g, after sampling 8 times:</a:t>
            </a:r>
          </a:p>
        </p:txBody>
      </p:sp>
      <p:graphicFrame>
        <p:nvGraphicFramePr>
          <p:cNvPr id="128" name="Table 4"/>
          <p:cNvGraphicFramePr/>
          <p:nvPr/>
        </p:nvGraphicFramePr>
        <p:xfrm>
          <a:off x="5715000" y="2133600"/>
          <a:ext cx="2514600" cy="1828800"/>
        </p:xfrm>
        <a:graphic>
          <a:graphicData uri="http://schemas.openxmlformats.org/drawingml/2006/table">
            <a:tbl>
              <a:tblPr>
                <a:tableStyleId>{4C3C2611-4C71-4FC5-86AE-919BDF0F9419}</a:tableStyleId>
              </a:tblPr>
              <a:tblGrid>
                <a:gridCol w="1257300">
                  <a:extLst>
                    <a:ext uri="{9D8B030D-6E8A-4147-A177-3AD203B41FA5}">
                      <a16:colId xmlns:a16="http://schemas.microsoft.com/office/drawing/2014/main" val="20000"/>
                    </a:ext>
                  </a:extLst>
                </a:gridCol>
                <a:gridCol w="1257300">
                  <a:extLst>
                    <a:ext uri="{9D8B030D-6E8A-4147-A177-3AD203B41FA5}">
                      <a16:colId xmlns:a16="http://schemas.microsoft.com/office/drawing/2014/main" val="20001"/>
                    </a:ext>
                  </a:extLst>
                </a:gridCol>
              </a:tblGrid>
              <a:tr h="370840">
                <a:tc>
                  <a:txBody>
                    <a:bodyPr/>
                    <a:lstStyle/>
                    <a:p>
                      <a:pPr algn="ctr" defTabSz="914353">
                        <a:defRPr sz="1800"/>
                      </a:pPr>
                      <a:r>
                        <a:rPr sz="2400">
                          <a:solidFill>
                            <a:schemeClr val="accent2"/>
                          </a:solidFill>
                          <a:latin typeface="Calibri"/>
                          <a:ea typeface="Calibri"/>
                          <a:cs typeface="Calibri"/>
                          <a:sym typeface="Calibri"/>
                        </a:rPr>
                        <a:t>C</a:t>
                      </a:r>
                    </a:p>
                  </a:txBody>
                  <a:tcPr marL="45720" marR="45720" horzOverflow="overflow">
                    <a:lnL w="38100">
                      <a:solidFill>
                        <a:srgbClr val="000000"/>
                      </a:solidFill>
                    </a:lnL>
                    <a:lnT w="38100">
                      <a:solidFill>
                        <a:srgbClr val="000000"/>
                      </a:solidFill>
                    </a:lnT>
                    <a:lnB w="38100">
                      <a:solidFill>
                        <a:srgbClr val="000000"/>
                      </a:solidFill>
                    </a:lnB>
                  </a:tcPr>
                </a:tc>
                <a:tc>
                  <a:txBody>
                    <a:bodyPr/>
                    <a:lstStyle/>
                    <a:p>
                      <a:pPr algn="ctr" defTabSz="914353">
                        <a:defRPr sz="1800"/>
                      </a:pPr>
                      <a:r>
                        <a:rPr sz="2400">
                          <a:solidFill>
                            <a:schemeClr val="accent2"/>
                          </a:solidFill>
                          <a:latin typeface="Calibri"/>
                          <a:ea typeface="Calibri"/>
                          <a:cs typeface="Calibri"/>
                          <a:sym typeface="Calibri"/>
                        </a:rPr>
                        <a:t>P(C)</a:t>
                      </a:r>
                    </a:p>
                  </a:txBody>
                  <a:tcPr marL="45720" marR="45720" horzOverflow="overflow">
                    <a:lnR w="38100">
                      <a:solidFill>
                        <a:srgbClr val="000000"/>
                      </a:solidFill>
                    </a:lnR>
                    <a:lnT w="38100">
                      <a:solidFill>
                        <a:srgbClr val="000000"/>
                      </a:solidFill>
                    </a:lnT>
                    <a:lnB w="38100">
                      <a:solidFill>
                        <a:srgbClr val="000000"/>
                      </a:solidFill>
                    </a:lnB>
                  </a:tcPr>
                </a:tc>
                <a:extLst>
                  <a:ext uri="{0D108BD9-81ED-4DB2-BD59-A6C34878D82A}">
                    <a16:rowId xmlns:a16="http://schemas.microsoft.com/office/drawing/2014/main" val="10000"/>
                  </a:ext>
                </a:extLst>
              </a:tr>
              <a:tr h="370840">
                <a:tc>
                  <a:txBody>
                    <a:bodyPr/>
                    <a:lstStyle/>
                    <a:p>
                      <a:pPr algn="ctr" defTabSz="914353">
                        <a:defRPr sz="1800"/>
                      </a:pPr>
                      <a:r>
                        <a:rPr sz="2400">
                          <a:solidFill>
                            <a:schemeClr val="accent2"/>
                          </a:solidFill>
                          <a:latin typeface="Calibri"/>
                          <a:ea typeface="Calibri"/>
                          <a:cs typeface="Calibri"/>
                          <a:sym typeface="Calibri"/>
                        </a:rPr>
                        <a:t>red</a:t>
                      </a:r>
                    </a:p>
                  </a:txBody>
                  <a:tcPr marL="45720" marR="45720" horzOverflow="overflow">
                    <a:lnL w="38100">
                      <a:solidFill>
                        <a:srgbClr val="000000"/>
                      </a:solidFill>
                    </a:lnL>
                    <a:lnT w="38100">
                      <a:solidFill>
                        <a:srgbClr val="000000"/>
                      </a:solidFill>
                    </a:lnT>
                  </a:tcPr>
                </a:tc>
                <a:tc>
                  <a:txBody>
                    <a:bodyPr/>
                    <a:lstStyle/>
                    <a:p>
                      <a:pPr algn="ctr" defTabSz="914353">
                        <a:defRPr sz="1800"/>
                      </a:pPr>
                      <a:r>
                        <a:rPr sz="2400">
                          <a:solidFill>
                            <a:schemeClr val="accent2"/>
                          </a:solidFill>
                          <a:latin typeface="Calibri"/>
                          <a:ea typeface="Calibri"/>
                          <a:cs typeface="Calibri"/>
                          <a:sym typeface="Calibri"/>
                        </a:rPr>
                        <a:t>0.6</a:t>
                      </a:r>
                    </a:p>
                  </a:txBody>
                  <a:tcPr marL="45720" marR="45720" horzOverflow="overflow">
                    <a:lnR w="38100">
                      <a:solidFill>
                        <a:srgbClr val="000000"/>
                      </a:solidFill>
                    </a:lnR>
                    <a:lnT w="38100">
                      <a:solidFill>
                        <a:srgbClr val="000000"/>
                      </a:solidFill>
                    </a:lnT>
                  </a:tcPr>
                </a:tc>
                <a:extLst>
                  <a:ext uri="{0D108BD9-81ED-4DB2-BD59-A6C34878D82A}">
                    <a16:rowId xmlns:a16="http://schemas.microsoft.com/office/drawing/2014/main" val="10001"/>
                  </a:ext>
                </a:extLst>
              </a:tr>
              <a:tr h="370840">
                <a:tc>
                  <a:txBody>
                    <a:bodyPr/>
                    <a:lstStyle/>
                    <a:p>
                      <a:pPr algn="ctr" defTabSz="914353">
                        <a:defRPr sz="1800"/>
                      </a:pPr>
                      <a:r>
                        <a:rPr sz="2400">
                          <a:solidFill>
                            <a:schemeClr val="accent2"/>
                          </a:solidFill>
                          <a:latin typeface="Calibri"/>
                          <a:ea typeface="Calibri"/>
                          <a:cs typeface="Calibri"/>
                          <a:sym typeface="Calibri"/>
                        </a:rPr>
                        <a:t>green</a:t>
                      </a:r>
                    </a:p>
                  </a:txBody>
                  <a:tcPr marL="45720" marR="45720" horzOverflow="overflow">
                    <a:lnL w="38100">
                      <a:solidFill>
                        <a:srgbClr val="000000"/>
                      </a:solidFill>
                    </a:lnL>
                  </a:tcPr>
                </a:tc>
                <a:tc>
                  <a:txBody>
                    <a:bodyPr/>
                    <a:lstStyle/>
                    <a:p>
                      <a:pPr algn="ctr" defTabSz="914353">
                        <a:defRPr sz="1800"/>
                      </a:pPr>
                      <a:r>
                        <a:rPr sz="2400">
                          <a:solidFill>
                            <a:schemeClr val="accent2"/>
                          </a:solidFill>
                          <a:latin typeface="Calibri"/>
                          <a:ea typeface="Calibri"/>
                          <a:cs typeface="Calibri"/>
                          <a:sym typeface="Calibri"/>
                        </a:rPr>
                        <a:t>0.1</a:t>
                      </a:r>
                    </a:p>
                  </a:txBody>
                  <a:tcPr marL="45720" marR="45720" horzOverflow="overflow">
                    <a:lnR w="38100">
                      <a:solidFill>
                        <a:srgbClr val="000000"/>
                      </a:solidFill>
                    </a:lnR>
                  </a:tcPr>
                </a:tc>
                <a:extLst>
                  <a:ext uri="{0D108BD9-81ED-4DB2-BD59-A6C34878D82A}">
                    <a16:rowId xmlns:a16="http://schemas.microsoft.com/office/drawing/2014/main" val="10002"/>
                  </a:ext>
                </a:extLst>
              </a:tr>
              <a:tr h="370840">
                <a:tc>
                  <a:txBody>
                    <a:bodyPr/>
                    <a:lstStyle/>
                    <a:p>
                      <a:pPr algn="ctr" defTabSz="914353">
                        <a:defRPr sz="1800"/>
                      </a:pPr>
                      <a:r>
                        <a:rPr sz="2400">
                          <a:solidFill>
                            <a:schemeClr val="accent2"/>
                          </a:solidFill>
                          <a:latin typeface="Calibri"/>
                          <a:ea typeface="Calibri"/>
                          <a:cs typeface="Calibri"/>
                          <a:sym typeface="Calibri"/>
                        </a:rPr>
                        <a:t>blue</a:t>
                      </a:r>
                    </a:p>
                  </a:txBody>
                  <a:tcPr marL="45720" marR="45720" horzOverflow="overflow">
                    <a:lnL w="38100">
                      <a:solidFill>
                        <a:srgbClr val="000000"/>
                      </a:solidFill>
                    </a:lnL>
                    <a:lnB w="38100">
                      <a:solidFill>
                        <a:srgbClr val="000000"/>
                      </a:solidFill>
                    </a:lnB>
                  </a:tcPr>
                </a:tc>
                <a:tc>
                  <a:txBody>
                    <a:bodyPr/>
                    <a:lstStyle/>
                    <a:p>
                      <a:pPr algn="ctr" defTabSz="914353">
                        <a:defRPr sz="1800"/>
                      </a:pPr>
                      <a:r>
                        <a:rPr sz="2400">
                          <a:solidFill>
                            <a:schemeClr val="accent2"/>
                          </a:solidFill>
                          <a:latin typeface="Calibri"/>
                          <a:ea typeface="Calibri"/>
                          <a:cs typeface="Calibri"/>
                          <a:sym typeface="Calibri"/>
                        </a:rPr>
                        <a:t>0.3</a:t>
                      </a:r>
                    </a:p>
                  </a:txBody>
                  <a:tcPr marL="45720" marR="45720" horzOverflow="overflow">
                    <a:lnR w="38100">
                      <a:solidFill>
                        <a:srgbClr val="000000"/>
                      </a:solidFill>
                    </a:lnR>
                    <a:lnB w="38100">
                      <a:solidFill>
                        <a:srgbClr val="000000"/>
                      </a:solidFill>
                    </a:lnB>
                  </a:tcPr>
                </a:tc>
                <a:extLst>
                  <a:ext uri="{0D108BD9-81ED-4DB2-BD59-A6C34878D82A}">
                    <a16:rowId xmlns:a16="http://schemas.microsoft.com/office/drawing/2014/main" val="10003"/>
                  </a:ext>
                </a:extLst>
              </a:tr>
            </a:tbl>
          </a:graphicData>
        </a:graphic>
      </p:graphicFrame>
      <p:pic>
        <p:nvPicPr>
          <p:cNvPr id="129" name="Picture 5" descr="Picture 5"/>
          <p:cNvPicPr>
            <a:picLocks noChangeAspect="1"/>
          </p:cNvPicPr>
          <p:nvPr/>
        </p:nvPicPr>
        <p:blipFill>
          <a:blip r:embed="rId3"/>
          <a:stretch>
            <a:fillRect/>
          </a:stretch>
        </p:blipFill>
        <p:spPr>
          <a:xfrm>
            <a:off x="8524875" y="2743200"/>
            <a:ext cx="3514725" cy="1143000"/>
          </a:xfrm>
          <a:prstGeom prst="rect">
            <a:avLst/>
          </a:prstGeom>
          <a:ln w="12700">
            <a:miter lim="400000"/>
          </a:ln>
        </p:spPr>
      </p:pic>
      <p:pic>
        <p:nvPicPr>
          <p:cNvPr id="130" name="Picture 8" descr="Picture 8"/>
          <p:cNvPicPr>
            <a:picLocks noChangeAspect="1"/>
          </p:cNvPicPr>
          <p:nvPr/>
        </p:nvPicPr>
        <p:blipFill>
          <a:blip r:embed="rId4"/>
          <a:stretch>
            <a:fillRect/>
          </a:stretch>
        </p:blipFill>
        <p:spPr>
          <a:xfrm>
            <a:off x="7105693" y="5642730"/>
            <a:ext cx="4953001" cy="1160017"/>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27">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127">
                                            <p:txEl>
                                              <p:pRg st="0" end="0"/>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2" nodeType="afterEffect">
                                  <p:stCondLst>
                                    <p:cond delay="0"/>
                                  </p:stCondLst>
                                  <p:iterate>
                                    <p:tmAbs val="0"/>
                                  </p:iterate>
                                  <p:childTnLst>
                                    <p:set>
                                      <p:cBhvr>
                                        <p:cTn id="11" fill="hold"/>
                                        <p:tgtEl>
                                          <p:spTgt spid="12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3" nodeType="clickEffect">
                                  <p:stCondLst>
                                    <p:cond delay="0"/>
                                  </p:stCondLst>
                                  <p:iterate>
                                    <p:tmAbs val="0"/>
                                  </p:iterate>
                                  <p:childTnLst>
                                    <p:set>
                                      <p:cBhvr>
                                        <p:cTn id="15" fill="hold"/>
                                        <p:tgtEl>
                                          <p:spTgt spid="129"/>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1" nodeType="afterEffect">
                                  <p:stCondLst>
                                    <p:cond delay="0"/>
                                  </p:stCondLst>
                                  <p:iterate>
                                    <p:tmAbs val="0"/>
                                  </p:iterate>
                                  <p:childTnLst>
                                    <p:set>
                                      <p:cBhvr>
                                        <p:cTn id="18" fill="hold"/>
                                        <p:tgtEl>
                                          <p:spTgt spid="127">
                                            <p:txEl>
                                              <p:pRg st="1" end="1"/>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1" nodeType="afterEffect">
                                  <p:stCondLst>
                                    <p:cond delay="0"/>
                                  </p:stCondLst>
                                  <p:iterate>
                                    <p:tmAbs val="0"/>
                                  </p:iterate>
                                  <p:childTnLst>
                                    <p:set>
                                      <p:cBhvr>
                                        <p:cTn id="21" fill="hold"/>
                                        <p:tgtEl>
                                          <p:spTgt spid="127">
                                            <p:txEl>
                                              <p:pRg st="2" end="2"/>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1" nodeType="afterEffect">
                                  <p:stCondLst>
                                    <p:cond delay="0"/>
                                  </p:stCondLst>
                                  <p:iterate>
                                    <p:tmAbs val="0"/>
                                  </p:iterate>
                                  <p:childTnLst>
                                    <p:set>
                                      <p:cBhvr>
                                        <p:cTn id="24" fill="hold"/>
                                        <p:tgtEl>
                                          <p:spTgt spid="127">
                                            <p:txEl>
                                              <p:pRg st="3" end="3"/>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1" nodeType="afterEffect">
                                  <p:stCondLst>
                                    <p:cond delay="0"/>
                                  </p:stCondLst>
                                  <p:iterate>
                                    <p:tmAbs val="0"/>
                                  </p:iterate>
                                  <p:childTnLst>
                                    <p:set>
                                      <p:cBhvr>
                                        <p:cTn id="27" fill="hold"/>
                                        <p:tgtEl>
                                          <p:spTgt spid="127">
                                            <p:txEl>
                                              <p:pRg st="4" end="4"/>
                                            </p:txEl>
                                          </p:spTgt>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1" nodeType="afterEffect">
                                  <p:stCondLst>
                                    <p:cond delay="0"/>
                                  </p:stCondLst>
                                  <p:iterate>
                                    <p:tmAbs val="0"/>
                                  </p:iterate>
                                  <p:childTnLst>
                                    <p:set>
                                      <p:cBhvr>
                                        <p:cTn id="30" fill="hold"/>
                                        <p:tgtEl>
                                          <p:spTgt spid="127">
                                            <p:txEl>
                                              <p:pRg st="5" end="5"/>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1" nodeType="afterEffect">
                                  <p:stCondLst>
                                    <p:cond delay="0"/>
                                  </p:stCondLst>
                                  <p:iterate>
                                    <p:tmAbs val="0"/>
                                  </p:iterate>
                                  <p:childTnLst>
                                    <p:set>
                                      <p:cBhvr>
                                        <p:cTn id="33" fill="hold"/>
                                        <p:tgtEl>
                                          <p:spTgt spid="127">
                                            <p:txEl>
                                              <p:pRg st="6" end="6"/>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1" nodeType="clickEffect">
                                  <p:stCondLst>
                                    <p:cond delay="0"/>
                                  </p:stCondLst>
                                  <p:iterate>
                                    <p:tmAbs val="0"/>
                                  </p:iterate>
                                  <p:childTnLst>
                                    <p:set>
                                      <p:cBhvr>
                                        <p:cTn id="37" fill="hold"/>
                                        <p:tgtEl>
                                          <p:spTgt spid="127">
                                            <p:txEl>
                                              <p:pRg st="7" end="7"/>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1" nodeType="clickEffect">
                                  <p:stCondLst>
                                    <p:cond delay="0"/>
                                  </p:stCondLst>
                                  <p:iterate>
                                    <p:tmAbs val="0"/>
                                  </p:iterate>
                                  <p:childTnLst>
                                    <p:set>
                                      <p:cBhvr>
                                        <p:cTn id="41" fill="hold"/>
                                        <p:tgtEl>
                                          <p:spTgt spid="127">
                                            <p:txEl>
                                              <p:pRg st="8" end="8"/>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4" nodeType="clickEffect">
                                  <p:stCondLst>
                                    <p:cond delay="0"/>
                                  </p:stCondLst>
                                  <p:iterate>
                                    <p:tmAbs val="0"/>
                                  </p:iterate>
                                  <p:childTnLst>
                                    <p:set>
                                      <p:cBhvr>
                                        <p:cTn id="45" fill="hold"/>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1" build="p" bldLvl="5" animBg="1" advAuto="0"/>
      <p:bldP spid="128" grpId="2" animBg="1" advAuto="0"/>
      <p:bldP spid="129" grpId="3" animBg="1" advAuto="0"/>
      <p:bldP spid="130" grpId="4"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itle 1"/>
          <p:cNvSpPr txBox="1">
            <a:spLocks noGrp="1"/>
          </p:cNvSpPr>
          <p:nvPr>
            <p:ph type="title"/>
          </p:nvPr>
        </p:nvSpPr>
        <p:spPr>
          <a:prstGeom prst="rect">
            <a:avLst/>
          </a:prstGeom>
        </p:spPr>
        <p:txBody>
          <a:bodyPr/>
          <a:lstStyle>
            <a:lvl1pPr>
              <a:defRPr>
                <a:latin typeface="Palatino"/>
                <a:ea typeface="Palatino"/>
                <a:cs typeface="Palatino"/>
                <a:sym typeface="Palatino"/>
              </a:defRPr>
            </a:lvl1pPr>
          </a:lstStyle>
          <a:p>
            <a:r>
              <a:t>Sampling in Bayes’ Nets</a:t>
            </a:r>
          </a:p>
        </p:txBody>
      </p:sp>
      <p:sp>
        <p:nvSpPr>
          <p:cNvPr id="135" name="Content Placeholder 2"/>
          <p:cNvSpPr txBox="1">
            <a:spLocks noGrp="1"/>
          </p:cNvSpPr>
          <p:nvPr>
            <p:ph type="body" sz="half" idx="1"/>
          </p:nvPr>
        </p:nvSpPr>
        <p:spPr>
          <a:xfrm>
            <a:off x="3429000" y="1828799"/>
            <a:ext cx="5867400" cy="4297365"/>
          </a:xfrm>
          <a:prstGeom prst="rect">
            <a:avLst/>
          </a:prstGeom>
        </p:spPr>
        <p:txBody>
          <a:bodyPr/>
          <a:lstStyle/>
          <a:p>
            <a:pPr>
              <a:defRPr>
                <a:latin typeface="Palatino"/>
                <a:ea typeface="Palatino"/>
                <a:cs typeface="Palatino"/>
                <a:sym typeface="Palatino"/>
              </a:defRPr>
            </a:pPr>
            <a:r>
              <a:t>Prior Sampling</a:t>
            </a:r>
          </a:p>
          <a:p>
            <a:pPr marL="2514474" lvl="5" indent="-228588">
              <a:spcBef>
                <a:spcPts val="400"/>
              </a:spcBef>
              <a:defRPr sz="2000">
                <a:solidFill>
                  <a:srgbClr val="000000"/>
                </a:solidFill>
                <a:latin typeface="Palatino"/>
                <a:ea typeface="Palatino"/>
                <a:cs typeface="Palatino"/>
                <a:sym typeface="Palatino"/>
              </a:defRPr>
            </a:pPr>
            <a:endParaRPr/>
          </a:p>
          <a:p>
            <a:pPr>
              <a:defRPr>
                <a:latin typeface="Palatino"/>
                <a:ea typeface="Palatino"/>
                <a:cs typeface="Palatino"/>
                <a:sym typeface="Palatino"/>
              </a:defRPr>
            </a:pPr>
            <a:r>
              <a:t>Rejection Sampling</a:t>
            </a:r>
          </a:p>
          <a:p>
            <a:pPr marL="2057298" lvl="4" indent="-228588">
              <a:spcBef>
                <a:spcPts val="400"/>
              </a:spcBef>
              <a:defRPr sz="2000">
                <a:solidFill>
                  <a:srgbClr val="000000"/>
                </a:solidFill>
                <a:latin typeface="Palatino"/>
                <a:ea typeface="Palatino"/>
                <a:cs typeface="Palatino"/>
                <a:sym typeface="Palatino"/>
              </a:defRPr>
            </a:pPr>
            <a:endParaRPr/>
          </a:p>
          <a:p>
            <a:pPr>
              <a:defRPr>
                <a:latin typeface="Palatino"/>
                <a:ea typeface="Palatino"/>
                <a:cs typeface="Palatino"/>
                <a:sym typeface="Palatino"/>
              </a:defRPr>
            </a:pPr>
            <a:r>
              <a:t>Likelihood Weighting</a:t>
            </a:r>
          </a:p>
          <a:p>
            <a:pPr marL="2057298" lvl="4" indent="-228588">
              <a:spcBef>
                <a:spcPts val="400"/>
              </a:spcBef>
              <a:defRPr sz="2000">
                <a:solidFill>
                  <a:srgbClr val="000000"/>
                </a:solidFill>
                <a:latin typeface="Palatino"/>
                <a:ea typeface="Palatino"/>
                <a:cs typeface="Palatino"/>
                <a:sym typeface="Palatino"/>
              </a:defRPr>
            </a:pPr>
            <a:endParaRPr/>
          </a:p>
          <a:p>
            <a:pPr>
              <a:defRPr>
                <a:latin typeface="Palatino"/>
                <a:ea typeface="Palatino"/>
                <a:cs typeface="Palatino"/>
                <a:sym typeface="Palatino"/>
              </a:defRPr>
            </a:pPr>
            <a:r>
              <a:t>Gibbs Sampling</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itle 1"/>
          <p:cNvSpPr txBox="1">
            <a:spLocks noGrp="1"/>
          </p:cNvSpPr>
          <p:nvPr>
            <p:ph type="title"/>
          </p:nvPr>
        </p:nvSpPr>
        <p:spPr>
          <a:prstGeom prst="rect">
            <a:avLst/>
          </a:prstGeom>
        </p:spPr>
        <p:txBody>
          <a:bodyPr/>
          <a:lstStyle>
            <a:lvl1pPr>
              <a:defRPr>
                <a:latin typeface="Palatino"/>
                <a:ea typeface="Palatino"/>
                <a:cs typeface="Palatino"/>
                <a:sym typeface="Palatino"/>
              </a:defRPr>
            </a:lvl1pPr>
          </a:lstStyle>
          <a:p>
            <a:r>
              <a:t>Prior Sampling</a:t>
            </a:r>
          </a:p>
        </p:txBody>
      </p:sp>
      <p:pic>
        <p:nvPicPr>
          <p:cNvPr id="138" name="Picture 4" descr="Picture 4"/>
          <p:cNvPicPr>
            <a:picLocks noChangeAspect="1"/>
          </p:cNvPicPr>
          <p:nvPr/>
        </p:nvPicPr>
        <p:blipFill>
          <a:blip r:embed="rId2"/>
          <a:stretch>
            <a:fillRect/>
          </a:stretch>
        </p:blipFill>
        <p:spPr>
          <a:xfrm>
            <a:off x="13040" y="2895600"/>
            <a:ext cx="12191998" cy="3102257"/>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Rectangle 22"/>
          <p:cNvSpPr/>
          <p:nvPr/>
        </p:nvSpPr>
        <p:spPr>
          <a:xfrm>
            <a:off x="5715000" y="1489075"/>
            <a:ext cx="1143000" cy="533400"/>
          </a:xfrm>
          <a:prstGeom prst="rect">
            <a:avLst/>
          </a:prstGeom>
          <a:solidFill>
            <a:srgbClr val="FFFF00">
              <a:alpha val="50195"/>
            </a:srgbClr>
          </a:solidFill>
          <a:ln w="12700">
            <a:miter lim="400000"/>
          </a:ln>
        </p:spPr>
        <p:txBody>
          <a:bodyPr lIns="45719" rIns="45719" anchor="ctr"/>
          <a:lstStyle/>
          <a:p>
            <a:pPr>
              <a:defRPr>
                <a:latin typeface="Calibri"/>
                <a:ea typeface="Calibri"/>
                <a:cs typeface="Calibri"/>
                <a:sym typeface="Calibri"/>
              </a:defRPr>
            </a:pPr>
            <a:endParaRPr/>
          </a:p>
        </p:txBody>
      </p:sp>
      <p:sp>
        <p:nvSpPr>
          <p:cNvPr id="141" name="Rectangle 25"/>
          <p:cNvSpPr/>
          <p:nvPr/>
        </p:nvSpPr>
        <p:spPr>
          <a:xfrm>
            <a:off x="2679700" y="5616575"/>
            <a:ext cx="2438400" cy="457200"/>
          </a:xfrm>
          <a:prstGeom prst="rect">
            <a:avLst/>
          </a:prstGeom>
          <a:solidFill>
            <a:srgbClr val="FFFF00">
              <a:alpha val="50195"/>
            </a:srgbClr>
          </a:solidFill>
          <a:ln w="12700">
            <a:miter lim="400000"/>
          </a:ln>
        </p:spPr>
        <p:txBody>
          <a:bodyPr lIns="45719" rIns="45719" anchor="ctr"/>
          <a:lstStyle/>
          <a:p>
            <a:pPr>
              <a:defRPr sz="1600">
                <a:latin typeface="Calibri"/>
                <a:ea typeface="Calibri"/>
                <a:cs typeface="Calibri"/>
                <a:sym typeface="Calibri"/>
              </a:defRPr>
            </a:pPr>
            <a:endParaRPr/>
          </a:p>
        </p:txBody>
      </p:sp>
      <p:sp>
        <p:nvSpPr>
          <p:cNvPr id="142" name="Rectangle 2"/>
          <p:cNvSpPr txBox="1">
            <a:spLocks noGrp="1"/>
          </p:cNvSpPr>
          <p:nvPr>
            <p:ph type="title"/>
          </p:nvPr>
        </p:nvSpPr>
        <p:spPr>
          <a:prstGeom prst="rect">
            <a:avLst/>
          </a:prstGeom>
        </p:spPr>
        <p:txBody>
          <a:bodyPr/>
          <a:lstStyle>
            <a:lvl1pPr>
              <a:defRPr>
                <a:latin typeface="Palatino"/>
                <a:ea typeface="Palatino"/>
                <a:cs typeface="Palatino"/>
                <a:sym typeface="Palatino"/>
              </a:defRPr>
            </a:lvl1pPr>
          </a:lstStyle>
          <a:p>
            <a:r>
              <a:t>Prior Sampling</a:t>
            </a:r>
          </a:p>
        </p:txBody>
      </p:sp>
      <p:grpSp>
        <p:nvGrpSpPr>
          <p:cNvPr id="145" name="Oval 5"/>
          <p:cNvGrpSpPr/>
          <p:nvPr/>
        </p:nvGrpSpPr>
        <p:grpSpPr>
          <a:xfrm>
            <a:off x="5638799" y="2209799"/>
            <a:ext cx="1222378" cy="574678"/>
            <a:chOff x="0" y="0"/>
            <a:chExt cx="1222376" cy="574676"/>
          </a:xfrm>
        </p:grpSpPr>
        <p:sp>
          <p:nvSpPr>
            <p:cNvPr id="143" name="Oval"/>
            <p:cNvSpPr/>
            <p:nvPr/>
          </p:nvSpPr>
          <p:spPr>
            <a:xfrm>
              <a:off x="-1" y="-1"/>
              <a:ext cx="1222378" cy="574678"/>
            </a:xfrm>
            <a:prstGeom prst="ellipse">
              <a:avLst/>
            </a:prstGeom>
            <a:solidFill>
              <a:schemeClr val="accent3">
                <a:lumOff val="44000"/>
              </a:schemeClr>
            </a:solidFill>
            <a:ln w="28575" cap="flat">
              <a:solidFill>
                <a:srgbClr val="000000"/>
              </a:solidFill>
              <a:prstDash val="solid"/>
              <a:round/>
            </a:ln>
            <a:effectLst/>
          </p:spPr>
          <p:txBody>
            <a:bodyPr wrap="square" lIns="45719" tIns="45719" rIns="45719" bIns="45719" numCol="1" anchor="ctr">
              <a:noAutofit/>
            </a:bodyPr>
            <a:lstStyle/>
            <a:p>
              <a:pPr algn="ctr"/>
              <a:endParaRPr/>
            </a:p>
          </p:txBody>
        </p:sp>
        <p:sp>
          <p:nvSpPr>
            <p:cNvPr id="144" name="Cloudy"/>
            <p:cNvSpPr txBox="1"/>
            <p:nvPr/>
          </p:nvSpPr>
          <p:spPr>
            <a:xfrm>
              <a:off x="213203" y="108267"/>
              <a:ext cx="795969" cy="358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a:latin typeface="Calibri"/>
                  <a:ea typeface="Calibri"/>
                  <a:cs typeface="Calibri"/>
                  <a:sym typeface="Calibri"/>
                </a:defRPr>
              </a:lvl1pPr>
            </a:lstStyle>
            <a:p>
              <a:r>
                <a:t>Cloudy</a:t>
              </a:r>
            </a:p>
          </p:txBody>
        </p:sp>
      </p:grpSp>
      <p:grpSp>
        <p:nvGrpSpPr>
          <p:cNvPr id="148" name="Oval 6"/>
          <p:cNvGrpSpPr/>
          <p:nvPr/>
        </p:nvGrpSpPr>
        <p:grpSpPr>
          <a:xfrm>
            <a:off x="4267199" y="3178174"/>
            <a:ext cx="1222378" cy="574678"/>
            <a:chOff x="0" y="0"/>
            <a:chExt cx="1222376" cy="574676"/>
          </a:xfrm>
        </p:grpSpPr>
        <p:sp>
          <p:nvSpPr>
            <p:cNvPr id="146" name="Oval"/>
            <p:cNvSpPr/>
            <p:nvPr/>
          </p:nvSpPr>
          <p:spPr>
            <a:xfrm>
              <a:off x="-1" y="-1"/>
              <a:ext cx="1222378" cy="574678"/>
            </a:xfrm>
            <a:prstGeom prst="ellipse">
              <a:avLst/>
            </a:prstGeom>
            <a:solidFill>
              <a:schemeClr val="accent3">
                <a:lumOff val="44000"/>
              </a:schemeClr>
            </a:solidFill>
            <a:ln w="28575" cap="flat">
              <a:solidFill>
                <a:srgbClr val="000000"/>
              </a:solidFill>
              <a:prstDash val="solid"/>
              <a:round/>
            </a:ln>
            <a:effectLst/>
          </p:spPr>
          <p:txBody>
            <a:bodyPr wrap="square" lIns="45719" tIns="45719" rIns="45719" bIns="45719" numCol="1" anchor="ctr">
              <a:noAutofit/>
            </a:bodyPr>
            <a:lstStyle/>
            <a:p>
              <a:pPr algn="ctr"/>
              <a:endParaRPr/>
            </a:p>
          </p:txBody>
        </p:sp>
        <p:sp>
          <p:nvSpPr>
            <p:cNvPr id="147" name="Sprinkler"/>
            <p:cNvSpPr txBox="1"/>
            <p:nvPr/>
          </p:nvSpPr>
          <p:spPr>
            <a:xfrm>
              <a:off x="102866" y="108267"/>
              <a:ext cx="1016643" cy="358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a:latin typeface="Calibri"/>
                  <a:ea typeface="Calibri"/>
                  <a:cs typeface="Calibri"/>
                  <a:sym typeface="Calibri"/>
                </a:defRPr>
              </a:lvl1pPr>
            </a:lstStyle>
            <a:p>
              <a:r>
                <a:t>Sprinkler</a:t>
              </a:r>
            </a:p>
          </p:txBody>
        </p:sp>
      </p:grpSp>
      <p:grpSp>
        <p:nvGrpSpPr>
          <p:cNvPr id="151" name="Oval 7"/>
          <p:cNvGrpSpPr/>
          <p:nvPr/>
        </p:nvGrpSpPr>
        <p:grpSpPr>
          <a:xfrm>
            <a:off x="7007224" y="3200399"/>
            <a:ext cx="1222378" cy="574678"/>
            <a:chOff x="0" y="0"/>
            <a:chExt cx="1222376" cy="574676"/>
          </a:xfrm>
        </p:grpSpPr>
        <p:sp>
          <p:nvSpPr>
            <p:cNvPr id="149" name="Oval"/>
            <p:cNvSpPr/>
            <p:nvPr/>
          </p:nvSpPr>
          <p:spPr>
            <a:xfrm>
              <a:off x="-1" y="-1"/>
              <a:ext cx="1222378" cy="574678"/>
            </a:xfrm>
            <a:prstGeom prst="ellipse">
              <a:avLst/>
            </a:prstGeom>
            <a:solidFill>
              <a:schemeClr val="accent3">
                <a:lumOff val="44000"/>
              </a:schemeClr>
            </a:solidFill>
            <a:ln w="28575" cap="flat">
              <a:solidFill>
                <a:srgbClr val="000000"/>
              </a:solidFill>
              <a:prstDash val="solid"/>
              <a:round/>
            </a:ln>
            <a:effectLst/>
          </p:spPr>
          <p:txBody>
            <a:bodyPr wrap="square" lIns="45719" tIns="45719" rIns="45719" bIns="45719" numCol="1" anchor="ctr">
              <a:noAutofit/>
            </a:bodyPr>
            <a:lstStyle/>
            <a:p>
              <a:pPr algn="ctr"/>
              <a:endParaRPr/>
            </a:p>
          </p:txBody>
        </p:sp>
        <p:sp>
          <p:nvSpPr>
            <p:cNvPr id="150" name="Rain"/>
            <p:cNvSpPr txBox="1"/>
            <p:nvPr/>
          </p:nvSpPr>
          <p:spPr>
            <a:xfrm>
              <a:off x="337493" y="108267"/>
              <a:ext cx="547389" cy="358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a:latin typeface="Calibri"/>
                  <a:ea typeface="Calibri"/>
                  <a:cs typeface="Calibri"/>
                  <a:sym typeface="Calibri"/>
                </a:defRPr>
              </a:lvl1pPr>
            </a:lstStyle>
            <a:p>
              <a:r>
                <a:t>Rain</a:t>
              </a:r>
            </a:p>
          </p:txBody>
        </p:sp>
      </p:grpSp>
      <p:grpSp>
        <p:nvGrpSpPr>
          <p:cNvPr id="154" name="Oval 8"/>
          <p:cNvGrpSpPr/>
          <p:nvPr/>
        </p:nvGrpSpPr>
        <p:grpSpPr>
          <a:xfrm>
            <a:off x="5635624" y="4190999"/>
            <a:ext cx="1222378" cy="574678"/>
            <a:chOff x="0" y="0"/>
            <a:chExt cx="1222376" cy="574676"/>
          </a:xfrm>
        </p:grpSpPr>
        <p:sp>
          <p:nvSpPr>
            <p:cNvPr id="152" name="Oval"/>
            <p:cNvSpPr/>
            <p:nvPr/>
          </p:nvSpPr>
          <p:spPr>
            <a:xfrm>
              <a:off x="-1" y="-1"/>
              <a:ext cx="1222378" cy="574678"/>
            </a:xfrm>
            <a:prstGeom prst="ellipse">
              <a:avLst/>
            </a:prstGeom>
            <a:solidFill>
              <a:schemeClr val="accent3">
                <a:lumOff val="44000"/>
              </a:schemeClr>
            </a:solidFill>
            <a:ln w="28575" cap="flat">
              <a:solidFill>
                <a:srgbClr val="000000"/>
              </a:solidFill>
              <a:prstDash val="solid"/>
              <a:round/>
            </a:ln>
            <a:effectLst/>
          </p:spPr>
          <p:txBody>
            <a:bodyPr wrap="square" lIns="45719" tIns="45719" rIns="45719" bIns="45719" numCol="1" anchor="ctr">
              <a:noAutofit/>
            </a:bodyPr>
            <a:lstStyle/>
            <a:p>
              <a:pPr algn="ctr"/>
              <a:endParaRPr/>
            </a:p>
          </p:txBody>
        </p:sp>
        <p:sp>
          <p:nvSpPr>
            <p:cNvPr id="153" name="WetGrass"/>
            <p:cNvSpPr txBox="1"/>
            <p:nvPr/>
          </p:nvSpPr>
          <p:spPr>
            <a:xfrm>
              <a:off x="85006" y="108267"/>
              <a:ext cx="1052363" cy="358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a:latin typeface="Calibri"/>
                  <a:ea typeface="Calibri"/>
                  <a:cs typeface="Calibri"/>
                  <a:sym typeface="Calibri"/>
                </a:defRPr>
              </a:lvl1pPr>
            </a:lstStyle>
            <a:p>
              <a:r>
                <a:t>WetGrass</a:t>
              </a:r>
            </a:p>
          </p:txBody>
        </p:sp>
      </p:grpSp>
      <p:sp>
        <p:nvSpPr>
          <p:cNvPr id="185" name="AutoShape 9"/>
          <p:cNvSpPr/>
          <p:nvPr/>
        </p:nvSpPr>
        <p:spPr>
          <a:xfrm>
            <a:off x="6597399" y="2748628"/>
            <a:ext cx="673602" cy="48761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8575">
            <a:solidFill>
              <a:srgbClr val="000000"/>
            </a:solidFill>
            <a:tailEnd type="triangle"/>
          </a:ln>
        </p:spPr>
        <p:txBody>
          <a:bodyPr/>
          <a:lstStyle/>
          <a:p>
            <a:endParaRPr/>
          </a:p>
        </p:txBody>
      </p:sp>
      <p:sp>
        <p:nvSpPr>
          <p:cNvPr id="186" name="AutoShape 10"/>
          <p:cNvSpPr/>
          <p:nvPr/>
        </p:nvSpPr>
        <p:spPr>
          <a:xfrm>
            <a:off x="5231845" y="2746685"/>
            <a:ext cx="664686" cy="46928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28575">
            <a:solidFill>
              <a:srgbClr val="000000"/>
            </a:solidFill>
            <a:tailEnd type="triangle"/>
          </a:ln>
        </p:spPr>
        <p:txBody>
          <a:bodyPr/>
          <a:lstStyle/>
          <a:p>
            <a:endParaRPr/>
          </a:p>
        </p:txBody>
      </p:sp>
      <p:sp>
        <p:nvSpPr>
          <p:cNvPr id="187" name="AutoShape 11"/>
          <p:cNvSpPr/>
          <p:nvPr/>
        </p:nvSpPr>
        <p:spPr>
          <a:xfrm>
            <a:off x="5220445" y="3718683"/>
            <a:ext cx="684310" cy="50648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8575">
            <a:solidFill>
              <a:srgbClr val="000000"/>
            </a:solidFill>
            <a:tailEnd type="triangle"/>
          </a:ln>
        </p:spPr>
        <p:txBody>
          <a:bodyPr/>
          <a:lstStyle/>
          <a:p>
            <a:endParaRPr/>
          </a:p>
        </p:txBody>
      </p:sp>
      <p:sp>
        <p:nvSpPr>
          <p:cNvPr id="188" name="AutoShape 12"/>
          <p:cNvSpPr/>
          <p:nvPr/>
        </p:nvSpPr>
        <p:spPr>
          <a:xfrm>
            <a:off x="6594785" y="3739050"/>
            <a:ext cx="675657" cy="48797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28575">
            <a:solidFill>
              <a:srgbClr val="000000"/>
            </a:solidFill>
            <a:tailEnd type="triangle"/>
          </a:ln>
        </p:spPr>
        <p:txBody>
          <a:bodyPr/>
          <a:lstStyle/>
          <a:p>
            <a:endParaRPr/>
          </a:p>
        </p:txBody>
      </p:sp>
      <p:grpSp>
        <p:nvGrpSpPr>
          <p:cNvPr id="161" name="Oval 18"/>
          <p:cNvGrpSpPr/>
          <p:nvPr/>
        </p:nvGrpSpPr>
        <p:grpSpPr>
          <a:xfrm>
            <a:off x="5638799" y="2209799"/>
            <a:ext cx="1222378" cy="574678"/>
            <a:chOff x="0" y="0"/>
            <a:chExt cx="1222376" cy="574676"/>
          </a:xfrm>
        </p:grpSpPr>
        <p:sp>
          <p:nvSpPr>
            <p:cNvPr id="159" name="Oval"/>
            <p:cNvSpPr/>
            <p:nvPr/>
          </p:nvSpPr>
          <p:spPr>
            <a:xfrm>
              <a:off x="-1" y="-1"/>
              <a:ext cx="1222378" cy="574678"/>
            </a:xfrm>
            <a:prstGeom prst="ellipse">
              <a:avLst/>
            </a:prstGeom>
            <a:solidFill>
              <a:srgbClr val="33CC33"/>
            </a:solidFill>
            <a:ln w="28575" cap="flat">
              <a:solidFill>
                <a:srgbClr val="000000"/>
              </a:solidFill>
              <a:prstDash val="solid"/>
              <a:round/>
            </a:ln>
            <a:effectLst/>
          </p:spPr>
          <p:txBody>
            <a:bodyPr wrap="square" lIns="45719" tIns="45719" rIns="45719" bIns="45719" numCol="1" anchor="ctr">
              <a:noAutofit/>
            </a:bodyPr>
            <a:lstStyle/>
            <a:p>
              <a:pPr algn="ctr"/>
              <a:endParaRPr/>
            </a:p>
          </p:txBody>
        </p:sp>
        <p:sp>
          <p:nvSpPr>
            <p:cNvPr id="160" name="Cloudy"/>
            <p:cNvSpPr txBox="1"/>
            <p:nvPr/>
          </p:nvSpPr>
          <p:spPr>
            <a:xfrm>
              <a:off x="213203" y="108267"/>
              <a:ext cx="795969" cy="358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a:latin typeface="Calibri"/>
                  <a:ea typeface="Calibri"/>
                  <a:cs typeface="Calibri"/>
                  <a:sym typeface="Calibri"/>
                </a:defRPr>
              </a:lvl1pPr>
            </a:lstStyle>
            <a:p>
              <a:r>
                <a:t>Cloudy</a:t>
              </a:r>
            </a:p>
          </p:txBody>
        </p:sp>
      </p:grpSp>
      <p:grpSp>
        <p:nvGrpSpPr>
          <p:cNvPr id="164" name="Oval 19"/>
          <p:cNvGrpSpPr/>
          <p:nvPr/>
        </p:nvGrpSpPr>
        <p:grpSpPr>
          <a:xfrm>
            <a:off x="4267199" y="3178174"/>
            <a:ext cx="1222378" cy="574678"/>
            <a:chOff x="0" y="0"/>
            <a:chExt cx="1222376" cy="574676"/>
          </a:xfrm>
        </p:grpSpPr>
        <p:sp>
          <p:nvSpPr>
            <p:cNvPr id="162" name="Oval"/>
            <p:cNvSpPr/>
            <p:nvPr/>
          </p:nvSpPr>
          <p:spPr>
            <a:xfrm>
              <a:off x="-1" y="-1"/>
              <a:ext cx="1222378" cy="574678"/>
            </a:xfrm>
            <a:prstGeom prst="ellipse">
              <a:avLst/>
            </a:prstGeom>
            <a:solidFill>
              <a:srgbClr val="FF3300"/>
            </a:solidFill>
            <a:ln w="28575" cap="flat">
              <a:solidFill>
                <a:srgbClr val="000000"/>
              </a:solidFill>
              <a:prstDash val="solid"/>
              <a:round/>
            </a:ln>
            <a:effectLst/>
          </p:spPr>
          <p:txBody>
            <a:bodyPr wrap="square" lIns="45719" tIns="45719" rIns="45719" bIns="45719" numCol="1" anchor="ctr">
              <a:noAutofit/>
            </a:bodyPr>
            <a:lstStyle/>
            <a:p>
              <a:pPr algn="ctr"/>
              <a:endParaRPr/>
            </a:p>
          </p:txBody>
        </p:sp>
        <p:sp>
          <p:nvSpPr>
            <p:cNvPr id="163" name="Sprinkler"/>
            <p:cNvSpPr txBox="1"/>
            <p:nvPr/>
          </p:nvSpPr>
          <p:spPr>
            <a:xfrm>
              <a:off x="102866" y="108267"/>
              <a:ext cx="1016643" cy="358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a:latin typeface="Calibri"/>
                  <a:ea typeface="Calibri"/>
                  <a:cs typeface="Calibri"/>
                  <a:sym typeface="Calibri"/>
                </a:defRPr>
              </a:lvl1pPr>
            </a:lstStyle>
            <a:p>
              <a:r>
                <a:t>Sprinkler</a:t>
              </a:r>
            </a:p>
          </p:txBody>
        </p:sp>
      </p:grpSp>
      <p:grpSp>
        <p:nvGrpSpPr>
          <p:cNvPr id="167" name="Oval 20"/>
          <p:cNvGrpSpPr/>
          <p:nvPr/>
        </p:nvGrpSpPr>
        <p:grpSpPr>
          <a:xfrm>
            <a:off x="7007224" y="3200399"/>
            <a:ext cx="1222378" cy="574678"/>
            <a:chOff x="0" y="0"/>
            <a:chExt cx="1222376" cy="574676"/>
          </a:xfrm>
        </p:grpSpPr>
        <p:sp>
          <p:nvSpPr>
            <p:cNvPr id="165" name="Oval"/>
            <p:cNvSpPr/>
            <p:nvPr/>
          </p:nvSpPr>
          <p:spPr>
            <a:xfrm>
              <a:off x="-1" y="-1"/>
              <a:ext cx="1222378" cy="574678"/>
            </a:xfrm>
            <a:prstGeom prst="ellipse">
              <a:avLst/>
            </a:prstGeom>
            <a:solidFill>
              <a:srgbClr val="33CC33"/>
            </a:solidFill>
            <a:ln w="28575" cap="flat">
              <a:solidFill>
                <a:srgbClr val="000000"/>
              </a:solidFill>
              <a:prstDash val="solid"/>
              <a:round/>
            </a:ln>
            <a:effectLst/>
          </p:spPr>
          <p:txBody>
            <a:bodyPr wrap="square" lIns="45719" tIns="45719" rIns="45719" bIns="45719" numCol="1" anchor="ctr">
              <a:noAutofit/>
            </a:bodyPr>
            <a:lstStyle/>
            <a:p>
              <a:pPr algn="ctr"/>
              <a:endParaRPr/>
            </a:p>
          </p:txBody>
        </p:sp>
        <p:sp>
          <p:nvSpPr>
            <p:cNvPr id="166" name="Rain"/>
            <p:cNvSpPr txBox="1"/>
            <p:nvPr/>
          </p:nvSpPr>
          <p:spPr>
            <a:xfrm>
              <a:off x="337493" y="108267"/>
              <a:ext cx="547389" cy="358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a:latin typeface="Calibri"/>
                  <a:ea typeface="Calibri"/>
                  <a:cs typeface="Calibri"/>
                  <a:sym typeface="Calibri"/>
                </a:defRPr>
              </a:lvl1pPr>
            </a:lstStyle>
            <a:p>
              <a:r>
                <a:t>Rain</a:t>
              </a:r>
            </a:p>
          </p:txBody>
        </p:sp>
      </p:grpSp>
      <p:grpSp>
        <p:nvGrpSpPr>
          <p:cNvPr id="170" name="Oval 21"/>
          <p:cNvGrpSpPr/>
          <p:nvPr/>
        </p:nvGrpSpPr>
        <p:grpSpPr>
          <a:xfrm>
            <a:off x="5638799" y="4190999"/>
            <a:ext cx="1222378" cy="574678"/>
            <a:chOff x="0" y="0"/>
            <a:chExt cx="1222376" cy="574676"/>
          </a:xfrm>
        </p:grpSpPr>
        <p:sp>
          <p:nvSpPr>
            <p:cNvPr id="168" name="Oval"/>
            <p:cNvSpPr/>
            <p:nvPr/>
          </p:nvSpPr>
          <p:spPr>
            <a:xfrm>
              <a:off x="-1" y="-1"/>
              <a:ext cx="1222378" cy="574678"/>
            </a:xfrm>
            <a:prstGeom prst="ellipse">
              <a:avLst/>
            </a:prstGeom>
            <a:solidFill>
              <a:srgbClr val="33CC33"/>
            </a:solidFill>
            <a:ln w="28575" cap="flat">
              <a:solidFill>
                <a:srgbClr val="000000"/>
              </a:solidFill>
              <a:prstDash val="solid"/>
              <a:round/>
            </a:ln>
            <a:effectLst/>
          </p:spPr>
          <p:txBody>
            <a:bodyPr wrap="square" lIns="45719" tIns="45719" rIns="45719" bIns="45719" numCol="1" anchor="ctr">
              <a:noAutofit/>
            </a:bodyPr>
            <a:lstStyle/>
            <a:p>
              <a:pPr algn="ctr">
                <a:defRPr>
                  <a:latin typeface="Calibri"/>
                  <a:ea typeface="Calibri"/>
                  <a:cs typeface="Calibri"/>
                  <a:sym typeface="Calibri"/>
                </a:defRPr>
              </a:pPr>
              <a:endParaRPr/>
            </a:p>
          </p:txBody>
        </p:sp>
        <p:sp>
          <p:nvSpPr>
            <p:cNvPr id="169" name="WetGrass"/>
            <p:cNvSpPr txBox="1"/>
            <p:nvPr/>
          </p:nvSpPr>
          <p:spPr>
            <a:xfrm>
              <a:off x="85006" y="108267"/>
              <a:ext cx="1052363" cy="3581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lvl1pPr algn="ctr">
                <a:defRPr>
                  <a:latin typeface="Calibri"/>
                  <a:ea typeface="Calibri"/>
                  <a:cs typeface="Calibri"/>
                  <a:sym typeface="Calibri"/>
                </a:defRPr>
              </a:lvl1pPr>
            </a:lstStyle>
            <a:p>
              <a:r>
                <a:t>WetGrass</a:t>
              </a:r>
            </a:p>
          </p:txBody>
        </p:sp>
      </p:grpSp>
      <p:sp>
        <p:nvSpPr>
          <p:cNvPr id="171" name="Rectangle 22"/>
          <p:cNvSpPr/>
          <p:nvPr/>
        </p:nvSpPr>
        <p:spPr>
          <a:xfrm>
            <a:off x="2667000" y="2703513"/>
            <a:ext cx="1371600" cy="533401"/>
          </a:xfrm>
          <a:prstGeom prst="rect">
            <a:avLst/>
          </a:prstGeom>
          <a:solidFill>
            <a:srgbClr val="FFFF00">
              <a:alpha val="50195"/>
            </a:srgbClr>
          </a:solidFill>
          <a:ln w="12700">
            <a:miter lim="400000"/>
          </a:ln>
        </p:spPr>
        <p:txBody>
          <a:bodyPr lIns="45719" rIns="45719" anchor="ctr"/>
          <a:lstStyle/>
          <a:p>
            <a:pPr>
              <a:defRPr>
                <a:latin typeface="Calibri"/>
                <a:ea typeface="Calibri"/>
                <a:cs typeface="Calibri"/>
                <a:sym typeface="Calibri"/>
              </a:defRPr>
            </a:pPr>
            <a:endParaRPr/>
          </a:p>
        </p:txBody>
      </p:sp>
      <p:pic>
        <p:nvPicPr>
          <p:cNvPr id="172" name="Picture 27" descr="Picture 27"/>
          <p:cNvPicPr>
            <a:picLocks noChangeAspect="1"/>
          </p:cNvPicPr>
          <p:nvPr/>
        </p:nvPicPr>
        <p:blipFill>
          <a:blip r:embed="rId2"/>
          <a:stretch>
            <a:fillRect/>
          </a:stretch>
        </p:blipFill>
        <p:spPr>
          <a:xfrm>
            <a:off x="5867400" y="1184275"/>
            <a:ext cx="754063" cy="307975"/>
          </a:xfrm>
          <a:prstGeom prst="rect">
            <a:avLst/>
          </a:prstGeom>
          <a:ln w="12700">
            <a:miter lim="400000"/>
          </a:ln>
        </p:spPr>
      </p:pic>
      <p:pic>
        <p:nvPicPr>
          <p:cNvPr id="173" name="Picture 29" descr="Picture 29"/>
          <p:cNvPicPr>
            <a:picLocks noChangeAspect="1"/>
          </p:cNvPicPr>
          <p:nvPr/>
        </p:nvPicPr>
        <p:blipFill>
          <a:blip r:embed="rId3"/>
          <a:stretch>
            <a:fillRect/>
          </a:stretch>
        </p:blipFill>
        <p:spPr>
          <a:xfrm>
            <a:off x="2843213" y="2327275"/>
            <a:ext cx="1057276" cy="322264"/>
          </a:xfrm>
          <a:prstGeom prst="rect">
            <a:avLst/>
          </a:prstGeom>
          <a:ln w="12700">
            <a:miter lim="400000"/>
          </a:ln>
        </p:spPr>
      </p:pic>
      <p:graphicFrame>
        <p:nvGraphicFramePr>
          <p:cNvPr id="174" name="Table 25"/>
          <p:cNvGraphicFramePr/>
          <p:nvPr/>
        </p:nvGraphicFramePr>
        <p:xfrm>
          <a:off x="5715000" y="1509712"/>
          <a:ext cx="1143000" cy="525708"/>
        </p:xfrm>
        <a:graphic>
          <a:graphicData uri="http://schemas.openxmlformats.org/drawingml/2006/table">
            <a:tbl>
              <a:tblPr>
                <a:tableStyleId>{4C3C2611-4C71-4FC5-86AE-919BDF0F9419}</a:tableStyleId>
              </a:tblPr>
              <a:tblGrid>
                <a:gridCol w="571500">
                  <a:extLst>
                    <a:ext uri="{9D8B030D-6E8A-4147-A177-3AD203B41FA5}">
                      <a16:colId xmlns:a16="http://schemas.microsoft.com/office/drawing/2014/main" val="20000"/>
                    </a:ext>
                  </a:extLst>
                </a:gridCol>
                <a:gridCol w="571500">
                  <a:extLst>
                    <a:ext uri="{9D8B030D-6E8A-4147-A177-3AD203B41FA5}">
                      <a16:colId xmlns:a16="http://schemas.microsoft.com/office/drawing/2014/main" val="20001"/>
                    </a:ext>
                  </a:extLst>
                </a:gridCol>
              </a:tblGrid>
              <a:tr h="253206">
                <a:tc>
                  <a:txBody>
                    <a:bodyPr/>
                    <a:lstStyle/>
                    <a:p>
                      <a:pPr algn="ctr" defTabSz="914353">
                        <a:defRPr sz="1800"/>
                      </a:pPr>
                      <a:r>
                        <a:rPr sz="1600">
                          <a:latin typeface="Calibri"/>
                          <a:ea typeface="Calibri"/>
                          <a:cs typeface="Calibri"/>
                          <a:sym typeface="Calibri"/>
                        </a:rPr>
                        <a:t>+c</a:t>
                      </a:r>
                    </a:p>
                  </a:txBody>
                  <a:tcPr marL="9507" marR="9507" marT="9507" marB="9507" anchor="b" horzOverflow="overflow"/>
                </a:tc>
                <a:tc>
                  <a:txBody>
                    <a:bodyPr/>
                    <a:lstStyle/>
                    <a:p>
                      <a:pPr algn="ctr" defTabSz="914353">
                        <a:defRPr sz="1800"/>
                      </a:pPr>
                      <a:r>
                        <a:rPr sz="1600">
                          <a:latin typeface="Calibri"/>
                          <a:ea typeface="Calibri"/>
                          <a:cs typeface="Calibri"/>
                          <a:sym typeface="Calibri"/>
                        </a:rPr>
                        <a:t>0.5</a:t>
                      </a:r>
                    </a:p>
                  </a:txBody>
                  <a:tcPr marL="9507" marR="9507" marT="9507" marB="9507" anchor="b" horzOverflow="overflow"/>
                </a:tc>
                <a:extLst>
                  <a:ext uri="{0D108BD9-81ED-4DB2-BD59-A6C34878D82A}">
                    <a16:rowId xmlns:a16="http://schemas.microsoft.com/office/drawing/2014/main" val="10000"/>
                  </a:ext>
                </a:extLst>
              </a:tr>
              <a:tr h="253206">
                <a:tc>
                  <a:txBody>
                    <a:bodyPr/>
                    <a:lstStyle/>
                    <a:p>
                      <a:pPr algn="ctr" defTabSz="914353">
                        <a:defRPr sz="1800"/>
                      </a:pPr>
                      <a:r>
                        <a:rPr sz="1600">
                          <a:latin typeface="Calibri"/>
                          <a:ea typeface="Calibri"/>
                          <a:cs typeface="Calibri"/>
                          <a:sym typeface="Calibri"/>
                        </a:rPr>
                        <a:t>-c</a:t>
                      </a:r>
                    </a:p>
                  </a:txBody>
                  <a:tcPr marL="9507" marR="9507" marT="9507" marB="9507" anchor="b" horzOverflow="overflow"/>
                </a:tc>
                <a:tc>
                  <a:txBody>
                    <a:bodyPr/>
                    <a:lstStyle/>
                    <a:p>
                      <a:pPr algn="ctr" defTabSz="914353">
                        <a:defRPr sz="1800"/>
                      </a:pPr>
                      <a:r>
                        <a:rPr sz="1600">
                          <a:latin typeface="Calibri"/>
                          <a:ea typeface="Calibri"/>
                          <a:cs typeface="Calibri"/>
                          <a:sym typeface="Calibri"/>
                        </a:rPr>
                        <a:t>0.5</a:t>
                      </a:r>
                    </a:p>
                  </a:txBody>
                  <a:tcPr marL="9507" marR="9507" marT="9507" marB="9507" anchor="b" horzOverflow="overflow"/>
                </a:tc>
                <a:extLst>
                  <a:ext uri="{0D108BD9-81ED-4DB2-BD59-A6C34878D82A}">
                    <a16:rowId xmlns:a16="http://schemas.microsoft.com/office/drawing/2014/main" val="10001"/>
                  </a:ext>
                </a:extLst>
              </a:tr>
            </a:tbl>
          </a:graphicData>
        </a:graphic>
      </p:graphicFrame>
      <p:graphicFrame>
        <p:nvGraphicFramePr>
          <p:cNvPr id="175" name="Table 26"/>
          <p:cNvGraphicFramePr/>
          <p:nvPr/>
        </p:nvGraphicFramePr>
        <p:xfrm>
          <a:off x="2743200" y="2725738"/>
          <a:ext cx="1295400" cy="1051416"/>
        </p:xfrm>
        <a:graphic>
          <a:graphicData uri="http://schemas.openxmlformats.org/drawingml/2006/table">
            <a:tbl>
              <a:tblPr>
                <a:tableStyleId>{4C3C2611-4C71-4FC5-86AE-919BDF0F9419}</a:tableStyleId>
              </a:tblPr>
              <a:tblGrid>
                <a:gridCol w="431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gridCol w="431800">
                  <a:extLst>
                    <a:ext uri="{9D8B030D-6E8A-4147-A177-3AD203B41FA5}">
                      <a16:colId xmlns:a16="http://schemas.microsoft.com/office/drawing/2014/main" val="20002"/>
                    </a:ext>
                  </a:extLst>
                </a:gridCol>
              </a:tblGrid>
              <a:tr h="253206">
                <a:tc rowSpan="2">
                  <a:txBody>
                    <a:bodyPr/>
                    <a:lstStyle/>
                    <a:p>
                      <a:pPr algn="ctr" defTabSz="914353">
                        <a:defRPr sz="1600">
                          <a:latin typeface="Calibri"/>
                          <a:ea typeface="Calibri"/>
                          <a:cs typeface="Calibri"/>
                          <a:sym typeface="Calibri"/>
                        </a:defRPr>
                      </a:pPr>
                      <a:r>
                        <a:t>+c</a:t>
                      </a:r>
                    </a:p>
                  </a:txBody>
                  <a:tcPr marL="9507" marR="9507" marT="9507" marB="9507" anchor="b" horzOverflow="overflow"/>
                </a:tc>
                <a:tc>
                  <a:txBody>
                    <a:bodyPr/>
                    <a:lstStyle/>
                    <a:p>
                      <a:pPr algn="ctr" defTabSz="914353">
                        <a:defRPr sz="1800"/>
                      </a:pPr>
                      <a:r>
                        <a:rPr sz="1600">
                          <a:latin typeface="Calibri"/>
                          <a:ea typeface="Calibri"/>
                          <a:cs typeface="Calibri"/>
                          <a:sym typeface="Calibri"/>
                        </a:rPr>
                        <a:t>+s</a:t>
                      </a:r>
                    </a:p>
                  </a:txBody>
                  <a:tcPr marL="9507" marR="9507" marT="9507" marB="9507" anchor="b" horzOverflow="overflow"/>
                </a:tc>
                <a:tc>
                  <a:txBody>
                    <a:bodyPr/>
                    <a:lstStyle/>
                    <a:p>
                      <a:pPr algn="ctr" defTabSz="914353">
                        <a:defRPr sz="1800"/>
                      </a:pPr>
                      <a:r>
                        <a:rPr sz="1600">
                          <a:latin typeface="Calibri"/>
                          <a:ea typeface="Calibri"/>
                          <a:cs typeface="Calibri"/>
                          <a:sym typeface="Calibri"/>
                        </a:rPr>
                        <a:t>0.1</a:t>
                      </a:r>
                    </a:p>
                  </a:txBody>
                  <a:tcPr marL="9507" marR="9507" marT="9507" marB="9507" anchor="b" horzOverflow="overflow"/>
                </a:tc>
                <a:extLst>
                  <a:ext uri="{0D108BD9-81ED-4DB2-BD59-A6C34878D82A}">
                    <a16:rowId xmlns:a16="http://schemas.microsoft.com/office/drawing/2014/main" val="10000"/>
                  </a:ext>
                </a:extLst>
              </a:tr>
              <a:tr h="253206">
                <a:tc vMerge="1">
                  <a:txBody>
                    <a:bodyPr/>
                    <a:lstStyle/>
                    <a:p>
                      <a:endParaRPr lang="en-US"/>
                    </a:p>
                  </a:txBody>
                  <a:tcPr/>
                </a:tc>
                <a:tc>
                  <a:txBody>
                    <a:bodyPr/>
                    <a:lstStyle/>
                    <a:p>
                      <a:pPr algn="ctr" defTabSz="914353">
                        <a:defRPr sz="1800"/>
                      </a:pPr>
                      <a:r>
                        <a:rPr sz="1600">
                          <a:latin typeface="Calibri"/>
                          <a:ea typeface="Calibri"/>
                          <a:cs typeface="Calibri"/>
                          <a:sym typeface="Calibri"/>
                        </a:rPr>
                        <a:t>-s</a:t>
                      </a:r>
                    </a:p>
                  </a:txBody>
                  <a:tcPr marL="9507" marR="9507" marT="9507" marB="9507" anchor="b" horzOverflow="overflow"/>
                </a:tc>
                <a:tc>
                  <a:txBody>
                    <a:bodyPr/>
                    <a:lstStyle/>
                    <a:p>
                      <a:pPr algn="ctr" defTabSz="914353">
                        <a:defRPr sz="1800"/>
                      </a:pPr>
                      <a:r>
                        <a:rPr sz="1600">
                          <a:latin typeface="Calibri"/>
                          <a:ea typeface="Calibri"/>
                          <a:cs typeface="Calibri"/>
                          <a:sym typeface="Calibri"/>
                        </a:rPr>
                        <a:t>0.9</a:t>
                      </a:r>
                    </a:p>
                  </a:txBody>
                  <a:tcPr marL="9507" marR="9507" marT="9507" marB="9507" anchor="b" horzOverflow="overflow"/>
                </a:tc>
                <a:extLst>
                  <a:ext uri="{0D108BD9-81ED-4DB2-BD59-A6C34878D82A}">
                    <a16:rowId xmlns:a16="http://schemas.microsoft.com/office/drawing/2014/main" val="10001"/>
                  </a:ext>
                </a:extLst>
              </a:tr>
              <a:tr h="253206">
                <a:tc rowSpan="2">
                  <a:txBody>
                    <a:bodyPr/>
                    <a:lstStyle/>
                    <a:p>
                      <a:pPr algn="ctr" defTabSz="914353">
                        <a:defRPr sz="1600">
                          <a:latin typeface="Calibri"/>
                          <a:ea typeface="Calibri"/>
                          <a:cs typeface="Calibri"/>
                          <a:sym typeface="Calibri"/>
                        </a:defRPr>
                      </a:pPr>
                      <a:r>
                        <a:t>-c</a:t>
                      </a:r>
                    </a:p>
                  </a:txBody>
                  <a:tcPr marL="9507" marR="9507" marT="9507" marB="9507" anchor="b" horzOverflow="overflow"/>
                </a:tc>
                <a:tc>
                  <a:txBody>
                    <a:bodyPr/>
                    <a:lstStyle/>
                    <a:p>
                      <a:pPr algn="ctr" defTabSz="914353">
                        <a:defRPr sz="1800"/>
                      </a:pPr>
                      <a:r>
                        <a:rPr sz="1600">
                          <a:latin typeface="Calibri"/>
                          <a:ea typeface="Calibri"/>
                          <a:cs typeface="Calibri"/>
                          <a:sym typeface="Calibri"/>
                        </a:rPr>
                        <a:t>+s</a:t>
                      </a:r>
                    </a:p>
                  </a:txBody>
                  <a:tcPr marL="9507" marR="9507" marT="9507" marB="9507" anchor="b" horzOverflow="overflow"/>
                </a:tc>
                <a:tc>
                  <a:txBody>
                    <a:bodyPr/>
                    <a:lstStyle/>
                    <a:p>
                      <a:pPr algn="ctr" defTabSz="914353">
                        <a:defRPr sz="1800"/>
                      </a:pPr>
                      <a:r>
                        <a:rPr sz="1600">
                          <a:latin typeface="Calibri"/>
                          <a:ea typeface="Calibri"/>
                          <a:cs typeface="Calibri"/>
                          <a:sym typeface="Calibri"/>
                        </a:rPr>
                        <a:t>0.5</a:t>
                      </a:r>
                    </a:p>
                  </a:txBody>
                  <a:tcPr marL="9507" marR="9507" marT="9507" marB="9507" anchor="b" horzOverflow="overflow"/>
                </a:tc>
                <a:extLst>
                  <a:ext uri="{0D108BD9-81ED-4DB2-BD59-A6C34878D82A}">
                    <a16:rowId xmlns:a16="http://schemas.microsoft.com/office/drawing/2014/main" val="10002"/>
                  </a:ext>
                </a:extLst>
              </a:tr>
              <a:tr h="253206">
                <a:tc vMerge="1">
                  <a:txBody>
                    <a:bodyPr/>
                    <a:lstStyle/>
                    <a:p>
                      <a:endParaRPr lang="en-US"/>
                    </a:p>
                  </a:txBody>
                  <a:tcPr/>
                </a:tc>
                <a:tc>
                  <a:txBody>
                    <a:bodyPr/>
                    <a:lstStyle/>
                    <a:p>
                      <a:pPr algn="ctr" defTabSz="914353">
                        <a:defRPr sz="1800"/>
                      </a:pPr>
                      <a:r>
                        <a:rPr sz="1600">
                          <a:latin typeface="Calibri"/>
                          <a:ea typeface="Calibri"/>
                          <a:cs typeface="Calibri"/>
                          <a:sym typeface="Calibri"/>
                        </a:rPr>
                        <a:t>-s</a:t>
                      </a:r>
                    </a:p>
                  </a:txBody>
                  <a:tcPr marL="9507" marR="9507" marT="9507" marB="9507" anchor="b" horzOverflow="overflow"/>
                </a:tc>
                <a:tc>
                  <a:txBody>
                    <a:bodyPr/>
                    <a:lstStyle/>
                    <a:p>
                      <a:pPr algn="ctr" defTabSz="914353">
                        <a:defRPr sz="1800"/>
                      </a:pPr>
                      <a:r>
                        <a:rPr sz="1600">
                          <a:latin typeface="Calibri"/>
                          <a:ea typeface="Calibri"/>
                          <a:cs typeface="Calibri"/>
                          <a:sym typeface="Calibri"/>
                        </a:rPr>
                        <a:t>0.5</a:t>
                      </a:r>
                    </a:p>
                  </a:txBody>
                  <a:tcPr marL="9507" marR="9507" marT="9507" marB="9507" anchor="b" horzOverflow="overflow"/>
                </a:tc>
                <a:extLst>
                  <a:ext uri="{0D108BD9-81ED-4DB2-BD59-A6C34878D82A}">
                    <a16:rowId xmlns:a16="http://schemas.microsoft.com/office/drawing/2014/main" val="10003"/>
                  </a:ext>
                </a:extLst>
              </a:tr>
            </a:tbl>
          </a:graphicData>
        </a:graphic>
      </p:graphicFrame>
      <p:sp>
        <p:nvSpPr>
          <p:cNvPr id="176" name="Rectangle 22"/>
          <p:cNvSpPr/>
          <p:nvPr/>
        </p:nvSpPr>
        <p:spPr>
          <a:xfrm>
            <a:off x="8382000" y="2703513"/>
            <a:ext cx="1371600" cy="538163"/>
          </a:xfrm>
          <a:prstGeom prst="rect">
            <a:avLst/>
          </a:prstGeom>
          <a:solidFill>
            <a:srgbClr val="FFFF00">
              <a:alpha val="50195"/>
            </a:srgbClr>
          </a:solidFill>
          <a:ln w="12700">
            <a:miter lim="400000"/>
          </a:ln>
        </p:spPr>
        <p:txBody>
          <a:bodyPr lIns="45719" rIns="45719" anchor="ctr"/>
          <a:lstStyle/>
          <a:p>
            <a:pPr>
              <a:defRPr>
                <a:latin typeface="Calibri"/>
                <a:ea typeface="Calibri"/>
                <a:cs typeface="Calibri"/>
                <a:sym typeface="Calibri"/>
              </a:defRPr>
            </a:pPr>
            <a:endParaRPr/>
          </a:p>
        </p:txBody>
      </p:sp>
      <p:pic>
        <p:nvPicPr>
          <p:cNvPr id="177" name="Picture 33" descr="Picture 33"/>
          <p:cNvPicPr>
            <a:picLocks noChangeAspect="1"/>
          </p:cNvPicPr>
          <p:nvPr/>
        </p:nvPicPr>
        <p:blipFill>
          <a:blip r:embed="rId4"/>
          <a:stretch>
            <a:fillRect/>
          </a:stretch>
        </p:blipFill>
        <p:spPr>
          <a:xfrm>
            <a:off x="8542338" y="2327275"/>
            <a:ext cx="1089026" cy="322264"/>
          </a:xfrm>
          <a:prstGeom prst="rect">
            <a:avLst/>
          </a:prstGeom>
          <a:ln w="12700">
            <a:miter lim="400000"/>
          </a:ln>
        </p:spPr>
      </p:pic>
      <p:graphicFrame>
        <p:nvGraphicFramePr>
          <p:cNvPr id="178" name="Table 32"/>
          <p:cNvGraphicFramePr/>
          <p:nvPr/>
        </p:nvGraphicFramePr>
        <p:xfrm>
          <a:off x="8458200" y="2725738"/>
          <a:ext cx="1295400" cy="1051416"/>
        </p:xfrm>
        <a:graphic>
          <a:graphicData uri="http://schemas.openxmlformats.org/drawingml/2006/table">
            <a:tbl>
              <a:tblPr>
                <a:tableStyleId>{4C3C2611-4C71-4FC5-86AE-919BDF0F9419}</a:tableStyleId>
              </a:tblPr>
              <a:tblGrid>
                <a:gridCol w="431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gridCol w="431800">
                  <a:extLst>
                    <a:ext uri="{9D8B030D-6E8A-4147-A177-3AD203B41FA5}">
                      <a16:colId xmlns:a16="http://schemas.microsoft.com/office/drawing/2014/main" val="20002"/>
                    </a:ext>
                  </a:extLst>
                </a:gridCol>
              </a:tblGrid>
              <a:tr h="253206">
                <a:tc rowSpan="2">
                  <a:txBody>
                    <a:bodyPr/>
                    <a:lstStyle/>
                    <a:p>
                      <a:pPr algn="ctr" defTabSz="914353">
                        <a:defRPr sz="1600">
                          <a:latin typeface="Calibri"/>
                          <a:ea typeface="Calibri"/>
                          <a:cs typeface="Calibri"/>
                          <a:sym typeface="Calibri"/>
                        </a:defRPr>
                      </a:pPr>
                      <a:r>
                        <a:t>+c</a:t>
                      </a:r>
                    </a:p>
                  </a:txBody>
                  <a:tcPr marL="9507" marR="9507" marT="9507" marB="9507" anchor="b" horzOverflow="overflow"/>
                </a:tc>
                <a:tc>
                  <a:txBody>
                    <a:bodyPr/>
                    <a:lstStyle/>
                    <a:p>
                      <a:pPr algn="ctr" defTabSz="914353">
                        <a:defRPr sz="1800"/>
                      </a:pPr>
                      <a:r>
                        <a:rPr sz="1600">
                          <a:latin typeface="Calibri"/>
                          <a:ea typeface="Calibri"/>
                          <a:cs typeface="Calibri"/>
                          <a:sym typeface="Calibri"/>
                        </a:rPr>
                        <a:t>+r</a:t>
                      </a:r>
                    </a:p>
                  </a:txBody>
                  <a:tcPr marL="9507" marR="9507" marT="9507" marB="9507" anchor="b" horzOverflow="overflow"/>
                </a:tc>
                <a:tc>
                  <a:txBody>
                    <a:bodyPr/>
                    <a:lstStyle/>
                    <a:p>
                      <a:pPr algn="ctr" defTabSz="914353">
                        <a:defRPr sz="1800"/>
                      </a:pPr>
                      <a:r>
                        <a:rPr sz="1600">
                          <a:latin typeface="Calibri"/>
                          <a:ea typeface="Calibri"/>
                          <a:cs typeface="Calibri"/>
                          <a:sym typeface="Calibri"/>
                        </a:rPr>
                        <a:t>0.8</a:t>
                      </a:r>
                    </a:p>
                  </a:txBody>
                  <a:tcPr marL="9507" marR="9507" marT="9507" marB="9507" anchor="b" horzOverflow="overflow"/>
                </a:tc>
                <a:extLst>
                  <a:ext uri="{0D108BD9-81ED-4DB2-BD59-A6C34878D82A}">
                    <a16:rowId xmlns:a16="http://schemas.microsoft.com/office/drawing/2014/main" val="10000"/>
                  </a:ext>
                </a:extLst>
              </a:tr>
              <a:tr h="253206">
                <a:tc vMerge="1">
                  <a:txBody>
                    <a:bodyPr/>
                    <a:lstStyle/>
                    <a:p>
                      <a:endParaRPr lang="en-US"/>
                    </a:p>
                  </a:txBody>
                  <a:tcPr/>
                </a:tc>
                <a:tc>
                  <a:txBody>
                    <a:bodyPr/>
                    <a:lstStyle/>
                    <a:p>
                      <a:pPr algn="ctr" defTabSz="914353">
                        <a:defRPr sz="1800"/>
                      </a:pPr>
                      <a:r>
                        <a:rPr sz="1600">
                          <a:latin typeface="Calibri"/>
                          <a:ea typeface="Calibri"/>
                          <a:cs typeface="Calibri"/>
                          <a:sym typeface="Calibri"/>
                        </a:rPr>
                        <a:t>-r</a:t>
                      </a:r>
                    </a:p>
                  </a:txBody>
                  <a:tcPr marL="9507" marR="9507" marT="9507" marB="9507" anchor="b" horzOverflow="overflow"/>
                </a:tc>
                <a:tc>
                  <a:txBody>
                    <a:bodyPr/>
                    <a:lstStyle/>
                    <a:p>
                      <a:pPr algn="ctr" defTabSz="914353">
                        <a:defRPr sz="1800"/>
                      </a:pPr>
                      <a:r>
                        <a:rPr sz="1600">
                          <a:latin typeface="Calibri"/>
                          <a:ea typeface="Calibri"/>
                          <a:cs typeface="Calibri"/>
                          <a:sym typeface="Calibri"/>
                        </a:rPr>
                        <a:t>0.2</a:t>
                      </a:r>
                    </a:p>
                  </a:txBody>
                  <a:tcPr marL="9507" marR="9507" marT="9507" marB="9507" anchor="b" horzOverflow="overflow"/>
                </a:tc>
                <a:extLst>
                  <a:ext uri="{0D108BD9-81ED-4DB2-BD59-A6C34878D82A}">
                    <a16:rowId xmlns:a16="http://schemas.microsoft.com/office/drawing/2014/main" val="10001"/>
                  </a:ext>
                </a:extLst>
              </a:tr>
              <a:tr h="253206">
                <a:tc rowSpan="2">
                  <a:txBody>
                    <a:bodyPr/>
                    <a:lstStyle/>
                    <a:p>
                      <a:pPr algn="ctr" defTabSz="914353">
                        <a:defRPr sz="1600">
                          <a:latin typeface="Calibri"/>
                          <a:ea typeface="Calibri"/>
                          <a:cs typeface="Calibri"/>
                          <a:sym typeface="Calibri"/>
                        </a:defRPr>
                      </a:pPr>
                      <a:r>
                        <a:t>-c</a:t>
                      </a:r>
                    </a:p>
                  </a:txBody>
                  <a:tcPr marL="9507" marR="9507" marT="9507" marB="9507" anchor="b" horzOverflow="overflow"/>
                </a:tc>
                <a:tc>
                  <a:txBody>
                    <a:bodyPr/>
                    <a:lstStyle/>
                    <a:p>
                      <a:pPr algn="ctr" defTabSz="914353">
                        <a:defRPr sz="1800"/>
                      </a:pPr>
                      <a:r>
                        <a:rPr sz="1600">
                          <a:latin typeface="Calibri"/>
                          <a:ea typeface="Calibri"/>
                          <a:cs typeface="Calibri"/>
                          <a:sym typeface="Calibri"/>
                        </a:rPr>
                        <a:t>+r</a:t>
                      </a:r>
                    </a:p>
                  </a:txBody>
                  <a:tcPr marL="9507" marR="9507" marT="9507" marB="9507" anchor="b" horzOverflow="overflow"/>
                </a:tc>
                <a:tc>
                  <a:txBody>
                    <a:bodyPr/>
                    <a:lstStyle/>
                    <a:p>
                      <a:pPr algn="ctr" defTabSz="914353">
                        <a:defRPr sz="1800"/>
                      </a:pPr>
                      <a:r>
                        <a:rPr sz="1600">
                          <a:latin typeface="Calibri"/>
                          <a:ea typeface="Calibri"/>
                          <a:cs typeface="Calibri"/>
                          <a:sym typeface="Calibri"/>
                        </a:rPr>
                        <a:t>0.2</a:t>
                      </a:r>
                    </a:p>
                  </a:txBody>
                  <a:tcPr marL="9507" marR="9507" marT="9507" marB="9507" anchor="b" horzOverflow="overflow"/>
                </a:tc>
                <a:extLst>
                  <a:ext uri="{0D108BD9-81ED-4DB2-BD59-A6C34878D82A}">
                    <a16:rowId xmlns:a16="http://schemas.microsoft.com/office/drawing/2014/main" val="10002"/>
                  </a:ext>
                </a:extLst>
              </a:tr>
              <a:tr h="253206">
                <a:tc vMerge="1">
                  <a:txBody>
                    <a:bodyPr/>
                    <a:lstStyle/>
                    <a:p>
                      <a:endParaRPr lang="en-US"/>
                    </a:p>
                  </a:txBody>
                  <a:tcPr/>
                </a:tc>
                <a:tc>
                  <a:txBody>
                    <a:bodyPr/>
                    <a:lstStyle/>
                    <a:p>
                      <a:pPr algn="ctr" defTabSz="914353">
                        <a:defRPr sz="1800"/>
                      </a:pPr>
                      <a:r>
                        <a:rPr sz="1600">
                          <a:latin typeface="Calibri"/>
                          <a:ea typeface="Calibri"/>
                          <a:cs typeface="Calibri"/>
                          <a:sym typeface="Calibri"/>
                        </a:rPr>
                        <a:t>-r</a:t>
                      </a:r>
                    </a:p>
                  </a:txBody>
                  <a:tcPr marL="9507" marR="9507" marT="9507" marB="9507" anchor="b" horzOverflow="overflow"/>
                </a:tc>
                <a:tc>
                  <a:txBody>
                    <a:bodyPr/>
                    <a:lstStyle/>
                    <a:p>
                      <a:pPr algn="ctr" defTabSz="914353">
                        <a:defRPr sz="1800"/>
                      </a:pPr>
                      <a:r>
                        <a:rPr sz="1600">
                          <a:latin typeface="Calibri"/>
                          <a:ea typeface="Calibri"/>
                          <a:cs typeface="Calibri"/>
                          <a:sym typeface="Calibri"/>
                        </a:rPr>
                        <a:t>0.8</a:t>
                      </a:r>
                    </a:p>
                  </a:txBody>
                  <a:tcPr marL="9507" marR="9507" marT="9507" marB="9507" anchor="b" horzOverflow="overflow"/>
                </a:tc>
                <a:extLst>
                  <a:ext uri="{0D108BD9-81ED-4DB2-BD59-A6C34878D82A}">
                    <a16:rowId xmlns:a16="http://schemas.microsoft.com/office/drawing/2014/main" val="10003"/>
                  </a:ext>
                </a:extLst>
              </a:tr>
            </a:tbl>
          </a:graphicData>
        </a:graphic>
      </p:graphicFrame>
      <p:pic>
        <p:nvPicPr>
          <p:cNvPr id="179" name="Picture 36" descr="Picture 36"/>
          <p:cNvPicPr>
            <a:picLocks noChangeAspect="1"/>
          </p:cNvPicPr>
          <p:nvPr/>
        </p:nvPicPr>
        <p:blipFill>
          <a:blip r:embed="rId5"/>
          <a:stretch>
            <a:fillRect/>
          </a:stretch>
        </p:blipFill>
        <p:spPr>
          <a:xfrm>
            <a:off x="3124200" y="4079875"/>
            <a:ext cx="1549400" cy="322264"/>
          </a:xfrm>
          <a:prstGeom prst="rect">
            <a:avLst/>
          </a:prstGeom>
          <a:ln w="12700">
            <a:miter lim="400000"/>
          </a:ln>
        </p:spPr>
      </p:pic>
      <p:graphicFrame>
        <p:nvGraphicFramePr>
          <p:cNvPr id="180" name="Table 35"/>
          <p:cNvGraphicFramePr/>
          <p:nvPr/>
        </p:nvGraphicFramePr>
        <p:xfrm>
          <a:off x="2667000" y="4491037"/>
          <a:ext cx="2438400" cy="2103120"/>
        </p:xfrm>
        <a:graphic>
          <a:graphicData uri="http://schemas.openxmlformats.org/drawingml/2006/table">
            <a:tbl>
              <a:tblPr>
                <a:tableStyleId>{4C3C2611-4C71-4FC5-86AE-919BDF0F9419}</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253405">
                <a:tc rowSpan="4">
                  <a:txBody>
                    <a:bodyPr/>
                    <a:lstStyle/>
                    <a:p>
                      <a:pPr algn="ctr" defTabSz="914353">
                        <a:defRPr sz="1600">
                          <a:latin typeface="Calibri"/>
                          <a:ea typeface="Calibri"/>
                          <a:cs typeface="Calibri"/>
                          <a:sym typeface="Calibri"/>
                        </a:defRPr>
                      </a:pPr>
                      <a:r>
                        <a:t>+s</a:t>
                      </a:r>
                    </a:p>
                    <a:p>
                      <a:pPr algn="ctr" defTabSz="914353">
                        <a:defRPr sz="1600">
                          <a:latin typeface="Calibri"/>
                          <a:ea typeface="Calibri"/>
                          <a:cs typeface="Calibri"/>
                          <a:sym typeface="Calibri"/>
                        </a:defRPr>
                      </a:pPr>
                      <a:endParaRPr/>
                    </a:p>
                    <a:p>
                      <a:pPr algn="ctr" defTabSz="914353">
                        <a:defRPr sz="1600">
                          <a:latin typeface="Calibri"/>
                          <a:ea typeface="Calibri"/>
                          <a:cs typeface="Calibri"/>
                          <a:sym typeface="Calibri"/>
                        </a:defRPr>
                      </a:pPr>
                      <a:endParaRPr/>
                    </a:p>
                  </a:txBody>
                  <a:tcPr marL="9525" marR="9525" marT="9525" marB="9525" anchor="b" horzOverflow="overflow"/>
                </a:tc>
                <a:tc rowSpan="2">
                  <a:txBody>
                    <a:bodyPr/>
                    <a:lstStyle/>
                    <a:p>
                      <a:pPr algn="ctr" defTabSz="914353">
                        <a:defRPr sz="1600">
                          <a:latin typeface="Calibri"/>
                          <a:ea typeface="Calibri"/>
                          <a:cs typeface="Calibri"/>
                          <a:sym typeface="Calibri"/>
                        </a:defRPr>
                      </a:pPr>
                      <a:r>
                        <a:t>+r</a:t>
                      </a:r>
                    </a:p>
                  </a:txBody>
                  <a:tcPr marL="9525" marR="9525" marT="9525" marB="9525" anchor="b" horzOverflow="overflow"/>
                </a:tc>
                <a:tc>
                  <a:txBody>
                    <a:bodyPr/>
                    <a:lstStyle/>
                    <a:p>
                      <a:pPr algn="ctr" defTabSz="914353">
                        <a:defRPr sz="1800"/>
                      </a:pPr>
                      <a:r>
                        <a:rPr sz="1600">
                          <a:latin typeface="Calibri"/>
                          <a:ea typeface="Calibri"/>
                          <a:cs typeface="Calibri"/>
                          <a:sym typeface="Calibri"/>
                        </a:rPr>
                        <a:t>+w</a:t>
                      </a:r>
                    </a:p>
                  </a:txBody>
                  <a:tcPr marL="9525" marR="9525" marT="9525" marB="9525" anchor="b" horzOverflow="overflow"/>
                </a:tc>
                <a:tc>
                  <a:txBody>
                    <a:bodyPr/>
                    <a:lstStyle/>
                    <a:p>
                      <a:pPr algn="ctr" defTabSz="914353">
                        <a:defRPr sz="1800"/>
                      </a:pPr>
                      <a:r>
                        <a:rPr sz="1600">
                          <a:latin typeface="Calibri"/>
                          <a:ea typeface="Calibri"/>
                          <a:cs typeface="Calibri"/>
                          <a:sym typeface="Calibri"/>
                        </a:rPr>
                        <a:t>0.99</a:t>
                      </a:r>
                    </a:p>
                  </a:txBody>
                  <a:tcPr marL="9525" marR="9525" marT="9525" marB="9525" anchor="b" horzOverflow="overflow"/>
                </a:tc>
                <a:extLst>
                  <a:ext uri="{0D108BD9-81ED-4DB2-BD59-A6C34878D82A}">
                    <a16:rowId xmlns:a16="http://schemas.microsoft.com/office/drawing/2014/main" val="10000"/>
                  </a:ext>
                </a:extLst>
              </a:tr>
              <a:tr h="253405">
                <a:tc vMerge="1">
                  <a:txBody>
                    <a:bodyPr/>
                    <a:lstStyle/>
                    <a:p>
                      <a:endParaRPr lang="en-US"/>
                    </a:p>
                  </a:txBody>
                  <a:tcPr/>
                </a:tc>
                <a:tc vMerge="1">
                  <a:txBody>
                    <a:bodyPr/>
                    <a:lstStyle/>
                    <a:p>
                      <a:endParaRPr lang="en-US"/>
                    </a:p>
                  </a:txBody>
                  <a:tcPr/>
                </a:tc>
                <a:tc>
                  <a:txBody>
                    <a:bodyPr/>
                    <a:lstStyle/>
                    <a:p>
                      <a:pPr algn="ctr" defTabSz="914353">
                        <a:defRPr sz="1800"/>
                      </a:pPr>
                      <a:r>
                        <a:rPr sz="1600">
                          <a:latin typeface="Calibri"/>
                          <a:ea typeface="Calibri"/>
                          <a:cs typeface="Calibri"/>
                          <a:sym typeface="Calibri"/>
                        </a:rPr>
                        <a:t>-w</a:t>
                      </a:r>
                    </a:p>
                  </a:txBody>
                  <a:tcPr marL="9525" marR="9525" marT="9525" marB="9525" anchor="b" horzOverflow="overflow"/>
                </a:tc>
                <a:tc>
                  <a:txBody>
                    <a:bodyPr/>
                    <a:lstStyle/>
                    <a:p>
                      <a:pPr algn="ctr" defTabSz="914353">
                        <a:defRPr sz="1800"/>
                      </a:pPr>
                      <a:r>
                        <a:rPr sz="1600">
                          <a:latin typeface="Calibri"/>
                          <a:ea typeface="Calibri"/>
                          <a:cs typeface="Calibri"/>
                          <a:sym typeface="Calibri"/>
                        </a:rPr>
                        <a:t>0.01</a:t>
                      </a:r>
                    </a:p>
                  </a:txBody>
                  <a:tcPr marL="9525" marR="9525" marT="9525" marB="9525" anchor="b" horzOverflow="overflow"/>
                </a:tc>
                <a:extLst>
                  <a:ext uri="{0D108BD9-81ED-4DB2-BD59-A6C34878D82A}">
                    <a16:rowId xmlns:a16="http://schemas.microsoft.com/office/drawing/2014/main" val="10001"/>
                  </a:ext>
                </a:extLst>
              </a:tr>
              <a:tr h="253405">
                <a:tc vMerge="1">
                  <a:txBody>
                    <a:bodyPr/>
                    <a:lstStyle/>
                    <a:p>
                      <a:endParaRPr lang="en-US"/>
                    </a:p>
                  </a:txBody>
                  <a:tcPr/>
                </a:tc>
                <a:tc rowSpan="2">
                  <a:txBody>
                    <a:bodyPr/>
                    <a:lstStyle/>
                    <a:p>
                      <a:pPr algn="ctr" defTabSz="914353">
                        <a:defRPr sz="1600">
                          <a:latin typeface="Calibri"/>
                          <a:ea typeface="Calibri"/>
                          <a:cs typeface="Calibri"/>
                          <a:sym typeface="Calibri"/>
                        </a:defRPr>
                      </a:pPr>
                      <a:r>
                        <a:t>-r</a:t>
                      </a:r>
                    </a:p>
                  </a:txBody>
                  <a:tcPr marL="9525" marR="9525" marT="9525" marB="9525" anchor="b" horzOverflow="overflow"/>
                </a:tc>
                <a:tc>
                  <a:txBody>
                    <a:bodyPr/>
                    <a:lstStyle/>
                    <a:p>
                      <a:pPr algn="ctr" defTabSz="914353">
                        <a:defRPr sz="1800"/>
                      </a:pPr>
                      <a:r>
                        <a:rPr sz="1600">
                          <a:latin typeface="Calibri"/>
                          <a:ea typeface="Calibri"/>
                          <a:cs typeface="Calibri"/>
                          <a:sym typeface="Calibri"/>
                        </a:rPr>
                        <a:t>+w</a:t>
                      </a:r>
                    </a:p>
                  </a:txBody>
                  <a:tcPr marL="9525" marR="9525" marT="9525" marB="9525" anchor="b" horzOverflow="overflow"/>
                </a:tc>
                <a:tc>
                  <a:txBody>
                    <a:bodyPr/>
                    <a:lstStyle/>
                    <a:p>
                      <a:pPr algn="ctr" defTabSz="914353">
                        <a:defRPr sz="1800"/>
                      </a:pPr>
                      <a:r>
                        <a:rPr sz="1600">
                          <a:latin typeface="Calibri"/>
                          <a:ea typeface="Calibri"/>
                          <a:cs typeface="Calibri"/>
                          <a:sym typeface="Calibri"/>
                        </a:rPr>
                        <a:t>0.90</a:t>
                      </a:r>
                    </a:p>
                  </a:txBody>
                  <a:tcPr marL="9525" marR="9525" marT="9525" marB="9525" anchor="b" horzOverflow="overflow"/>
                </a:tc>
                <a:extLst>
                  <a:ext uri="{0D108BD9-81ED-4DB2-BD59-A6C34878D82A}">
                    <a16:rowId xmlns:a16="http://schemas.microsoft.com/office/drawing/2014/main" val="10002"/>
                  </a:ext>
                </a:extLst>
              </a:tr>
              <a:tr h="253405">
                <a:tc vMerge="1">
                  <a:txBody>
                    <a:bodyPr/>
                    <a:lstStyle/>
                    <a:p>
                      <a:endParaRPr lang="en-US"/>
                    </a:p>
                  </a:txBody>
                  <a:tcPr/>
                </a:tc>
                <a:tc vMerge="1">
                  <a:txBody>
                    <a:bodyPr/>
                    <a:lstStyle/>
                    <a:p>
                      <a:endParaRPr lang="en-US"/>
                    </a:p>
                  </a:txBody>
                  <a:tcPr/>
                </a:tc>
                <a:tc>
                  <a:txBody>
                    <a:bodyPr/>
                    <a:lstStyle/>
                    <a:p>
                      <a:pPr algn="ctr" defTabSz="914353">
                        <a:defRPr sz="1800"/>
                      </a:pPr>
                      <a:r>
                        <a:rPr sz="1600">
                          <a:latin typeface="Calibri"/>
                          <a:ea typeface="Calibri"/>
                          <a:cs typeface="Calibri"/>
                          <a:sym typeface="Calibri"/>
                        </a:rPr>
                        <a:t>-w</a:t>
                      </a:r>
                    </a:p>
                  </a:txBody>
                  <a:tcPr marL="9525" marR="9525" marT="9525" marB="9525" anchor="b" horzOverflow="overflow"/>
                </a:tc>
                <a:tc>
                  <a:txBody>
                    <a:bodyPr/>
                    <a:lstStyle/>
                    <a:p>
                      <a:pPr algn="ctr" defTabSz="914353">
                        <a:defRPr sz="1800"/>
                      </a:pPr>
                      <a:r>
                        <a:rPr sz="1600">
                          <a:latin typeface="Calibri"/>
                          <a:ea typeface="Calibri"/>
                          <a:cs typeface="Calibri"/>
                          <a:sym typeface="Calibri"/>
                        </a:rPr>
                        <a:t>0.10</a:t>
                      </a:r>
                    </a:p>
                  </a:txBody>
                  <a:tcPr marL="9525" marR="9525" marT="9525" marB="9525" anchor="b" horzOverflow="overflow"/>
                </a:tc>
                <a:extLst>
                  <a:ext uri="{0D108BD9-81ED-4DB2-BD59-A6C34878D82A}">
                    <a16:rowId xmlns:a16="http://schemas.microsoft.com/office/drawing/2014/main" val="10003"/>
                  </a:ext>
                </a:extLst>
              </a:tr>
              <a:tr h="253405">
                <a:tc rowSpan="4">
                  <a:txBody>
                    <a:bodyPr/>
                    <a:lstStyle/>
                    <a:p>
                      <a:pPr algn="ctr" defTabSz="914353">
                        <a:defRPr sz="1600">
                          <a:latin typeface="Calibri"/>
                          <a:ea typeface="Calibri"/>
                          <a:cs typeface="Calibri"/>
                          <a:sym typeface="Calibri"/>
                        </a:defRPr>
                      </a:pPr>
                      <a:r>
                        <a:t>-s</a:t>
                      </a:r>
                    </a:p>
                    <a:p>
                      <a:pPr algn="ctr" defTabSz="914353">
                        <a:defRPr sz="1600">
                          <a:latin typeface="Calibri"/>
                          <a:ea typeface="Calibri"/>
                          <a:cs typeface="Calibri"/>
                          <a:sym typeface="Calibri"/>
                        </a:defRPr>
                      </a:pPr>
                      <a:endParaRPr/>
                    </a:p>
                    <a:p>
                      <a:pPr algn="ctr" defTabSz="914353">
                        <a:defRPr sz="1600">
                          <a:latin typeface="Calibri"/>
                          <a:ea typeface="Calibri"/>
                          <a:cs typeface="Calibri"/>
                          <a:sym typeface="Calibri"/>
                        </a:defRPr>
                      </a:pPr>
                      <a:endParaRPr/>
                    </a:p>
                  </a:txBody>
                  <a:tcPr marL="9525" marR="9525" marT="9525" marB="9525" anchor="b" horzOverflow="overflow"/>
                </a:tc>
                <a:tc rowSpan="2">
                  <a:txBody>
                    <a:bodyPr/>
                    <a:lstStyle/>
                    <a:p>
                      <a:pPr algn="ctr" defTabSz="914353">
                        <a:defRPr sz="1600">
                          <a:latin typeface="Calibri"/>
                          <a:ea typeface="Calibri"/>
                          <a:cs typeface="Calibri"/>
                          <a:sym typeface="Calibri"/>
                        </a:defRPr>
                      </a:pPr>
                      <a:r>
                        <a:t>+r</a:t>
                      </a:r>
                    </a:p>
                  </a:txBody>
                  <a:tcPr marL="9525" marR="9525" marT="9525" marB="9525" anchor="b" horzOverflow="overflow"/>
                </a:tc>
                <a:tc>
                  <a:txBody>
                    <a:bodyPr/>
                    <a:lstStyle/>
                    <a:p>
                      <a:pPr algn="ctr" defTabSz="914353">
                        <a:defRPr sz="1800"/>
                      </a:pPr>
                      <a:r>
                        <a:rPr sz="1600">
                          <a:latin typeface="Calibri"/>
                          <a:ea typeface="Calibri"/>
                          <a:cs typeface="Calibri"/>
                          <a:sym typeface="Calibri"/>
                        </a:rPr>
                        <a:t>+w</a:t>
                      </a:r>
                    </a:p>
                  </a:txBody>
                  <a:tcPr marL="9525" marR="9525" marT="9525" marB="9525" anchor="b" horzOverflow="overflow"/>
                </a:tc>
                <a:tc>
                  <a:txBody>
                    <a:bodyPr/>
                    <a:lstStyle/>
                    <a:p>
                      <a:pPr algn="ctr" defTabSz="914353">
                        <a:defRPr sz="1800"/>
                      </a:pPr>
                      <a:r>
                        <a:rPr sz="1600">
                          <a:latin typeface="Calibri"/>
                          <a:ea typeface="Calibri"/>
                          <a:cs typeface="Calibri"/>
                          <a:sym typeface="Calibri"/>
                        </a:rPr>
                        <a:t>0.90</a:t>
                      </a:r>
                    </a:p>
                  </a:txBody>
                  <a:tcPr marL="9525" marR="9525" marT="9525" marB="9525" anchor="b" horzOverflow="overflow"/>
                </a:tc>
                <a:extLst>
                  <a:ext uri="{0D108BD9-81ED-4DB2-BD59-A6C34878D82A}">
                    <a16:rowId xmlns:a16="http://schemas.microsoft.com/office/drawing/2014/main" val="10004"/>
                  </a:ext>
                </a:extLst>
              </a:tr>
              <a:tr h="253405">
                <a:tc vMerge="1">
                  <a:txBody>
                    <a:bodyPr/>
                    <a:lstStyle/>
                    <a:p>
                      <a:endParaRPr lang="en-US"/>
                    </a:p>
                  </a:txBody>
                  <a:tcPr/>
                </a:tc>
                <a:tc vMerge="1">
                  <a:txBody>
                    <a:bodyPr/>
                    <a:lstStyle/>
                    <a:p>
                      <a:endParaRPr lang="en-US"/>
                    </a:p>
                  </a:txBody>
                  <a:tcPr/>
                </a:tc>
                <a:tc>
                  <a:txBody>
                    <a:bodyPr/>
                    <a:lstStyle/>
                    <a:p>
                      <a:pPr algn="ctr" defTabSz="914353">
                        <a:defRPr sz="1800"/>
                      </a:pPr>
                      <a:r>
                        <a:rPr sz="1600">
                          <a:latin typeface="Calibri"/>
                          <a:ea typeface="Calibri"/>
                          <a:cs typeface="Calibri"/>
                          <a:sym typeface="Calibri"/>
                        </a:rPr>
                        <a:t>-w</a:t>
                      </a:r>
                    </a:p>
                  </a:txBody>
                  <a:tcPr marL="9525" marR="9525" marT="9525" marB="9525" anchor="b" horzOverflow="overflow"/>
                </a:tc>
                <a:tc>
                  <a:txBody>
                    <a:bodyPr/>
                    <a:lstStyle/>
                    <a:p>
                      <a:pPr algn="ctr" defTabSz="914353">
                        <a:defRPr sz="1800"/>
                      </a:pPr>
                      <a:r>
                        <a:rPr sz="1600">
                          <a:latin typeface="Calibri"/>
                          <a:ea typeface="Calibri"/>
                          <a:cs typeface="Calibri"/>
                          <a:sym typeface="Calibri"/>
                        </a:rPr>
                        <a:t>0.10</a:t>
                      </a:r>
                    </a:p>
                  </a:txBody>
                  <a:tcPr marL="9525" marR="9525" marT="9525" marB="9525" anchor="b" horzOverflow="overflow"/>
                </a:tc>
                <a:extLst>
                  <a:ext uri="{0D108BD9-81ED-4DB2-BD59-A6C34878D82A}">
                    <a16:rowId xmlns:a16="http://schemas.microsoft.com/office/drawing/2014/main" val="10005"/>
                  </a:ext>
                </a:extLst>
              </a:tr>
              <a:tr h="253405">
                <a:tc vMerge="1">
                  <a:txBody>
                    <a:bodyPr/>
                    <a:lstStyle/>
                    <a:p>
                      <a:endParaRPr lang="en-US"/>
                    </a:p>
                  </a:txBody>
                  <a:tcPr/>
                </a:tc>
                <a:tc rowSpan="2">
                  <a:txBody>
                    <a:bodyPr/>
                    <a:lstStyle/>
                    <a:p>
                      <a:pPr algn="ctr" defTabSz="914353">
                        <a:defRPr sz="1600">
                          <a:latin typeface="Calibri"/>
                          <a:ea typeface="Calibri"/>
                          <a:cs typeface="Calibri"/>
                          <a:sym typeface="Calibri"/>
                        </a:defRPr>
                      </a:pPr>
                      <a:r>
                        <a:t>-r</a:t>
                      </a:r>
                    </a:p>
                  </a:txBody>
                  <a:tcPr marL="9525" marR="9525" marT="9525" marB="9525" anchor="b" horzOverflow="overflow"/>
                </a:tc>
                <a:tc>
                  <a:txBody>
                    <a:bodyPr/>
                    <a:lstStyle/>
                    <a:p>
                      <a:pPr algn="ctr" defTabSz="914353">
                        <a:defRPr sz="1800"/>
                      </a:pPr>
                      <a:r>
                        <a:rPr sz="1600">
                          <a:latin typeface="Calibri"/>
                          <a:ea typeface="Calibri"/>
                          <a:cs typeface="Calibri"/>
                          <a:sym typeface="Calibri"/>
                        </a:rPr>
                        <a:t>+w</a:t>
                      </a:r>
                    </a:p>
                  </a:txBody>
                  <a:tcPr marL="9525" marR="9525" marT="9525" marB="9525" anchor="b" horzOverflow="overflow"/>
                </a:tc>
                <a:tc>
                  <a:txBody>
                    <a:bodyPr/>
                    <a:lstStyle/>
                    <a:p>
                      <a:pPr algn="ctr" defTabSz="914353">
                        <a:defRPr sz="1800"/>
                      </a:pPr>
                      <a:r>
                        <a:rPr sz="1600">
                          <a:latin typeface="Calibri"/>
                          <a:ea typeface="Calibri"/>
                          <a:cs typeface="Calibri"/>
                          <a:sym typeface="Calibri"/>
                        </a:rPr>
                        <a:t>0.01</a:t>
                      </a:r>
                    </a:p>
                  </a:txBody>
                  <a:tcPr marL="9525" marR="9525" marT="9525" marB="9525" anchor="b" horzOverflow="overflow"/>
                </a:tc>
                <a:extLst>
                  <a:ext uri="{0D108BD9-81ED-4DB2-BD59-A6C34878D82A}">
                    <a16:rowId xmlns:a16="http://schemas.microsoft.com/office/drawing/2014/main" val="10006"/>
                  </a:ext>
                </a:extLst>
              </a:tr>
              <a:tr h="253405">
                <a:tc vMerge="1">
                  <a:txBody>
                    <a:bodyPr/>
                    <a:lstStyle/>
                    <a:p>
                      <a:endParaRPr lang="en-US"/>
                    </a:p>
                  </a:txBody>
                  <a:tcPr/>
                </a:tc>
                <a:tc vMerge="1">
                  <a:txBody>
                    <a:bodyPr/>
                    <a:lstStyle/>
                    <a:p>
                      <a:endParaRPr lang="en-US"/>
                    </a:p>
                  </a:txBody>
                  <a:tcPr/>
                </a:tc>
                <a:tc>
                  <a:txBody>
                    <a:bodyPr/>
                    <a:lstStyle/>
                    <a:p>
                      <a:pPr algn="ctr" defTabSz="914353">
                        <a:defRPr sz="1800"/>
                      </a:pPr>
                      <a:r>
                        <a:rPr sz="1600">
                          <a:latin typeface="Calibri"/>
                          <a:ea typeface="Calibri"/>
                          <a:cs typeface="Calibri"/>
                          <a:sym typeface="Calibri"/>
                        </a:rPr>
                        <a:t>-w</a:t>
                      </a:r>
                    </a:p>
                  </a:txBody>
                  <a:tcPr marL="9525" marR="9525" marT="9525" marB="9525" anchor="b" horzOverflow="overflow"/>
                </a:tc>
                <a:tc>
                  <a:txBody>
                    <a:bodyPr/>
                    <a:lstStyle/>
                    <a:p>
                      <a:pPr algn="ctr" defTabSz="914353">
                        <a:defRPr sz="1800"/>
                      </a:pPr>
                      <a:r>
                        <a:rPr sz="1600">
                          <a:latin typeface="Calibri"/>
                          <a:ea typeface="Calibri"/>
                          <a:cs typeface="Calibri"/>
                          <a:sym typeface="Calibri"/>
                        </a:rPr>
                        <a:t>0.99</a:t>
                      </a:r>
                    </a:p>
                  </a:txBody>
                  <a:tcPr marL="9525" marR="9525" marT="9525" marB="9525" anchor="b" horzOverflow="overflow"/>
                </a:tc>
                <a:extLst>
                  <a:ext uri="{0D108BD9-81ED-4DB2-BD59-A6C34878D82A}">
                    <a16:rowId xmlns:a16="http://schemas.microsoft.com/office/drawing/2014/main" val="10007"/>
                  </a:ext>
                </a:extLst>
              </a:tr>
            </a:tbl>
          </a:graphicData>
        </a:graphic>
      </p:graphicFrame>
      <p:sp>
        <p:nvSpPr>
          <p:cNvPr id="181" name="TextBox 39"/>
          <p:cNvSpPr txBox="1"/>
          <p:nvPr/>
        </p:nvSpPr>
        <p:spPr>
          <a:xfrm>
            <a:off x="7970519" y="4232275"/>
            <a:ext cx="1661161" cy="3581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a:latin typeface="Calibri"/>
                <a:ea typeface="Calibri"/>
                <a:cs typeface="Calibri"/>
                <a:sym typeface="Calibri"/>
              </a:defRPr>
            </a:lvl1pPr>
          </a:lstStyle>
          <a:p>
            <a:r>
              <a:t>Samples:</a:t>
            </a:r>
          </a:p>
        </p:txBody>
      </p:sp>
      <p:sp>
        <p:nvSpPr>
          <p:cNvPr id="182" name="TextBox 40"/>
          <p:cNvSpPr txBox="1"/>
          <p:nvPr/>
        </p:nvSpPr>
        <p:spPr>
          <a:xfrm>
            <a:off x="8275319" y="4689475"/>
            <a:ext cx="1889761" cy="3581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a:latin typeface="Calibri"/>
                <a:ea typeface="Calibri"/>
                <a:cs typeface="Calibri"/>
                <a:sym typeface="Calibri"/>
              </a:defRPr>
            </a:lvl1pPr>
          </a:lstStyle>
          <a:p>
            <a:r>
              <a:t>+c, -s, +r, +w</a:t>
            </a:r>
          </a:p>
        </p:txBody>
      </p:sp>
      <p:sp>
        <p:nvSpPr>
          <p:cNvPr id="183" name="TextBox 41"/>
          <p:cNvSpPr txBox="1"/>
          <p:nvPr/>
        </p:nvSpPr>
        <p:spPr>
          <a:xfrm>
            <a:off x="8351519" y="5005387"/>
            <a:ext cx="1889761" cy="358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a:latin typeface="Calibri"/>
                <a:ea typeface="Calibri"/>
                <a:cs typeface="Calibri"/>
                <a:sym typeface="Calibri"/>
              </a:defRPr>
            </a:lvl1pPr>
          </a:lstStyle>
          <a:p>
            <a:r>
              <a:t>-c, +s, -r, +w</a:t>
            </a:r>
          </a:p>
        </p:txBody>
      </p:sp>
      <p:sp>
        <p:nvSpPr>
          <p:cNvPr id="184" name="TextBox 42"/>
          <p:cNvSpPr txBox="1"/>
          <p:nvPr/>
        </p:nvSpPr>
        <p:spPr>
          <a:xfrm>
            <a:off x="8351519" y="5386387"/>
            <a:ext cx="1889761" cy="358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a:latin typeface="Calibri"/>
                <a:ea typeface="Calibri"/>
                <a:cs typeface="Calibri"/>
                <a:sym typeface="Calibri"/>
              </a:defRPr>
            </a:lvl1pPr>
          </a:lstStyle>
          <a:p>
            <a:r>
              <a: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1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17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1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17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6" nodeType="clickEffect">
                                  <p:stCondLst>
                                    <p:cond delay="0"/>
                                  </p:stCondLst>
                                  <p:iterate>
                                    <p:tmAbs val="0"/>
                                  </p:iterate>
                                  <p:childTnLst>
                                    <p:set>
                                      <p:cBhvr>
                                        <p:cTn id="26" fill="hold"/>
                                        <p:tgtEl>
                                          <p:spTgt spid="16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7" nodeType="clickEffect">
                                  <p:stCondLst>
                                    <p:cond delay="0"/>
                                  </p:stCondLst>
                                  <p:iterate>
                                    <p:tmAbs val="0"/>
                                  </p:iterate>
                                  <p:childTnLst>
                                    <p:set>
                                      <p:cBhvr>
                                        <p:cTn id="30" fill="hold"/>
                                        <p:tgtEl>
                                          <p:spTgt spid="1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8" nodeType="clickEffect">
                                  <p:stCondLst>
                                    <p:cond delay="0"/>
                                  </p:stCondLst>
                                  <p:iterate>
                                    <p:tmAbs val="0"/>
                                  </p:iterate>
                                  <p:childTnLst>
                                    <p:set>
                                      <p:cBhvr>
                                        <p:cTn id="34" fill="hold"/>
                                        <p:tgtEl>
                                          <p:spTgt spid="17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9" nodeType="clickEffect">
                                  <p:stCondLst>
                                    <p:cond delay="0"/>
                                  </p:stCondLst>
                                  <p:iterate>
                                    <p:tmAbs val="0"/>
                                  </p:iterate>
                                  <p:childTnLst>
                                    <p:set>
                                      <p:cBhvr>
                                        <p:cTn id="38" fill="hold"/>
                                        <p:tgtEl>
                                          <p:spTgt spid="18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0" nodeType="clickEffect">
                                  <p:stCondLst>
                                    <p:cond delay="0"/>
                                  </p:stCondLst>
                                  <p:iterate>
                                    <p:tmAbs val="0"/>
                                  </p:iterate>
                                  <p:childTnLst>
                                    <p:set>
                                      <p:cBhvr>
                                        <p:cTn id="42" fill="hold"/>
                                        <p:tgtEl>
                                          <p:spTgt spid="183"/>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grpId="11" nodeType="afterEffect">
                                  <p:stCondLst>
                                    <p:cond delay="0"/>
                                  </p:stCondLst>
                                  <p:iterate>
                                    <p:tmAbs val="0"/>
                                  </p:iterate>
                                  <p:childTnLst>
                                    <p:set>
                                      <p:cBhvr>
                                        <p:cTn id="45" fill="hold"/>
                                        <p:tgtEl>
                                          <p:spTgt spid="1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1" animBg="1" advAuto="0"/>
      <p:bldP spid="141" grpId="7" animBg="1" advAuto="0"/>
      <p:bldP spid="161" grpId="2" animBg="1" advAuto="0"/>
      <p:bldP spid="164" grpId="4" animBg="1" advAuto="0"/>
      <p:bldP spid="167" grpId="6" animBg="1" advAuto="0"/>
      <p:bldP spid="170" grpId="8" animBg="1" advAuto="0"/>
      <p:bldP spid="171" grpId="3" animBg="1" advAuto="0"/>
      <p:bldP spid="176" grpId="5" animBg="1" advAuto="0"/>
      <p:bldP spid="182" grpId="9" animBg="1" advAuto="0"/>
      <p:bldP spid="183" grpId="10" animBg="1" advAuto="0"/>
      <p:bldP spid="184" grpId="11" animBg="1" advAuto="0"/>
    </p:bldLst>
  </p:timing>
</p:sld>
</file>

<file path=ppt/theme/theme1.xml><?xml version="1.0" encoding="utf-8"?>
<a:theme xmlns:a="http://schemas.openxmlformats.org/drawingml/2006/main" name="dan-berkeley-nlp-v1">
  <a:themeElements>
    <a:clrScheme name="dan-berkeley-nlp-v1">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dan-berkeley-nlp-v1">
      <a:majorFont>
        <a:latin typeface="Arial"/>
        <a:ea typeface="Arial"/>
        <a:cs typeface="Arial"/>
      </a:majorFont>
      <a:minorFont>
        <a:latin typeface="Helvetica"/>
        <a:ea typeface="Helvetica"/>
        <a:cs typeface="Helvetica"/>
      </a:minorFont>
    </a:fontScheme>
    <a:fmtScheme name="dan-berkeley-nlp-v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an-berkeley-nlp-v1">
  <a:themeElements>
    <a:clrScheme name="dan-berkeley-nlp-v1">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dan-berkeley-nlp-v1">
      <a:majorFont>
        <a:latin typeface="Arial"/>
        <a:ea typeface="Arial"/>
        <a:cs typeface="Arial"/>
      </a:majorFont>
      <a:minorFont>
        <a:latin typeface="Helvetica"/>
        <a:ea typeface="Helvetica"/>
        <a:cs typeface="Helvetica"/>
      </a:minorFont>
    </a:fontScheme>
    <a:fmtScheme name="dan-berkeley-nlp-v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1499</TotalTime>
  <Words>1704</Words>
  <Application>Microsoft Macintosh PowerPoint</Application>
  <PresentationFormat>Widescreen</PresentationFormat>
  <Paragraphs>434</Paragraphs>
  <Slides>27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Helvetica</vt:lpstr>
      <vt:lpstr>Palatino</vt:lpstr>
      <vt:lpstr>Times New Roman</vt:lpstr>
      <vt:lpstr>Wingdings</vt:lpstr>
      <vt:lpstr>dan-berkeley-nlp-v1</vt:lpstr>
      <vt:lpstr>CS 188: Artificial Intelligence </vt:lpstr>
      <vt:lpstr>Bayes’ Net Representation</vt:lpstr>
      <vt:lpstr>Recap: Bayesian Inference (Exact)</vt:lpstr>
      <vt:lpstr>Approximate Inference: Sampling</vt:lpstr>
      <vt:lpstr>Sampling</vt:lpstr>
      <vt:lpstr>Sampling</vt:lpstr>
      <vt:lpstr>Sampling in Bayes’ Nets</vt:lpstr>
      <vt:lpstr>Prior Sampling</vt:lpstr>
      <vt:lpstr>Prior Sampling</vt:lpstr>
      <vt:lpstr>Prior Sampling</vt:lpstr>
      <vt:lpstr>Prior Sampling</vt:lpstr>
      <vt:lpstr>Example</vt:lpstr>
      <vt:lpstr>Rejection Sampling</vt:lpstr>
      <vt:lpstr>Rejection Sampling</vt:lpstr>
      <vt:lpstr>Rejection Sampling</vt:lpstr>
      <vt:lpstr>Likelihood Weighting</vt:lpstr>
      <vt:lpstr>Likelihood Weighting</vt:lpstr>
      <vt:lpstr>Likelihood Weighting</vt:lpstr>
      <vt:lpstr>Likelihood Weighting</vt:lpstr>
      <vt:lpstr>Likelihood Weighting</vt:lpstr>
      <vt:lpstr>Likelihood Weighting</vt:lpstr>
      <vt:lpstr>Gibbs Sampling</vt:lpstr>
      <vt:lpstr>Gibbs Sampling Example: P( S | +r)</vt:lpstr>
      <vt:lpstr>Gibbs Sampling</vt:lpstr>
      <vt:lpstr>Resampling of One Variable</vt:lpstr>
      <vt:lpstr>More Details on Gibbs Sampling*</vt:lpstr>
      <vt:lpstr>Bayes’ Net Sampling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188: Artificial Intelligence </dc:title>
  <cp:lastModifiedBy>Anca Dragan</cp:lastModifiedBy>
  <cp:revision>10</cp:revision>
  <dcterms:modified xsi:type="dcterms:W3CDTF">2021-10-19T21:55:06Z</dcterms:modified>
</cp:coreProperties>
</file>