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7"/>
  </p:notesMasterIdLst>
  <p:handoutMasterIdLst>
    <p:handoutMasterId r:id="rId48"/>
  </p:handoutMasterIdLst>
  <p:sldIdLst>
    <p:sldId id="455" r:id="rId2"/>
    <p:sldId id="457" r:id="rId3"/>
    <p:sldId id="464" r:id="rId4"/>
    <p:sldId id="448" r:id="rId5"/>
    <p:sldId id="449" r:id="rId6"/>
    <p:sldId id="435" r:id="rId7"/>
    <p:sldId id="469" r:id="rId8"/>
    <p:sldId id="471" r:id="rId9"/>
    <p:sldId id="440" r:id="rId10"/>
    <p:sldId id="441" r:id="rId11"/>
    <p:sldId id="407" r:id="rId12"/>
    <p:sldId id="408" r:id="rId13"/>
    <p:sldId id="411" r:id="rId14"/>
    <p:sldId id="439" r:id="rId15"/>
    <p:sldId id="480" r:id="rId16"/>
    <p:sldId id="415" r:id="rId17"/>
    <p:sldId id="451" r:id="rId18"/>
    <p:sldId id="409" r:id="rId19"/>
    <p:sldId id="456" r:id="rId20"/>
    <p:sldId id="458" r:id="rId21"/>
    <p:sldId id="474" r:id="rId22"/>
    <p:sldId id="475" r:id="rId23"/>
    <p:sldId id="476" r:id="rId24"/>
    <p:sldId id="477" r:id="rId25"/>
    <p:sldId id="478" r:id="rId26"/>
    <p:sldId id="472" r:id="rId27"/>
    <p:sldId id="446" r:id="rId28"/>
    <p:sldId id="416" r:id="rId29"/>
    <p:sldId id="454" r:id="rId30"/>
    <p:sldId id="470" r:id="rId31"/>
    <p:sldId id="450" r:id="rId32"/>
    <p:sldId id="417" r:id="rId33"/>
    <p:sldId id="466" r:id="rId34"/>
    <p:sldId id="461" r:id="rId35"/>
    <p:sldId id="462" r:id="rId36"/>
    <p:sldId id="463" r:id="rId37"/>
    <p:sldId id="460" r:id="rId38"/>
    <p:sldId id="422" r:id="rId39"/>
    <p:sldId id="423" r:id="rId40"/>
    <p:sldId id="467" r:id="rId41"/>
    <p:sldId id="424" r:id="rId42"/>
    <p:sldId id="413" r:id="rId43"/>
    <p:sldId id="428" r:id="rId44"/>
    <p:sldId id="433" r:id="rId45"/>
    <p:sldId id="479" r:id="rId46"/>
  </p:sldIdLst>
  <p:sldSz cx="12192000" cy="6858000"/>
  <p:notesSz cx="7099300" cy="10234613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6B2"/>
    <a:srgbClr val="FFCCCC"/>
    <a:srgbClr val="FFCCFF"/>
    <a:srgbClr val="FFFF00"/>
    <a:srgbClr val="3333FF"/>
    <a:srgbClr val="FF3300"/>
    <a:srgbClr val="CC00CC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94545" autoAdjust="0"/>
  </p:normalViewPr>
  <p:slideViewPr>
    <p:cSldViewPr>
      <p:cViewPr varScale="1">
        <p:scale>
          <a:sx n="193" d="100"/>
          <a:sy n="193" d="100"/>
        </p:scale>
        <p:origin x="240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small CPTs, so not a lot of parameters to be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3.png"/><Relationship Id="rId5" Type="http://schemas.openxmlformats.org/officeDocument/2006/relationships/tags" Target="../tags/tag15.xml"/><Relationship Id="rId10" Type="http://schemas.openxmlformats.org/officeDocument/2006/relationships/image" Target="../media/image22.png"/><Relationship Id="rId4" Type="http://schemas.openxmlformats.org/officeDocument/2006/relationships/tags" Target="../tags/tag1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1.xml"/><Relationship Id="rId7" Type="http://schemas.openxmlformats.org/officeDocument/2006/relationships/image" Target="../media/image2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27.xml"/><Relationship Id="rId16" Type="http://schemas.openxmlformats.org/officeDocument/2006/relationships/image" Target="../media/image39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34.png"/><Relationship Id="rId5" Type="http://schemas.openxmlformats.org/officeDocument/2006/relationships/tags" Target="../tags/tag30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e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9.emf"/><Relationship Id="rId11" Type="http://schemas.openxmlformats.org/officeDocument/2006/relationships/image" Target="../media/image54.png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png"/><Relationship Id="rId9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2.png"/><Relationship Id="rId26" Type="http://schemas.openxmlformats.org/officeDocument/2006/relationships/image" Target="../media/image55.png"/><Relationship Id="rId3" Type="http://schemas.openxmlformats.org/officeDocument/2006/relationships/tags" Target="../tags/tag42.xml"/><Relationship Id="rId21" Type="http://schemas.openxmlformats.org/officeDocument/2006/relationships/image" Target="../media/image65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tags" Target="../tags/tag41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68.png"/><Relationship Id="rId5" Type="http://schemas.openxmlformats.org/officeDocument/2006/relationships/tags" Target="../tags/tag44.xml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tags" Target="../tags/tag49.xml"/><Relationship Id="rId19" Type="http://schemas.openxmlformats.org/officeDocument/2006/relationships/image" Target="../media/image6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55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56.xml"/><Relationship Id="rId7" Type="http://schemas.openxmlformats.org/officeDocument/2006/relationships/image" Target="../media/image82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8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60.xml"/><Relationship Id="rId7" Type="http://schemas.openxmlformats.org/officeDocument/2006/relationships/image" Target="../media/image8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5" Type="http://schemas.openxmlformats.org/officeDocument/2006/relationships/tags" Target="../tags/tag62.xml"/><Relationship Id="rId10" Type="http://schemas.openxmlformats.org/officeDocument/2006/relationships/image" Target="../media/image88.png"/><Relationship Id="rId4" Type="http://schemas.openxmlformats.org/officeDocument/2006/relationships/tags" Target="../tags/tag61.xml"/><Relationship Id="rId9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4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3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92.png"/><Relationship Id="rId5" Type="http://schemas.openxmlformats.org/officeDocument/2006/relationships/tags" Target="../tags/tag67.xml"/><Relationship Id="rId10" Type="http://schemas.openxmlformats.org/officeDocument/2006/relationships/image" Target="../media/image91.png"/><Relationship Id="rId4" Type="http://schemas.openxmlformats.org/officeDocument/2006/relationships/tags" Target="../tags/tag66.xml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6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tags" Target="../tags/tag74.xml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1.png"/><Relationship Id="rId5" Type="http://schemas.openxmlformats.org/officeDocument/2006/relationships/tags" Target="../tags/tag76.xml"/><Relationship Id="rId10" Type="http://schemas.openxmlformats.org/officeDocument/2006/relationships/image" Target="../media/image100.png"/><Relationship Id="rId4" Type="http://schemas.openxmlformats.org/officeDocument/2006/relationships/tags" Target="../tags/tag75.xml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98.png"/><Relationship Id="rId5" Type="http://schemas.openxmlformats.org/officeDocument/2006/relationships/tags" Target="../tags/tag81.xml"/><Relationship Id="rId10" Type="http://schemas.openxmlformats.org/officeDocument/2006/relationships/image" Target="../media/image106.png"/><Relationship Id="rId4" Type="http://schemas.openxmlformats.org/officeDocument/2006/relationships/tags" Target="../tags/tag80.xml"/><Relationship Id="rId9" Type="http://schemas.openxmlformats.org/officeDocument/2006/relationships/image" Target="../media/image10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Naïve </a:t>
            </a:r>
            <a:r>
              <a:rPr lang="en-US" sz="3600" dirty="0" err="1"/>
              <a:t>Bayes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Pieter </a:t>
            </a:r>
            <a:r>
              <a:rPr lang="en-US" sz="2400" dirty="0" err="1">
                <a:latin typeface="Calibri"/>
                <a:cs typeface="Calibri"/>
              </a:rPr>
              <a:t>Abbeel</a:t>
            </a:r>
            <a:r>
              <a:rPr lang="en-US" sz="2400" dirty="0">
                <a:latin typeface="Calibri"/>
                <a:cs typeface="Calibri"/>
              </a:rPr>
              <a:t> 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[These slides were created by Dan Klein, Pieter </a:t>
            </a:r>
            <a:r>
              <a:rPr lang="en-US" sz="1200" dirty="0" err="1">
                <a:latin typeface="Calibri"/>
                <a:cs typeface="Calibri"/>
              </a:rPr>
              <a:t>Abbeel</a:t>
            </a:r>
            <a:r>
              <a:rPr lang="en-US" sz="1200" dirty="0">
                <a:latin typeface="Calibri"/>
                <a:cs typeface="Calibri"/>
              </a:rPr>
              <a:t>, Anca </a:t>
            </a:r>
            <a:r>
              <a:rPr lang="en-US" sz="1200" dirty="0" err="1">
                <a:latin typeface="Calibri"/>
                <a:cs typeface="Calibri"/>
              </a:rPr>
              <a:t>Dragang</a:t>
            </a:r>
            <a:r>
              <a:rPr lang="en-US" sz="1200" dirty="0">
                <a:latin typeface="Calibri"/>
                <a:cs typeface="Calibri"/>
              </a:rPr>
              <a:t>, Sergey Levine, with some materials from A. </a:t>
            </a:r>
            <a:r>
              <a:rPr lang="en-US" sz="1200" dirty="0" err="1">
                <a:latin typeface="Calibri"/>
                <a:cs typeface="Calibri"/>
              </a:rPr>
              <a:t>Farhadi</a:t>
            </a:r>
            <a:r>
              <a:rPr lang="en-US" sz="1200" dirty="0">
                <a:latin typeface="Calibri"/>
                <a:cs typeface="Calibri"/>
              </a:rPr>
              <a:t>.  All CS188 materials are at http://ai.berkeley.edu.]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Naïve Bayes for Digits: Conditional Probabilities</a:t>
            </a:r>
          </a:p>
        </p:txBody>
      </p:sp>
      <p:grpSp>
        <p:nvGrpSpPr>
          <p:cNvPr id="16388" name="Group 115"/>
          <p:cNvGrpSpPr>
            <a:grpSpLocks/>
          </p:cNvGrpSpPr>
          <p:nvPr/>
        </p:nvGrpSpPr>
        <p:grpSpPr bwMode="auto">
          <a:xfrm>
            <a:off x="3886200" y="2514600"/>
            <a:ext cx="2438400" cy="2438400"/>
            <a:chOff x="3168" y="1584"/>
            <a:chExt cx="1536" cy="1536"/>
          </a:xfrm>
        </p:grpSpPr>
        <p:sp>
          <p:nvSpPr>
            <p:cNvPr id="16501" name="Rectangle 4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2" name="Rectangle 5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3" name="Rectangle 6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4" name="Rectangle 7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5" name="Rectangle 8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6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7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8" name="Rectangle 11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09" name="Rectangle 12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0" name="Rectangle 13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1" name="Rectangle 14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2" name="Rectangle 15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3" name="Rectangle 16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4" name="Rectangle 17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5" name="Rectangle 18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6" name="Rectangle 19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7" name="Rectangle 20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8" name="Rectangle 21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19" name="Rectangle 22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0" name="Rectangle 23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1" name="Rectangle 24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2" name="Rectangle 25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3" name="Rectangle 26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4" name="Rectangle 27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5" name="Rectangle 28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6" name="Rectangle 29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7" name="Rectangle 30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8" name="Rectangle 31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29" name="Rectangle 32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0" name="Rectangle 33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1" name="Rectangle 34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2" name="Rectangle 35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3" name="Rectangle 36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4" name="Rectangle 37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5" name="Rectangle 38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6" name="Rectangle 39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7" name="Rectangle 40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8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39" name="Rectangle 42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0" name="Rectangle 43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1" name="Rectangle 44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2" name="Rectangle 45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3" name="Rectangle 46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4" name="Rectangle 47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5" name="Rectangle 48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6" name="Rectangle 49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7" name="Rectangle 50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8" name="Rectangle 51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49" name="Rectangle 52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0" name="Rectangle 53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1" name="Rectangle 54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2" name="Rectangle 55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3" name="Rectangle 56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4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5" name="Rectangle 58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6" name="Rectangle 59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7" name="Rectangle 6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8" name="Rectangle 61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59" name="Rectangle 62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0" name="Rectangle 63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1" name="Rectangle 64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2" name="Rectangle 65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3" name="Rectangle 66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6564" name="Rectangle 67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183" name="Picture 18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7913" y="1676400"/>
            <a:ext cx="7127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882" name="Group 114"/>
          <p:cNvGraphicFramePr>
            <a:graphicFrameLocks noGrp="1"/>
          </p:cNvGraphicFramePr>
          <p:nvPr/>
        </p:nvGraphicFramePr>
        <p:xfrm>
          <a:off x="2209800" y="2146300"/>
          <a:ext cx="1066800" cy="3352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12884" name="Line 116"/>
          <p:cNvSpPr>
            <a:spLocks noChangeShapeType="1"/>
          </p:cNvSpPr>
          <p:nvPr/>
        </p:nvSpPr>
        <p:spPr bwMode="auto">
          <a:xfrm flipV="1">
            <a:off x="5562600" y="2057400"/>
            <a:ext cx="31242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0" name="Line 122"/>
          <p:cNvSpPr>
            <a:spLocks noChangeShapeType="1"/>
          </p:cNvSpPr>
          <p:nvPr/>
        </p:nvSpPr>
        <p:spPr bwMode="auto">
          <a:xfrm flipV="1">
            <a:off x="4419600" y="1905000"/>
            <a:ext cx="22098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1" name="Rectangle 123"/>
          <p:cNvSpPr>
            <a:spLocks noChangeArrowheads="1"/>
          </p:cNvSpPr>
          <p:nvPr/>
        </p:nvSpPr>
        <p:spPr bwMode="auto">
          <a:xfrm>
            <a:off x="4191000" y="3429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12892" name="Rectangle 124"/>
          <p:cNvSpPr>
            <a:spLocks noChangeArrowheads="1"/>
          </p:cNvSpPr>
          <p:nvPr/>
        </p:nvSpPr>
        <p:spPr bwMode="auto">
          <a:xfrm>
            <a:off x="5410200" y="40386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1312933" name="Group 165"/>
          <p:cNvGraphicFramePr>
            <a:graphicFrameLocks noGrp="1"/>
          </p:cNvGraphicFramePr>
          <p:nvPr/>
        </p:nvGraphicFramePr>
        <p:xfrm>
          <a:off x="70866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84" name="Picture 18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1828800"/>
            <a:ext cx="1625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0" y="1828800"/>
            <a:ext cx="16224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12934" name="Group 166"/>
          <p:cNvGraphicFramePr>
            <a:graphicFrameLocks noGrp="1"/>
          </p:cNvGraphicFramePr>
          <p:nvPr/>
        </p:nvGraphicFramePr>
        <p:xfrm>
          <a:off x="8839200" y="2209800"/>
          <a:ext cx="1066800" cy="3352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884" grpId="0" animBg="1"/>
      <p:bldP spid="1312890" grpId="0" animBg="1"/>
      <p:bldP spid="1312891" grpId="0" animBg="1"/>
      <p:bldP spid="13128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general 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Total number of parameters is </a:t>
            </a:r>
            <a:r>
              <a:rPr lang="en-US" sz="2400" i="1" dirty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Spam Filter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8"/>
            <a:ext cx="38862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Naïve Bayes spam filter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Data: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Collection of emails, labeled spam or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Split into training, held-out, test sets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Learn on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(Tune it on a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Test it on new emails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57800" y="1600200"/>
            <a:ext cx="3581400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Dear Sir.</a:t>
            </a:r>
          </a:p>
          <a:p>
            <a:endParaRPr lang="en-US" sz="1400"/>
          </a:p>
          <a:p>
            <a:r>
              <a:rPr lang="en-US" sz="1400"/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32004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TO BE REMOVED FROM FUTURE MAILINGS, SIMPLY REPLY TO THIS MESSAGE AND PUT "REMOVE" IN THE SUBJECT.</a:t>
            </a:r>
          </a:p>
          <a:p>
            <a:endParaRPr lang="en-US" sz="1400"/>
          </a:p>
          <a:p>
            <a:r>
              <a:rPr lang="en-US" sz="1400"/>
              <a:t>99  MILLION EMAIL ADDRESSES</a:t>
            </a:r>
          </a:p>
          <a:p>
            <a:r>
              <a:rPr lang="en-US" sz="1400"/>
              <a:t>  FOR ONLY $99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257800" y="5029200"/>
            <a:ext cx="35052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4318000" y="54864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422775" y="20574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4419600" y="36576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Bag-of-words 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Features: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the word at </a:t>
            </a:r>
            <a:r>
              <a:rPr lang="en-US" sz="2000" dirty="0" err="1">
                <a:latin typeface="Calibri"/>
                <a:cs typeface="Calibri"/>
              </a:rPr>
              <a:t>positon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New: each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>
                <a:latin typeface="Calibri"/>
                <a:cs typeface="Calibri"/>
              </a:rPr>
              <a:t>probs</a:t>
            </a:r>
            <a:r>
              <a:rPr lang="en-US" sz="1800" dirty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656C9A3-4929-423F-8A40-A6291D9F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47716"/>
            <a:ext cx="3132717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9900"/>
                </a:solidFill>
              </a:rPr>
              <a:t>Was sorry oh mute still 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F1665-340A-4DDF-983D-72185C5C0EDA}"/>
              </a:ext>
            </a:extLst>
          </p:cNvPr>
          <p:cNvSpPr txBox="1"/>
          <p:nvPr/>
        </p:nvSpPr>
        <p:spPr>
          <a:xfrm>
            <a:off x="5791200" y="1610050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many variables are there?</a:t>
            </a:r>
          </a:p>
          <a:p>
            <a:r>
              <a:rPr lang="en-US" sz="1400" dirty="0"/>
              <a:t>how many values?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726879A-75FD-4FD6-A1D1-46895A9D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154" y="4847716"/>
            <a:ext cx="3525324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9900"/>
                </a:solidFill>
              </a:rPr>
              <a:t>Oh sorry I was still on mute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  <p:bldP spid="10" grpId="0" animBg="1"/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Text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Bag-of-words 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Features: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the word at </a:t>
            </a:r>
            <a:r>
              <a:rPr lang="en-US" sz="2000" dirty="0" err="1">
                <a:latin typeface="Calibri"/>
                <a:cs typeface="Calibri"/>
              </a:rPr>
              <a:t>positon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predict label conditioned on feature variables (spam vs.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before: assume features are conditionally independent given label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New: each </a:t>
            </a:r>
            <a:r>
              <a:rPr lang="en-US" sz="2000" dirty="0" err="1">
                <a:latin typeface="Calibri"/>
                <a:cs typeface="Calibri"/>
              </a:rPr>
              <a:t>W</a:t>
            </a:r>
            <a:r>
              <a:rPr lang="en-US" sz="2000" baseline="-25000" dirty="0" err="1">
                <a:latin typeface="Calibri"/>
                <a:cs typeface="Calibri"/>
              </a:rPr>
              <a:t>i</a:t>
            </a:r>
            <a:r>
              <a:rPr lang="en-US" sz="2000" dirty="0">
                <a:latin typeface="Calibri"/>
                <a:cs typeface="Calibri"/>
              </a:rPr>
              <a:t> is identically distributed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Generative 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“Tied” distributions and bag-of-words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Usually, each variable gets its own conditional probability distribution P(F|Y)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 a bag-of-words model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Each position is identically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 positions share the same conditional </a:t>
            </a:r>
            <a:r>
              <a:rPr lang="en-US" sz="1800" dirty="0" err="1">
                <a:latin typeface="Calibri"/>
                <a:cs typeface="Calibri"/>
              </a:rPr>
              <a:t>probs</a:t>
            </a:r>
            <a:r>
              <a:rPr lang="en-US" sz="1800" dirty="0">
                <a:latin typeface="Calibri"/>
                <a:cs typeface="Calibri"/>
              </a:rPr>
              <a:t> P(W|Y)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Why make this assumption?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Called “bag-of-words” because model is insensitive to word order or reordering</a:t>
            </a: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76600" y="3362324"/>
            <a:ext cx="4844780" cy="572192"/>
          </a:xfrm>
          <a:prstGeom prst="rect">
            <a:avLst/>
          </a:prstGeom>
          <a:noFill/>
          <a:ln/>
          <a:effectLst/>
        </p:spPr>
      </p:pic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8732702" y="2728912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Calibri"/>
                <a:cs typeface="Calibri"/>
              </a:rPr>
              <a:t>Word at position i, not i</a:t>
            </a:r>
            <a:r>
              <a:rPr lang="en-US" sz="1600" i="1" baseline="30000">
                <a:latin typeface="Calibri"/>
                <a:cs typeface="Calibri"/>
              </a:rPr>
              <a:t>th</a:t>
            </a:r>
            <a:r>
              <a:rPr lang="en-US" sz="1600" i="1">
                <a:latin typeface="Calibri"/>
                <a:cs typeface="Calibri"/>
              </a:rPr>
              <a:t> word in the dictionary!</a:t>
            </a:r>
          </a:p>
        </p:txBody>
      </p:sp>
      <p:sp>
        <p:nvSpPr>
          <p:cNvPr id="1310728" name="Freeform 8"/>
          <p:cNvSpPr>
            <a:spLocks/>
          </p:cNvSpPr>
          <p:nvPr/>
        </p:nvSpPr>
        <p:spPr bwMode="auto">
          <a:xfrm>
            <a:off x="7427777" y="3706812"/>
            <a:ext cx="2409825" cy="255588"/>
          </a:xfrm>
          <a:custGeom>
            <a:avLst/>
            <a:gdLst>
              <a:gd name="T0" fmla="*/ 2147483647 w 1518"/>
              <a:gd name="T1" fmla="*/ 2147483647 h 161"/>
              <a:gd name="T2" fmla="*/ 2147483647 w 1518"/>
              <a:gd name="T3" fmla="*/ 2147483647 h 161"/>
              <a:gd name="T4" fmla="*/ 2147483647 w 1518"/>
              <a:gd name="T5" fmla="*/ 2147483647 h 161"/>
              <a:gd name="T6" fmla="*/ 2147483647 w 151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518"/>
              <a:gd name="T13" fmla="*/ 0 h 161"/>
              <a:gd name="T14" fmla="*/ 1518 w 151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18" h="161">
                <a:moveTo>
                  <a:pt x="73" y="60"/>
                </a:moveTo>
                <a:cubicBezTo>
                  <a:pt x="94" y="67"/>
                  <a:pt x="0" y="89"/>
                  <a:pt x="197" y="103"/>
                </a:cubicBezTo>
                <a:cubicBezTo>
                  <a:pt x="394" y="117"/>
                  <a:pt x="1038" y="161"/>
                  <a:pt x="1254" y="144"/>
                </a:cubicBezTo>
                <a:cubicBezTo>
                  <a:pt x="1470" y="127"/>
                  <a:pt x="1518" y="60"/>
                  <a:pt x="1494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726879A-75FD-4FD6-A1D1-46895A9D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4847716"/>
            <a:ext cx="6403975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9900"/>
                </a:solidFill>
              </a:rPr>
              <a:t>When the lecture is over, remember to wake up the </a:t>
            </a:r>
          </a:p>
          <a:p>
            <a:pPr algn="ctr"/>
            <a:r>
              <a:rPr lang="en-US" sz="2000" b="1" dirty="0">
                <a:solidFill>
                  <a:srgbClr val="009900"/>
                </a:solidFill>
              </a:rPr>
              <a:t>person sitting next to you in the lecture room.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656C9A3-4929-423F-8A40-A6291D9F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3898900"/>
            <a:ext cx="6700837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9900"/>
                </a:solidFill>
              </a:rPr>
              <a:t>in is lecture lecture next over person remember room </a:t>
            </a:r>
          </a:p>
          <a:p>
            <a:pPr algn="ctr"/>
            <a:r>
              <a:rPr lang="en-US" sz="2000" b="1" dirty="0">
                <a:solidFill>
                  <a:srgbClr val="009900"/>
                </a:solidFill>
              </a:rPr>
              <a:t>sitting the the the to to up wake when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F1665-340A-4DDF-983D-72185C5C0EDA}"/>
              </a:ext>
            </a:extLst>
          </p:cNvPr>
          <p:cNvSpPr txBox="1"/>
          <p:nvPr/>
        </p:nvSpPr>
        <p:spPr>
          <a:xfrm>
            <a:off x="5791200" y="1610050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many variables are there?</a:t>
            </a:r>
          </a:p>
          <a:p>
            <a:r>
              <a:rPr lang="en-US" sz="1400" dirty="0"/>
              <a:t>how many values?</a:t>
            </a:r>
          </a:p>
        </p:txBody>
      </p:sp>
    </p:spTree>
    <p:extLst>
      <p:ext uri="{BB962C8B-B14F-4D97-AF65-F5344CB8AC3E}">
        <p14:creationId xmlns:p14="http://schemas.microsoft.com/office/powerpoint/2010/main" val="27794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/>
      <p:bldP spid="1310728" grpId="0" animBg="1"/>
      <p:bldP spid="9" grpId="0" animBg="1"/>
      <p:bldP spid="10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Filtering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Model: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dirty="0"/>
              <a:t>What are the parameters?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14735" y="1524000"/>
            <a:ext cx="4847955" cy="572567"/>
          </a:xfrm>
          <a:prstGeom prst="rect">
            <a:avLst/>
          </a:prstGeom>
          <a:noFill/>
          <a:ln/>
          <a:effectLst/>
        </p:spPr>
      </p:pic>
      <p:sp>
        <p:nvSpPr>
          <p:cNvPr id="1286149" name="Text Box 5"/>
          <p:cNvSpPr txBox="1">
            <a:spLocks noChangeArrowheads="1"/>
          </p:cNvSpPr>
          <p:nvPr/>
        </p:nvSpPr>
        <p:spPr bwMode="auto">
          <a:xfrm>
            <a:off x="46482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0.0156</a:t>
            </a:r>
          </a:p>
          <a:p>
            <a:r>
              <a:rPr lang="en-US">
                <a:latin typeface="Courier New" pitchFamily="49" charset="0"/>
              </a:rPr>
              <a:t>to  :  0.0153</a:t>
            </a:r>
          </a:p>
          <a:p>
            <a:r>
              <a:rPr lang="en-US">
                <a:latin typeface="Courier New" pitchFamily="49" charset="0"/>
              </a:rPr>
              <a:t>and :  0.0115</a:t>
            </a:r>
          </a:p>
          <a:p>
            <a:r>
              <a:rPr lang="en-US">
                <a:latin typeface="Courier New" pitchFamily="49" charset="0"/>
              </a:rPr>
              <a:t>of  :  0.0095</a:t>
            </a:r>
          </a:p>
          <a:p>
            <a:r>
              <a:rPr lang="en-US">
                <a:latin typeface="Courier New" pitchFamily="49" charset="0"/>
              </a:rPr>
              <a:t>you :  0.0093</a:t>
            </a:r>
          </a:p>
          <a:p>
            <a:r>
              <a:rPr lang="en-US">
                <a:latin typeface="Courier New" pitchFamily="49" charset="0"/>
              </a:rPr>
              <a:t>a   :  0.0086</a:t>
            </a:r>
          </a:p>
          <a:p>
            <a:r>
              <a:rPr lang="en-US">
                <a:latin typeface="Courier New" pitchFamily="49" charset="0"/>
              </a:rPr>
              <a:t>with:  0.0080</a:t>
            </a:r>
          </a:p>
          <a:p>
            <a:r>
              <a:rPr lang="en-US">
                <a:latin typeface="Courier New" pitchFamily="49" charset="0"/>
              </a:rPr>
              <a:t>from:  0.0075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04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2743200"/>
            <a:ext cx="16065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5800" y="2743200"/>
            <a:ext cx="146685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6152" name="Text Box 8"/>
          <p:cNvSpPr txBox="1">
            <a:spLocks noChangeArrowheads="1"/>
          </p:cNvSpPr>
          <p:nvPr/>
        </p:nvSpPr>
        <p:spPr bwMode="auto">
          <a:xfrm>
            <a:off x="8001000" y="3141663"/>
            <a:ext cx="2057400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the :  0.0210</a:t>
            </a:r>
          </a:p>
          <a:p>
            <a:r>
              <a:rPr lang="en-US">
                <a:latin typeface="Courier New" pitchFamily="49" charset="0"/>
              </a:rPr>
              <a:t>to  :  0.0133</a:t>
            </a:r>
          </a:p>
          <a:p>
            <a:r>
              <a:rPr lang="en-US">
                <a:latin typeface="Courier New" pitchFamily="49" charset="0"/>
              </a:rPr>
              <a:t>of  :  0.0119</a:t>
            </a:r>
          </a:p>
          <a:p>
            <a:r>
              <a:rPr lang="en-US">
                <a:latin typeface="Courier New" pitchFamily="49" charset="0"/>
              </a:rPr>
              <a:t>2002:  0.0110</a:t>
            </a:r>
          </a:p>
          <a:p>
            <a:r>
              <a:rPr lang="en-US">
                <a:latin typeface="Courier New" pitchFamily="49" charset="0"/>
              </a:rPr>
              <a:t>with:  0.0108</a:t>
            </a:r>
          </a:p>
          <a:p>
            <a:r>
              <a:rPr lang="en-US">
                <a:latin typeface="Courier New" pitchFamily="49" charset="0"/>
              </a:rPr>
              <a:t>from:  0.0107</a:t>
            </a:r>
          </a:p>
          <a:p>
            <a:r>
              <a:rPr lang="en-US">
                <a:latin typeface="Courier New" pitchFamily="49" charset="0"/>
              </a:rPr>
              <a:t>and :  0.0105</a:t>
            </a:r>
          </a:p>
          <a:p>
            <a:r>
              <a:rPr lang="en-US">
                <a:latin typeface="Courier New" pitchFamily="49" charset="0"/>
              </a:rPr>
              <a:t>a   :  0.0100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26024" y="2743200"/>
            <a:ext cx="712140" cy="278992"/>
          </a:xfrm>
          <a:prstGeom prst="rect">
            <a:avLst/>
          </a:prstGeom>
          <a:noFill/>
          <a:ln/>
          <a:effectLst/>
        </p:spPr>
      </p:pic>
      <p:sp>
        <p:nvSpPr>
          <p:cNvPr id="1286154" name="Text Box 10"/>
          <p:cNvSpPr txBox="1">
            <a:spLocks noChangeArrowheads="1"/>
          </p:cNvSpPr>
          <p:nvPr/>
        </p:nvSpPr>
        <p:spPr bwMode="auto">
          <a:xfrm>
            <a:off x="1981200" y="3124200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ham : 0.66</a:t>
            </a:r>
          </a:p>
          <a:p>
            <a:r>
              <a:rPr lang="en-US">
                <a:latin typeface="Courier New" pitchFamily="49" charset="0"/>
              </a:rPr>
              <a:t>spam: 0.33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9" grpId="0" animBg="1"/>
      <p:bldP spid="1286152" grpId="0" animBg="1"/>
      <p:bldP spid="1286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Spam Example</a:t>
            </a:r>
          </a:p>
        </p:txBody>
      </p:sp>
      <p:graphicFrame>
        <p:nvGraphicFramePr>
          <p:cNvPr id="1298436" name="Group 4"/>
          <p:cNvGraphicFramePr>
            <a:graphicFrameLocks noGrp="1"/>
          </p:cNvGraphicFramePr>
          <p:nvPr/>
        </p:nvGraphicFramePr>
        <p:xfrm>
          <a:off x="2590800" y="1600200"/>
          <a:ext cx="6858000" cy="40233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P(w|spam)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P(w|ham)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Spam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 Ham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(prior)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0.33333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0.66666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-0.4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Gary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-11.8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would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0.00069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</a:rPr>
                        <a:t>0.00084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-19.1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-16.0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-23.8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-21.8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like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0.00083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-30.9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-28.9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0.01517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0.01339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-35.1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-33.2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lose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-44.0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weight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0.00016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-53.3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-55.0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while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0.00027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-61.5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-63.2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you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0.00881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0.00304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-66.2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-69.0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sleep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Verdana" pitchFamily="34" charset="0"/>
                        </a:rPr>
                        <a:t>0.00001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-76.0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-80.5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98513" name="Line 81"/>
          <p:cNvSpPr>
            <a:spLocks noChangeShapeType="1"/>
          </p:cNvSpPr>
          <p:nvPr/>
        </p:nvSpPr>
        <p:spPr bwMode="auto">
          <a:xfrm>
            <a:off x="73152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8514" name="Rectangle 82"/>
          <p:cNvSpPr>
            <a:spLocks noChangeArrowheads="1"/>
          </p:cNvSpPr>
          <p:nvPr/>
        </p:nvSpPr>
        <p:spPr bwMode="auto">
          <a:xfrm>
            <a:off x="2590800" y="3352800"/>
            <a:ext cx="6858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5" name="Rectangle 83"/>
          <p:cNvSpPr>
            <a:spLocks noChangeArrowheads="1"/>
          </p:cNvSpPr>
          <p:nvPr/>
        </p:nvSpPr>
        <p:spPr bwMode="auto">
          <a:xfrm>
            <a:off x="2590800" y="2971800"/>
            <a:ext cx="6858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6" name="Rectangle 84"/>
          <p:cNvSpPr>
            <a:spLocks noChangeArrowheads="1"/>
          </p:cNvSpPr>
          <p:nvPr/>
        </p:nvSpPr>
        <p:spPr bwMode="auto">
          <a:xfrm>
            <a:off x="2590800" y="2667000"/>
            <a:ext cx="68580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8517" name="Rectangle 85"/>
          <p:cNvSpPr>
            <a:spLocks noChangeArrowheads="1"/>
          </p:cNvSpPr>
          <p:nvPr/>
        </p:nvSpPr>
        <p:spPr bwMode="auto">
          <a:xfrm>
            <a:off x="2590800" y="2286000"/>
            <a:ext cx="68580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542BF-E07B-4525-A6EA-A8C76CC2BF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45604"/>
            <a:ext cx="562435" cy="25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6D7D0-D9C6-4A3A-A988-59FB5781D2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9" y="2286000"/>
            <a:ext cx="986166" cy="253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55746-C9AB-49D0-88C6-AA6C59AE52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9" y="2663952"/>
            <a:ext cx="986166" cy="2530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8A55AD-91C5-407F-92FB-77950D9F7CBF}"/>
              </a:ext>
            </a:extLst>
          </p:cNvPr>
          <p:cNvCxnSpPr>
            <a:cxnSpLocks/>
          </p:cNvCxnSpPr>
          <p:nvPr/>
        </p:nvCxnSpPr>
        <p:spPr>
          <a:xfrm>
            <a:off x="1752600" y="3051048"/>
            <a:ext cx="0" cy="258775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513" grpId="0" animBg="1"/>
      <p:bldP spid="1298514" grpId="0" animBg="1"/>
      <p:bldP spid="1298515" grpId="0" animBg="1"/>
      <p:bldP spid="1298516" grpId="0" animBg="1"/>
      <p:bldP spid="12985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What do we need in order to use Naïve </a:t>
            </a:r>
            <a:r>
              <a:rPr lang="en-US" sz="2800" dirty="0" err="1"/>
              <a:t>Bayes</a:t>
            </a:r>
            <a:r>
              <a:rPr lang="en-US" sz="2800" dirty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Start with a bunch of probabilities: P(Y) and the 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Use standard inference to compute P(Y|F</a:t>
            </a:r>
            <a:r>
              <a:rPr lang="en-US" sz="2000" baseline="-25000" dirty="0"/>
              <a:t>1</a:t>
            </a:r>
            <a:r>
              <a:rPr lang="en-US" sz="2000" dirty="0"/>
              <a:t>…F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These probabilities are collectively called the </a:t>
            </a:r>
            <a:r>
              <a:rPr lang="en-US" sz="2000" i="1" dirty="0">
                <a:solidFill>
                  <a:srgbClr val="CC0000"/>
                </a:solidFill>
              </a:rPr>
              <a:t>parameters</a:t>
            </a:r>
            <a:r>
              <a:rPr lang="en-US" sz="2000" i="1" dirty="0"/>
              <a:t> </a:t>
            </a:r>
            <a:r>
              <a:rPr lang="en-US" sz="2000" dirty="0"/>
              <a:t>of the model and denoted by </a:t>
            </a:r>
            <a:r>
              <a:rPr lang="en-US" b="1" i="1" dirty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…they typically come from training data counts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0993" y="1447800"/>
            <a:ext cx="8294526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Up until now: how use a model to make optimal decisions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Machine learning: how to acquire a model from data / experience</a:t>
            </a:r>
          </a:p>
          <a:p>
            <a:pPr lvl="1" eaLnBrk="1" hangingPunct="1"/>
            <a:r>
              <a:rPr lang="en-US" sz="2400" dirty="0"/>
              <a:t>Learning parameters (e.g. probabilities)</a:t>
            </a:r>
          </a:p>
          <a:p>
            <a:pPr lvl="1" eaLnBrk="1" hangingPunct="1"/>
            <a:r>
              <a:rPr lang="en-US" sz="2400" dirty="0"/>
              <a:t>Learning structure (e.g. BN graphs)</a:t>
            </a:r>
          </a:p>
          <a:p>
            <a:pPr lvl="1" eaLnBrk="1" hangingPunct="1"/>
            <a:r>
              <a:rPr lang="en-US" sz="2400" dirty="0"/>
              <a:t>Learning hidden concepts (e.g. clustering)</a:t>
            </a:r>
          </a:p>
          <a:p>
            <a:pPr lvl="1" eaLnBrk="1" hangingPunct="1"/>
            <a:endParaRPr lang="en-US" sz="2400" dirty="0"/>
          </a:p>
          <a:p>
            <a:r>
              <a:rPr lang="en-US" sz="2800" dirty="0"/>
              <a:t>Today: model-based classification with Naive </a:t>
            </a:r>
            <a:r>
              <a:rPr lang="en-US" sz="2800" dirty="0" err="1"/>
              <a:t>Bayes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Parameter Estimation with Maximum Likelihood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Estimating the distribution of a random variable</a:t>
            </a:r>
          </a:p>
          <a:p>
            <a:pPr lvl="1" eaLnBrk="1" hangingPunct="1">
              <a:lnSpc>
                <a:spcPct val="80000"/>
              </a:lnSpc>
            </a:pPr>
            <a:endParaRPr lang="en-US" sz="900" i="1" dirty="0"/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Elicitation:</a:t>
            </a:r>
            <a:r>
              <a:rPr lang="en-US" sz="2400" dirty="0"/>
              <a:t> ask a human (why is this hard?)</a:t>
            </a:r>
          </a:p>
          <a:p>
            <a:pPr lvl="4" eaLnBrk="1" hangingPunct="1">
              <a:lnSpc>
                <a:spcPct val="80000"/>
              </a:lnSpc>
            </a:pPr>
            <a:endParaRPr lang="en-US" sz="1200" i="1" dirty="0"/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Empirically: </a:t>
            </a:r>
            <a:r>
              <a:rPr lang="en-US" sz="2400" dirty="0"/>
              <a:t>use training data (learning!)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E.g.: for each outcome x, look at the </a:t>
            </a:r>
            <a:r>
              <a:rPr lang="en-US" sz="2000" i="1" dirty="0">
                <a:solidFill>
                  <a:srgbClr val="CC0000"/>
                </a:solidFill>
              </a:rPr>
              <a:t>empirical rate</a:t>
            </a:r>
            <a:r>
              <a:rPr lang="en-US" sz="2000" dirty="0"/>
              <a:t> of that value: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This is the estimate that maximizes the </a:t>
            </a:r>
            <a:r>
              <a:rPr lang="en-US" sz="2000" i="1" dirty="0">
                <a:solidFill>
                  <a:srgbClr val="CC0000"/>
                </a:solidFill>
              </a:rPr>
              <a:t>likelihood of the data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36726" y="3506789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102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22437" y="5105401"/>
            <a:ext cx="23161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1030" name="Oval 6 1"/>
          <p:cNvSpPr>
            <a:spLocks noChangeArrowheads="1"/>
          </p:cNvSpPr>
          <p:nvPr/>
        </p:nvSpPr>
        <p:spPr bwMode="auto">
          <a:xfrm>
            <a:off x="67818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</a:t>
            </a:r>
          </a:p>
        </p:txBody>
      </p:sp>
      <p:sp>
        <p:nvSpPr>
          <p:cNvPr id="1281031" name="Oval 7 1"/>
          <p:cNvSpPr>
            <a:spLocks noChangeArrowheads="1"/>
          </p:cNvSpPr>
          <p:nvPr/>
        </p:nvSpPr>
        <p:spPr bwMode="auto">
          <a:xfrm>
            <a:off x="7315200" y="3429000"/>
            <a:ext cx="381000" cy="3810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>
                <a:latin typeface="Calibri"/>
                <a:cs typeface="Calibri"/>
              </a:rPr>
              <a:t>r</a:t>
            </a:r>
          </a:p>
        </p:txBody>
      </p:sp>
      <p:sp>
        <p:nvSpPr>
          <p:cNvPr id="1281032" name="Oval 8 1"/>
          <p:cNvSpPr>
            <a:spLocks noChangeArrowheads="1"/>
          </p:cNvSpPr>
          <p:nvPr/>
        </p:nvSpPr>
        <p:spPr bwMode="auto">
          <a:xfrm>
            <a:off x="7848600" y="34290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99250" y="4022726"/>
            <a:ext cx="1758951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owchart: Magnetic Disk 9"/>
          <p:cNvSpPr/>
          <p:nvPr/>
        </p:nvSpPr>
        <p:spPr>
          <a:xfrm>
            <a:off x="8991600" y="1676400"/>
            <a:ext cx="1143000" cy="8382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9" name="Oval 6 2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0" name="Oval 7 2"/>
          <p:cNvSpPr>
            <a:spLocks noChangeArrowheads="1"/>
          </p:cNvSpPr>
          <p:nvPr/>
        </p:nvSpPr>
        <p:spPr bwMode="auto">
          <a:xfrm>
            <a:off x="9601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1" name="Oval 8 2"/>
          <p:cNvSpPr>
            <a:spLocks noChangeArrowheads="1"/>
          </p:cNvSpPr>
          <p:nvPr/>
        </p:nvSpPr>
        <p:spPr bwMode="auto">
          <a:xfrm>
            <a:off x="99060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2" name="Oval 6 3"/>
          <p:cNvSpPr>
            <a:spLocks noChangeArrowheads="1"/>
          </p:cNvSpPr>
          <p:nvPr/>
        </p:nvSpPr>
        <p:spPr bwMode="auto">
          <a:xfrm>
            <a:off x="9601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3" name="Oval 7 3"/>
          <p:cNvSpPr>
            <a:spLocks noChangeArrowheads="1"/>
          </p:cNvSpPr>
          <p:nvPr/>
        </p:nvSpPr>
        <p:spPr bwMode="auto">
          <a:xfrm>
            <a:off x="9906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4" name="Oval 8 3"/>
          <p:cNvSpPr>
            <a:spLocks noChangeArrowheads="1"/>
          </p:cNvSpPr>
          <p:nvPr/>
        </p:nvSpPr>
        <p:spPr bwMode="auto">
          <a:xfrm>
            <a:off x="91440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5" name="Oval 6 4"/>
          <p:cNvSpPr>
            <a:spLocks noChangeArrowheads="1"/>
          </p:cNvSpPr>
          <p:nvPr/>
        </p:nvSpPr>
        <p:spPr bwMode="auto">
          <a:xfrm>
            <a:off x="9829800" y="20574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6" name="Oval 7 4"/>
          <p:cNvSpPr>
            <a:spLocks noChangeArrowheads="1"/>
          </p:cNvSpPr>
          <p:nvPr/>
        </p:nvSpPr>
        <p:spPr bwMode="auto">
          <a:xfrm>
            <a:off x="8991600" y="21336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7" name="Oval 8 4"/>
          <p:cNvSpPr>
            <a:spLocks noChangeArrowheads="1"/>
          </p:cNvSpPr>
          <p:nvPr/>
        </p:nvSpPr>
        <p:spPr bwMode="auto">
          <a:xfrm>
            <a:off x="9372600" y="20574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68" name="Oval 6 5"/>
          <p:cNvSpPr>
            <a:spLocks noChangeArrowheads="1"/>
          </p:cNvSpPr>
          <p:nvPr/>
        </p:nvSpPr>
        <p:spPr bwMode="auto">
          <a:xfrm>
            <a:off x="9220200" y="22098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69" name="Oval 7 5"/>
          <p:cNvSpPr>
            <a:spLocks noChangeArrowheads="1"/>
          </p:cNvSpPr>
          <p:nvPr/>
        </p:nvSpPr>
        <p:spPr bwMode="auto">
          <a:xfrm>
            <a:off x="9753600" y="22098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0" name="Oval 8 5"/>
          <p:cNvSpPr>
            <a:spLocks noChangeArrowheads="1"/>
          </p:cNvSpPr>
          <p:nvPr/>
        </p:nvSpPr>
        <p:spPr bwMode="auto">
          <a:xfrm>
            <a:off x="94488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1" name="Oval 6 6"/>
          <p:cNvSpPr>
            <a:spLocks noChangeArrowheads="1"/>
          </p:cNvSpPr>
          <p:nvPr/>
        </p:nvSpPr>
        <p:spPr bwMode="auto">
          <a:xfrm>
            <a:off x="9677400" y="1981200"/>
            <a:ext cx="152400" cy="15240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27672" name="Oval 7 6"/>
          <p:cNvSpPr>
            <a:spLocks noChangeArrowheads="1"/>
          </p:cNvSpPr>
          <p:nvPr/>
        </p:nvSpPr>
        <p:spPr bwMode="auto">
          <a:xfrm>
            <a:off x="9296400" y="22860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27673" name="Oval 8 6"/>
          <p:cNvSpPr>
            <a:spLocks noChangeArrowheads="1"/>
          </p:cNvSpPr>
          <p:nvPr/>
        </p:nvSpPr>
        <p:spPr bwMode="auto">
          <a:xfrm>
            <a:off x="9220200" y="1981200"/>
            <a:ext cx="152400" cy="1524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900" dirty="0"/>
              <a:t>b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5574" y="1295400"/>
            <a:ext cx="3838788" cy="21336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E70F26-FE01-462A-A390-3F7043AF92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20" y="5394701"/>
            <a:ext cx="1751320" cy="25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EEC1F-56E1-4174-8049-BC6E758A8E5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25" y="5867400"/>
            <a:ext cx="2298512" cy="253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A80F79-8E0D-402C-AF63-277FA25E3D0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91" y="5186286"/>
            <a:ext cx="371909" cy="181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D0E99-F42F-46E9-96E7-93EF52B872B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46" y="5186287"/>
            <a:ext cx="163091" cy="181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DC98FF-56BD-453F-B37B-A9FA2AF89D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6" y="5161014"/>
            <a:ext cx="781922" cy="25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 animBg="1"/>
      <p:bldP spid="1281031" grpId="0" animBg="1"/>
      <p:bldP spid="12810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Your First Consulting Job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BD3E869C-3C04-48C6-B803-F41377566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billionaire tech entrepreneur asks you a question: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He says: </a:t>
            </a:r>
            <a:r>
              <a:rPr lang="en-US" dirty="0"/>
              <a:t>I have a thumbtack, if I flip it, what’s the probability it will fall with the nail up?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Please flip it a few times: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The probability is:</a:t>
            </a:r>
          </a:p>
          <a:p>
            <a:pPr lvl="2"/>
            <a:r>
              <a:rPr lang="en-US" dirty="0"/>
              <a:t>P(H) = 3/5</a:t>
            </a:r>
          </a:p>
          <a:p>
            <a:pPr lvl="1"/>
            <a:r>
              <a:rPr lang="en-US" sz="3200" b="1" dirty="0">
                <a:solidFill>
                  <a:srgbClr val="000090"/>
                </a:solidFill>
              </a:rPr>
              <a:t>He says: </a:t>
            </a:r>
            <a:r>
              <a:rPr lang="en-US" sz="3200" b="1" dirty="0">
                <a:solidFill>
                  <a:srgbClr val="FF0000"/>
                </a:solidFill>
              </a:rPr>
              <a:t>Why???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You say: </a:t>
            </a:r>
            <a:r>
              <a:rPr lang="en-US" dirty="0"/>
              <a:t>Because…</a:t>
            </a:r>
          </a:p>
        </p:txBody>
      </p:sp>
      <p:pic>
        <p:nvPicPr>
          <p:cNvPr id="35" name="Picture 34" descr="thumbtacks.jpg">
            <a:extLst>
              <a:ext uri="{FF2B5EF4-FFF2-40B4-BE49-F238E27FC236}">
                <a16:creationId xmlns:a16="http://schemas.microsoft.com/office/drawing/2014/main" id="{40DB07F4-A58C-481D-AB85-0B3EAC13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311" y="3429001"/>
            <a:ext cx="845889" cy="838200"/>
          </a:xfrm>
          <a:prstGeom prst="rect">
            <a:avLst/>
          </a:prstGeom>
        </p:spPr>
      </p:pic>
      <p:pic>
        <p:nvPicPr>
          <p:cNvPr id="36" name="Picture 35" descr="thumbtacks.jpg">
            <a:extLst>
              <a:ext uri="{FF2B5EF4-FFF2-40B4-BE49-F238E27FC236}">
                <a16:creationId xmlns:a16="http://schemas.microsoft.com/office/drawing/2014/main" id="{94BCBA1E-81FE-4C11-A499-3D123D6F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6311" y="3429000"/>
            <a:ext cx="845889" cy="838200"/>
          </a:xfrm>
          <a:prstGeom prst="rect">
            <a:avLst/>
          </a:prstGeom>
        </p:spPr>
      </p:pic>
      <p:pic>
        <p:nvPicPr>
          <p:cNvPr id="37" name="Picture 36" descr="thumbtacks.jpg">
            <a:extLst>
              <a:ext uri="{FF2B5EF4-FFF2-40B4-BE49-F238E27FC236}">
                <a16:creationId xmlns:a16="http://schemas.microsoft.com/office/drawing/2014/main" id="{40422710-1578-4969-8557-A8D8A48161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0" y="3429000"/>
            <a:ext cx="845889" cy="838200"/>
          </a:xfrm>
          <a:prstGeom prst="rect">
            <a:avLst/>
          </a:prstGeom>
        </p:spPr>
      </p:pic>
      <p:pic>
        <p:nvPicPr>
          <p:cNvPr id="38" name="Picture 37" descr="thumbtacks.jpg">
            <a:extLst>
              <a:ext uri="{FF2B5EF4-FFF2-40B4-BE49-F238E27FC236}">
                <a16:creationId xmlns:a16="http://schemas.microsoft.com/office/drawing/2014/main" id="{4682307A-41A9-4F96-B422-727524402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3800" y="3429000"/>
            <a:ext cx="845889" cy="838200"/>
          </a:xfrm>
          <a:prstGeom prst="rect">
            <a:avLst/>
          </a:prstGeom>
        </p:spPr>
      </p:pic>
      <p:pic>
        <p:nvPicPr>
          <p:cNvPr id="39" name="Picture 38" descr="thumbtacks.jpg">
            <a:extLst>
              <a:ext uri="{FF2B5EF4-FFF2-40B4-BE49-F238E27FC236}">
                <a16:creationId xmlns:a16="http://schemas.microsoft.com/office/drawing/2014/main" id="{BC88BEC6-EDAB-496B-A8BE-073C378A97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3429000"/>
            <a:ext cx="84588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Your First Consulting Job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A2DE98E-7C16-4732-B673-7AADCC8D0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P(Heads) =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</a:t>
            </a:r>
            <a:r>
              <a:rPr lang="en-US" dirty="0"/>
              <a:t>,  P(Tails) = 1-</a:t>
            </a:r>
            <a:r>
              <a:rPr lang="en-US" dirty="0">
                <a:latin typeface="Symbol" pitchFamily="48" charset="2"/>
                <a:sym typeface="Symbol" pitchFamily="48" charset="2"/>
              </a:rPr>
              <a:t>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Flips are </a:t>
            </a:r>
            <a:r>
              <a:rPr lang="en-US" i="1" dirty="0" err="1">
                <a:solidFill>
                  <a:srgbClr val="000090"/>
                </a:solidFill>
              </a:rPr>
              <a:t>i.i.d</a:t>
            </a:r>
            <a:r>
              <a:rPr lang="en-US" i="1" dirty="0">
                <a:solidFill>
                  <a:srgbClr val="000090"/>
                </a:solidFill>
              </a:rPr>
              <a:t>.</a:t>
            </a:r>
            <a:r>
              <a:rPr lang="en-US" sz="3000" dirty="0">
                <a:solidFill>
                  <a:srgbClr val="000090"/>
                </a:solidFill>
              </a:rPr>
              <a:t>: </a:t>
            </a:r>
          </a:p>
          <a:p>
            <a:pPr lvl="1"/>
            <a:r>
              <a:rPr lang="en-US" dirty="0"/>
              <a:t>Independent events</a:t>
            </a:r>
          </a:p>
          <a:p>
            <a:pPr lvl="1"/>
            <a:r>
              <a:rPr lang="en-US" dirty="0"/>
              <a:t>Identically distributed according to unknown distribution</a:t>
            </a:r>
          </a:p>
          <a:p>
            <a:r>
              <a:rPr lang="en-US" dirty="0">
                <a:solidFill>
                  <a:srgbClr val="000090"/>
                </a:solidFill>
              </a:rPr>
              <a:t>Sequence </a:t>
            </a:r>
            <a:r>
              <a:rPr lang="en-US" i="1" dirty="0">
                <a:solidFill>
                  <a:srgbClr val="000090"/>
                </a:solidFill>
              </a:rPr>
              <a:t>D</a:t>
            </a:r>
            <a:r>
              <a:rPr lang="en-US" dirty="0">
                <a:solidFill>
                  <a:srgbClr val="000090"/>
                </a:solidFill>
              </a:rPr>
              <a:t> of </a:t>
            </a:r>
            <a:r>
              <a:rPr lang="en-US" dirty="0">
                <a:solidFill>
                  <a:srgbClr val="000090"/>
                </a:solidFill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olidFill>
                  <a:srgbClr val="000090"/>
                </a:solidFill>
                <a:sym typeface="Symbol" pitchFamily="48" charset="2"/>
              </a:rPr>
              <a:t>H</a:t>
            </a:r>
            <a:r>
              <a:rPr lang="en-US" dirty="0">
                <a:solidFill>
                  <a:srgbClr val="000090"/>
                </a:solidFill>
              </a:rPr>
              <a:t> Heads and </a:t>
            </a:r>
            <a:r>
              <a:rPr lang="en-US" dirty="0">
                <a:solidFill>
                  <a:srgbClr val="000090"/>
                </a:solidFill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olidFill>
                  <a:srgbClr val="000090"/>
                </a:solidFill>
                <a:sym typeface="Symbol" pitchFamily="48" charset="2"/>
              </a:rPr>
              <a:t>T</a:t>
            </a:r>
            <a:r>
              <a:rPr lang="en-US" dirty="0">
                <a:solidFill>
                  <a:srgbClr val="000090"/>
                </a:solidFill>
              </a:rPr>
              <a:t> Tails  </a:t>
            </a:r>
          </a:p>
        </p:txBody>
      </p:sp>
      <p:pic>
        <p:nvPicPr>
          <p:cNvPr id="12" name="Picture 11" descr="thumbtacks.jpg">
            <a:extLst>
              <a:ext uri="{FF2B5EF4-FFF2-40B4-BE49-F238E27FC236}">
                <a16:creationId xmlns:a16="http://schemas.microsoft.com/office/drawing/2014/main" id="{E1B3D6E4-4BA3-484D-84BB-753C8A11F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200" y="2163763"/>
            <a:ext cx="845889" cy="838200"/>
          </a:xfrm>
          <a:prstGeom prst="rect">
            <a:avLst/>
          </a:prstGeom>
        </p:spPr>
      </p:pic>
      <p:pic>
        <p:nvPicPr>
          <p:cNvPr id="13" name="Picture 12" descr="thumbtacks.jpg">
            <a:extLst>
              <a:ext uri="{FF2B5EF4-FFF2-40B4-BE49-F238E27FC236}">
                <a16:creationId xmlns:a16="http://schemas.microsoft.com/office/drawing/2014/main" id="{1D6E06B0-16B5-433A-B7F4-60A4526EEA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0" y="2163762"/>
            <a:ext cx="845889" cy="838200"/>
          </a:xfrm>
          <a:prstGeom prst="rect">
            <a:avLst/>
          </a:prstGeom>
        </p:spPr>
      </p:pic>
      <p:pic>
        <p:nvPicPr>
          <p:cNvPr id="14" name="Picture 13" descr="thumbtacks.jpg">
            <a:extLst>
              <a:ext uri="{FF2B5EF4-FFF2-40B4-BE49-F238E27FC236}">
                <a16:creationId xmlns:a16="http://schemas.microsoft.com/office/drawing/2014/main" id="{BD9DFB0F-3EB7-4CB3-BB37-8DB8BF7C55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2889" y="2163762"/>
            <a:ext cx="845889" cy="838200"/>
          </a:xfrm>
          <a:prstGeom prst="rect">
            <a:avLst/>
          </a:prstGeom>
        </p:spPr>
      </p:pic>
      <p:pic>
        <p:nvPicPr>
          <p:cNvPr id="15" name="Picture 14" descr="thumbtacks.jpg">
            <a:extLst>
              <a:ext uri="{FF2B5EF4-FFF2-40B4-BE49-F238E27FC236}">
                <a16:creationId xmlns:a16="http://schemas.microsoft.com/office/drawing/2014/main" id="{6AF6BF17-ADB4-45B8-A167-9A76BCF491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7200" y="2163763"/>
            <a:ext cx="845889" cy="838200"/>
          </a:xfrm>
          <a:prstGeom prst="rect">
            <a:avLst/>
          </a:prstGeom>
        </p:spPr>
      </p:pic>
      <p:pic>
        <p:nvPicPr>
          <p:cNvPr id="16" name="Picture 15" descr="thumbtacks.jpg">
            <a:extLst>
              <a:ext uri="{FF2B5EF4-FFF2-40B4-BE49-F238E27FC236}">
                <a16:creationId xmlns:a16="http://schemas.microsoft.com/office/drawing/2014/main" id="{DE1EDD90-D6A0-4A5D-A7BA-F6A69B275E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8889" y="2163762"/>
            <a:ext cx="845889" cy="838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97E9EB-8ADE-4D9C-B304-3714F5F18A6D}"/>
              </a:ext>
            </a:extLst>
          </p:cNvPr>
          <p:cNvSpPr txBox="1"/>
          <p:nvPr/>
        </p:nvSpPr>
        <p:spPr>
          <a:xfrm>
            <a:off x="7086600" y="21637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18" name="Picture 4" descr="txp_fig">
            <a:extLst>
              <a:ext uri="{FF2B5EF4-FFF2-40B4-BE49-F238E27FC236}">
                <a16:creationId xmlns:a16="http://schemas.microsoft.com/office/drawing/2014/main" id="{B30CF0CE-B927-4F14-A007-2BD965E0150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5849938"/>
            <a:ext cx="5410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F668E9-6642-476C-BDCF-3B7F99EF2544}"/>
              </a:ext>
            </a:extLst>
          </p:cNvPr>
          <p:cNvSpPr/>
          <p:nvPr/>
        </p:nvSpPr>
        <p:spPr>
          <a:xfrm>
            <a:off x="4608731" y="3098087"/>
            <a:ext cx="5624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={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</a:t>
            </a:r>
            <a:r>
              <a:rPr lang="en-US" i="1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|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=1</a:t>
            </a:r>
            <a:r>
              <a:rPr lang="en-US" sz="2800" i="1" dirty="0">
                <a:latin typeface="Times New Roman"/>
                <a:cs typeface="Times New Roman"/>
              </a:rPr>
              <a:t>…n</a:t>
            </a:r>
            <a:r>
              <a:rPr lang="en-US" sz="2800" dirty="0">
                <a:latin typeface="Times New Roman"/>
                <a:cs typeface="Times New Roman"/>
              </a:rPr>
              <a:t>}, 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i="1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latin typeface="Times New Roman"/>
                <a:cs typeface="Times New Roman"/>
              </a:rPr>
              <a:t>θ</a:t>
            </a:r>
            <a:r>
              <a:rPr lang="en-US" sz="11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) = </a:t>
            </a:r>
            <a:r>
              <a:rPr lang="en-US" sz="2800" dirty="0" err="1">
                <a:latin typeface="Times New Roman"/>
                <a:cs typeface="Times New Roman"/>
              </a:rPr>
              <a:t>Π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i="1" dirty="0" err="1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x</a:t>
            </a:r>
            <a:r>
              <a:rPr lang="en-US" sz="2800" i="1" baseline="-25000" dirty="0">
                <a:latin typeface="Times New Roman"/>
                <a:cs typeface="Times New Roman"/>
              </a:rPr>
              <a:t>i </a:t>
            </a:r>
            <a:r>
              <a:rPr lang="en-US" sz="28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800" i="1" dirty="0" err="1">
                <a:latin typeface="Times New Roman"/>
                <a:cs typeface="Times New Roman"/>
              </a:rPr>
              <a:t>θ</a:t>
            </a:r>
            <a:r>
              <a:rPr lang="en-US" sz="11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8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Parameter Estimation with Maximum Likelihood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55AC48E-7E28-44CF-BD39-20D3E9DB9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000090"/>
                </a:solidFill>
              </a:rPr>
              <a:t>Data: </a:t>
            </a:r>
            <a:r>
              <a:rPr lang="en-US" dirty="0"/>
              <a:t>Observed set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/>
              <a:t> of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ym typeface="Symbol" pitchFamily="48" charset="2"/>
              </a:rPr>
              <a:t>H</a:t>
            </a:r>
            <a:r>
              <a:rPr lang="en-US" dirty="0"/>
              <a:t> Heads and </a:t>
            </a:r>
            <a:r>
              <a:rPr lang="en-US" dirty="0">
                <a:latin typeface="Symbol" pitchFamily="48" charset="2"/>
                <a:sym typeface="Symbol" pitchFamily="48" charset="2"/>
              </a:rPr>
              <a:t></a:t>
            </a:r>
            <a:r>
              <a:rPr lang="en-US" baseline="-25000" dirty="0">
                <a:sym typeface="Symbol" pitchFamily="48" charset="2"/>
              </a:rPr>
              <a:t>T</a:t>
            </a:r>
            <a:r>
              <a:rPr lang="en-US" dirty="0"/>
              <a:t> Tails  </a:t>
            </a:r>
          </a:p>
          <a:p>
            <a:r>
              <a:rPr lang="en-US" b="1" dirty="0">
                <a:solidFill>
                  <a:srgbClr val="000090"/>
                </a:solidFill>
              </a:rPr>
              <a:t>Hypothesis space: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Binomial distributions </a:t>
            </a:r>
          </a:p>
          <a:p>
            <a:r>
              <a:rPr lang="en-US" b="1" dirty="0">
                <a:solidFill>
                  <a:srgbClr val="000090"/>
                </a:solidFill>
              </a:rPr>
              <a:t>Learning: </a:t>
            </a:r>
            <a:r>
              <a:rPr lang="en-US" dirty="0"/>
              <a:t>finding </a:t>
            </a:r>
            <a:r>
              <a:rPr lang="en-US" dirty="0">
                <a:latin typeface="Times New Roman"/>
                <a:cs typeface="Times New Roman"/>
                <a:sym typeface="Symbol" pitchFamily="48" charset="2"/>
              </a:rPr>
              <a:t></a:t>
            </a:r>
            <a:r>
              <a:rPr lang="en-US" dirty="0">
                <a:latin typeface="Symbol" pitchFamily="48" charset="2"/>
                <a:sym typeface="Symbol" pitchFamily="48" charset="2"/>
              </a:rPr>
              <a:t> </a:t>
            </a:r>
            <a:r>
              <a:rPr lang="en-US" dirty="0"/>
              <a:t>is an optimization problem</a:t>
            </a:r>
          </a:p>
          <a:p>
            <a:pPr lvl="1"/>
            <a:r>
              <a:rPr lang="en-US" dirty="0"/>
              <a:t>What’s the objective function?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90"/>
                </a:solidFill>
              </a:rPr>
              <a:t>MLE: </a:t>
            </a:r>
            <a:r>
              <a:rPr lang="en-US" dirty="0"/>
              <a:t>Choose </a:t>
            </a:r>
            <a:r>
              <a:rPr lang="en-US" dirty="0">
                <a:latin typeface="Times New Roman"/>
                <a:cs typeface="Times New Roman"/>
                <a:sym typeface="Symbol" pitchFamily="48" charset="2"/>
              </a:rPr>
              <a:t></a:t>
            </a:r>
            <a:r>
              <a:rPr lang="en-US" dirty="0"/>
              <a:t> to maximize probability of </a:t>
            </a:r>
            <a:r>
              <a:rPr lang="en-US" i="1" dirty="0"/>
              <a:t>D</a:t>
            </a:r>
          </a:p>
        </p:txBody>
      </p:sp>
      <p:pic>
        <p:nvPicPr>
          <p:cNvPr id="21" name="Picture 9" descr="txp_fig">
            <a:extLst>
              <a:ext uri="{FF2B5EF4-FFF2-40B4-BE49-F238E27FC236}">
                <a16:creationId xmlns:a16="http://schemas.microsoft.com/office/drawing/2014/main" id="{E8636A90-B8E5-45C4-A110-BB10A8009B8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325"/>
          <a:stretch/>
        </p:blipFill>
        <p:spPr bwMode="auto">
          <a:xfrm>
            <a:off x="3108325" y="5005388"/>
            <a:ext cx="5367338" cy="7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 descr="txp_fig">
            <a:extLst>
              <a:ext uri="{FF2B5EF4-FFF2-40B4-BE49-F238E27FC236}">
                <a16:creationId xmlns:a16="http://schemas.microsoft.com/office/drawing/2014/main" id="{941E95F0-4451-4895-87D3-D111BD08B60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4419600" cy="41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 descr="txp_fig">
            <a:extLst>
              <a:ext uri="{FF2B5EF4-FFF2-40B4-BE49-F238E27FC236}">
                <a16:creationId xmlns:a16="http://schemas.microsoft.com/office/drawing/2014/main" id="{E37BE4C0-1FF5-427A-A7E1-80D2071715C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038" b="-1549"/>
          <a:stretch/>
        </p:blipFill>
        <p:spPr bwMode="auto">
          <a:xfrm>
            <a:off x="3124200" y="5779209"/>
            <a:ext cx="5367338" cy="69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15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Parameter Estimation with Maximum Likelihood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E2096B-25EA-441B-B0D1-5C14AE08D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2566988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Set derivative to zero, and solve!</a:t>
            </a:r>
          </a:p>
          <a:p>
            <a:endParaRPr lang="en-US" dirty="0"/>
          </a:p>
        </p:txBody>
      </p:sp>
      <p:pic>
        <p:nvPicPr>
          <p:cNvPr id="24" name="Picture 9" descr="txp_fig">
            <a:extLst>
              <a:ext uri="{FF2B5EF4-FFF2-40B4-BE49-F238E27FC236}">
                <a16:creationId xmlns:a16="http://schemas.microsoft.com/office/drawing/2014/main" id="{4DBFCFC1-5777-4CFE-9038-5B3A6BD3023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478462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3763DA-1C11-49A1-969E-ADBA6CF557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799" y="3100388"/>
            <a:ext cx="3772203" cy="990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CA8378-A828-43D4-812F-7BC53ECF088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4014788"/>
            <a:ext cx="4978400" cy="8485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6755AB-9D18-464A-8871-FCEC759D01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4271" y="4852988"/>
            <a:ext cx="4894729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82DCDB-2919-445A-8E5A-EFA5E9F84FD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0800" y="5767388"/>
            <a:ext cx="2209800" cy="729378"/>
          </a:xfrm>
          <a:prstGeom prst="rect">
            <a:avLst/>
          </a:prstGeom>
        </p:spPr>
      </p:pic>
      <p:grpSp>
        <p:nvGrpSpPr>
          <p:cNvPr id="29" name="Group 11">
            <a:extLst>
              <a:ext uri="{FF2B5EF4-FFF2-40B4-BE49-F238E27FC236}">
                <a16:creationId xmlns:a16="http://schemas.microsoft.com/office/drawing/2014/main" id="{8829E02E-CC16-483B-A7C2-AF9D1C699241}"/>
              </a:ext>
            </a:extLst>
          </p:cNvPr>
          <p:cNvGrpSpPr/>
          <p:nvPr/>
        </p:nvGrpSpPr>
        <p:grpSpPr>
          <a:xfrm>
            <a:off x="1981200" y="2990265"/>
            <a:ext cx="3886200" cy="3539123"/>
            <a:chOff x="304800" y="3014077"/>
            <a:chExt cx="3886200" cy="35391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D4C965D-15CF-44DA-817E-582D4A44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800" y="3014077"/>
              <a:ext cx="2514600" cy="125312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9AD84E1-8A15-487E-9809-60CF4473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005" y="5867400"/>
              <a:ext cx="952995" cy="685800"/>
            </a:xfrm>
            <a:prstGeom prst="rect">
              <a:avLst/>
            </a:prstGeom>
          </p:spPr>
        </p:pic>
      </p:grpSp>
      <p:pic>
        <p:nvPicPr>
          <p:cNvPr id="32" name="Picture 7" descr="txp_fig">
            <a:extLst>
              <a:ext uri="{FF2B5EF4-FFF2-40B4-BE49-F238E27FC236}">
                <a16:creationId xmlns:a16="http://schemas.microsoft.com/office/drawing/2014/main" id="{73306511-3DD2-4DAD-806B-062032D0AF1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5767388"/>
            <a:ext cx="3436938" cy="769938"/>
          </a:xfrm>
          <a:prstGeom prst="rect">
            <a:avLst/>
          </a:prstGeom>
          <a:noFill/>
          <a:ln w="9525">
            <a:solidFill>
              <a:srgbClr val="00009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84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</a:rPr>
              <a:t>Parameter Estimation with Maximum Likelihood</a:t>
            </a:r>
            <a:endParaRPr lang="en-US" dirty="0"/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How do we estimate the conditional probability tables?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Maximum Likelihood, which corresponds to counting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Need to be careful though … let’s see what can go wrong..</a:t>
            </a:r>
          </a:p>
        </p:txBody>
      </p:sp>
    </p:spTree>
    <p:extLst>
      <p:ext uri="{BB962C8B-B14F-4D97-AF65-F5344CB8AC3E}">
        <p14:creationId xmlns:p14="http://schemas.microsoft.com/office/powerpoint/2010/main" val="4277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073" y="1295400"/>
            <a:ext cx="3121641" cy="466725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5452"/>
            <a:ext cx="3352800" cy="4667146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82" y="1295400"/>
            <a:ext cx="4265635" cy="466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000" i="1" dirty="0"/>
              <a:t>relative </a:t>
            </a:r>
            <a:r>
              <a:rPr lang="en-US" sz="2000" dirty="0"/>
              <a:t>probabilities (odds ratios):</a:t>
            </a:r>
          </a:p>
          <a:p>
            <a:pPr eaLnBrk="1" hangingPunct="1"/>
            <a:endParaRPr lang="en-US" sz="20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00200" y="3316288"/>
            <a:ext cx="25146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south-west : inf</a:t>
            </a:r>
          </a:p>
          <a:p>
            <a:r>
              <a:rPr lang="en-US">
                <a:latin typeface="Courier New" pitchFamily="49" charset="0"/>
              </a:rPr>
              <a:t>nation     : inf</a:t>
            </a:r>
          </a:p>
          <a:p>
            <a:r>
              <a:rPr lang="en-US">
                <a:latin typeface="Courier New" pitchFamily="49" charset="0"/>
              </a:rPr>
              <a:t>morally    : inf</a:t>
            </a:r>
          </a:p>
          <a:p>
            <a:r>
              <a:rPr lang="en-US">
                <a:latin typeface="Courier New" pitchFamily="49" charset="0"/>
              </a:rPr>
              <a:t>nicely     : inf</a:t>
            </a:r>
          </a:p>
          <a:p>
            <a:r>
              <a:rPr lang="en-US">
                <a:latin typeface="Courier New" pitchFamily="49" charset="0"/>
              </a:rPr>
              <a:t>extent     : inf</a:t>
            </a:r>
          </a:p>
          <a:p>
            <a:r>
              <a:rPr lang="en-US">
                <a:latin typeface="Courier New" pitchFamily="49" charset="0"/>
              </a:rPr>
              <a:t>seriously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43200" y="57213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What went wrong here?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76800" y="3316288"/>
            <a:ext cx="2438400" cy="2024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screens    : inf</a:t>
            </a:r>
          </a:p>
          <a:p>
            <a:r>
              <a:rPr lang="en-US">
                <a:latin typeface="Courier New" pitchFamily="49" charset="0"/>
              </a:rPr>
              <a:t>minute     : inf</a:t>
            </a:r>
          </a:p>
          <a:p>
            <a:r>
              <a:rPr lang="en-US">
                <a:latin typeface="Courier New" pitchFamily="49" charset="0"/>
              </a:rPr>
              <a:t>guaranteed : inf</a:t>
            </a:r>
          </a:p>
          <a:p>
            <a:r>
              <a:rPr lang="en-US">
                <a:latin typeface="Courier New" pitchFamily="49" charset="0"/>
              </a:rPr>
              <a:t>$205.00    : inf</a:t>
            </a:r>
          </a:p>
          <a:p>
            <a:r>
              <a:rPr lang="en-US">
                <a:latin typeface="Courier New" pitchFamily="49" charset="0"/>
              </a:rPr>
              <a:t>delivery   : inf</a:t>
            </a:r>
          </a:p>
          <a:p>
            <a:r>
              <a:rPr lang="en-US">
                <a:latin typeface="Courier New" pitchFamily="49" charset="0"/>
              </a:rPr>
              <a:t>signature  : inf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458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3876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36220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/>
      <p:bldP spid="266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974725" y="1295400"/>
            <a:ext cx="7537450" cy="51276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974725" y="6423025"/>
            <a:ext cx="75374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974725" y="1295400"/>
            <a:ext cx="1588" cy="512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9747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9731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17256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17240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V="1">
            <a:off x="247491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2473325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32337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Rectangle 13"/>
          <p:cNvSpPr>
            <a:spLocks noChangeArrowheads="1"/>
          </p:cNvSpPr>
          <p:nvPr/>
        </p:nvSpPr>
        <p:spPr bwMode="auto">
          <a:xfrm>
            <a:off x="3232150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 flipV="1">
            <a:off x="398462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983038" y="645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 flipV="1">
            <a:off x="47434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Rectangle 17"/>
          <p:cNvSpPr>
            <a:spLocks noChangeArrowheads="1"/>
          </p:cNvSpPr>
          <p:nvPr/>
        </p:nvSpPr>
        <p:spPr bwMode="auto">
          <a:xfrm>
            <a:off x="47021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V="1">
            <a:off x="54943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54530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12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V="1">
            <a:off x="6243638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Rectangle 21"/>
          <p:cNvSpPr>
            <a:spLocks noChangeArrowheads="1"/>
          </p:cNvSpPr>
          <p:nvPr/>
        </p:nvSpPr>
        <p:spPr bwMode="auto">
          <a:xfrm>
            <a:off x="6202363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14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 flipV="1">
            <a:off x="7002463" y="6346825"/>
            <a:ext cx="1587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Rectangle 23"/>
          <p:cNvSpPr>
            <a:spLocks noChangeArrowheads="1"/>
          </p:cNvSpPr>
          <p:nvPr/>
        </p:nvSpPr>
        <p:spPr bwMode="auto">
          <a:xfrm>
            <a:off x="6961188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16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 flipV="1">
            <a:off x="7753350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Rectangle 25"/>
          <p:cNvSpPr>
            <a:spLocks noChangeArrowheads="1"/>
          </p:cNvSpPr>
          <p:nvPr/>
        </p:nvSpPr>
        <p:spPr bwMode="auto">
          <a:xfrm>
            <a:off x="7712075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18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8512175" y="6346825"/>
            <a:ext cx="1588" cy="76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8470900" y="645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974725" y="6423025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88988" y="6346825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>
            <a:off x="974725" y="58531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788988" y="5776913"/>
            <a:ext cx="1825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974725" y="528161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857250" y="520541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-5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974725" y="4711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2" name="Rectangle 35"/>
          <p:cNvSpPr>
            <a:spLocks noChangeArrowheads="1"/>
          </p:cNvSpPr>
          <p:nvPr/>
        </p:nvSpPr>
        <p:spPr bwMode="auto">
          <a:xfrm>
            <a:off x="896938" y="4635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974725" y="41402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4" name="Rectangle 37"/>
          <p:cNvSpPr>
            <a:spLocks noChangeArrowheads="1"/>
          </p:cNvSpPr>
          <p:nvPr/>
        </p:nvSpPr>
        <p:spPr bwMode="auto">
          <a:xfrm>
            <a:off x="896938" y="406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974725" y="35687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6" name="Rectangle 39"/>
          <p:cNvSpPr>
            <a:spLocks noChangeArrowheads="1"/>
          </p:cNvSpPr>
          <p:nvPr/>
        </p:nvSpPr>
        <p:spPr bwMode="auto">
          <a:xfrm>
            <a:off x="830263" y="34925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974725" y="2998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8" name="Rectangle 41"/>
          <p:cNvSpPr>
            <a:spLocks noChangeArrowheads="1"/>
          </p:cNvSpPr>
          <p:nvPr/>
        </p:nvSpPr>
        <p:spPr bwMode="auto">
          <a:xfrm>
            <a:off x="830263" y="2922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15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69" name="Line 42"/>
          <p:cNvSpPr>
            <a:spLocks noChangeShapeType="1"/>
          </p:cNvSpPr>
          <p:nvPr/>
        </p:nvSpPr>
        <p:spPr bwMode="auto">
          <a:xfrm>
            <a:off x="974725" y="24272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0" name="Rectangle 43"/>
          <p:cNvSpPr>
            <a:spLocks noChangeArrowheads="1"/>
          </p:cNvSpPr>
          <p:nvPr/>
        </p:nvSpPr>
        <p:spPr bwMode="auto">
          <a:xfrm>
            <a:off x="830263" y="23510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974725" y="18557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830263" y="17795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25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>
            <a:off x="974725" y="1295400"/>
            <a:ext cx="666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4" name="Rectangle 47"/>
          <p:cNvSpPr>
            <a:spLocks noChangeArrowheads="1"/>
          </p:cNvSpPr>
          <p:nvPr/>
        </p:nvSpPr>
        <p:spPr bwMode="auto">
          <a:xfrm>
            <a:off x="830263" y="121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pitchFamily="34" charset="0"/>
              </a:rPr>
              <a:t>30</a:t>
            </a:r>
            <a:endParaRPr lang="en-US" sz="2400">
              <a:cs typeface="Arial" pitchFamily="34" charset="0"/>
            </a:endParaRPr>
          </a:p>
        </p:txBody>
      </p:sp>
      <p:sp>
        <p:nvSpPr>
          <p:cNvPr id="22575" name="Oval 48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6" name="Oval 49"/>
          <p:cNvSpPr>
            <a:spLocks noChangeArrowheads="1"/>
          </p:cNvSpPr>
          <p:nvPr/>
        </p:nvSpPr>
        <p:spPr bwMode="auto">
          <a:xfrm>
            <a:off x="1308100" y="4549775"/>
            <a:ext cx="84138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7" name="Oval 50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8" name="Oval 51"/>
          <p:cNvSpPr>
            <a:spLocks noChangeArrowheads="1"/>
          </p:cNvSpPr>
          <p:nvPr/>
        </p:nvSpPr>
        <p:spPr bwMode="auto">
          <a:xfrm>
            <a:off x="1687513" y="483393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79" name="Oval 52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0" name="Oval 53"/>
          <p:cNvSpPr>
            <a:spLocks noChangeArrowheads="1"/>
          </p:cNvSpPr>
          <p:nvPr/>
        </p:nvSpPr>
        <p:spPr bwMode="auto">
          <a:xfrm>
            <a:off x="2066925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1" name="Oval 54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2" name="Oval 55"/>
          <p:cNvSpPr>
            <a:spLocks noChangeArrowheads="1"/>
          </p:cNvSpPr>
          <p:nvPr/>
        </p:nvSpPr>
        <p:spPr bwMode="auto">
          <a:xfrm>
            <a:off x="2436813" y="52435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3" name="Oval 56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4" name="Oval 57"/>
          <p:cNvSpPr>
            <a:spLocks noChangeArrowheads="1"/>
          </p:cNvSpPr>
          <p:nvPr/>
        </p:nvSpPr>
        <p:spPr bwMode="auto">
          <a:xfrm>
            <a:off x="2816225" y="54340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5" name="Oval 58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6" name="Oval 59"/>
          <p:cNvSpPr>
            <a:spLocks noChangeArrowheads="1"/>
          </p:cNvSpPr>
          <p:nvPr/>
        </p:nvSpPr>
        <p:spPr bwMode="auto">
          <a:xfrm>
            <a:off x="3195638" y="53387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7" name="Oval 60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8" name="Oval 61"/>
          <p:cNvSpPr>
            <a:spLocks noChangeArrowheads="1"/>
          </p:cNvSpPr>
          <p:nvPr/>
        </p:nvSpPr>
        <p:spPr bwMode="auto">
          <a:xfrm>
            <a:off x="3567113" y="5081588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89" name="Oval 62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0" name="Oval 63"/>
          <p:cNvSpPr>
            <a:spLocks noChangeArrowheads="1"/>
          </p:cNvSpPr>
          <p:nvPr/>
        </p:nvSpPr>
        <p:spPr bwMode="auto">
          <a:xfrm>
            <a:off x="3946525" y="49196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1" name="Oval 64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2" name="Oval 65"/>
          <p:cNvSpPr>
            <a:spLocks noChangeArrowheads="1"/>
          </p:cNvSpPr>
          <p:nvPr/>
        </p:nvSpPr>
        <p:spPr bwMode="auto">
          <a:xfrm>
            <a:off x="4325938" y="5157788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3" name="Oval 66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4" name="Oval 67"/>
          <p:cNvSpPr>
            <a:spLocks noChangeArrowheads="1"/>
          </p:cNvSpPr>
          <p:nvPr/>
        </p:nvSpPr>
        <p:spPr bwMode="auto">
          <a:xfrm>
            <a:off x="4705350" y="46259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5" name="Oval 68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6" name="Oval 69"/>
          <p:cNvSpPr>
            <a:spLocks noChangeArrowheads="1"/>
          </p:cNvSpPr>
          <p:nvPr/>
        </p:nvSpPr>
        <p:spPr bwMode="auto">
          <a:xfrm>
            <a:off x="5075238" y="480536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7" name="Oval 70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8" name="Oval 71"/>
          <p:cNvSpPr>
            <a:spLocks noChangeArrowheads="1"/>
          </p:cNvSpPr>
          <p:nvPr/>
        </p:nvSpPr>
        <p:spPr bwMode="auto">
          <a:xfrm>
            <a:off x="5456238" y="4435475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99" name="Oval 72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0" name="Oval 73"/>
          <p:cNvSpPr>
            <a:spLocks noChangeArrowheads="1"/>
          </p:cNvSpPr>
          <p:nvPr/>
        </p:nvSpPr>
        <p:spPr bwMode="auto">
          <a:xfrm>
            <a:off x="5835650" y="4786313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1" name="Oval 74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2" name="Oval 75"/>
          <p:cNvSpPr>
            <a:spLocks noChangeArrowheads="1"/>
          </p:cNvSpPr>
          <p:nvPr/>
        </p:nvSpPr>
        <p:spPr bwMode="auto">
          <a:xfrm>
            <a:off x="6205538" y="45497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3" name="Oval 76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4" name="Oval 77"/>
          <p:cNvSpPr>
            <a:spLocks noChangeArrowheads="1"/>
          </p:cNvSpPr>
          <p:nvPr/>
        </p:nvSpPr>
        <p:spPr bwMode="auto">
          <a:xfrm>
            <a:off x="6584950" y="43402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5" name="Oval 78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6" name="Oval 79"/>
          <p:cNvSpPr>
            <a:spLocks noChangeArrowheads="1"/>
          </p:cNvSpPr>
          <p:nvPr/>
        </p:nvSpPr>
        <p:spPr bwMode="auto">
          <a:xfrm>
            <a:off x="6964363" y="36925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7" name="Oval 80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8" name="Oval 81"/>
          <p:cNvSpPr>
            <a:spLocks noChangeArrowheads="1"/>
          </p:cNvSpPr>
          <p:nvPr/>
        </p:nvSpPr>
        <p:spPr bwMode="auto">
          <a:xfrm>
            <a:off x="7335838" y="3949700"/>
            <a:ext cx="84137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09" name="Oval 82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0" name="Oval 83"/>
          <p:cNvSpPr>
            <a:spLocks noChangeArrowheads="1"/>
          </p:cNvSpPr>
          <p:nvPr/>
        </p:nvSpPr>
        <p:spPr bwMode="auto">
          <a:xfrm>
            <a:off x="7715250" y="3797300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1" name="Oval 84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2" name="Oval 85"/>
          <p:cNvSpPr>
            <a:spLocks noChangeArrowheads="1"/>
          </p:cNvSpPr>
          <p:nvPr/>
        </p:nvSpPr>
        <p:spPr bwMode="auto">
          <a:xfrm>
            <a:off x="8094663" y="365442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3" name="Oval 86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4" name="Oval 87"/>
          <p:cNvSpPr>
            <a:spLocks noChangeArrowheads="1"/>
          </p:cNvSpPr>
          <p:nvPr/>
        </p:nvSpPr>
        <p:spPr bwMode="auto">
          <a:xfrm>
            <a:off x="8474075" y="3254375"/>
            <a:ext cx="85725" cy="85725"/>
          </a:xfrm>
          <a:prstGeom prst="ellips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5" name="Freeform 88"/>
          <p:cNvSpPr>
            <a:spLocks/>
          </p:cNvSpPr>
          <p:nvPr/>
        </p:nvSpPr>
        <p:spPr bwMode="auto">
          <a:xfrm>
            <a:off x="1344613" y="1827213"/>
            <a:ext cx="4784725" cy="3721100"/>
          </a:xfrm>
          <a:custGeom>
            <a:avLst/>
            <a:gdLst>
              <a:gd name="T0" fmla="*/ 2147483647 w 3014"/>
              <a:gd name="T1" fmla="*/ 2147483647 h 2344"/>
              <a:gd name="T2" fmla="*/ 2147483647 w 3014"/>
              <a:gd name="T3" fmla="*/ 2147483647 h 2344"/>
              <a:gd name="T4" fmla="*/ 2147483647 w 3014"/>
              <a:gd name="T5" fmla="*/ 2147483647 h 2344"/>
              <a:gd name="T6" fmla="*/ 2147483647 w 3014"/>
              <a:gd name="T7" fmla="*/ 2147483647 h 2344"/>
              <a:gd name="T8" fmla="*/ 2147483647 w 3014"/>
              <a:gd name="T9" fmla="*/ 2147483647 h 2344"/>
              <a:gd name="T10" fmla="*/ 2147483647 w 3014"/>
              <a:gd name="T11" fmla="*/ 2147483647 h 2344"/>
              <a:gd name="T12" fmla="*/ 2147483647 w 3014"/>
              <a:gd name="T13" fmla="*/ 2147483647 h 2344"/>
              <a:gd name="T14" fmla="*/ 2147483647 w 3014"/>
              <a:gd name="T15" fmla="*/ 2147483647 h 2344"/>
              <a:gd name="T16" fmla="*/ 2147483647 w 3014"/>
              <a:gd name="T17" fmla="*/ 2147483647 h 2344"/>
              <a:gd name="T18" fmla="*/ 2147483647 w 3014"/>
              <a:gd name="T19" fmla="*/ 2147483647 h 2344"/>
              <a:gd name="T20" fmla="*/ 2147483647 w 3014"/>
              <a:gd name="T21" fmla="*/ 2147483647 h 2344"/>
              <a:gd name="T22" fmla="*/ 2147483647 w 3014"/>
              <a:gd name="T23" fmla="*/ 2147483647 h 2344"/>
              <a:gd name="T24" fmla="*/ 2147483647 w 3014"/>
              <a:gd name="T25" fmla="*/ 2147483647 h 2344"/>
              <a:gd name="T26" fmla="*/ 2147483647 w 3014"/>
              <a:gd name="T27" fmla="*/ 2147483647 h 2344"/>
              <a:gd name="T28" fmla="*/ 2147483647 w 3014"/>
              <a:gd name="T29" fmla="*/ 2147483647 h 2344"/>
              <a:gd name="T30" fmla="*/ 2147483647 w 3014"/>
              <a:gd name="T31" fmla="*/ 2147483647 h 2344"/>
              <a:gd name="T32" fmla="*/ 2147483647 w 3014"/>
              <a:gd name="T33" fmla="*/ 2147483647 h 2344"/>
              <a:gd name="T34" fmla="*/ 2147483647 w 3014"/>
              <a:gd name="T35" fmla="*/ 2147483647 h 2344"/>
              <a:gd name="T36" fmla="*/ 2147483647 w 3014"/>
              <a:gd name="T37" fmla="*/ 2147483647 h 2344"/>
              <a:gd name="T38" fmla="*/ 2147483647 w 3014"/>
              <a:gd name="T39" fmla="*/ 2147483647 h 2344"/>
              <a:gd name="T40" fmla="*/ 2147483647 w 3014"/>
              <a:gd name="T41" fmla="*/ 2147483647 h 2344"/>
              <a:gd name="T42" fmla="*/ 2147483647 w 3014"/>
              <a:gd name="T43" fmla="*/ 2147483647 h 2344"/>
              <a:gd name="T44" fmla="*/ 2147483647 w 3014"/>
              <a:gd name="T45" fmla="*/ 2147483647 h 2344"/>
              <a:gd name="T46" fmla="*/ 2147483647 w 3014"/>
              <a:gd name="T47" fmla="*/ 2147483647 h 2344"/>
              <a:gd name="T48" fmla="*/ 2147483647 w 3014"/>
              <a:gd name="T49" fmla="*/ 2147483647 h 2344"/>
              <a:gd name="T50" fmla="*/ 2147483647 w 3014"/>
              <a:gd name="T51" fmla="*/ 2147483647 h 2344"/>
              <a:gd name="T52" fmla="*/ 2147483647 w 3014"/>
              <a:gd name="T53" fmla="*/ 2147483647 h 2344"/>
              <a:gd name="T54" fmla="*/ 2147483647 w 3014"/>
              <a:gd name="T55" fmla="*/ 2147483647 h 2344"/>
              <a:gd name="T56" fmla="*/ 2147483647 w 3014"/>
              <a:gd name="T57" fmla="*/ 2147483647 h 2344"/>
              <a:gd name="T58" fmla="*/ 2147483647 w 3014"/>
              <a:gd name="T59" fmla="*/ 2147483647 h 2344"/>
              <a:gd name="T60" fmla="*/ 2147483647 w 3014"/>
              <a:gd name="T61" fmla="*/ 2147483647 h 2344"/>
              <a:gd name="T62" fmla="*/ 2147483647 w 3014"/>
              <a:gd name="T63" fmla="*/ 2147483647 h 2344"/>
              <a:gd name="T64" fmla="*/ 2147483647 w 3014"/>
              <a:gd name="T65" fmla="*/ 2147483647 h 2344"/>
              <a:gd name="T66" fmla="*/ 2147483647 w 3014"/>
              <a:gd name="T67" fmla="*/ 2147483647 h 2344"/>
              <a:gd name="T68" fmla="*/ 2147483647 w 3014"/>
              <a:gd name="T69" fmla="*/ 2147483647 h 2344"/>
              <a:gd name="T70" fmla="*/ 2147483647 w 3014"/>
              <a:gd name="T71" fmla="*/ 2147483647 h 2344"/>
              <a:gd name="T72" fmla="*/ 2147483647 w 3014"/>
              <a:gd name="T73" fmla="*/ 2147483647 h 2344"/>
              <a:gd name="T74" fmla="*/ 2147483647 w 3014"/>
              <a:gd name="T75" fmla="*/ 2147483647 h 2344"/>
              <a:gd name="T76" fmla="*/ 2147483647 w 3014"/>
              <a:gd name="T77" fmla="*/ 2147483647 h 2344"/>
              <a:gd name="T78" fmla="*/ 2147483647 w 3014"/>
              <a:gd name="T79" fmla="*/ 2147483647 h 2344"/>
              <a:gd name="T80" fmla="*/ 2147483647 w 3014"/>
              <a:gd name="T81" fmla="*/ 2147483647 h 2344"/>
              <a:gd name="T82" fmla="*/ 2147483647 w 3014"/>
              <a:gd name="T83" fmla="*/ 2147483647 h 234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014"/>
              <a:gd name="T127" fmla="*/ 0 h 2344"/>
              <a:gd name="T128" fmla="*/ 3014 w 3014"/>
              <a:gd name="T129" fmla="*/ 2344 h 234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014" h="2344">
                <a:moveTo>
                  <a:pt x="0" y="1739"/>
                </a:moveTo>
                <a:lnTo>
                  <a:pt x="24" y="630"/>
                </a:lnTo>
                <a:lnTo>
                  <a:pt x="48" y="114"/>
                </a:lnTo>
                <a:lnTo>
                  <a:pt x="72" y="0"/>
                </a:lnTo>
                <a:lnTo>
                  <a:pt x="96" y="132"/>
                </a:lnTo>
                <a:lnTo>
                  <a:pt x="120" y="402"/>
                </a:lnTo>
                <a:lnTo>
                  <a:pt x="144" y="738"/>
                </a:lnTo>
                <a:lnTo>
                  <a:pt x="168" y="1085"/>
                </a:lnTo>
                <a:lnTo>
                  <a:pt x="192" y="1409"/>
                </a:lnTo>
                <a:lnTo>
                  <a:pt x="216" y="1691"/>
                </a:lnTo>
                <a:lnTo>
                  <a:pt x="240" y="1918"/>
                </a:lnTo>
                <a:lnTo>
                  <a:pt x="264" y="2098"/>
                </a:lnTo>
                <a:lnTo>
                  <a:pt x="287" y="2218"/>
                </a:lnTo>
                <a:lnTo>
                  <a:pt x="311" y="2296"/>
                </a:lnTo>
                <a:lnTo>
                  <a:pt x="335" y="2338"/>
                </a:lnTo>
                <a:lnTo>
                  <a:pt x="359" y="2344"/>
                </a:lnTo>
                <a:lnTo>
                  <a:pt x="383" y="2332"/>
                </a:lnTo>
                <a:lnTo>
                  <a:pt x="407" y="2302"/>
                </a:lnTo>
                <a:lnTo>
                  <a:pt x="431" y="2260"/>
                </a:lnTo>
                <a:lnTo>
                  <a:pt x="455" y="2218"/>
                </a:lnTo>
                <a:lnTo>
                  <a:pt x="479" y="2182"/>
                </a:lnTo>
                <a:lnTo>
                  <a:pt x="503" y="2146"/>
                </a:lnTo>
                <a:lnTo>
                  <a:pt x="527" y="2116"/>
                </a:lnTo>
                <a:lnTo>
                  <a:pt x="551" y="2092"/>
                </a:lnTo>
                <a:lnTo>
                  <a:pt x="569" y="2080"/>
                </a:lnTo>
                <a:lnTo>
                  <a:pt x="592" y="2080"/>
                </a:lnTo>
                <a:lnTo>
                  <a:pt x="616" y="2080"/>
                </a:lnTo>
                <a:lnTo>
                  <a:pt x="640" y="2098"/>
                </a:lnTo>
                <a:lnTo>
                  <a:pt x="664" y="2116"/>
                </a:lnTo>
                <a:lnTo>
                  <a:pt x="688" y="2134"/>
                </a:lnTo>
                <a:lnTo>
                  <a:pt x="712" y="2164"/>
                </a:lnTo>
                <a:lnTo>
                  <a:pt x="736" y="2188"/>
                </a:lnTo>
                <a:lnTo>
                  <a:pt x="760" y="2218"/>
                </a:lnTo>
                <a:lnTo>
                  <a:pt x="784" y="2242"/>
                </a:lnTo>
                <a:lnTo>
                  <a:pt x="808" y="2266"/>
                </a:lnTo>
                <a:lnTo>
                  <a:pt x="832" y="2284"/>
                </a:lnTo>
                <a:lnTo>
                  <a:pt x="856" y="2302"/>
                </a:lnTo>
                <a:lnTo>
                  <a:pt x="879" y="2320"/>
                </a:lnTo>
                <a:lnTo>
                  <a:pt x="903" y="2326"/>
                </a:lnTo>
                <a:lnTo>
                  <a:pt x="927" y="2332"/>
                </a:lnTo>
                <a:lnTo>
                  <a:pt x="951" y="2332"/>
                </a:lnTo>
                <a:lnTo>
                  <a:pt x="975" y="2326"/>
                </a:lnTo>
                <a:lnTo>
                  <a:pt x="999" y="2320"/>
                </a:lnTo>
                <a:lnTo>
                  <a:pt x="1023" y="2314"/>
                </a:lnTo>
                <a:lnTo>
                  <a:pt x="1047" y="2296"/>
                </a:lnTo>
                <a:lnTo>
                  <a:pt x="1071" y="2284"/>
                </a:lnTo>
                <a:lnTo>
                  <a:pt x="1095" y="2266"/>
                </a:lnTo>
                <a:lnTo>
                  <a:pt x="1119" y="2248"/>
                </a:lnTo>
                <a:lnTo>
                  <a:pt x="1143" y="2230"/>
                </a:lnTo>
                <a:lnTo>
                  <a:pt x="1166" y="2212"/>
                </a:lnTo>
                <a:lnTo>
                  <a:pt x="1190" y="2194"/>
                </a:lnTo>
                <a:lnTo>
                  <a:pt x="1214" y="2176"/>
                </a:lnTo>
                <a:lnTo>
                  <a:pt x="1238" y="2158"/>
                </a:lnTo>
                <a:lnTo>
                  <a:pt x="1262" y="2140"/>
                </a:lnTo>
                <a:lnTo>
                  <a:pt x="1286" y="2128"/>
                </a:lnTo>
                <a:lnTo>
                  <a:pt x="1310" y="2116"/>
                </a:lnTo>
                <a:lnTo>
                  <a:pt x="1334" y="2104"/>
                </a:lnTo>
                <a:lnTo>
                  <a:pt x="1352" y="2098"/>
                </a:lnTo>
                <a:lnTo>
                  <a:pt x="1376" y="2092"/>
                </a:lnTo>
                <a:lnTo>
                  <a:pt x="1400" y="2086"/>
                </a:lnTo>
                <a:lnTo>
                  <a:pt x="1424" y="2080"/>
                </a:lnTo>
                <a:lnTo>
                  <a:pt x="1448" y="2074"/>
                </a:lnTo>
                <a:lnTo>
                  <a:pt x="1471" y="2074"/>
                </a:lnTo>
                <a:lnTo>
                  <a:pt x="1495" y="2068"/>
                </a:lnTo>
                <a:lnTo>
                  <a:pt x="1519" y="2068"/>
                </a:lnTo>
                <a:lnTo>
                  <a:pt x="1543" y="2068"/>
                </a:lnTo>
                <a:lnTo>
                  <a:pt x="1567" y="2062"/>
                </a:lnTo>
                <a:lnTo>
                  <a:pt x="1591" y="2062"/>
                </a:lnTo>
                <a:lnTo>
                  <a:pt x="1615" y="2056"/>
                </a:lnTo>
                <a:lnTo>
                  <a:pt x="1639" y="2056"/>
                </a:lnTo>
                <a:lnTo>
                  <a:pt x="1663" y="2050"/>
                </a:lnTo>
                <a:lnTo>
                  <a:pt x="1687" y="2044"/>
                </a:lnTo>
                <a:lnTo>
                  <a:pt x="1711" y="2038"/>
                </a:lnTo>
                <a:lnTo>
                  <a:pt x="1735" y="2032"/>
                </a:lnTo>
                <a:lnTo>
                  <a:pt x="1758" y="2020"/>
                </a:lnTo>
                <a:lnTo>
                  <a:pt x="1782" y="2014"/>
                </a:lnTo>
                <a:lnTo>
                  <a:pt x="1806" y="2002"/>
                </a:lnTo>
                <a:lnTo>
                  <a:pt x="1830" y="1990"/>
                </a:lnTo>
                <a:lnTo>
                  <a:pt x="1854" y="1978"/>
                </a:lnTo>
                <a:lnTo>
                  <a:pt x="1878" y="1966"/>
                </a:lnTo>
                <a:lnTo>
                  <a:pt x="1902" y="1948"/>
                </a:lnTo>
                <a:lnTo>
                  <a:pt x="1926" y="1936"/>
                </a:lnTo>
                <a:lnTo>
                  <a:pt x="1950" y="1924"/>
                </a:lnTo>
                <a:lnTo>
                  <a:pt x="1974" y="1906"/>
                </a:lnTo>
                <a:lnTo>
                  <a:pt x="1998" y="1894"/>
                </a:lnTo>
                <a:lnTo>
                  <a:pt x="2022" y="1876"/>
                </a:lnTo>
                <a:lnTo>
                  <a:pt x="2045" y="1864"/>
                </a:lnTo>
                <a:lnTo>
                  <a:pt x="2069" y="1852"/>
                </a:lnTo>
                <a:lnTo>
                  <a:pt x="2093" y="1841"/>
                </a:lnTo>
                <a:lnTo>
                  <a:pt x="2117" y="1829"/>
                </a:lnTo>
                <a:lnTo>
                  <a:pt x="2141" y="1817"/>
                </a:lnTo>
                <a:lnTo>
                  <a:pt x="2159" y="1805"/>
                </a:lnTo>
                <a:lnTo>
                  <a:pt x="2183" y="1793"/>
                </a:lnTo>
                <a:lnTo>
                  <a:pt x="2207" y="1787"/>
                </a:lnTo>
                <a:lnTo>
                  <a:pt x="2231" y="1781"/>
                </a:lnTo>
                <a:lnTo>
                  <a:pt x="2255" y="1769"/>
                </a:lnTo>
                <a:lnTo>
                  <a:pt x="2279" y="1763"/>
                </a:lnTo>
                <a:lnTo>
                  <a:pt x="2303" y="1757"/>
                </a:lnTo>
                <a:lnTo>
                  <a:pt x="2326" y="1757"/>
                </a:lnTo>
                <a:lnTo>
                  <a:pt x="2350" y="1751"/>
                </a:lnTo>
                <a:lnTo>
                  <a:pt x="2374" y="1751"/>
                </a:lnTo>
                <a:lnTo>
                  <a:pt x="2398" y="1745"/>
                </a:lnTo>
                <a:lnTo>
                  <a:pt x="2422" y="1745"/>
                </a:lnTo>
                <a:lnTo>
                  <a:pt x="2446" y="1745"/>
                </a:lnTo>
                <a:lnTo>
                  <a:pt x="2470" y="1745"/>
                </a:lnTo>
                <a:lnTo>
                  <a:pt x="2494" y="1745"/>
                </a:lnTo>
                <a:lnTo>
                  <a:pt x="2518" y="1745"/>
                </a:lnTo>
                <a:lnTo>
                  <a:pt x="2542" y="1751"/>
                </a:lnTo>
                <a:lnTo>
                  <a:pt x="2566" y="1751"/>
                </a:lnTo>
                <a:lnTo>
                  <a:pt x="2590" y="1757"/>
                </a:lnTo>
                <a:lnTo>
                  <a:pt x="2614" y="1757"/>
                </a:lnTo>
                <a:lnTo>
                  <a:pt x="2637" y="1763"/>
                </a:lnTo>
                <a:lnTo>
                  <a:pt x="2661" y="1769"/>
                </a:lnTo>
                <a:lnTo>
                  <a:pt x="2685" y="1775"/>
                </a:lnTo>
                <a:lnTo>
                  <a:pt x="2709" y="1781"/>
                </a:lnTo>
                <a:lnTo>
                  <a:pt x="2733" y="1787"/>
                </a:lnTo>
                <a:lnTo>
                  <a:pt x="2757" y="1793"/>
                </a:lnTo>
                <a:lnTo>
                  <a:pt x="2781" y="1799"/>
                </a:lnTo>
                <a:lnTo>
                  <a:pt x="2805" y="1805"/>
                </a:lnTo>
                <a:lnTo>
                  <a:pt x="2829" y="1811"/>
                </a:lnTo>
                <a:lnTo>
                  <a:pt x="2853" y="1817"/>
                </a:lnTo>
                <a:lnTo>
                  <a:pt x="2877" y="1823"/>
                </a:lnTo>
                <a:lnTo>
                  <a:pt x="2901" y="1829"/>
                </a:lnTo>
                <a:lnTo>
                  <a:pt x="2924" y="1829"/>
                </a:lnTo>
                <a:lnTo>
                  <a:pt x="2942" y="1835"/>
                </a:lnTo>
                <a:lnTo>
                  <a:pt x="2966" y="1835"/>
                </a:lnTo>
                <a:lnTo>
                  <a:pt x="2990" y="1835"/>
                </a:lnTo>
                <a:lnTo>
                  <a:pt x="3014" y="1829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6" name="Freeform 89"/>
          <p:cNvSpPr>
            <a:spLocks/>
          </p:cNvSpPr>
          <p:nvPr/>
        </p:nvSpPr>
        <p:spPr bwMode="auto">
          <a:xfrm>
            <a:off x="6129338" y="3292475"/>
            <a:ext cx="2382837" cy="2894013"/>
          </a:xfrm>
          <a:custGeom>
            <a:avLst/>
            <a:gdLst>
              <a:gd name="T0" fmla="*/ 2147483647 w 1501"/>
              <a:gd name="T1" fmla="*/ 2147483647 h 1823"/>
              <a:gd name="T2" fmla="*/ 2147483647 w 1501"/>
              <a:gd name="T3" fmla="*/ 2147483647 h 1823"/>
              <a:gd name="T4" fmla="*/ 2147483647 w 1501"/>
              <a:gd name="T5" fmla="*/ 2147483647 h 1823"/>
              <a:gd name="T6" fmla="*/ 2147483647 w 1501"/>
              <a:gd name="T7" fmla="*/ 2147483647 h 1823"/>
              <a:gd name="T8" fmla="*/ 2147483647 w 1501"/>
              <a:gd name="T9" fmla="*/ 2147483647 h 1823"/>
              <a:gd name="T10" fmla="*/ 2147483647 w 1501"/>
              <a:gd name="T11" fmla="*/ 2147483647 h 1823"/>
              <a:gd name="T12" fmla="*/ 2147483647 w 1501"/>
              <a:gd name="T13" fmla="*/ 2147483647 h 1823"/>
              <a:gd name="T14" fmla="*/ 2147483647 w 1501"/>
              <a:gd name="T15" fmla="*/ 2147483647 h 1823"/>
              <a:gd name="T16" fmla="*/ 2147483647 w 1501"/>
              <a:gd name="T17" fmla="*/ 2147483647 h 1823"/>
              <a:gd name="T18" fmla="*/ 2147483647 w 1501"/>
              <a:gd name="T19" fmla="*/ 2147483647 h 1823"/>
              <a:gd name="T20" fmla="*/ 2147483647 w 1501"/>
              <a:gd name="T21" fmla="*/ 2147483647 h 1823"/>
              <a:gd name="T22" fmla="*/ 2147483647 w 1501"/>
              <a:gd name="T23" fmla="*/ 2147483647 h 1823"/>
              <a:gd name="T24" fmla="*/ 2147483647 w 1501"/>
              <a:gd name="T25" fmla="*/ 2147483647 h 1823"/>
              <a:gd name="T26" fmla="*/ 2147483647 w 1501"/>
              <a:gd name="T27" fmla="*/ 2147483647 h 1823"/>
              <a:gd name="T28" fmla="*/ 2147483647 w 1501"/>
              <a:gd name="T29" fmla="*/ 2147483647 h 1823"/>
              <a:gd name="T30" fmla="*/ 2147483647 w 1501"/>
              <a:gd name="T31" fmla="*/ 2147483647 h 1823"/>
              <a:gd name="T32" fmla="*/ 2147483647 w 1501"/>
              <a:gd name="T33" fmla="*/ 2147483647 h 1823"/>
              <a:gd name="T34" fmla="*/ 2147483647 w 1501"/>
              <a:gd name="T35" fmla="*/ 2147483647 h 1823"/>
              <a:gd name="T36" fmla="*/ 2147483647 w 1501"/>
              <a:gd name="T37" fmla="*/ 2147483647 h 1823"/>
              <a:gd name="T38" fmla="*/ 2147483647 w 1501"/>
              <a:gd name="T39" fmla="*/ 2147483647 h 1823"/>
              <a:gd name="T40" fmla="*/ 2147483647 w 1501"/>
              <a:gd name="T41" fmla="*/ 2147483647 h 1823"/>
              <a:gd name="T42" fmla="*/ 2147483647 w 1501"/>
              <a:gd name="T43" fmla="*/ 2147483647 h 1823"/>
              <a:gd name="T44" fmla="*/ 2147483647 w 1501"/>
              <a:gd name="T45" fmla="*/ 2147483647 h 1823"/>
              <a:gd name="T46" fmla="*/ 2147483647 w 1501"/>
              <a:gd name="T47" fmla="*/ 2147483647 h 1823"/>
              <a:gd name="T48" fmla="*/ 2147483647 w 1501"/>
              <a:gd name="T49" fmla="*/ 2147483647 h 1823"/>
              <a:gd name="T50" fmla="*/ 2147483647 w 1501"/>
              <a:gd name="T51" fmla="*/ 2147483647 h 1823"/>
              <a:gd name="T52" fmla="*/ 2147483647 w 1501"/>
              <a:gd name="T53" fmla="*/ 2147483647 h 1823"/>
              <a:gd name="T54" fmla="*/ 2147483647 w 1501"/>
              <a:gd name="T55" fmla="*/ 2147483647 h 1823"/>
              <a:gd name="T56" fmla="*/ 2147483647 w 1501"/>
              <a:gd name="T57" fmla="*/ 2147483647 h 1823"/>
              <a:gd name="T58" fmla="*/ 2147483647 w 1501"/>
              <a:gd name="T59" fmla="*/ 2147483647 h 1823"/>
              <a:gd name="T60" fmla="*/ 2147483647 w 1501"/>
              <a:gd name="T61" fmla="*/ 2147483647 h 1823"/>
              <a:gd name="T62" fmla="*/ 2147483647 w 1501"/>
              <a:gd name="T63" fmla="*/ 0 h 182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01"/>
              <a:gd name="T97" fmla="*/ 0 h 1823"/>
              <a:gd name="T98" fmla="*/ 1501 w 1501"/>
              <a:gd name="T99" fmla="*/ 1823 h 182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01" h="1823">
                <a:moveTo>
                  <a:pt x="0" y="906"/>
                </a:moveTo>
                <a:lnTo>
                  <a:pt x="24" y="900"/>
                </a:lnTo>
                <a:lnTo>
                  <a:pt x="48" y="894"/>
                </a:lnTo>
                <a:lnTo>
                  <a:pt x="72" y="888"/>
                </a:lnTo>
                <a:lnTo>
                  <a:pt x="96" y="870"/>
                </a:lnTo>
                <a:lnTo>
                  <a:pt x="120" y="858"/>
                </a:lnTo>
                <a:lnTo>
                  <a:pt x="144" y="840"/>
                </a:lnTo>
                <a:lnTo>
                  <a:pt x="168" y="816"/>
                </a:lnTo>
                <a:lnTo>
                  <a:pt x="191" y="792"/>
                </a:lnTo>
                <a:lnTo>
                  <a:pt x="215" y="762"/>
                </a:lnTo>
                <a:lnTo>
                  <a:pt x="239" y="732"/>
                </a:lnTo>
                <a:lnTo>
                  <a:pt x="263" y="696"/>
                </a:lnTo>
                <a:lnTo>
                  <a:pt x="287" y="666"/>
                </a:lnTo>
                <a:lnTo>
                  <a:pt x="311" y="624"/>
                </a:lnTo>
                <a:lnTo>
                  <a:pt x="335" y="588"/>
                </a:lnTo>
                <a:lnTo>
                  <a:pt x="359" y="552"/>
                </a:lnTo>
                <a:lnTo>
                  <a:pt x="383" y="510"/>
                </a:lnTo>
                <a:lnTo>
                  <a:pt x="407" y="474"/>
                </a:lnTo>
                <a:lnTo>
                  <a:pt x="431" y="438"/>
                </a:lnTo>
                <a:lnTo>
                  <a:pt x="455" y="408"/>
                </a:lnTo>
                <a:lnTo>
                  <a:pt x="478" y="378"/>
                </a:lnTo>
                <a:lnTo>
                  <a:pt x="502" y="348"/>
                </a:lnTo>
                <a:lnTo>
                  <a:pt x="526" y="330"/>
                </a:lnTo>
                <a:lnTo>
                  <a:pt x="550" y="312"/>
                </a:lnTo>
                <a:lnTo>
                  <a:pt x="574" y="300"/>
                </a:lnTo>
                <a:lnTo>
                  <a:pt x="598" y="294"/>
                </a:lnTo>
                <a:lnTo>
                  <a:pt x="622" y="294"/>
                </a:lnTo>
                <a:lnTo>
                  <a:pt x="646" y="300"/>
                </a:lnTo>
                <a:lnTo>
                  <a:pt x="670" y="312"/>
                </a:lnTo>
                <a:lnTo>
                  <a:pt x="694" y="330"/>
                </a:lnTo>
                <a:lnTo>
                  <a:pt x="712" y="348"/>
                </a:lnTo>
                <a:lnTo>
                  <a:pt x="736" y="372"/>
                </a:lnTo>
                <a:lnTo>
                  <a:pt x="760" y="396"/>
                </a:lnTo>
                <a:lnTo>
                  <a:pt x="783" y="426"/>
                </a:lnTo>
                <a:lnTo>
                  <a:pt x="807" y="450"/>
                </a:lnTo>
                <a:lnTo>
                  <a:pt x="831" y="468"/>
                </a:lnTo>
                <a:lnTo>
                  <a:pt x="855" y="486"/>
                </a:lnTo>
                <a:lnTo>
                  <a:pt x="879" y="498"/>
                </a:lnTo>
                <a:lnTo>
                  <a:pt x="903" y="498"/>
                </a:lnTo>
                <a:lnTo>
                  <a:pt x="927" y="492"/>
                </a:lnTo>
                <a:lnTo>
                  <a:pt x="951" y="468"/>
                </a:lnTo>
                <a:lnTo>
                  <a:pt x="975" y="438"/>
                </a:lnTo>
                <a:lnTo>
                  <a:pt x="999" y="396"/>
                </a:lnTo>
                <a:lnTo>
                  <a:pt x="1023" y="348"/>
                </a:lnTo>
                <a:lnTo>
                  <a:pt x="1047" y="288"/>
                </a:lnTo>
                <a:lnTo>
                  <a:pt x="1070" y="222"/>
                </a:lnTo>
                <a:lnTo>
                  <a:pt x="1094" y="156"/>
                </a:lnTo>
                <a:lnTo>
                  <a:pt x="1118" y="96"/>
                </a:lnTo>
                <a:lnTo>
                  <a:pt x="1142" y="48"/>
                </a:lnTo>
                <a:lnTo>
                  <a:pt x="1166" y="18"/>
                </a:lnTo>
                <a:lnTo>
                  <a:pt x="1190" y="18"/>
                </a:lnTo>
                <a:lnTo>
                  <a:pt x="1214" y="48"/>
                </a:lnTo>
                <a:lnTo>
                  <a:pt x="1238" y="126"/>
                </a:lnTo>
                <a:lnTo>
                  <a:pt x="1262" y="246"/>
                </a:lnTo>
                <a:lnTo>
                  <a:pt x="1286" y="426"/>
                </a:lnTo>
                <a:lnTo>
                  <a:pt x="1310" y="654"/>
                </a:lnTo>
                <a:lnTo>
                  <a:pt x="1334" y="929"/>
                </a:lnTo>
                <a:lnTo>
                  <a:pt x="1357" y="1223"/>
                </a:lnTo>
                <a:lnTo>
                  <a:pt x="1381" y="1505"/>
                </a:lnTo>
                <a:lnTo>
                  <a:pt x="1405" y="1733"/>
                </a:lnTo>
                <a:lnTo>
                  <a:pt x="1429" y="1823"/>
                </a:lnTo>
                <a:lnTo>
                  <a:pt x="1453" y="1667"/>
                </a:lnTo>
                <a:lnTo>
                  <a:pt x="1477" y="1127"/>
                </a:lnTo>
                <a:lnTo>
                  <a:pt x="1501" y="0"/>
                </a:lnTo>
              </a:path>
            </a:pathLst>
          </a:cu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1747678" y="2343150"/>
            <a:ext cx="292925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3333FF"/>
                </a:solidFill>
                <a:latin typeface="Calibri"/>
                <a:cs typeface="Calibri"/>
              </a:rPr>
              <a:t>Degree 15 polynomial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5" grpId="0" animBg="1"/>
      <p:bldP spid="22616" grpId="0" animBg="1"/>
      <p:bldP spid="226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45" y="2235200"/>
            <a:ext cx="3579510" cy="2946400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514" y="2340708"/>
            <a:ext cx="3842741" cy="215509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7424" y="2209800"/>
            <a:ext cx="3804752" cy="294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Important Concepts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Data: labeled instances, e.g. emails marked spam/ham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Held out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Test set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Features: attribute-value pairs which characterize each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Experimentation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Learn parameters (e.g. model probabilities) on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(Tune </a:t>
            </a:r>
            <a:r>
              <a:rPr lang="en-US" sz="1600" dirty="0" err="1">
                <a:latin typeface="Calibri"/>
                <a:cs typeface="Calibri"/>
              </a:rPr>
              <a:t>hyperparameters</a:t>
            </a:r>
            <a:r>
              <a:rPr lang="en-US" sz="1600" dirty="0">
                <a:latin typeface="Calibri"/>
                <a:cs typeface="Calibri"/>
              </a:rPr>
              <a:t> on held-out set)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accuracy on test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Very important: never “peek” at the test set!</a:t>
            </a:r>
          </a:p>
          <a:p>
            <a:pPr lvl="1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Evaluation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Accuracy: fraction of instances predicted correctly</a:t>
            </a: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 err="1">
                <a:latin typeface="Calibri"/>
                <a:cs typeface="Calibri"/>
              </a:rPr>
              <a:t>Overfitting</a:t>
            </a:r>
            <a:r>
              <a:rPr lang="en-US" sz="1800" dirty="0">
                <a:latin typeface="Calibri"/>
                <a:cs typeface="Calibri"/>
              </a:rPr>
              <a:t> and generalization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Want a classifier which does well on </a:t>
            </a:r>
            <a:r>
              <a:rPr lang="en-US" sz="1600" i="1" dirty="0">
                <a:latin typeface="Calibri"/>
                <a:cs typeface="Calibri"/>
              </a:rPr>
              <a:t>test</a:t>
            </a:r>
            <a:r>
              <a:rPr lang="en-US" sz="1600" dirty="0">
                <a:latin typeface="Calibri"/>
                <a:cs typeface="Calibri"/>
              </a:rPr>
              <a:t>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u="sng" dirty="0">
                <a:latin typeface="Calibri"/>
                <a:cs typeface="Calibri"/>
              </a:rPr>
              <a:t>Overfitting</a:t>
            </a:r>
            <a:r>
              <a:rPr lang="en-US" sz="1600" dirty="0">
                <a:latin typeface="Calibri"/>
                <a:cs typeface="Calibri"/>
              </a:rPr>
              <a:t>: fitting the training data very closely, but not generalizing well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u="sng" dirty="0">
                <a:latin typeface="Calibri"/>
                <a:cs typeface="Calibri"/>
              </a:rPr>
              <a:t>Underfitting</a:t>
            </a:r>
            <a:r>
              <a:rPr lang="en-US" sz="1600" dirty="0">
                <a:latin typeface="Calibri"/>
                <a:cs typeface="Calibri"/>
              </a:rPr>
              <a:t>: fits the training set poorly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34200" y="1600200"/>
            <a:ext cx="1676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934200" y="4267200"/>
            <a:ext cx="1676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934200" y="5334000"/>
            <a:ext cx="1676400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933" y="1600200"/>
            <a:ext cx="2777206" cy="22860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5493" y="3886200"/>
            <a:ext cx="2164772" cy="1676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386" y="5388709"/>
            <a:ext cx="2212274" cy="124069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Generalization and Overfitting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Relative frequency parameters will </a:t>
            </a:r>
            <a:r>
              <a:rPr lang="en-US" sz="2000" dirty="0" err="1">
                <a:solidFill>
                  <a:srgbClr val="C00000"/>
                </a:solidFill>
              </a:rPr>
              <a:t>overfit</a:t>
            </a:r>
            <a:r>
              <a:rPr lang="en-US" sz="2000" dirty="0"/>
              <a:t> the training data!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because we never saw a 3 with pixel (15,15) on during training doesn’t mean we won’t see it at test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“minute” is 100% spam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Unlikely that every occurrence of “seriously” is 100% ham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What about all the words that don’t occur in the training set at all?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 general, we can’t go around giving unseen events zero probability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As an extreme case, imagine using the entire email as the only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 get the training data perfect (if deterministic labeling)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Wouldn’t </a:t>
            </a:r>
            <a:r>
              <a:rPr lang="en-US" sz="1800" i="1" dirty="0"/>
              <a:t>generalize</a:t>
            </a:r>
            <a:r>
              <a:rPr lang="en-US" sz="1800" dirty="0"/>
              <a:t> at 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Just making the bag-of-words assumption gives us some generalization, but isn’t enough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To generalize better: we need to </a:t>
            </a:r>
            <a:r>
              <a:rPr lang="en-US" sz="2000" dirty="0">
                <a:solidFill>
                  <a:srgbClr val="CC0000"/>
                </a:solidFill>
              </a:rPr>
              <a:t>smooth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C0000"/>
                </a:solidFill>
              </a:rPr>
              <a:t>regularize </a:t>
            </a:r>
            <a:r>
              <a:rPr lang="en-US" sz="2000" dirty="0"/>
              <a:t>the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Events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Can derive this estimate with </a:t>
            </a:r>
            <a:r>
              <a:rPr lang="en-US" sz="2000" i="1" dirty="0" err="1">
                <a:latin typeface="Calibri"/>
                <a:cs typeface="Calibri"/>
              </a:rPr>
              <a:t>Dirichlet</a:t>
            </a:r>
            <a:r>
              <a:rPr lang="en-US" sz="2000" i="1" dirty="0">
                <a:latin typeface="Calibri"/>
                <a:cs typeface="Calibri"/>
              </a:rPr>
              <a:t> priors</a:t>
            </a:r>
            <a:r>
              <a:rPr lang="en-US" sz="2000" dirty="0">
                <a:latin typeface="Calibri"/>
                <a:cs typeface="Calibri"/>
              </a:rPr>
              <a:t> (see cs281a)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k is the 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Laplace Smoothing Can Be More Formally Derived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Relative frequencies are the maximum likelihood estimates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Another option is to consider the most likely parameter value given the data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97526" y="2209800"/>
            <a:ext cx="3105151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2" y="2133601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1977" y="2746377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47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4419601"/>
            <a:ext cx="3041651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8" name="AutoShape 8"/>
          <p:cNvSpPr>
            <a:spLocks noChangeArrowheads="1"/>
          </p:cNvSpPr>
          <p:nvPr/>
        </p:nvSpPr>
        <p:spPr bwMode="auto">
          <a:xfrm>
            <a:off x="4876800" y="2362200"/>
            <a:ext cx="381000" cy="304800"/>
          </a:xfrm>
          <a:prstGeom prst="right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290249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2637" y="5081588"/>
            <a:ext cx="3662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50" name="Picture 1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5718175"/>
            <a:ext cx="2833688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51" name="AutoShape 11"/>
          <p:cNvSpPr>
            <a:spLocks noChangeArrowheads="1"/>
          </p:cNvSpPr>
          <p:nvPr/>
        </p:nvSpPr>
        <p:spPr bwMode="auto">
          <a:xfrm>
            <a:off x="6096000" y="4876800"/>
            <a:ext cx="609600" cy="533400"/>
          </a:xfrm>
          <a:prstGeom prst="rightArrow">
            <a:avLst>
              <a:gd name="adj1" fmla="val 50000"/>
              <a:gd name="adj2" fmla="val 3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290252" name="Text Box 12"/>
          <p:cNvSpPr txBox="1">
            <a:spLocks noChangeArrowheads="1"/>
          </p:cNvSpPr>
          <p:nvPr/>
        </p:nvSpPr>
        <p:spPr bwMode="auto">
          <a:xfrm>
            <a:off x="7162800" y="4953001"/>
            <a:ext cx="2833688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“right” choice of P(theta) -&gt; Laplace estimates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8" grpId="0" animBg="1"/>
      <p:bldP spid="1290251" grpId="0" animBg="1"/>
      <p:bldP spid="12902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Estimation: Linear Interpolation* 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47800"/>
            <a:ext cx="8915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 practice, Laplace can perform poorly for P(X|Y):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|X| is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When |Y| is very large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Another option: linear interpolation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Also get the empirical P(X) from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Make sure the estimate of P(X|Y) isn’t too different from the empirical P(X)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What if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is 0?  1?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even better ways to estimate parameters, as well as details of the math, see cs281a, cs288</a:t>
            </a:r>
          </a:p>
        </p:txBody>
      </p:sp>
      <p:pic>
        <p:nvPicPr>
          <p:cNvPr id="12933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563" y="4024313"/>
            <a:ext cx="637063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B5F996-8D5F-4577-9FCC-86B1EC68EAC0}"/>
              </a:ext>
            </a:extLst>
          </p:cNvPr>
          <p:cNvGrpSpPr>
            <a:grpSpLocks/>
          </p:cNvGrpSpPr>
          <p:nvPr/>
        </p:nvGrpSpPr>
        <p:grpSpPr bwMode="auto">
          <a:xfrm>
            <a:off x="9563100" y="1600200"/>
            <a:ext cx="1600200" cy="1454944"/>
            <a:chOff x="3168" y="1584"/>
            <a:chExt cx="1536" cy="15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AA93F-1F75-4F8F-9578-46CB5CF0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48E8FA-D6D7-4BD9-A830-C96792CE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10832B-896B-4030-9612-FE6F6AAA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8F911-78D3-4FF3-BD62-D5399957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D86289-4019-4A27-9C4D-A22C53409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F0FF24-886A-48A6-85B8-3870374FF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44785-18FD-46D9-973F-02947E44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006B40-118F-4B42-8AE3-1E52F920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CAEA0-1F1D-4AE0-AFC4-26CB5ED25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6A75AD-2536-4279-B26C-DA3DCF14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6145E-65AF-448C-8CEB-E3DC50B7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01997F-4B87-47C5-98CA-E5FD679CE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F9786E-8F75-49CD-A965-1EA95F0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AC772-82D6-4280-8B4D-4217032B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62E968-1C5E-422E-809B-652242A01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1A6E74-3026-4D37-9A78-235AB9DE5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324C3-1C42-4F7A-8E00-E52D22C67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C6E171-4A6C-4507-AA7E-CC93FC1B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9D71BE-7D03-49AE-9A03-7F6B6C723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36AD55-2DF6-4F0E-A0CA-8A00BA95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ADB9B3-9B95-4152-8E15-82D8B002E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1FA07D-E4B5-4B45-9F3F-53AAB8C8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67D8EA-F232-41A4-9B86-C5DDBD61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869D66-0A0D-4A17-8FCA-58940361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983714-2B48-49FC-BD0A-358435B3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15AA73-85CD-4E4A-8824-DE50E2EB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11D925-7DC6-4909-BD33-D2C2F9C4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D6EC1A-4BE6-4277-A242-66A44CF1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86F254-D9D7-4661-8C8A-B719F2F3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407BCB-A115-43E4-94BC-0224E0DA6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2300F2-E094-46E6-957C-2BD40527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23741D-16A4-4D90-BA27-13B08F7B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DE9953-712C-4279-A90A-3E22AC161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6F82C4-A803-480E-BD02-7AF213EB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985E91-8BA2-4583-B19E-B744D0D7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BCE55C4-42E4-4FA1-94F5-DCBD82F6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AFACF7-EAE1-4F2C-BE3B-085B77FB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C7B8D1-9993-4040-8886-F66673DF1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824561-2C47-44F1-8A87-C35E42DC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11F5E5-DE42-41CA-8518-4E0A3648E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FC8167-1F5A-418A-8DAF-F4FF55A6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F0F732-88C3-46EC-8BF5-C77DAAA9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63DDA-0856-4B50-B0BF-C36D43749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69F877-BE22-437A-9F4E-FCFE3B1A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63054C-B0E6-441C-AC35-693D48C1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A2291E3-8B6B-411C-85CC-A15FFBF7F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E36055-0B75-48C0-B22D-B44CA605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58D01B-F642-4CA8-8BF1-F3940D5B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C68CFF-A992-4846-936A-53152E365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6D23C1-7EE2-42B1-8FB0-4B31852E2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4D0CF6-530D-4FDD-8B93-EFC1840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3C8E0C-3D8B-415A-B944-FC8FE9E4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D02AEB-A31E-44E7-B569-CD86240D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67AA3D-6B6A-4B54-8C8B-87DFCB1E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083F1F0-F9F3-4D33-B74D-5C620350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BF99197-B3E2-4C8A-B739-AE20C907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A3D6E1B-E94A-4E03-AC60-96AAA3BD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8D4678-4E92-4644-B7C7-5B8BB412E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8BF20E-7EA3-4E42-B8EA-D54628B7E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9D2E59-3B13-4D60-AF8C-13910095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66B268-C30E-413C-8858-2DF4FBE1B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0BC048-EF47-454F-BFD9-3FD017D1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E965482-DDF8-4EEC-8170-DB201B82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FCEE5CD-B0EC-4A59-9882-D53691F60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 NB: Smoothing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For real classification problems, smoothing is critical</a:t>
            </a:r>
          </a:p>
          <a:p>
            <a:pPr eaLnBrk="1" hangingPunct="1"/>
            <a:r>
              <a:rPr lang="en-US" sz="2400" dirty="0"/>
              <a:t>New odds ratios: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00200" y="3690938"/>
            <a:ext cx="25146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helvetica : 11.4</a:t>
            </a:r>
          </a:p>
          <a:p>
            <a:r>
              <a:rPr lang="en-US">
                <a:latin typeface="Courier New" pitchFamily="49" charset="0"/>
              </a:rPr>
              <a:t>seems     : 10.8</a:t>
            </a:r>
          </a:p>
          <a:p>
            <a:r>
              <a:rPr lang="en-US">
                <a:latin typeface="Courier New" pitchFamily="49" charset="0"/>
              </a:rPr>
              <a:t>group     : 10.2</a:t>
            </a:r>
          </a:p>
          <a:p>
            <a:r>
              <a:rPr lang="en-US">
                <a:latin typeface="Courier New" pitchFamily="49" charset="0"/>
              </a:rPr>
              <a:t>ago       :  8.4</a:t>
            </a:r>
          </a:p>
          <a:p>
            <a:r>
              <a:rPr lang="en-US">
                <a:latin typeface="Courier New" pitchFamily="49" charset="0"/>
              </a:rPr>
              <a:t>areas     :  8.3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876800" y="3690938"/>
            <a:ext cx="2438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verdana : 28.8</a:t>
            </a:r>
          </a:p>
          <a:p>
            <a:r>
              <a:rPr lang="en-US">
                <a:latin typeface="Courier New" pitchFamily="49" charset="0"/>
              </a:rPr>
              <a:t>Credit  : 28.4</a:t>
            </a:r>
          </a:p>
          <a:p>
            <a:r>
              <a:rPr lang="en-US">
                <a:latin typeface="Courier New" pitchFamily="49" charset="0"/>
              </a:rPr>
              <a:t>ORDER   : 27.2</a:t>
            </a:r>
          </a:p>
          <a:p>
            <a:r>
              <a:rPr lang="en-US">
                <a:latin typeface="Courier New" pitchFamily="49" charset="0"/>
              </a:rPr>
              <a:t>&lt;FONT&gt;  : 26.9</a:t>
            </a:r>
          </a:p>
          <a:p>
            <a:r>
              <a:rPr lang="en-US">
                <a:latin typeface="Courier New" pitchFamily="49" charset="0"/>
              </a:rPr>
              <a:t>money   : 26.5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3072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27622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188" y="2736850"/>
            <a:ext cx="16478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14600" y="57912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 pitchFamily="34" charset="0"/>
              </a:rPr>
              <a:t>Do these make more sense?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3863" y="1295400"/>
            <a:ext cx="3352874" cy="4667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Features: The attributes used to make the ham /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r>
              <a:rPr lang="en-US" sz="2000" dirty="0"/>
              <a:t>, </a:t>
            </a:r>
            <a:r>
              <a:rPr lang="en-US" sz="2000" dirty="0" err="1"/>
              <a:t>WidelyBroadcast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143596"/>
            <a:ext cx="7199313" cy="54090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Tuning on Held-Out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4770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Now we’ve got two kinds of unknowns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Parameters: the probabilities P(X|Y), P(Y)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latin typeface="Calibri"/>
                <a:cs typeface="Calibri"/>
              </a:rPr>
              <a:t>Hyperparameters</a:t>
            </a:r>
            <a:r>
              <a:rPr lang="en-US" sz="2400" dirty="0">
                <a:latin typeface="Calibri"/>
                <a:cs typeface="Calibri"/>
              </a:rPr>
              <a:t>: e.g. the amount / type of smoothing to do, k,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  <a:sym typeface="Symbol" pitchFamily="18" charset="2"/>
              </a:rPr>
              <a:t>What should we learn where?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Learn parameters from training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Tune </a:t>
            </a:r>
            <a:r>
              <a:rPr lang="en-US" sz="24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 on different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  <a:sym typeface="Symbol" pitchFamily="18" charset="2"/>
              </a:rPr>
              <a:t>Why?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For each value of the </a:t>
            </a:r>
            <a:r>
              <a:rPr lang="en-US" sz="2400" dirty="0" err="1">
                <a:latin typeface="Calibri"/>
                <a:cs typeface="Calibri"/>
                <a:sym typeface="Symbol" pitchFamily="18" charset="2"/>
              </a:rPr>
              <a:t>hyperparameters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, train and test on the held-out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  <a:sym typeface="Symbol" pitchFamily="18" charset="2"/>
              </a:rPr>
              <a:t>Choose the best value and do a final test on the test data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129587" y="3933825"/>
            <a:ext cx="216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8129587" y="2093913"/>
            <a:ext cx="0" cy="1839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0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0825" y="4149725"/>
            <a:ext cx="150812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4137" y="2306638"/>
            <a:ext cx="20955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Freeform 8"/>
          <p:cNvSpPr>
            <a:spLocks/>
          </p:cNvSpPr>
          <p:nvPr/>
        </p:nvSpPr>
        <p:spPr bwMode="auto">
          <a:xfrm>
            <a:off x="8161337" y="2128838"/>
            <a:ext cx="2133600" cy="1752600"/>
          </a:xfrm>
          <a:custGeom>
            <a:avLst/>
            <a:gdLst>
              <a:gd name="T0" fmla="*/ 0 w 1344"/>
              <a:gd name="T1" fmla="*/ 0 h 1104"/>
              <a:gd name="T2" fmla="*/ 2147483647 w 1344"/>
              <a:gd name="T3" fmla="*/ 2147483647 h 1104"/>
              <a:gd name="T4" fmla="*/ 2147483647 w 1344"/>
              <a:gd name="T5" fmla="*/ 2147483647 h 1104"/>
              <a:gd name="T6" fmla="*/ 2147483647 w 134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104"/>
              <a:gd name="T14" fmla="*/ 1344 w 134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104">
                <a:moveTo>
                  <a:pt x="0" y="0"/>
                </a:moveTo>
                <a:cubicBezTo>
                  <a:pt x="132" y="0"/>
                  <a:pt x="264" y="0"/>
                  <a:pt x="432" y="48"/>
                </a:cubicBezTo>
                <a:cubicBezTo>
                  <a:pt x="600" y="96"/>
                  <a:pt x="856" y="112"/>
                  <a:pt x="1008" y="288"/>
                </a:cubicBezTo>
                <a:cubicBezTo>
                  <a:pt x="1160" y="464"/>
                  <a:pt x="1252" y="784"/>
                  <a:pt x="1344" y="1104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51937" y="1900238"/>
            <a:ext cx="11366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Freeform 10"/>
          <p:cNvSpPr>
            <a:spLocks/>
          </p:cNvSpPr>
          <p:nvPr/>
        </p:nvSpPr>
        <p:spPr bwMode="auto">
          <a:xfrm>
            <a:off x="8164512" y="2430463"/>
            <a:ext cx="2130425" cy="1450975"/>
          </a:xfrm>
          <a:custGeom>
            <a:avLst/>
            <a:gdLst>
              <a:gd name="T0" fmla="*/ 0 w 1342"/>
              <a:gd name="T1" fmla="*/ 2147483647 h 914"/>
              <a:gd name="T2" fmla="*/ 2147483647 w 1342"/>
              <a:gd name="T3" fmla="*/ 2147483647 h 914"/>
              <a:gd name="T4" fmla="*/ 2147483647 w 1342"/>
              <a:gd name="T5" fmla="*/ 2147483647 h 914"/>
              <a:gd name="T6" fmla="*/ 2147483647 w 1342"/>
              <a:gd name="T7" fmla="*/ 2147483647 h 914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14"/>
              <a:gd name="T14" fmla="*/ 1342 w 1342"/>
              <a:gd name="T15" fmla="*/ 914 h 9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14">
                <a:moveTo>
                  <a:pt x="0" y="235"/>
                </a:moveTo>
                <a:cubicBezTo>
                  <a:pt x="64" y="197"/>
                  <a:pt x="228" y="8"/>
                  <a:pt x="388" y="4"/>
                </a:cubicBezTo>
                <a:cubicBezTo>
                  <a:pt x="548" y="0"/>
                  <a:pt x="799" y="62"/>
                  <a:pt x="958" y="214"/>
                </a:cubicBezTo>
                <a:cubicBezTo>
                  <a:pt x="1117" y="366"/>
                  <a:pt x="1262" y="768"/>
                  <a:pt x="1342" y="914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175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29600" y="3124200"/>
            <a:ext cx="1227137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6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28137" y="3424238"/>
            <a:ext cx="584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Freeform 13"/>
          <p:cNvSpPr>
            <a:spLocks/>
          </p:cNvSpPr>
          <p:nvPr/>
        </p:nvSpPr>
        <p:spPr bwMode="auto">
          <a:xfrm>
            <a:off x="8161337" y="2420938"/>
            <a:ext cx="2130425" cy="1463675"/>
          </a:xfrm>
          <a:custGeom>
            <a:avLst/>
            <a:gdLst>
              <a:gd name="T0" fmla="*/ 0 w 1342"/>
              <a:gd name="T1" fmla="*/ 2147483647 h 922"/>
              <a:gd name="T2" fmla="*/ 2147483647 w 1342"/>
              <a:gd name="T3" fmla="*/ 2147483647 h 922"/>
              <a:gd name="T4" fmla="*/ 2147483647 w 1342"/>
              <a:gd name="T5" fmla="*/ 2147483647 h 922"/>
              <a:gd name="T6" fmla="*/ 2147483647 w 1342"/>
              <a:gd name="T7" fmla="*/ 2147483647 h 922"/>
              <a:gd name="T8" fmla="*/ 0 60000 65536"/>
              <a:gd name="T9" fmla="*/ 0 60000 65536"/>
              <a:gd name="T10" fmla="*/ 0 60000 65536"/>
              <a:gd name="T11" fmla="*/ 0 60000 65536"/>
              <a:gd name="T12" fmla="*/ 0 w 1342"/>
              <a:gd name="T13" fmla="*/ 0 h 922"/>
              <a:gd name="T14" fmla="*/ 1342 w 1342"/>
              <a:gd name="T15" fmla="*/ 922 h 9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2" h="922">
                <a:moveTo>
                  <a:pt x="0" y="243"/>
                </a:moveTo>
                <a:cubicBezTo>
                  <a:pt x="93" y="203"/>
                  <a:pt x="406" y="8"/>
                  <a:pt x="557" y="4"/>
                </a:cubicBezTo>
                <a:cubicBezTo>
                  <a:pt x="708" y="0"/>
                  <a:pt x="776" y="67"/>
                  <a:pt x="907" y="220"/>
                </a:cubicBezTo>
                <a:cubicBezTo>
                  <a:pt x="1038" y="373"/>
                  <a:pt x="1252" y="776"/>
                  <a:pt x="1342" y="922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298" y="4375150"/>
            <a:ext cx="1032052" cy="1543050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8537" y="4451367"/>
            <a:ext cx="1108477" cy="1543016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596" y="4400550"/>
            <a:ext cx="1410271" cy="154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Practical Tip: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rgbClr val="CC0000"/>
                </a:solidFill>
              </a:rPr>
              <a:t>confidence </a:t>
            </a:r>
            <a:r>
              <a:rPr lang="en-US" sz="200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Bayes rule lets us do diagnostic queries with causal probabilities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naïve Bayes assumption takes all features to be independent given the class label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We can build classifiers out of a naïve Bayes model using training data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Smoothing estimates is important in real systems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Classifier confidences are useful, when you can get them</a:t>
            </a:r>
          </a:p>
        </p:txBody>
      </p:sp>
    </p:spTree>
    <p:extLst>
      <p:ext uri="{BB962C8B-B14F-4D97-AF65-F5344CB8AC3E}">
        <p14:creationId xmlns:p14="http://schemas.microsoft.com/office/powerpoint/2010/main" val="199036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Features: </a:t>
            </a:r>
            <a:r>
              <a:rPr lang="en-US" sz="2000" dirty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Shape Patterns: </a:t>
            </a:r>
            <a:r>
              <a:rPr lang="en-US" sz="2000" dirty="0" err="1">
                <a:latin typeface="Calibri"/>
                <a:cs typeface="Calibri"/>
              </a:rPr>
              <a:t>NumComponents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AspectRatio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NumLoops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F210F4F-1441-4339-AE97-AD89E5A0FB94}"/>
              </a:ext>
            </a:extLst>
          </p:cNvPr>
          <p:cNvGrpSpPr>
            <a:grpSpLocks/>
          </p:cNvGrpSpPr>
          <p:nvPr/>
        </p:nvGrpSpPr>
        <p:grpSpPr bwMode="auto">
          <a:xfrm>
            <a:off x="7173913" y="1366266"/>
            <a:ext cx="1676400" cy="1570038"/>
            <a:chOff x="3168" y="1584"/>
            <a:chExt cx="1536" cy="1536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84D7CBED-68BD-4231-A286-A646AC38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FADFDF1F-F4A9-4832-8B20-BE1DB4179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C797BD7A-2D63-4D9F-878E-D94749261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1CA132FC-EB4C-4403-B222-DFA5A0F5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72D260AA-066C-4B6E-804E-EB894AC9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039C553F-9182-4943-91AF-E34E1ACB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C0C596E0-34DF-45AF-990C-60451155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7256F86-BA65-467F-B115-63F1BFF09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7CAF1456-40CD-43E8-AD20-169F39F90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3D2691A8-FADD-4F36-9F66-7662EB9C1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CE740500-5C12-4BB7-A883-0022CF15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9E77C68B-AB84-4C59-83AB-08772A33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4593704-2C75-473E-8A65-A1C3A1816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05789372-5DA0-42C3-A4C5-4A159116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5CBDF6E-B268-45D4-AEF2-C78E8A23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BCCBE5AD-8373-4F61-B71F-DBF217AC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E0A6A24-2151-4917-8D8B-BAB3DACF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7AD4A51E-AE78-410A-9FD9-A0BE464F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D8503096-A3BC-4EDC-852A-715CFB93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475068EC-44EF-4320-8AA8-223C46F1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9D17EDEE-B2A6-435F-A5E9-983B211E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48ECD17B-E290-4A8C-9410-E02B6E72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7A7C39B9-BFB6-4B7A-9B08-2D57BB90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1E670FD8-50E0-4963-AB8E-12B7C6D8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D577CA98-130F-401F-9CF4-BBE94437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384B8271-AD97-4873-A2A1-8B091D69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31A4F751-266E-4296-930B-9A31F6C5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622C22C8-C1A2-4E8C-B34D-19DADA6FA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2112B400-254A-4ECE-B7F2-FF29F3D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ED668D83-C237-48B5-A721-45A50FC02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9">
              <a:extLst>
                <a:ext uri="{FF2B5EF4-FFF2-40B4-BE49-F238E27FC236}">
                  <a16:creationId xmlns:a16="http://schemas.microsoft.com/office/drawing/2014/main" id="{11A86099-CC05-4B70-BC5E-253F082A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A3312D9A-AFF7-4FB1-8497-C3A44F7B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6154A3EF-6922-4CF4-AF95-A16B25FE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935D8057-3E99-482E-8606-FFC6DD77D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92CE3ADA-BE14-4375-BFC1-FD189F5A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D4400713-CEE5-4F50-98D1-FA6E909E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6A58E971-5EB9-4F17-A1C0-1FBCD338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3DFB318F-FD76-47C0-895A-403AC4F61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D163EAC5-7B9E-48D8-99C4-CA4F156EB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F1475F16-AADA-49B7-ADD1-B5A45B9B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05A48A9D-1D3E-437C-A322-CD1639AF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EC5682D-245C-4D77-AE77-E0CD9EB7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7DD13990-533A-45D8-A44C-1C1EDE84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B0F782ED-6335-4642-89C9-E510E77C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88FF1B2-3335-4F67-8A1E-A2C282D5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5BDF9A43-F367-4D01-9FE7-5F25C99C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EC40FA1C-A3F3-417A-9CAB-4E6228CD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69E5BE4-BC66-46FB-BAE3-0C04969D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504569BC-17AE-4CFD-9CDF-EC0B5452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7986BFAF-D08A-4B32-A335-1E89D9A3C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A77882A8-959A-48CF-B586-FCD1AC58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4F80AEBB-9EF9-4C92-893C-AFBC3172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AFA2CCB6-8A18-4809-8869-5EBD88D5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1EDEACD6-C616-44F0-8F0D-BC17E535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6347E5DF-29F1-4460-98EB-B0465BC5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69080E82-5CE1-417B-8CC9-28AA6F0CF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98D8DF37-80B0-4C77-9761-E0DC4DAA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E8AB61F5-2CDE-48B2-9EC9-78136300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>
              <a:extLst>
                <a:ext uri="{FF2B5EF4-FFF2-40B4-BE49-F238E27FC236}">
                  <a16:creationId xmlns:a16="http://schemas.microsoft.com/office/drawing/2014/main" id="{55A49F1C-F1F4-4FD7-86DB-706E1463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67D6D279-C274-4519-9723-27D979CE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39E42C4C-C8E6-4A66-A6AD-71FACEE6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>
              <a:extLst>
                <a:ext uri="{FF2B5EF4-FFF2-40B4-BE49-F238E27FC236}">
                  <a16:creationId xmlns:a16="http://schemas.microsoft.com/office/drawing/2014/main" id="{A13A094A-5C5A-4BE8-92A5-45CAFDE6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1D31E464-7D75-457E-9B05-13F27AD10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9E0D0393-8DD9-4869-A3E9-93661BDC7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Spam detection</a:t>
            </a:r>
            <a:br>
              <a:rPr lang="en-US" sz="2000" dirty="0"/>
            </a:br>
            <a:r>
              <a:rPr lang="en-US" sz="2000" dirty="0"/>
              <a:t>input: document; classes: spam /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OCR</a:t>
            </a:r>
            <a:br>
              <a:rPr lang="en-US" sz="2000" dirty="0"/>
            </a:br>
            <a:r>
              <a:rPr lang="en-US" sz="2000" dirty="0"/>
              <a:t>input: images; classes: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Medical diagnosis</a:t>
            </a:r>
            <a:br>
              <a:rPr lang="en-US" sz="2000" dirty="0"/>
            </a:br>
            <a:r>
              <a:rPr lang="en-US" sz="2000" dirty="0"/>
              <a:t>input: symptoms; classes: diseases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Automatic essay grading</a:t>
            </a:r>
            <a:br>
              <a:rPr lang="en-US" sz="2000" dirty="0"/>
            </a:br>
            <a:r>
              <a:rPr lang="en-US" sz="2000" dirty="0"/>
              <a:t>input: document; classes: grades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Fraud detection</a:t>
            </a:r>
            <a:br>
              <a:rPr lang="en-US" sz="2000" dirty="0"/>
            </a:br>
            <a:r>
              <a:rPr lang="en-US" sz="2000" dirty="0"/>
              <a:t>input: account activity; classes: fraud / no fraud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1307269"/>
            <a:ext cx="5943600" cy="5061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/>
              <a:t>Model-based approach</a:t>
            </a:r>
          </a:p>
          <a:p>
            <a:pPr lvl="1"/>
            <a:r>
              <a:rPr lang="en-US" sz="2400" dirty="0"/>
              <a:t>Build a model (e.g. Bayes’ net) where both the label and features are random variables</a:t>
            </a:r>
          </a:p>
          <a:p>
            <a:pPr lvl="1"/>
            <a:r>
              <a:rPr lang="en-US" sz="2400" dirty="0"/>
              <a:t>Instantiate any observed features</a:t>
            </a:r>
          </a:p>
          <a:p>
            <a:pPr lvl="1"/>
            <a:r>
              <a:rPr lang="en-US" sz="2400" dirty="0"/>
              <a:t>Query for the distribution of the label conditioned on the features</a:t>
            </a:r>
          </a:p>
          <a:p>
            <a:pPr lvl="4"/>
            <a:endParaRPr lang="en-US" dirty="0"/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400" dirty="0"/>
              <a:t>What structure should the BN have?</a:t>
            </a:r>
          </a:p>
          <a:p>
            <a:pPr lvl="1"/>
            <a:r>
              <a:rPr lang="en-US" sz="2400" dirty="0"/>
              <a:t>How should we learn its parameters?</a:t>
            </a:r>
            <a:endParaRPr lang="en-US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Naïve Bayes for Digits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9728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: Assume all features are independent effects of the label</a:t>
            </a:r>
          </a:p>
          <a:p>
            <a:pPr lvl="2"/>
            <a:endParaRPr lang="en-US" sz="16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Simple digit recognition version: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One feature (variable) </a:t>
            </a:r>
            <a:r>
              <a:rPr lang="en-US" sz="2000" dirty="0" err="1">
                <a:latin typeface="Calibri"/>
                <a:cs typeface="Calibri"/>
              </a:rPr>
              <a:t>F</a:t>
            </a:r>
            <a:r>
              <a:rPr lang="en-US" sz="2000" baseline="-25000" dirty="0" err="1">
                <a:latin typeface="Calibri"/>
                <a:cs typeface="Calibri"/>
              </a:rPr>
              <a:t>ij</a:t>
            </a:r>
            <a:r>
              <a:rPr lang="en-US" sz="2000" dirty="0">
                <a:latin typeface="Calibri"/>
                <a:cs typeface="Calibri"/>
              </a:rPr>
              <a:t> for each grid position &lt;</a:t>
            </a:r>
            <a:r>
              <a:rPr lang="en-US" sz="2000" dirty="0" err="1">
                <a:latin typeface="Calibri"/>
                <a:cs typeface="Calibri"/>
              </a:rPr>
              <a:t>i,j</a:t>
            </a:r>
            <a:r>
              <a:rPr lang="en-US" sz="2000" dirty="0">
                <a:latin typeface="Calibri"/>
                <a:cs typeface="Calibri"/>
              </a:rPr>
              <a:t>&gt;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Feature values are on / off, based on whether intensity</a:t>
            </a:r>
          </a:p>
          <a:p>
            <a:pPr lvl="1" eaLnBrk="1" hangingPunct="1">
              <a:buNone/>
            </a:pPr>
            <a:r>
              <a:rPr lang="en-US" sz="2000" dirty="0">
                <a:latin typeface="Calibri"/>
                <a:cs typeface="Calibri"/>
              </a:rPr>
              <a:t>	is more or less than 0.5 in underlying image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Each input maps to a feature vector, e.g.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Here: lots of features, each is binary valued</a:t>
            </a: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Naïve </a:t>
            </a:r>
            <a:r>
              <a:rPr lang="en-US" sz="2400" dirty="0" err="1">
                <a:latin typeface="Calibri"/>
                <a:cs typeface="Calibri"/>
              </a:rPr>
              <a:t>Bayes</a:t>
            </a:r>
            <a:r>
              <a:rPr lang="en-US" sz="2400" dirty="0">
                <a:latin typeface="Calibri"/>
                <a:cs typeface="Calibri"/>
              </a:rPr>
              <a:t> model:</a:t>
            </a:r>
          </a:p>
          <a:p>
            <a:pPr lvl="5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What do we need to learn?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11300" y="4114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4713" y="4267200"/>
            <a:ext cx="6618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6162" y="5334000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020300" y="1905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91059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34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1" name="AutoShape 7"/>
          <p:cNvCxnSpPr>
            <a:cxnSpLocks noChangeShapeType="1"/>
            <a:stCxn id="7" idx="4"/>
            <a:endCxn id="10" idx="0"/>
          </p:cNvCxnSpPr>
          <p:nvPr/>
        </p:nvCxnSpPr>
        <p:spPr bwMode="auto">
          <a:xfrm>
            <a:off x="102870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9372600" y="24384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97917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4" name="AutoShape 10"/>
          <p:cNvCxnSpPr>
            <a:cxnSpLocks noChangeShapeType="1"/>
            <a:stCxn id="7" idx="4"/>
            <a:endCxn id="13" idx="0"/>
          </p:cNvCxnSpPr>
          <p:nvPr/>
        </p:nvCxnSpPr>
        <p:spPr bwMode="auto">
          <a:xfrm flipH="1">
            <a:off x="10058400" y="24384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77500" y="35814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W_1 \ldots W_n) = P(Y) \prod_i P(W_i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7"/>
  <p:tag name="PICTUREFILESIZE" val="191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rightarrow \langle F_{0,0} = 0 \,\,\, F_{0,1} = 0 \,\,\, F_{0,2} = 1 \,\,\, F_{0,3} = 1 \,\,\, F_{0,4} = 0 \,\,\, \ldots  F_{15,15} = 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42"/>
  <p:tag name="PICTUREFILESIZE" val="215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sp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5"/>
  <p:tag name="PICTUREFILESIZE" val="674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W | \mbox{ham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7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9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276.788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Y)&#10;\]&#10;&#10;\end{document}"/>
  <p:tag name="IGUANATEXSIZE" val="20"/>
  <p:tag name="IGUANATEXCURSOR" val="205"/>
  <p:tag name="TRANSPARENCY" val="True"/>
  <p:tag name="FILENAME" val=""/>
  <p:tag name="INPUTTYPE" val="0"/>
  <p:tag name="LATEXENGINEID" val="1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485.317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W_1|Y)&#10;\]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485.317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W_2|Y)&#10;\]&#10;&#10;\end{document}"/>
  <p:tag name="IGUANATEXSIZE" val="20"/>
  <p:tag name="IGUANATEXCURSOR" val="206"/>
  <p:tag name="TRANSPARENCY" val="True"/>
  <p:tag name="FILENAME" val=""/>
  <p:tag name="INPUTTYPE" val="0"/>
  <p:tag name="LATEXENGINEID" val="1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L(x,\theta) =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108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begin{document}&#10;\[&#10;P_\mathrm{ML}(\mbox{\textcolor{red}{r}}) = 2/3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99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861.870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_\theta(x = \text{red}) = \theta&#10;\]&#10;&#10;\end{document}"/>
  <p:tag name="IGUANATEXSIZE" val="20"/>
  <p:tag name="IGUANATEXCURSOR" val="234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1131.15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_\theta(x = \text{blue}) = 1-\theta&#10;\]&#10;&#10;\end{document}"/>
  <p:tag name="IGUANATEXSIZE" val="20"/>
  <p:tag name="IGUANATEXCURSOR" val="231"/>
  <p:tag name="TRANSPARENCY" val="True"/>
  <p:tag name="FILENAME" val=""/>
  <p:tag name="INPUTTYPE" val="0"/>
  <p:tag name="LATEXENGINEID" val="1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183.025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= \theta&#10;\]&#10;&#10;\end{document}"/>
  <p:tag name="IGUANATEXSIZE" val="20"/>
  <p:tag name="IGUANATEXCURSOR" val="203"/>
  <p:tag name="TRANSPARENCY" val="True"/>
  <p:tag name="FILENAME" val=""/>
  <p:tag name="INPUTTYPE" val="0"/>
  <p:tag name="LATEXENGINEID" val="1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6244"/>
  <p:tag name="ORIGINALWIDTH" val="80.2611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cdot \theta&#10;\]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174"/>
  <p:tag name="ORIGINALWIDTH" val="384.803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cdot (1-\theta)&#10;\]&#10;&#10;\end{document}"/>
  <p:tag name="IGUANATEXSIZE" val="20"/>
  <p:tag name="IGUANATEXCURSOR" val="217"/>
  <p:tag name="TRANSPARENCY" val="True"/>
  <p:tag name="FILENAME" val=""/>
  <p:tag name="INPUTTYPE" val="0"/>
  <p:tag name="LATEXENGINEID" val="1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cal D} \mid \theta) = \theta^{\alpha_H} (1-\theta)^{\alpha_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6"/>
  <p:tag name="PICTUREFILESIZE" val="110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P({\cal D} \mid \theta)\\&#10;&amp;= &amp; \arg\max_\theta \ \ \ln P({\cal D} \mid \theta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2486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cal D} \mid \theta) = \theta^{\alpha_H} (1-\theta)^{\alpha_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36"/>
  <p:tag name="PICTUREFILESIZE" val="1107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P({\cal D} \mid \theta)\\&#10;&amp;= &amp; \arg\max_\theta \ \ \ln P({\cal D} \mid \theta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259"/>
  <p:tag name="PICTUREFILESIZE" val="248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widehat{\theta} &amp; = &amp; \arg\max_\theta \ \ \ln P({\cal D} \mid \theta) \\&#10;&amp; = &amp; \arg\max_\theta \ \ \ln \theta^{\alpha_H} (1-\theta)^{\alpha_T} 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83"/>
  <p:tag name="BOXHEIGHT" val="353"/>
  <p:tag name="BOXFONT" val="10"/>
  <p:tag name="BOXWRAP" val="False"/>
  <p:tag name="WORKAROUNDTRANSPARENCYBUG" val="False"/>
  <p:tag name="ALLOWFONTSUBSTITUTION" val="False"/>
  <p:tag name="BITMAPFORMAT" val="pngmono"/>
  <p:tag name="ORIGWIDTH" val="306"/>
  <p:tag name="PICTUREFILESIZE" val="274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\widehat{\theta}_{MLE} &amp; = &amp; \frac{\alpha_H}{\alpha_H+{\alpha_T}}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2"/>
  <p:tag name="PICTUREFILESIZE" val="104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3,1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2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AP} = \argmax_\theta P(\theta | 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35"/>
  <p:tag name="PICTUREFILESIZE" val="1426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 / P({\bf X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3"/>
  <p:tag name="PICTUREFILESIZE" val="1685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AP}} = \argmax_\theta P({\bf X} | \theta) P(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19"/>
  <p:tag name="PICTUREFILESIZE" val="1305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IN}(x|y) = \alpha \hat{P}(x|y) + (1.0 - \alpha)\hat{P}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1"/>
  <p:tag name="PICTUREFILESIZE" val="189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{5,5}=on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9"/>
  <p:tag name="PICTUREFILESIZE" val="744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ham})}{P(W | \mbox{sp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7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P(W | \mbox{spam})}{P(W | \mbox{ham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129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graphicx}&#10;\begin{document}&#10;\def\argmax{\mathop{\rm arg\,max}}&#10;\rotatebox{0}{$k$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51382</TotalTime>
  <Words>2926</Words>
  <Application>Microsoft Macintosh PowerPoint</Application>
  <PresentationFormat>Widescreen</PresentationFormat>
  <Paragraphs>650</Paragraphs>
  <Slides>45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Helvetica</vt:lpstr>
      <vt:lpstr>Symbol</vt:lpstr>
      <vt:lpstr>Times New Roman</vt:lpstr>
      <vt:lpstr>Verdana</vt:lpstr>
      <vt:lpstr>Wingdings</vt:lpstr>
      <vt:lpstr>dan-berkeley-nlp-v1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Model-Based Classification</vt:lpstr>
      <vt:lpstr>Naïve Bayes for Digits</vt:lpstr>
      <vt:lpstr>Naïve Bayes for Digits: Conditional Probabilities</vt:lpstr>
      <vt:lpstr>General Naïve Bayes</vt:lpstr>
      <vt:lpstr>Inference for Naïve Bayes</vt:lpstr>
      <vt:lpstr>A Spam Filter</vt:lpstr>
      <vt:lpstr>Naïve Bayes for Text</vt:lpstr>
      <vt:lpstr>Naïve Bayes for Text</vt:lpstr>
      <vt:lpstr>Example: Spam Filtering</vt:lpstr>
      <vt:lpstr>Spam Example</vt:lpstr>
      <vt:lpstr>General Naïve Bayes</vt:lpstr>
      <vt:lpstr>Parameter Estimation</vt:lpstr>
      <vt:lpstr>Parameter Estimation with Maximum Likelihood</vt:lpstr>
      <vt:lpstr>Your First Consulting Job</vt:lpstr>
      <vt:lpstr>Your First Consulting Job</vt:lpstr>
      <vt:lpstr>Parameter Estimation with Maximum Likelihood</vt:lpstr>
      <vt:lpstr>Parameter Estimation with Maximum Likelihood</vt:lpstr>
      <vt:lpstr>Parameter Estimation with Maximum Likelihood</vt:lpstr>
      <vt:lpstr>Underfitting and Overfitting</vt:lpstr>
      <vt:lpstr>Example: Overfitting</vt:lpstr>
      <vt:lpstr>Example: Overfitting</vt:lpstr>
      <vt:lpstr>Overfitting</vt:lpstr>
      <vt:lpstr>Training and Testing</vt:lpstr>
      <vt:lpstr>Important Concepts</vt:lpstr>
      <vt:lpstr>Generalization and Overfitting</vt:lpstr>
      <vt:lpstr>Smoothing</vt:lpstr>
      <vt:lpstr>Unseen Events</vt:lpstr>
      <vt:lpstr>Laplace Smoothing</vt:lpstr>
      <vt:lpstr>Laplace Smoothing</vt:lpstr>
      <vt:lpstr>Laplace Smoothing Can Be More Formally Derived</vt:lpstr>
      <vt:lpstr>Estimation: Linear Interpolation* </vt:lpstr>
      <vt:lpstr>Real NB: Smoothing</vt:lpstr>
      <vt:lpstr>Tuning</vt:lpstr>
      <vt:lpstr>Tuning on Held-Out Data</vt:lpstr>
      <vt:lpstr>Practical Tip: Baselines</vt:lpstr>
      <vt:lpstr>Confidences from a Classifier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2707</cp:revision>
  <dcterms:created xsi:type="dcterms:W3CDTF">2004-08-27T04:16:05Z</dcterms:created>
  <dcterms:modified xsi:type="dcterms:W3CDTF">2021-11-04T06:31:13Z</dcterms:modified>
</cp:coreProperties>
</file>