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5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36"/>
  </p:notesMasterIdLst>
  <p:handoutMasterIdLst>
    <p:handoutMasterId r:id="rId37"/>
  </p:handoutMasterIdLst>
  <p:sldIdLst>
    <p:sldId id="570" r:id="rId2"/>
    <p:sldId id="478" r:id="rId3"/>
    <p:sldId id="450" r:id="rId4"/>
    <p:sldId id="413" r:id="rId5"/>
    <p:sldId id="573" r:id="rId6"/>
    <p:sldId id="528" r:id="rId7"/>
    <p:sldId id="560" r:id="rId8"/>
    <p:sldId id="561" r:id="rId9"/>
    <p:sldId id="549" r:id="rId10"/>
    <p:sldId id="577" r:id="rId11"/>
    <p:sldId id="563" r:id="rId12"/>
    <p:sldId id="594" r:id="rId13"/>
    <p:sldId id="593" r:id="rId14"/>
    <p:sldId id="578" r:id="rId15"/>
    <p:sldId id="520" r:id="rId16"/>
    <p:sldId id="580" r:id="rId17"/>
    <p:sldId id="568" r:id="rId18"/>
    <p:sldId id="521" r:id="rId19"/>
    <p:sldId id="522" r:id="rId20"/>
    <p:sldId id="523" r:id="rId21"/>
    <p:sldId id="525" r:id="rId22"/>
    <p:sldId id="527" r:id="rId23"/>
    <p:sldId id="576" r:id="rId24"/>
    <p:sldId id="581" r:id="rId25"/>
    <p:sldId id="582" r:id="rId26"/>
    <p:sldId id="584" r:id="rId27"/>
    <p:sldId id="591" r:id="rId28"/>
    <p:sldId id="592" r:id="rId29"/>
    <p:sldId id="585" r:id="rId30"/>
    <p:sldId id="586" r:id="rId31"/>
    <p:sldId id="588" r:id="rId32"/>
    <p:sldId id="589" r:id="rId33"/>
    <p:sldId id="590" r:id="rId34"/>
    <p:sldId id="551" r:id="rId35"/>
  </p:sldIdLst>
  <p:sldSz cx="12192000" cy="6858000"/>
  <p:notesSz cx="7099300" cy="10234613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EEB60"/>
    <a:srgbClr val="EAE636"/>
    <a:srgbClr val="FFFF00"/>
    <a:srgbClr val="FF3300"/>
    <a:srgbClr val="CC00CC"/>
    <a:srgbClr val="6699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52" autoAdjust="0"/>
    <p:restoredTop sz="94553" autoAdjust="0"/>
  </p:normalViewPr>
  <p:slideViewPr>
    <p:cSldViewPr>
      <p:cViewPr varScale="1">
        <p:scale>
          <a:sx n="153" d="100"/>
          <a:sy n="153" d="100"/>
        </p:scale>
        <p:origin x="48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65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C1A9D02-DD21-4898-A59D-07F6DF830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27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656C15A-65A9-4188-BE47-91B53ACA7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38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56C15A-65A9-4188-BE47-91B53ACA740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11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http://isl.ira.uka.de/neuralNetCourse/2004/VL_11_5/Perceptron.html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C9BE2-5684-49CD-9E0E-5BD0322C288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http://isl.ira.uka.de/neuralNetCourse/2004/VL_11_5/Perceptron.html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C9BE2-5684-49CD-9E0E-5BD0322C288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only true for equal size </a:t>
            </a:r>
            <a:r>
              <a:rPr lang="en-US" dirty="0" err="1"/>
              <a:t>ws</a:t>
            </a:r>
            <a:r>
              <a:rPr lang="en-US" dirty="0"/>
              <a:t>; if we had a really big or really small w1 yellow are would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56C15A-65A9-4188-BE47-91B53ACA740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6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8957F51E-A783-406E-B590-1245D7CA094A}" type="slidenum">
              <a:rPr lang="en-US" smtClean="0"/>
              <a:pPr defTabSz="965200"/>
              <a:t>27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857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698" y="4861781"/>
            <a:ext cx="5681905" cy="460456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92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8957F51E-A783-406E-B590-1245D7CA094A}" type="slidenum">
              <a:rPr lang="en-US" smtClean="0"/>
              <a:pPr defTabSz="965200"/>
              <a:t>28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21488" cy="3838575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698" y="4861781"/>
            <a:ext cx="5681905" cy="460456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19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8DC11-8EFA-4DB0-87BB-57578885DC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C7BAE-4B66-4EEC-B79A-1A698F2195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1271A-B7D9-48EC-BE1B-7049E40E98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BA664-188E-4D15-A720-E7568CF80E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BBBF8-8C7C-468A-A607-4A79223C5B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B447F-1489-40A1-8505-7B2E946D4D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EAE0D-0584-46A6-858B-7BBA326602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0F6D5-C5C6-48F0-B3FD-F4C936872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BB04D-0C1C-4B1B-B2D0-898EDBE9C1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F9B20-1798-443C-80EC-8A3FB7CF1F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8F80A-C317-4557-8A62-ED43EB137E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Palatino" pitchFamily="2" charset="77"/>
                <a:ea typeface="Palatino" pitchFamily="2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Palatino" pitchFamily="2" charset="77"/>
                <a:ea typeface="Palatino" pitchFamily="2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>
                <a:latin typeface="Palatino" pitchFamily="2" charset="77"/>
                <a:ea typeface="Palatino" pitchFamily="2" charset="77"/>
              </a:defRPr>
            </a:lvl1pPr>
          </a:lstStyle>
          <a:p>
            <a:pPr>
              <a:defRPr/>
            </a:pPr>
            <a:fld id="{62A4B744-0245-4492-B137-6352EFB250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" pitchFamily="2" charset="77"/>
          <a:ea typeface="Palatino" pitchFamily="2" charset="77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Palatino" pitchFamily="2" charset="77"/>
          <a:ea typeface="Palatino" pitchFamily="2" charset="77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Palatino" pitchFamily="2" charset="77"/>
          <a:ea typeface="Palatino" pitchFamily="2" charset="77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Palatino" pitchFamily="2" charset="77"/>
          <a:ea typeface="Palatino" pitchFamily="2" charset="77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Palatino" pitchFamily="2" charset="77"/>
          <a:ea typeface="Palatino" pitchFamily="2" charset="77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Palatino" pitchFamily="2" charset="77"/>
          <a:ea typeface="Palatino" pitchFamily="2" charset="77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20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26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5" Type="http://schemas.openxmlformats.org/officeDocument/2006/relationships/tags" Target="../tags/tag22.xml"/><Relationship Id="rId10" Type="http://schemas.openxmlformats.org/officeDocument/2006/relationships/image" Target="../media/image24.png"/><Relationship Id="rId4" Type="http://schemas.openxmlformats.org/officeDocument/2006/relationships/tags" Target="../tags/tag21.xml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3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1.png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tags" Target="../tags/tag25.xml"/><Relationship Id="rId21" Type="http://schemas.openxmlformats.org/officeDocument/2006/relationships/image" Target="../media/image18.png"/><Relationship Id="rId7" Type="http://schemas.openxmlformats.org/officeDocument/2006/relationships/tags" Target="../tags/tag29.xml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tags" Target="../tags/tag24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27.xml"/><Relationship Id="rId15" Type="http://schemas.openxmlformats.org/officeDocument/2006/relationships/image" Target="../media/image38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2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8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47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46.png"/><Relationship Id="rId5" Type="http://schemas.openxmlformats.org/officeDocument/2006/relationships/tags" Target="../tags/tag36.xml"/><Relationship Id="rId15" Type="http://schemas.openxmlformats.org/officeDocument/2006/relationships/image" Target="../media/image49.png"/><Relationship Id="rId10" Type="http://schemas.openxmlformats.org/officeDocument/2006/relationships/image" Target="../media/image45.png"/><Relationship Id="rId4" Type="http://schemas.openxmlformats.org/officeDocument/2006/relationships/tags" Target="../tags/tag35.xml"/><Relationship Id="rId9" Type="http://schemas.openxmlformats.org/officeDocument/2006/relationships/image" Target="../media/image44.png"/><Relationship Id="rId1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7" Type="http://schemas.openxmlformats.org/officeDocument/2006/relationships/image" Target="../media/image52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44.xml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7.png"/><Relationship Id="rId5" Type="http://schemas.openxmlformats.org/officeDocument/2006/relationships/tags" Target="../tags/tag46.xml"/><Relationship Id="rId10" Type="http://schemas.openxmlformats.org/officeDocument/2006/relationships/image" Target="../media/image56.png"/><Relationship Id="rId4" Type="http://schemas.openxmlformats.org/officeDocument/2006/relationships/tags" Target="../tags/tag45.xml"/><Relationship Id="rId9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7.png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../media/image66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65.png"/><Relationship Id="rId5" Type="http://schemas.openxmlformats.org/officeDocument/2006/relationships/tags" Target="../tags/tag51.xml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tags" Target="../tags/tag50.xml"/><Relationship Id="rId9" Type="http://schemas.openxmlformats.org/officeDocument/2006/relationships/notesSlide" Target="../notesSlides/notesSlide5.xml"/><Relationship Id="rId1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1.png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image" Target="../media/image70.png"/><Relationship Id="rId2" Type="http://schemas.openxmlformats.org/officeDocument/2006/relationships/tags" Target="../tags/tag55.xml"/><Relationship Id="rId16" Type="http://schemas.openxmlformats.org/officeDocument/2006/relationships/image" Target="../media/image69.png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../media/image65.png"/><Relationship Id="rId5" Type="http://schemas.openxmlformats.org/officeDocument/2006/relationships/tags" Target="../tags/tag58.xml"/><Relationship Id="rId15" Type="http://schemas.openxmlformats.org/officeDocument/2006/relationships/image" Target="../media/image73.png"/><Relationship Id="rId10" Type="http://schemas.openxmlformats.org/officeDocument/2006/relationships/image" Target="../media/image64.png"/><Relationship Id="rId4" Type="http://schemas.openxmlformats.org/officeDocument/2006/relationships/tags" Target="../tags/tag57.xml"/><Relationship Id="rId9" Type="http://schemas.openxmlformats.org/officeDocument/2006/relationships/notesSlide" Target="../notesSlides/notesSlide6.xml"/><Relationship Id="rId1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tags" Target="../tags/tag62.xml"/><Relationship Id="rId16" Type="http://schemas.openxmlformats.org/officeDocument/2006/relationships/image" Target="../media/image40.png"/><Relationship Id="rId20" Type="http://schemas.openxmlformats.org/officeDocument/2006/relationships/image" Target="../media/image76.emf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image" Target="../media/image35.png"/><Relationship Id="rId5" Type="http://schemas.openxmlformats.org/officeDocument/2006/relationships/tags" Target="../tags/tag65.xml"/><Relationship Id="rId15" Type="http://schemas.openxmlformats.org/officeDocument/2006/relationships/image" Target="../media/image39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43.png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8.xml"/><Relationship Id="rId7" Type="http://schemas.openxmlformats.org/officeDocument/2006/relationships/image" Target="../media/image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2.xml"/><Relationship Id="rId7" Type="http://schemas.openxmlformats.org/officeDocument/2006/relationships/image" Target="../media/image15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9" name="Picture 3" descr="C:\Users\Dan\Dropbox\Office\CS 188\Ketrina Art\Perceptron\Neur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858" y="1371600"/>
            <a:ext cx="11428412" cy="4295775"/>
          </a:xfrm>
          <a:prstGeom prst="rect">
            <a:avLst/>
          </a:prstGeom>
          <a:noFill/>
        </p:spPr>
      </p:pic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286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906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 err="1"/>
              <a:t>Perceptrons</a:t>
            </a:r>
            <a:r>
              <a:rPr lang="en-US" sz="3600" dirty="0"/>
              <a:t> and Logistic Regression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C38440A9-E3C2-1940-97CE-3A78C5ED6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003922"/>
            <a:ext cx="12192000" cy="71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Instructor: Pieter </a:t>
            </a:r>
            <a:r>
              <a:rPr lang="en-US" sz="2400" dirty="0" err="1">
                <a:latin typeface="Calibri"/>
                <a:cs typeface="Calibri"/>
              </a:rPr>
              <a:t>Abbeel</a:t>
            </a:r>
            <a:r>
              <a:rPr lang="en-US" sz="2400" dirty="0">
                <a:latin typeface="Calibri"/>
                <a:cs typeface="Calibri"/>
              </a:rPr>
              <a:t> -- 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200" dirty="0">
                <a:latin typeface="Calibri"/>
                <a:cs typeface="Calibri"/>
              </a:rPr>
              <a:t>[These slides were created by Dan Klein, Pieter </a:t>
            </a:r>
            <a:r>
              <a:rPr lang="en-US" sz="1200" dirty="0" err="1">
                <a:latin typeface="Calibri"/>
                <a:cs typeface="Calibri"/>
              </a:rPr>
              <a:t>Abbeel</a:t>
            </a:r>
            <a:r>
              <a:rPr lang="en-US" sz="1200" dirty="0">
                <a:latin typeface="Calibri"/>
                <a:cs typeface="Calibri"/>
              </a:rPr>
              <a:t>, Anca Dragan, Sergey Levine.  All CS188 materials are at http://ai.berkeley.edu.]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Rules</a:t>
            </a:r>
          </a:p>
        </p:txBody>
      </p:sp>
      <p:pic>
        <p:nvPicPr>
          <p:cNvPr id="5" name="Picture 2" descr="C:\Users\Dan\Dropbox\Office\CS 188\Ketrina Art\Perceptron\DecisionRule.png"/>
          <p:cNvPicPr>
            <a:picLocks noChangeAspect="1" noChangeArrowheads="1"/>
          </p:cNvPicPr>
          <p:nvPr/>
        </p:nvPicPr>
        <p:blipFill>
          <a:blip r:embed="rId2" cstate="print"/>
          <a:srcRect b="53537"/>
          <a:stretch>
            <a:fillRect/>
          </a:stretch>
        </p:blipFill>
        <p:spPr bwMode="auto">
          <a:xfrm>
            <a:off x="1279440" y="2133600"/>
            <a:ext cx="9464760" cy="3124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Decision Rule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/>
              <a:t>In the space of feature vectors</a:t>
            </a:r>
          </a:p>
          <a:p>
            <a:pPr lvl="1" eaLnBrk="1" hangingPunct="1"/>
            <a:r>
              <a:rPr lang="en-US" sz="2400"/>
              <a:t>Examples are points</a:t>
            </a:r>
          </a:p>
          <a:p>
            <a:pPr lvl="1" eaLnBrk="1" hangingPunct="1"/>
            <a:r>
              <a:rPr lang="en-US" sz="2400"/>
              <a:t>Any weight vector is a hyperplane</a:t>
            </a:r>
          </a:p>
          <a:p>
            <a:pPr lvl="1" eaLnBrk="1" hangingPunct="1"/>
            <a:r>
              <a:rPr lang="en-US" sz="2400"/>
              <a:t>One side corresponds to Y=+1</a:t>
            </a:r>
          </a:p>
          <a:p>
            <a:pPr lvl="1" eaLnBrk="1" hangingPunct="1"/>
            <a:r>
              <a:rPr lang="en-US" sz="2400"/>
              <a:t>Other corresponds to Y=-1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600200" y="4724400"/>
            <a:ext cx="16764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BIAS  : -3</a:t>
            </a:r>
          </a:p>
          <a:p>
            <a:r>
              <a:rPr lang="en-US">
                <a:latin typeface="Courier New" pitchFamily="49" charset="0"/>
              </a:rPr>
              <a:t>free  :  4</a:t>
            </a:r>
          </a:p>
          <a:p>
            <a:r>
              <a:rPr lang="en-US">
                <a:latin typeface="Courier New" pitchFamily="49" charset="0"/>
              </a:rPr>
              <a:t>money :  2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150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111625"/>
            <a:ext cx="292100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6400800" y="5638800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6400800" y="3505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248400" y="5638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7315200" y="5638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6096000" y="5424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096000" y="4572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6096000" y="35956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8229600" y="5729288"/>
            <a:ext cx="137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free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 rot="-5400000">
            <a:off x="5212557" y="3474243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money</a:t>
            </a:r>
          </a:p>
        </p:txBody>
      </p:sp>
      <p:pic>
        <p:nvPicPr>
          <p:cNvPr id="47106" name="Picture 2" descr="C:\Users\Dan\Dropbox\Office\CS 188\Ketrina Art\Perceptron\DecisionRule.png"/>
          <p:cNvPicPr>
            <a:picLocks noChangeAspect="1" noChangeArrowheads="1"/>
          </p:cNvPicPr>
          <p:nvPr/>
        </p:nvPicPr>
        <p:blipFill>
          <a:blip r:embed="rId4" cstate="print"/>
          <a:srcRect b="53537"/>
          <a:stretch>
            <a:fillRect/>
          </a:stretch>
        </p:blipFill>
        <p:spPr bwMode="auto">
          <a:xfrm>
            <a:off x="5943600" y="1447800"/>
            <a:ext cx="5638800" cy="1861298"/>
          </a:xfrm>
          <a:prstGeom prst="rect">
            <a:avLst/>
          </a:prstGeom>
          <a:noFill/>
        </p:spPr>
      </p:pic>
      <p:sp>
        <p:nvSpPr>
          <p:cNvPr id="22" name="Line 7">
            <a:extLst>
              <a:ext uri="{FF2B5EF4-FFF2-40B4-BE49-F238E27FC236}">
                <a16:creationId xmlns:a16="http://schemas.microsoft.com/office/drawing/2014/main" id="{B196B16F-A591-694A-8AB6-4F4106B282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1858" y="4827563"/>
            <a:ext cx="1554788" cy="77471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Decision Rule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In the space of feature vectors</a:t>
            </a:r>
          </a:p>
          <a:p>
            <a:pPr lvl="1" eaLnBrk="1" hangingPunct="1"/>
            <a:r>
              <a:rPr lang="en-US" sz="2400" dirty="0"/>
              <a:t>Examples are points</a:t>
            </a:r>
          </a:p>
          <a:p>
            <a:pPr lvl="1" eaLnBrk="1" hangingPunct="1"/>
            <a:r>
              <a:rPr lang="en-US" sz="2400" dirty="0"/>
              <a:t>Any weight vector is a hyperplane</a:t>
            </a:r>
          </a:p>
          <a:p>
            <a:pPr lvl="1" eaLnBrk="1" hangingPunct="1"/>
            <a:r>
              <a:rPr lang="en-US" sz="2400" dirty="0"/>
              <a:t>One side corresponds to Y=+1</a:t>
            </a:r>
          </a:p>
          <a:p>
            <a:pPr lvl="1" eaLnBrk="1" hangingPunct="1"/>
            <a:r>
              <a:rPr lang="en-US" sz="2400" dirty="0"/>
              <a:t>Other corresponds to Y=-1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600200" y="4724400"/>
            <a:ext cx="16764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urier New" pitchFamily="49" charset="0"/>
              </a:rPr>
              <a:t>free  :  4</a:t>
            </a:r>
          </a:p>
          <a:p>
            <a:r>
              <a:rPr lang="en-US" dirty="0">
                <a:latin typeface="Courier New" pitchFamily="49" charset="0"/>
              </a:rPr>
              <a:t>money :  2</a:t>
            </a:r>
          </a:p>
        </p:txBody>
      </p:sp>
      <p:pic>
        <p:nvPicPr>
          <p:cNvPr id="2150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111625"/>
            <a:ext cx="292100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6400800" y="5638800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6400800" y="3505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248400" y="5638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7315200" y="5638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6096000" y="5424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096000" y="4572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6096000" y="35956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8229600" y="5729288"/>
            <a:ext cx="137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free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 rot="-5400000">
            <a:off x="5212557" y="3474243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money</a:t>
            </a:r>
          </a:p>
        </p:txBody>
      </p:sp>
      <p:pic>
        <p:nvPicPr>
          <p:cNvPr id="47106" name="Picture 2" descr="C:\Users\Dan\Dropbox\Office\CS 188\Ketrina Art\Perceptron\DecisionRule.png"/>
          <p:cNvPicPr>
            <a:picLocks noChangeAspect="1" noChangeArrowheads="1"/>
          </p:cNvPicPr>
          <p:nvPr/>
        </p:nvPicPr>
        <p:blipFill>
          <a:blip r:embed="rId4" cstate="print"/>
          <a:srcRect b="53537"/>
          <a:stretch>
            <a:fillRect/>
          </a:stretch>
        </p:blipFill>
        <p:spPr bwMode="auto">
          <a:xfrm>
            <a:off x="5943600" y="1447800"/>
            <a:ext cx="5638800" cy="1861298"/>
          </a:xfrm>
          <a:prstGeom prst="rect">
            <a:avLst/>
          </a:prstGeom>
          <a:noFill/>
        </p:spPr>
      </p:pic>
      <p:sp>
        <p:nvSpPr>
          <p:cNvPr id="22" name="Line 7">
            <a:extLst>
              <a:ext uri="{FF2B5EF4-FFF2-40B4-BE49-F238E27FC236}">
                <a16:creationId xmlns:a16="http://schemas.microsoft.com/office/drawing/2014/main" id="{B196B16F-A591-694A-8AB6-4F4106B282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1858" y="4827563"/>
            <a:ext cx="1554788" cy="77471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1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Decision Rule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/>
              <a:t>In the space of feature vectors</a:t>
            </a:r>
          </a:p>
          <a:p>
            <a:pPr lvl="1" eaLnBrk="1" hangingPunct="1"/>
            <a:r>
              <a:rPr lang="en-US" sz="2400"/>
              <a:t>Examples are points</a:t>
            </a:r>
          </a:p>
          <a:p>
            <a:pPr lvl="1" eaLnBrk="1" hangingPunct="1"/>
            <a:r>
              <a:rPr lang="en-US" sz="2400"/>
              <a:t>Any weight vector is a hyperplane</a:t>
            </a:r>
          </a:p>
          <a:p>
            <a:pPr lvl="1" eaLnBrk="1" hangingPunct="1"/>
            <a:r>
              <a:rPr lang="en-US" sz="2400"/>
              <a:t>One side corresponds to Y=+1</a:t>
            </a:r>
          </a:p>
          <a:p>
            <a:pPr lvl="1" eaLnBrk="1" hangingPunct="1"/>
            <a:r>
              <a:rPr lang="en-US" sz="2400"/>
              <a:t>Other corresponds to Y=-1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600200" y="4724400"/>
            <a:ext cx="16764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BIAS  : -3</a:t>
            </a:r>
          </a:p>
          <a:p>
            <a:r>
              <a:rPr lang="en-US">
                <a:latin typeface="Courier New" pitchFamily="49" charset="0"/>
              </a:rPr>
              <a:t>free  :  4</a:t>
            </a:r>
          </a:p>
          <a:p>
            <a:r>
              <a:rPr lang="en-US">
                <a:latin typeface="Courier New" pitchFamily="49" charset="0"/>
              </a:rPr>
              <a:t>money :  2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1509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4111625"/>
            <a:ext cx="292100" cy="19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6400800" y="5638800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V="1">
            <a:off x="6400800" y="3505200"/>
            <a:ext cx="0" cy="213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248400" y="5638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7315200" y="5638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6096000" y="5424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096000" y="45720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6096000" y="35956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7661" name="Freeform 13"/>
          <p:cNvSpPr>
            <a:spLocks/>
          </p:cNvSpPr>
          <p:nvPr/>
        </p:nvSpPr>
        <p:spPr bwMode="auto">
          <a:xfrm rot="-1185043">
            <a:off x="5791200" y="3962400"/>
            <a:ext cx="1117600" cy="2363788"/>
          </a:xfrm>
          <a:custGeom>
            <a:avLst/>
            <a:gdLst>
              <a:gd name="T0" fmla="*/ 2147483647 w 1510"/>
              <a:gd name="T1" fmla="*/ 0 h 1197"/>
              <a:gd name="T2" fmla="*/ 2147483647 w 1510"/>
              <a:gd name="T3" fmla="*/ 2147483647 h 1197"/>
              <a:gd name="T4" fmla="*/ 2147483647 w 1510"/>
              <a:gd name="T5" fmla="*/ 2147483647 h 1197"/>
              <a:gd name="T6" fmla="*/ 0 w 1510"/>
              <a:gd name="T7" fmla="*/ 2147483647 h 1197"/>
              <a:gd name="T8" fmla="*/ 2147483647 w 1510"/>
              <a:gd name="T9" fmla="*/ 0 h 1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0"/>
              <a:gd name="T16" fmla="*/ 0 h 1197"/>
              <a:gd name="T17" fmla="*/ 1510 w 1510"/>
              <a:gd name="T18" fmla="*/ 1197 h 1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0" h="1197">
                <a:moveTo>
                  <a:pt x="1139" y="0"/>
                </a:moveTo>
                <a:lnTo>
                  <a:pt x="1510" y="1197"/>
                </a:lnTo>
                <a:lnTo>
                  <a:pt x="77" y="1101"/>
                </a:lnTo>
                <a:lnTo>
                  <a:pt x="0" y="378"/>
                </a:lnTo>
                <a:lnTo>
                  <a:pt x="1139" y="0"/>
                </a:lnTo>
                <a:close/>
              </a:path>
            </a:pathLst>
          </a:custGeom>
          <a:gradFill rotWithShape="1"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rot="-646224">
            <a:off x="6446838" y="3852863"/>
            <a:ext cx="647700" cy="23098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8229600" y="5729288"/>
            <a:ext cx="137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free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 rot="-5400000">
            <a:off x="5212557" y="3474243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money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7010400" y="41148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+1 = SPAM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4724400" y="55626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-1 = HAM</a:t>
            </a:r>
          </a:p>
        </p:txBody>
      </p:sp>
      <p:pic>
        <p:nvPicPr>
          <p:cNvPr id="27667" name="Picture 19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6248400"/>
            <a:ext cx="1219200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6" name="Picture 2" descr="C:\Users\Dan\Dropbox\Office\CS 188\Ketrina Art\Perceptron\DecisionRule.png"/>
          <p:cNvPicPr>
            <a:picLocks noChangeAspect="1" noChangeArrowheads="1"/>
          </p:cNvPicPr>
          <p:nvPr/>
        </p:nvPicPr>
        <p:blipFill>
          <a:blip r:embed="rId6" cstate="print"/>
          <a:srcRect b="53537"/>
          <a:stretch>
            <a:fillRect/>
          </a:stretch>
        </p:blipFill>
        <p:spPr bwMode="auto">
          <a:xfrm>
            <a:off x="5943600" y="1447800"/>
            <a:ext cx="5638800" cy="18612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863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1" grpId="0" animBg="1"/>
      <p:bldP spid="27665" grpId="0"/>
      <p:bldP spid="276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Updates</a:t>
            </a:r>
          </a:p>
        </p:txBody>
      </p:sp>
      <p:pic>
        <p:nvPicPr>
          <p:cNvPr id="93186" name="Picture 2" descr="C:\Users\Dan\Dropbox\Office\CS 188\Ketrina Art\Perceptron\WeightUpdat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739900"/>
            <a:ext cx="7772400" cy="38719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Learning: Binary Perceptron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638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Start with weights =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For each training instance: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Classify with current weights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correct (i.e., y=y*), no change!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wrong: adjust the weight vector</a:t>
            </a:r>
          </a:p>
        </p:txBody>
      </p:sp>
      <p:pic>
        <p:nvPicPr>
          <p:cNvPr id="19" name="Picture 2" descr="C:\Users\Dan\Dropbox\Office\CS 188\Ketrina Art\Perceptron\PerceptronUpdate.png"/>
          <p:cNvPicPr>
            <a:picLocks noChangeAspect="1" noChangeArrowheads="1"/>
          </p:cNvPicPr>
          <p:nvPr/>
        </p:nvPicPr>
        <p:blipFill>
          <a:blip r:embed="rId3" cstate="print"/>
          <a:srcRect l="4851" r="16275" b="63380"/>
          <a:stretch>
            <a:fillRect/>
          </a:stretch>
        </p:blipFill>
        <p:spPr bwMode="auto">
          <a:xfrm>
            <a:off x="6477000" y="1219200"/>
            <a:ext cx="4800600" cy="1981200"/>
          </a:xfrm>
          <a:prstGeom prst="rect">
            <a:avLst/>
          </a:prstGeom>
          <a:noFill/>
        </p:spPr>
      </p:pic>
      <p:pic>
        <p:nvPicPr>
          <p:cNvPr id="20" name="Picture 2" descr="C:\Users\Dan\Dropbox\Office\CS 188\Ketrina Art\Perceptron\PerceptronUpdate.png"/>
          <p:cNvPicPr>
            <a:picLocks noChangeAspect="1" noChangeArrowheads="1"/>
          </p:cNvPicPr>
          <p:nvPr/>
        </p:nvPicPr>
        <p:blipFill>
          <a:blip r:embed="rId3" cstate="print"/>
          <a:srcRect l="4851" t="40845" r="16275" b="30986"/>
          <a:stretch>
            <a:fillRect/>
          </a:stretch>
        </p:blipFill>
        <p:spPr bwMode="auto">
          <a:xfrm>
            <a:off x="6477000" y="3352800"/>
            <a:ext cx="4800600" cy="1524000"/>
          </a:xfrm>
          <a:prstGeom prst="rect">
            <a:avLst/>
          </a:prstGeom>
          <a:noFill/>
        </p:spPr>
      </p:pic>
      <p:pic>
        <p:nvPicPr>
          <p:cNvPr id="21" name="Picture 2" descr="C:\Users\Dan\Dropbox\Office\CS 188\Ketrina Art\Perceptron\PerceptronUpdate.png"/>
          <p:cNvPicPr>
            <a:picLocks noChangeAspect="1" noChangeArrowheads="1"/>
          </p:cNvPicPr>
          <p:nvPr/>
        </p:nvPicPr>
        <p:blipFill>
          <a:blip r:embed="rId3" cstate="print"/>
          <a:srcRect l="4851" t="70423" r="16275"/>
          <a:stretch>
            <a:fillRect/>
          </a:stretch>
        </p:blipFill>
        <p:spPr bwMode="auto">
          <a:xfrm>
            <a:off x="6477000" y="4953000"/>
            <a:ext cx="4800600" cy="1600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Learning: Binary Perceptron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638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Start with weights =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For each training instance: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Classify with current weights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correct (i.e., y=y*), no change!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wrong: adjust the weight vector by adding or subtracting the feature vector. Subtract if y* is -1.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22532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48122" y="1856161"/>
            <a:ext cx="2730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14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481647" y="3261099"/>
            <a:ext cx="219075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085975" y="5924550"/>
            <a:ext cx="2508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881322" y="2614986"/>
            <a:ext cx="7302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18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30300" y="2867025"/>
            <a:ext cx="37465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Line 7"/>
          <p:cNvSpPr>
            <a:spLocks noChangeShapeType="1"/>
          </p:cNvSpPr>
          <p:nvPr/>
        </p:nvSpPr>
        <p:spPr bwMode="auto">
          <a:xfrm flipH="1" flipV="1">
            <a:off x="8067185" y="2237161"/>
            <a:ext cx="711200" cy="21209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15"/>
          <p:cNvSpPr>
            <a:spLocks noChangeShapeType="1"/>
          </p:cNvSpPr>
          <p:nvPr/>
        </p:nvSpPr>
        <p:spPr bwMode="auto">
          <a:xfrm flipH="1">
            <a:off x="7262322" y="2237161"/>
            <a:ext cx="812800" cy="151447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16"/>
          <p:cNvSpPr>
            <a:spLocks noChangeShapeType="1"/>
          </p:cNvSpPr>
          <p:nvPr/>
        </p:nvSpPr>
        <p:spPr bwMode="auto">
          <a:xfrm flipH="1" flipV="1">
            <a:off x="7262322" y="3694486"/>
            <a:ext cx="1516063" cy="663575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41" name="Line 15"/>
          <p:cNvSpPr>
            <a:spLocks noChangeShapeType="1"/>
          </p:cNvSpPr>
          <p:nvPr/>
        </p:nvSpPr>
        <p:spPr bwMode="auto">
          <a:xfrm flipH="1">
            <a:off x="8811722" y="2819774"/>
            <a:ext cx="812800" cy="1514475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Freeform 13"/>
          <p:cNvSpPr>
            <a:spLocks/>
          </p:cNvSpPr>
          <p:nvPr/>
        </p:nvSpPr>
        <p:spPr bwMode="auto">
          <a:xfrm rot="-6620302">
            <a:off x="8465647" y="3450011"/>
            <a:ext cx="719138" cy="2363788"/>
          </a:xfrm>
          <a:custGeom>
            <a:avLst/>
            <a:gdLst>
              <a:gd name="T0" fmla="*/ 2147483647 w 1510"/>
              <a:gd name="T1" fmla="*/ 0 h 1197"/>
              <a:gd name="T2" fmla="*/ 2147483647 w 1510"/>
              <a:gd name="T3" fmla="*/ 2147483647 h 1197"/>
              <a:gd name="T4" fmla="*/ 2147483647 w 1510"/>
              <a:gd name="T5" fmla="*/ 2147483647 h 1197"/>
              <a:gd name="T6" fmla="*/ 0 w 1510"/>
              <a:gd name="T7" fmla="*/ 2147483647 h 1197"/>
              <a:gd name="T8" fmla="*/ 2147483647 w 1510"/>
              <a:gd name="T9" fmla="*/ 0 h 1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0"/>
              <a:gd name="T16" fmla="*/ 0 h 1197"/>
              <a:gd name="T17" fmla="*/ 1510 w 1510"/>
              <a:gd name="T18" fmla="*/ 1197 h 1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0" h="1197">
                <a:moveTo>
                  <a:pt x="1139" y="0"/>
                </a:moveTo>
                <a:lnTo>
                  <a:pt x="1510" y="1197"/>
                </a:lnTo>
                <a:lnTo>
                  <a:pt x="77" y="1101"/>
                </a:lnTo>
                <a:lnTo>
                  <a:pt x="0" y="378"/>
                </a:lnTo>
                <a:lnTo>
                  <a:pt x="1139" y="0"/>
                </a:lnTo>
                <a:close/>
              </a:path>
            </a:pathLst>
          </a:custGeom>
          <a:gradFill rotWithShape="1"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60" name="Freeform 13"/>
          <p:cNvSpPr>
            <a:spLocks/>
          </p:cNvSpPr>
          <p:nvPr/>
        </p:nvSpPr>
        <p:spPr bwMode="auto">
          <a:xfrm rot="-9428567">
            <a:off x="8840297" y="2448299"/>
            <a:ext cx="541338" cy="3132137"/>
          </a:xfrm>
          <a:custGeom>
            <a:avLst/>
            <a:gdLst>
              <a:gd name="T0" fmla="*/ 2147483647 w 1510"/>
              <a:gd name="T1" fmla="*/ 0 h 1197"/>
              <a:gd name="T2" fmla="*/ 2147483647 w 1510"/>
              <a:gd name="T3" fmla="*/ 2147483647 h 1197"/>
              <a:gd name="T4" fmla="*/ 2147483647 w 1510"/>
              <a:gd name="T5" fmla="*/ 2147483647 h 1197"/>
              <a:gd name="T6" fmla="*/ 0 w 1510"/>
              <a:gd name="T7" fmla="*/ 2147483647 h 1197"/>
              <a:gd name="T8" fmla="*/ 2147483647 w 1510"/>
              <a:gd name="T9" fmla="*/ 0 h 11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0"/>
              <a:gd name="T16" fmla="*/ 0 h 1197"/>
              <a:gd name="T17" fmla="*/ 1510 w 1510"/>
              <a:gd name="T18" fmla="*/ 1197 h 11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0" h="1197">
                <a:moveTo>
                  <a:pt x="1139" y="0"/>
                </a:moveTo>
                <a:lnTo>
                  <a:pt x="1510" y="1197"/>
                </a:lnTo>
                <a:lnTo>
                  <a:pt x="77" y="1101"/>
                </a:lnTo>
                <a:lnTo>
                  <a:pt x="0" y="378"/>
                </a:lnTo>
                <a:lnTo>
                  <a:pt x="1139" y="0"/>
                </a:lnTo>
                <a:close/>
              </a:path>
            </a:pathLst>
          </a:custGeom>
          <a:gradFill rotWithShape="1"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50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28CEA4-38F9-9F4A-8E0B-3FA046075DE0}"/>
              </a:ext>
            </a:extLst>
          </p:cNvPr>
          <p:cNvSpPr txBox="1"/>
          <p:nvPr/>
        </p:nvSpPr>
        <p:spPr>
          <a:xfrm>
            <a:off x="5943600" y="5664872"/>
            <a:ext cx="2600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Before: </a:t>
            </a:r>
            <a:r>
              <a:rPr lang="en-US" i="1" dirty="0">
                <a:latin typeface="Palatino" pitchFamily="2" charset="77"/>
                <a:ea typeface="Palatino" pitchFamily="2" charset="77"/>
              </a:rPr>
              <a:t>w f</a:t>
            </a:r>
          </a:p>
          <a:p>
            <a:r>
              <a:rPr lang="en-US" dirty="0">
                <a:latin typeface="Palatino" pitchFamily="2" charset="77"/>
                <a:ea typeface="Palatino" pitchFamily="2" charset="77"/>
              </a:rPr>
              <a:t>After</a:t>
            </a:r>
            <a:r>
              <a:rPr lang="en-US" i="1" dirty="0">
                <a:latin typeface="Palatino" pitchFamily="2" charset="77"/>
                <a:ea typeface="Palatino" pitchFamily="2" charset="77"/>
              </a:rPr>
              <a:t>: </a:t>
            </a:r>
            <a:r>
              <a:rPr lang="en-US" i="1" dirty="0" err="1">
                <a:latin typeface="Palatino" pitchFamily="2" charset="77"/>
                <a:ea typeface="Palatino" pitchFamily="2" charset="77"/>
              </a:rPr>
              <a:t>wf</a:t>
            </a:r>
            <a:r>
              <a:rPr lang="en-US" i="1" dirty="0">
                <a:latin typeface="Palatino" pitchFamily="2" charset="77"/>
                <a:ea typeface="Palatino" pitchFamily="2" charset="77"/>
              </a:rPr>
              <a:t> + y*f f</a:t>
            </a:r>
          </a:p>
          <a:p>
            <a:r>
              <a:rPr lang="en-US" i="1" dirty="0">
                <a:latin typeface="Palatino" pitchFamily="2" charset="77"/>
                <a:ea typeface="Palatino" pitchFamily="2" charset="77"/>
              </a:rPr>
              <a:t>f f &gt;=0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6" grpId="0" animBg="1"/>
      <p:bldP spid="31757" grpId="0" animBg="1"/>
      <p:bldP spid="31759" grpId="0" animBg="1"/>
      <p:bldP spid="31760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Examples: Perceptron</a:t>
            </a:r>
          </a:p>
        </p:txBody>
      </p:sp>
      <p:sp>
        <p:nvSpPr>
          <p:cNvPr id="1035" name="Rectangle 3"/>
          <p:cNvSpPr>
            <a:spLocks noGrp="1" noChangeArrowheads="1"/>
          </p:cNvSpPr>
          <p:nvPr>
            <p:ph idx="1"/>
          </p:nvPr>
        </p:nvSpPr>
        <p:spPr>
          <a:xfrm>
            <a:off x="4267200" y="1397001"/>
            <a:ext cx="7518400" cy="4729164"/>
          </a:xfrm>
        </p:spPr>
        <p:txBody>
          <a:bodyPr/>
          <a:lstStyle/>
          <a:p>
            <a:pPr eaLnBrk="1" hangingPunct="1"/>
            <a:r>
              <a:rPr lang="en-US" dirty="0"/>
              <a:t>Separable Case</a:t>
            </a:r>
          </a:p>
        </p:txBody>
      </p:sp>
      <p:graphicFrame>
        <p:nvGraphicFramePr>
          <p:cNvPr id="1383428" name="Object 4"/>
          <p:cNvGraphicFramePr>
            <a:graphicFrameLocks noChangeAspect="1"/>
          </p:cNvGraphicFramePr>
          <p:nvPr/>
        </p:nvGraphicFramePr>
        <p:xfrm>
          <a:off x="3636963" y="2078038"/>
          <a:ext cx="4791075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" name="Photo Editor Photo" r:id="rId3" imgW="4791744" imgH="3742857" progId="MSPhotoEd.3">
                  <p:embed/>
                </p:oleObj>
              </mc:Choice>
              <mc:Fallback>
                <p:oleObj name="Photo Editor Photo" r:id="rId3" imgW="4791744" imgH="3742857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2078038"/>
                        <a:ext cx="4791075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29" name="Object 5"/>
          <p:cNvGraphicFramePr>
            <a:graphicFrameLocks noChangeAspect="1"/>
          </p:cNvGraphicFramePr>
          <p:nvPr/>
        </p:nvGraphicFramePr>
        <p:xfrm>
          <a:off x="3681413" y="2095500"/>
          <a:ext cx="4752975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" name="Photo Editor Photo" r:id="rId5" imgW="4753639" imgH="3704762" progId="MSPhotoEd.3">
                  <p:embed/>
                </p:oleObj>
              </mc:Choice>
              <mc:Fallback>
                <p:oleObj name="Photo Editor Photo" r:id="rId5" imgW="4753639" imgH="3704762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2095500"/>
                        <a:ext cx="4752975" cy="370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0" name="Object 6"/>
          <p:cNvGraphicFramePr>
            <a:graphicFrameLocks noChangeAspect="1"/>
          </p:cNvGraphicFramePr>
          <p:nvPr/>
        </p:nvGraphicFramePr>
        <p:xfrm>
          <a:off x="3648075" y="2066925"/>
          <a:ext cx="4752975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" name="Photo Editor Photo" r:id="rId7" imgW="4753639" imgH="3780952" progId="MSPhotoEd.3">
                  <p:embed/>
                </p:oleObj>
              </mc:Choice>
              <mc:Fallback>
                <p:oleObj name="Photo Editor Photo" r:id="rId7" imgW="4753639" imgH="3780952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2066925"/>
                        <a:ext cx="4752975" cy="378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1" name="Object 7"/>
          <p:cNvGraphicFramePr>
            <a:graphicFrameLocks noChangeAspect="1"/>
          </p:cNvGraphicFramePr>
          <p:nvPr/>
        </p:nvGraphicFramePr>
        <p:xfrm>
          <a:off x="3552825" y="2101850"/>
          <a:ext cx="4905375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" name="Photo Editor Photo" r:id="rId9" imgW="4904762" imgH="3761905" progId="MSPhotoEd.3">
                  <p:embed/>
                </p:oleObj>
              </mc:Choice>
              <mc:Fallback>
                <p:oleObj name="Photo Editor Photo" r:id="rId9" imgW="4904762" imgH="3761905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2101850"/>
                        <a:ext cx="4905375" cy="376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2" name="Object 8"/>
          <p:cNvGraphicFramePr>
            <a:graphicFrameLocks noChangeAspect="1"/>
          </p:cNvGraphicFramePr>
          <p:nvPr/>
        </p:nvGraphicFramePr>
        <p:xfrm>
          <a:off x="3509963" y="2095500"/>
          <a:ext cx="4943475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" name="Photo Editor Photo" r:id="rId11" imgW="4944165" imgH="3742857" progId="MSPhotoEd.3">
                  <p:embed/>
                </p:oleObj>
              </mc:Choice>
              <mc:Fallback>
                <p:oleObj name="Photo Editor Photo" r:id="rId11" imgW="4944165" imgH="3742857" progId="MSPhotoEd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3" y="2095500"/>
                        <a:ext cx="4943475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3" name="Object 9"/>
          <p:cNvGraphicFramePr>
            <a:graphicFrameLocks noChangeAspect="1"/>
          </p:cNvGraphicFramePr>
          <p:nvPr/>
        </p:nvGraphicFramePr>
        <p:xfrm>
          <a:off x="3594100" y="2074863"/>
          <a:ext cx="4848225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" name="Photo Editor Photo" r:id="rId13" imgW="4847619" imgH="3780952" progId="MSPhotoEd.3">
                  <p:embed/>
                </p:oleObj>
              </mc:Choice>
              <mc:Fallback>
                <p:oleObj name="Photo Editor Photo" r:id="rId13" imgW="4847619" imgH="3780952" progId="MSPhotoEd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2074863"/>
                        <a:ext cx="4848225" cy="378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4" name="Object 10"/>
          <p:cNvGraphicFramePr>
            <a:graphicFrameLocks noChangeAspect="1"/>
          </p:cNvGraphicFramePr>
          <p:nvPr/>
        </p:nvGraphicFramePr>
        <p:xfrm>
          <a:off x="3657600" y="2128838"/>
          <a:ext cx="4714875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" name="Photo Editor Photo" r:id="rId15" imgW="4715533" imgH="3666667" progId="MSPhotoEd.3">
                  <p:embed/>
                </p:oleObj>
              </mc:Choice>
              <mc:Fallback>
                <p:oleObj name="Photo Editor Photo" r:id="rId15" imgW="4715533" imgH="3666667" progId="MSPhotoEd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28838"/>
                        <a:ext cx="4714875" cy="366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435" name="Object 11"/>
          <p:cNvGraphicFramePr>
            <a:graphicFrameLocks noChangeAspect="1"/>
          </p:cNvGraphicFramePr>
          <p:nvPr/>
        </p:nvGraphicFramePr>
        <p:xfrm>
          <a:off x="3640138" y="2073275"/>
          <a:ext cx="4657725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" name="Photo Editor Photo" r:id="rId17" imgW="4657143" imgH="3742857" progId="MSPhotoEd.3">
                  <p:embed/>
                </p:oleObj>
              </mc:Choice>
              <mc:Fallback>
                <p:oleObj name="Photo Editor Photo" r:id="rId17" imgW="4657143" imgH="3742857" progId="MSPhotoEd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2073275"/>
                        <a:ext cx="4657725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Multiclass Decision Rule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/>
          <a:lstStyle/>
          <a:p>
            <a:pPr eaLnBrk="1" hangingPunct="1"/>
            <a:r>
              <a:rPr lang="en-US" sz="2400"/>
              <a:t>If we have multiple classes:</a:t>
            </a:r>
          </a:p>
          <a:p>
            <a:pPr lvl="1" eaLnBrk="1" hangingPunct="1"/>
            <a:r>
              <a:rPr lang="en-US" sz="2000"/>
              <a:t>A weight vector for each class:</a:t>
            </a:r>
          </a:p>
          <a:p>
            <a:pPr lvl="1" eaLnBrk="1" hangingPunct="1"/>
            <a:endParaRPr lang="en-US" sz="2000"/>
          </a:p>
          <a:p>
            <a:pPr lvl="1" eaLnBrk="1" hangingPunct="1"/>
            <a:endParaRPr lang="en-US" sz="2000"/>
          </a:p>
          <a:p>
            <a:pPr lvl="1" eaLnBrk="1" hangingPunct="1"/>
            <a:r>
              <a:rPr lang="en-US" sz="2000"/>
              <a:t>Score (activation) of a class y:</a:t>
            </a:r>
          </a:p>
          <a:p>
            <a:pPr lvl="1" eaLnBrk="1" hangingPunct="1"/>
            <a:endParaRPr lang="en-US" sz="2000"/>
          </a:p>
          <a:p>
            <a:pPr lvl="1" eaLnBrk="1" hangingPunct="1"/>
            <a:endParaRPr lang="en-US" sz="2000"/>
          </a:p>
          <a:p>
            <a:pPr lvl="1" eaLnBrk="1" hangingPunct="1"/>
            <a:endParaRPr lang="en-US" sz="1100"/>
          </a:p>
          <a:p>
            <a:pPr lvl="1" eaLnBrk="1" hangingPunct="1"/>
            <a:r>
              <a:rPr lang="en-US" sz="2000"/>
              <a:t>Prediction highest score wins</a:t>
            </a:r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905000" y="3733800"/>
            <a:ext cx="14192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96200" y="3706813"/>
            <a:ext cx="2286000" cy="2209800"/>
            <a:chOff x="3648" y="1104"/>
            <a:chExt cx="1440" cy="1392"/>
          </a:xfrm>
        </p:grpSpPr>
        <p:sp>
          <p:nvSpPr>
            <p:cNvPr id="23570" name="Freeform 6"/>
            <p:cNvSpPr>
              <a:spLocks/>
            </p:cNvSpPr>
            <p:nvPr/>
          </p:nvSpPr>
          <p:spPr bwMode="auto">
            <a:xfrm>
              <a:off x="3792" y="1104"/>
              <a:ext cx="1104" cy="528"/>
            </a:xfrm>
            <a:custGeom>
              <a:avLst/>
              <a:gdLst>
                <a:gd name="T0" fmla="*/ 0 w 1104"/>
                <a:gd name="T1" fmla="*/ 528 h 528"/>
                <a:gd name="T2" fmla="*/ 96 w 1104"/>
                <a:gd name="T3" fmla="*/ 96 h 528"/>
                <a:gd name="T4" fmla="*/ 720 w 1104"/>
                <a:gd name="T5" fmla="*/ 0 h 528"/>
                <a:gd name="T6" fmla="*/ 1104 w 1104"/>
                <a:gd name="T7" fmla="*/ 28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528"/>
                <a:gd name="T14" fmla="*/ 1104 w 110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528">
                  <a:moveTo>
                    <a:pt x="0" y="528"/>
                  </a:moveTo>
                  <a:lnTo>
                    <a:pt x="96" y="96"/>
                  </a:lnTo>
                  <a:lnTo>
                    <a:pt x="720" y="0"/>
                  </a:lnTo>
                  <a:lnTo>
                    <a:pt x="1104" y="288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Freeform 7"/>
            <p:cNvSpPr>
              <a:spLocks/>
            </p:cNvSpPr>
            <p:nvPr/>
          </p:nvSpPr>
          <p:spPr bwMode="auto">
            <a:xfrm>
              <a:off x="4512" y="1392"/>
              <a:ext cx="576" cy="1008"/>
            </a:xfrm>
            <a:custGeom>
              <a:avLst/>
              <a:gdLst>
                <a:gd name="T0" fmla="*/ 384 w 576"/>
                <a:gd name="T1" fmla="*/ 0 h 1008"/>
                <a:gd name="T2" fmla="*/ 576 w 576"/>
                <a:gd name="T3" fmla="*/ 432 h 1008"/>
                <a:gd name="T4" fmla="*/ 432 w 576"/>
                <a:gd name="T5" fmla="*/ 960 h 1008"/>
                <a:gd name="T6" fmla="*/ 0 w 576"/>
                <a:gd name="T7" fmla="*/ 1008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008"/>
                <a:gd name="T14" fmla="*/ 576 w 576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008">
                  <a:moveTo>
                    <a:pt x="384" y="0"/>
                  </a:moveTo>
                  <a:lnTo>
                    <a:pt x="576" y="432"/>
                  </a:lnTo>
                  <a:lnTo>
                    <a:pt x="432" y="960"/>
                  </a:lnTo>
                  <a:lnTo>
                    <a:pt x="0" y="1008"/>
                  </a:lnTo>
                </a:path>
              </a:pathLst>
            </a:custGeom>
            <a:gradFill rotWithShape="0">
              <a:gsLst>
                <a:gs pos="0">
                  <a:srgbClr val="FF99CC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Freeform 8"/>
            <p:cNvSpPr>
              <a:spLocks/>
            </p:cNvSpPr>
            <p:nvPr/>
          </p:nvSpPr>
          <p:spPr bwMode="auto">
            <a:xfrm>
              <a:off x="3648" y="1632"/>
              <a:ext cx="864" cy="864"/>
            </a:xfrm>
            <a:custGeom>
              <a:avLst/>
              <a:gdLst>
                <a:gd name="T0" fmla="*/ 144 w 864"/>
                <a:gd name="T1" fmla="*/ 0 h 864"/>
                <a:gd name="T2" fmla="*/ 0 w 864"/>
                <a:gd name="T3" fmla="*/ 384 h 864"/>
                <a:gd name="T4" fmla="*/ 480 w 864"/>
                <a:gd name="T5" fmla="*/ 864 h 864"/>
                <a:gd name="T6" fmla="*/ 864 w 864"/>
                <a:gd name="T7" fmla="*/ 768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864"/>
                <a:gd name="T14" fmla="*/ 864 w 864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864">
                  <a:moveTo>
                    <a:pt x="144" y="0"/>
                  </a:moveTo>
                  <a:lnTo>
                    <a:pt x="0" y="384"/>
                  </a:lnTo>
                  <a:lnTo>
                    <a:pt x="480" y="864"/>
                  </a:lnTo>
                  <a:lnTo>
                    <a:pt x="864" y="768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Freeform 9"/>
            <p:cNvSpPr>
              <a:spLocks/>
            </p:cNvSpPr>
            <p:nvPr/>
          </p:nvSpPr>
          <p:spPr bwMode="auto">
            <a:xfrm>
              <a:off x="3792" y="1392"/>
              <a:ext cx="1104" cy="384"/>
            </a:xfrm>
            <a:custGeom>
              <a:avLst/>
              <a:gdLst>
                <a:gd name="T0" fmla="*/ 0 w 1104"/>
                <a:gd name="T1" fmla="*/ 240 h 384"/>
                <a:gd name="T2" fmla="*/ 624 w 1104"/>
                <a:gd name="T3" fmla="*/ 384 h 384"/>
                <a:gd name="T4" fmla="*/ 1104 w 1104"/>
                <a:gd name="T5" fmla="*/ 0 h 384"/>
                <a:gd name="T6" fmla="*/ 0 60000 65536"/>
                <a:gd name="T7" fmla="*/ 0 60000 65536"/>
                <a:gd name="T8" fmla="*/ 0 60000 65536"/>
                <a:gd name="T9" fmla="*/ 0 w 1104"/>
                <a:gd name="T10" fmla="*/ 0 h 384"/>
                <a:gd name="T11" fmla="*/ 1104 w 110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384">
                  <a:moveTo>
                    <a:pt x="0" y="240"/>
                  </a:moveTo>
                  <a:lnTo>
                    <a:pt x="624" y="384"/>
                  </a:lnTo>
                  <a:lnTo>
                    <a:pt x="1104" y="0"/>
                  </a:lnTo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Freeform 10"/>
            <p:cNvSpPr>
              <a:spLocks/>
            </p:cNvSpPr>
            <p:nvPr/>
          </p:nvSpPr>
          <p:spPr bwMode="auto">
            <a:xfrm>
              <a:off x="4416" y="1392"/>
              <a:ext cx="480" cy="1008"/>
            </a:xfrm>
            <a:custGeom>
              <a:avLst/>
              <a:gdLst>
                <a:gd name="T0" fmla="*/ 480 w 480"/>
                <a:gd name="T1" fmla="*/ 0 h 1008"/>
                <a:gd name="T2" fmla="*/ 0 w 480"/>
                <a:gd name="T3" fmla="*/ 384 h 1008"/>
                <a:gd name="T4" fmla="*/ 96 w 480"/>
                <a:gd name="T5" fmla="*/ 1008 h 1008"/>
                <a:gd name="T6" fmla="*/ 0 60000 65536"/>
                <a:gd name="T7" fmla="*/ 0 60000 65536"/>
                <a:gd name="T8" fmla="*/ 0 60000 65536"/>
                <a:gd name="T9" fmla="*/ 0 w 480"/>
                <a:gd name="T10" fmla="*/ 0 h 1008"/>
                <a:gd name="T11" fmla="*/ 480 w 480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008">
                  <a:moveTo>
                    <a:pt x="480" y="0"/>
                  </a:moveTo>
                  <a:lnTo>
                    <a:pt x="0" y="384"/>
                  </a:lnTo>
                  <a:lnTo>
                    <a:pt x="96" y="1008"/>
                  </a:lnTo>
                </a:path>
              </a:pathLst>
            </a:custGeom>
            <a:gradFill rotWithShape="0">
              <a:gsLst>
                <a:gs pos="0">
                  <a:srgbClr val="FF99CC"/>
                </a:gs>
                <a:gs pos="100000">
                  <a:srgbClr val="FFCFE7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Freeform 11"/>
            <p:cNvSpPr>
              <a:spLocks/>
            </p:cNvSpPr>
            <p:nvPr/>
          </p:nvSpPr>
          <p:spPr bwMode="auto">
            <a:xfrm>
              <a:off x="3792" y="1632"/>
              <a:ext cx="720" cy="768"/>
            </a:xfrm>
            <a:custGeom>
              <a:avLst/>
              <a:gdLst>
                <a:gd name="T0" fmla="*/ 0 w 720"/>
                <a:gd name="T1" fmla="*/ 0 h 768"/>
                <a:gd name="T2" fmla="*/ 624 w 720"/>
                <a:gd name="T3" fmla="*/ 144 h 768"/>
                <a:gd name="T4" fmla="*/ 720 w 720"/>
                <a:gd name="T5" fmla="*/ 768 h 768"/>
                <a:gd name="T6" fmla="*/ 0 60000 65536"/>
                <a:gd name="T7" fmla="*/ 0 60000 65536"/>
                <a:gd name="T8" fmla="*/ 0 60000 65536"/>
                <a:gd name="T9" fmla="*/ 0 w 720"/>
                <a:gd name="T10" fmla="*/ 0 h 768"/>
                <a:gd name="T11" fmla="*/ 720 w 720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768">
                  <a:moveTo>
                    <a:pt x="0" y="0"/>
                  </a:moveTo>
                  <a:lnTo>
                    <a:pt x="624" y="144"/>
                  </a:lnTo>
                  <a:lnTo>
                    <a:pt x="720" y="768"/>
                  </a:lnTo>
                </a:path>
              </a:pathLst>
            </a:custGeom>
            <a:gradFill rotWithShape="0">
              <a:gsLst>
                <a:gs pos="0">
                  <a:srgbClr val="DFEFFF"/>
                </a:gs>
                <a:gs pos="100000">
                  <a:srgbClr val="99CCFF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" name="Picture 2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828800" y="5181600"/>
            <a:ext cx="3352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2400" y="3402013"/>
            <a:ext cx="1524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15200" y="5459413"/>
            <a:ext cx="8191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53600" y="5307013"/>
            <a:ext cx="8191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2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905000" y="2667000"/>
            <a:ext cx="4683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3" name="Line 7"/>
          <p:cNvSpPr>
            <a:spLocks noChangeShapeType="1"/>
          </p:cNvSpPr>
          <p:nvPr/>
        </p:nvSpPr>
        <p:spPr bwMode="auto">
          <a:xfrm flipH="1" flipV="1">
            <a:off x="8686800" y="3783013"/>
            <a:ext cx="2286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7"/>
          <p:cNvSpPr>
            <a:spLocks noChangeShapeType="1"/>
          </p:cNvSpPr>
          <p:nvPr/>
        </p:nvSpPr>
        <p:spPr bwMode="auto">
          <a:xfrm>
            <a:off x="8915400" y="4773613"/>
            <a:ext cx="10668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Line 7"/>
          <p:cNvSpPr>
            <a:spLocks noChangeShapeType="1"/>
          </p:cNvSpPr>
          <p:nvPr/>
        </p:nvSpPr>
        <p:spPr bwMode="auto">
          <a:xfrm flipH="1">
            <a:off x="8229600" y="4773613"/>
            <a:ext cx="6858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6" name="TextBox 27"/>
          <p:cNvSpPr txBox="1">
            <a:spLocks noChangeArrowheads="1"/>
          </p:cNvSpPr>
          <p:nvPr/>
        </p:nvSpPr>
        <p:spPr bwMode="auto">
          <a:xfrm>
            <a:off x="5791200" y="6324600"/>
            <a:ext cx="6172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i="1" dirty="0"/>
              <a:t>Binary = multiclass where the negative class has weight zero</a:t>
            </a:r>
          </a:p>
        </p:txBody>
      </p:sp>
      <p:pic>
        <p:nvPicPr>
          <p:cNvPr id="23567" name="Picture 3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39200" y="3810000"/>
            <a:ext cx="33813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8" name="Picture 3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24800" y="4984750"/>
            <a:ext cx="35242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9" name="Picture 35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29800" y="4800600"/>
            <a:ext cx="352425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7" name="Picture 1" descr="C:\Users\Dan\Dropbox\Office\CS 188\Ketrina Art\Perceptron\DecisionRule.png"/>
          <p:cNvPicPr>
            <a:picLocks noChangeAspect="1" noChangeArrowheads="1"/>
          </p:cNvPicPr>
          <p:nvPr/>
        </p:nvPicPr>
        <p:blipFill>
          <a:blip r:embed="rId21" cstate="print"/>
          <a:srcRect t="49442"/>
          <a:stretch>
            <a:fillRect/>
          </a:stretch>
        </p:blipFill>
        <p:spPr bwMode="auto">
          <a:xfrm>
            <a:off x="6324600" y="1378440"/>
            <a:ext cx="4648200" cy="166956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Learning: Multiclass Perceptron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5638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Start with all weights =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Pick up training examples one by 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Predict with current weights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correct, no change!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If wrong: lower score of wrong answer, raise score of right answer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  <p:pic>
        <p:nvPicPr>
          <p:cNvPr id="24" name="Picture 23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78013" y="4953000"/>
            <a:ext cx="2695575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68488" y="5638800"/>
            <a:ext cx="304323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057400" y="2971800"/>
            <a:ext cx="366395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Line 7"/>
          <p:cNvSpPr>
            <a:spLocks noChangeShapeType="1"/>
          </p:cNvSpPr>
          <p:nvPr/>
        </p:nvSpPr>
        <p:spPr bwMode="auto">
          <a:xfrm flipH="1" flipV="1">
            <a:off x="9067800" y="2667000"/>
            <a:ext cx="30480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9372600" y="3200400"/>
            <a:ext cx="12192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9144000" y="3810000"/>
            <a:ext cx="22860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6394" name="Picture 2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839200" y="2362200"/>
            <a:ext cx="4365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5" name="Picture 20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017000" y="4679950"/>
            <a:ext cx="525463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6" name="Line 13"/>
          <p:cNvSpPr>
            <a:spLocks noChangeShapeType="1"/>
          </p:cNvSpPr>
          <p:nvPr/>
        </p:nvSpPr>
        <p:spPr bwMode="auto">
          <a:xfrm flipV="1">
            <a:off x="9372600" y="3200400"/>
            <a:ext cx="76200" cy="6096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6397" name="Picture 14" descr="txp_fig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448800" y="2819400"/>
            <a:ext cx="2190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53743" name="Line 15"/>
          <p:cNvSpPr>
            <a:spLocks noChangeShapeType="1"/>
          </p:cNvSpPr>
          <p:nvPr/>
        </p:nvSpPr>
        <p:spPr bwMode="auto">
          <a:xfrm flipH="1">
            <a:off x="8991600" y="2667000"/>
            <a:ext cx="76200" cy="6096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3744" name="Line 16"/>
          <p:cNvSpPr>
            <a:spLocks noChangeShapeType="1"/>
          </p:cNvSpPr>
          <p:nvPr/>
        </p:nvSpPr>
        <p:spPr bwMode="auto">
          <a:xfrm flipH="1" flipV="1">
            <a:off x="8991600" y="3276600"/>
            <a:ext cx="381000" cy="533400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3745" name="Line 17"/>
          <p:cNvSpPr>
            <a:spLocks noChangeShapeType="1"/>
          </p:cNvSpPr>
          <p:nvPr/>
        </p:nvSpPr>
        <p:spPr bwMode="auto">
          <a:xfrm flipV="1">
            <a:off x="10591800" y="2590800"/>
            <a:ext cx="76200" cy="6096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3746" name="Line 18"/>
          <p:cNvSpPr>
            <a:spLocks noChangeShapeType="1"/>
          </p:cNvSpPr>
          <p:nvPr/>
        </p:nvSpPr>
        <p:spPr bwMode="auto">
          <a:xfrm flipV="1">
            <a:off x="9372600" y="2590800"/>
            <a:ext cx="1295400" cy="1219200"/>
          </a:xfrm>
          <a:prstGeom prst="line">
            <a:avLst/>
          </a:prstGeom>
          <a:noFill/>
          <a:ln w="50800">
            <a:solidFill>
              <a:srgbClr val="CC00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6403" name="Picture 26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028238" y="3635375"/>
            <a:ext cx="563562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/>
      <p:bldP spid="16392" grpId="0" animBg="1"/>
      <p:bldP spid="16393" grpId="0" animBg="1"/>
      <p:bldP spid="16396" grpId="0" animBg="1"/>
      <p:bldP spid="1353743" grpId="0" animBg="1"/>
      <p:bldP spid="1353744" grpId="0" animBg="1"/>
      <p:bldP spid="1353745" grpId="0" animBg="1"/>
      <p:bldP spid="13537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Last Time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81120" y="1295400"/>
            <a:ext cx="5114024" cy="472916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Classification: given inputs x, predict labels (classes) y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Naïve Bayes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Parameter estimation: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MLE, MAP, priors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Laplace smoothing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Training set, held-out set, test set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7119" y="1371600"/>
            <a:ext cx="5333761" cy="4368111"/>
          </a:xfrm>
          <a:prstGeom prst="rect">
            <a:avLst/>
          </a:prstGeom>
          <a:noFill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3D37AD7-E4E0-46E0-9A22-9DF4E2814033}"/>
              </a:ext>
            </a:extLst>
          </p:cNvPr>
          <p:cNvGrpSpPr/>
          <p:nvPr/>
        </p:nvGrpSpPr>
        <p:grpSpPr>
          <a:xfrm>
            <a:off x="3815569" y="1371600"/>
            <a:ext cx="2362200" cy="1981200"/>
            <a:chOff x="9105900" y="1905000"/>
            <a:chExt cx="2362200" cy="19812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15CDF62-EEBA-42C2-835A-3F821F980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0300" y="19050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562987-B468-4712-AB25-AA786D823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5900" y="33528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F</a:t>
              </a:r>
              <a:r>
                <a:rPr lang="en-US" baseline="-25000">
                  <a:latin typeface="Calibri"/>
                  <a:cs typeface="Calibri"/>
                </a:rPr>
                <a:t>1</a:t>
              </a:r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0FB462B-E8AF-474E-81F5-CA0FFF3A5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4700" y="33528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F</a:t>
              </a:r>
              <a:r>
                <a:rPr lang="en-US" baseline="-25000">
                  <a:latin typeface="Calibri"/>
                  <a:cs typeface="Calibri"/>
                </a:rPr>
                <a:t>n</a:t>
              </a:r>
              <a:endParaRPr lang="en-US">
                <a:latin typeface="Calibri"/>
                <a:cs typeface="Calibri"/>
              </a:endParaRPr>
            </a:p>
          </p:txBody>
        </p:sp>
        <p:cxnSp>
          <p:nvCxnSpPr>
            <p:cNvPr id="8" name="AutoShape 7">
              <a:extLst>
                <a:ext uri="{FF2B5EF4-FFF2-40B4-BE49-F238E27FC236}">
                  <a16:creationId xmlns:a16="http://schemas.microsoft.com/office/drawing/2014/main" id="{700E3E8E-3362-46A8-92CF-E6F81D101D92}"/>
                </a:ext>
              </a:extLst>
            </p:cNvPr>
            <p:cNvCxnSpPr>
              <a:cxnSpLocks noChangeShapeType="1"/>
              <a:stCxn id="5" idx="4"/>
              <a:endCxn id="7" idx="0"/>
            </p:cNvCxnSpPr>
            <p:nvPr/>
          </p:nvCxnSpPr>
          <p:spPr bwMode="auto">
            <a:xfrm>
              <a:off x="10287000" y="2438400"/>
              <a:ext cx="914400" cy="914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" name="AutoShape 8">
              <a:extLst>
                <a:ext uri="{FF2B5EF4-FFF2-40B4-BE49-F238E27FC236}">
                  <a16:creationId xmlns:a16="http://schemas.microsoft.com/office/drawing/2014/main" id="{23790796-9CB9-4461-ADEC-CEF4C8A260BD}"/>
                </a:ext>
              </a:extLst>
            </p:cNvPr>
            <p:cNvCxnSpPr>
              <a:cxnSpLocks noChangeShapeType="1"/>
              <a:stCxn id="5" idx="4"/>
              <a:endCxn id="6" idx="0"/>
            </p:cNvCxnSpPr>
            <p:nvPr/>
          </p:nvCxnSpPr>
          <p:spPr bwMode="auto">
            <a:xfrm flipH="1">
              <a:off x="9372600" y="2438400"/>
              <a:ext cx="914400" cy="914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C6C0CE6-26C3-40A9-A646-8F73D47AB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1700" y="3352800"/>
              <a:ext cx="533400" cy="533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F</a:t>
              </a:r>
              <a:r>
                <a:rPr lang="en-US" baseline="-25000" dirty="0">
                  <a:latin typeface="Calibri"/>
                  <a:cs typeface="Calibri"/>
                </a:rPr>
                <a:t>2</a:t>
              </a:r>
              <a:endParaRPr lang="en-US" dirty="0">
                <a:latin typeface="Calibri"/>
                <a:cs typeface="Calibri"/>
              </a:endParaRPr>
            </a:p>
          </p:txBody>
        </p:sp>
        <p:cxnSp>
          <p:nvCxnSpPr>
            <p:cNvPr id="11" name="AutoShape 10">
              <a:extLst>
                <a:ext uri="{FF2B5EF4-FFF2-40B4-BE49-F238E27FC236}">
                  <a16:creationId xmlns:a16="http://schemas.microsoft.com/office/drawing/2014/main" id="{8A1B1968-4A51-4F7B-8335-E910736F54EB}"/>
                </a:ext>
              </a:extLst>
            </p:cNvPr>
            <p:cNvCxnSpPr>
              <a:cxnSpLocks noChangeShapeType="1"/>
              <a:stCxn id="5" idx="4"/>
              <a:endCxn id="10" idx="0"/>
            </p:cNvCxnSpPr>
            <p:nvPr/>
          </p:nvCxnSpPr>
          <p:spPr bwMode="auto">
            <a:xfrm flipH="1">
              <a:off x="10058400" y="2438400"/>
              <a:ext cx="228600" cy="914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pic>
          <p:nvPicPr>
            <p:cNvPr id="12" name="Picture 11" descr="txp_fig">
              <a:extLst>
                <a:ext uri="{FF2B5EF4-FFF2-40B4-BE49-F238E27FC236}">
                  <a16:creationId xmlns:a16="http://schemas.microsoft.com/office/drawing/2014/main" id="{C23460C9-4A67-4908-A2C5-3A87BA6D8FCF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477500" y="3581400"/>
              <a:ext cx="307975" cy="55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7" name="Picture 16" descr="txp_fig">
            <a:extLst>
              <a:ext uri="{FF2B5EF4-FFF2-40B4-BE49-F238E27FC236}">
                <a16:creationId xmlns:a16="http://schemas.microsoft.com/office/drawing/2014/main" id="{3F253F7C-901C-44A6-89B2-D8DF81F82BB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90562" y="3716956"/>
            <a:ext cx="5405438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1" descr="txp_fig">
            <a:extLst>
              <a:ext uri="{FF2B5EF4-FFF2-40B4-BE49-F238E27FC236}">
                <a16:creationId xmlns:a16="http://schemas.microsoft.com/office/drawing/2014/main" id="{0C449351-9516-4992-8F24-1DE0E46470B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61807" y="5423004"/>
            <a:ext cx="27606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txp_fig">
            <a:extLst>
              <a:ext uri="{FF2B5EF4-FFF2-40B4-BE49-F238E27FC236}">
                <a16:creationId xmlns:a16="http://schemas.microsoft.com/office/drawing/2014/main" id="{0D1F9E41-3E35-4C36-810D-A88B6D875F4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34593" y="4640706"/>
            <a:ext cx="3105151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9249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Multiclass Perceptron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046163" y="4568825"/>
            <a:ext cx="19050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BIAS  : 1</a:t>
            </a:r>
          </a:p>
          <a:p>
            <a:r>
              <a:rPr lang="en-US">
                <a:latin typeface="Courier New" pitchFamily="49" charset="0"/>
              </a:rPr>
              <a:t>win   : 0</a:t>
            </a:r>
          </a:p>
          <a:p>
            <a:r>
              <a:rPr lang="en-US">
                <a:latin typeface="Courier New" pitchFamily="49" charset="0"/>
              </a:rPr>
              <a:t>game  : 0 </a:t>
            </a:r>
          </a:p>
          <a:p>
            <a:r>
              <a:rPr lang="en-US">
                <a:latin typeface="Courier New" pitchFamily="49" charset="0"/>
              </a:rPr>
              <a:t>vote  : 0 </a:t>
            </a:r>
          </a:p>
          <a:p>
            <a:r>
              <a:rPr lang="en-US">
                <a:latin typeface="Courier New" pitchFamily="49" charset="0"/>
              </a:rPr>
              <a:t>the   : 0  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5605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82675" y="3971925"/>
            <a:ext cx="1792288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135562" y="4568825"/>
            <a:ext cx="19050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BIAS  : 0  </a:t>
            </a:r>
          </a:p>
          <a:p>
            <a:r>
              <a:rPr lang="en-US">
                <a:latin typeface="Courier New" pitchFamily="49" charset="0"/>
              </a:rPr>
              <a:t>win   : 0 </a:t>
            </a:r>
          </a:p>
          <a:p>
            <a:r>
              <a:rPr lang="en-US">
                <a:latin typeface="Courier New" pitchFamily="49" charset="0"/>
              </a:rPr>
              <a:t>game  : 0 </a:t>
            </a:r>
          </a:p>
          <a:p>
            <a:r>
              <a:rPr lang="en-US">
                <a:latin typeface="Courier New" pitchFamily="49" charset="0"/>
              </a:rPr>
              <a:t>vote  : 0 </a:t>
            </a:r>
          </a:p>
          <a:p>
            <a:r>
              <a:rPr lang="en-US">
                <a:latin typeface="Courier New" pitchFamily="49" charset="0"/>
              </a:rPr>
              <a:t>the   : 0  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5607" name="Picture 7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3952875"/>
            <a:ext cx="214312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9296400" y="4575175"/>
            <a:ext cx="19050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ourier New" pitchFamily="49" charset="0"/>
              </a:rPr>
              <a:t>BIAS  : 0 </a:t>
            </a:r>
          </a:p>
          <a:p>
            <a:r>
              <a:rPr lang="en-US">
                <a:latin typeface="Courier New" pitchFamily="49" charset="0"/>
              </a:rPr>
              <a:t>win   : 0 </a:t>
            </a:r>
          </a:p>
          <a:p>
            <a:r>
              <a:rPr lang="en-US">
                <a:latin typeface="Courier New" pitchFamily="49" charset="0"/>
              </a:rPr>
              <a:t>game  : 0 </a:t>
            </a:r>
          </a:p>
          <a:p>
            <a:r>
              <a:rPr lang="en-US">
                <a:latin typeface="Courier New" pitchFamily="49" charset="0"/>
              </a:rPr>
              <a:t>vote  : 0 </a:t>
            </a:r>
          </a:p>
          <a:p>
            <a:r>
              <a:rPr lang="en-US">
                <a:latin typeface="Courier New" pitchFamily="49" charset="0"/>
              </a:rPr>
              <a:t>the   : 0  </a:t>
            </a:r>
          </a:p>
          <a:p>
            <a:r>
              <a:rPr lang="en-US">
                <a:latin typeface="Courier New" pitchFamily="49" charset="0"/>
              </a:rPr>
              <a:t>...</a:t>
            </a:r>
          </a:p>
        </p:txBody>
      </p:sp>
      <p:pic>
        <p:nvPicPr>
          <p:cNvPr id="25609" name="Picture 9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490075" y="3952875"/>
            <a:ext cx="13827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1219200" y="1524000"/>
            <a:ext cx="2895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“win the vote”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1219200" y="2147888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“win the election”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1219200" y="2757488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“win the game”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D474E-ACBB-8C40-A360-6952688E8FFD}"/>
              </a:ext>
            </a:extLst>
          </p:cNvPr>
          <p:cNvSpPr txBox="1"/>
          <p:nvPr/>
        </p:nvSpPr>
        <p:spPr>
          <a:xfrm>
            <a:off x="3886200" y="156821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0 1 1]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73FC95-3E74-9143-BCBF-E5F1A5732D94}"/>
              </a:ext>
            </a:extLst>
          </p:cNvPr>
          <p:cNvSpPr txBox="1"/>
          <p:nvPr/>
        </p:nvSpPr>
        <p:spPr>
          <a:xfrm>
            <a:off x="2874963" y="419100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A5DF6-ECB2-7041-9BE8-4DC253DBF611}"/>
              </a:ext>
            </a:extLst>
          </p:cNvPr>
          <p:cNvSpPr txBox="1"/>
          <p:nvPr/>
        </p:nvSpPr>
        <p:spPr>
          <a:xfrm>
            <a:off x="7160873" y="419100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06ECEC-E345-C049-8D2A-F0BC42F20B41}"/>
              </a:ext>
            </a:extLst>
          </p:cNvPr>
          <p:cNvSpPr txBox="1"/>
          <p:nvPr/>
        </p:nvSpPr>
        <p:spPr>
          <a:xfrm>
            <a:off x="11109325" y="417694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F858A7-52E6-3341-B517-934AC02036A5}"/>
              </a:ext>
            </a:extLst>
          </p:cNvPr>
          <p:cNvSpPr txBox="1"/>
          <p:nvPr/>
        </p:nvSpPr>
        <p:spPr>
          <a:xfrm>
            <a:off x="7035119" y="4575175"/>
            <a:ext cx="508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012207-B5AF-FC47-A419-CE4895FFD070}"/>
              </a:ext>
            </a:extLst>
          </p:cNvPr>
          <p:cNvSpPr txBox="1"/>
          <p:nvPr/>
        </p:nvSpPr>
        <p:spPr>
          <a:xfrm>
            <a:off x="2970213" y="4580620"/>
            <a:ext cx="508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-1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-1</a:t>
            </a:r>
          </a:p>
          <a:p>
            <a:r>
              <a:rPr lang="en-US" dirty="0"/>
              <a:t>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EB39CF-D609-5A46-91F6-4291FA30269B}"/>
              </a:ext>
            </a:extLst>
          </p:cNvPr>
          <p:cNvSpPr txBox="1"/>
          <p:nvPr/>
        </p:nvSpPr>
        <p:spPr>
          <a:xfrm>
            <a:off x="4076700" y="220349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0 0 1]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AD721E-A0A8-024E-9E02-6369E1B12401}"/>
              </a:ext>
            </a:extLst>
          </p:cNvPr>
          <p:cNvSpPr txBox="1"/>
          <p:nvPr/>
        </p:nvSpPr>
        <p:spPr>
          <a:xfrm>
            <a:off x="3500098" y="419949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56C6A7-88F3-C64B-B99A-F03B5F83852A}"/>
              </a:ext>
            </a:extLst>
          </p:cNvPr>
          <p:cNvSpPr txBox="1"/>
          <p:nvPr/>
        </p:nvSpPr>
        <p:spPr>
          <a:xfrm>
            <a:off x="7672727" y="417694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E6C9A4-1B8D-F547-AEBE-FBF69E2B9348}"/>
              </a:ext>
            </a:extLst>
          </p:cNvPr>
          <p:cNvSpPr txBox="1"/>
          <p:nvPr/>
        </p:nvSpPr>
        <p:spPr>
          <a:xfrm>
            <a:off x="11486130" y="418238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CA5E6D-9CFA-FE47-9416-F34250B4DE73}"/>
              </a:ext>
            </a:extLst>
          </p:cNvPr>
          <p:cNvSpPr txBox="1"/>
          <p:nvPr/>
        </p:nvSpPr>
        <p:spPr>
          <a:xfrm>
            <a:off x="3826329" y="2827377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 1 1 0 1]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854D87-515E-7C42-BAAC-E76941EF39DD}"/>
              </a:ext>
            </a:extLst>
          </p:cNvPr>
          <p:cNvSpPr txBox="1"/>
          <p:nvPr/>
        </p:nvSpPr>
        <p:spPr>
          <a:xfrm>
            <a:off x="4060033" y="419100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CF6C85-2AB0-5D4C-93C0-B77A2BEBC3C5}"/>
              </a:ext>
            </a:extLst>
          </p:cNvPr>
          <p:cNvSpPr txBox="1"/>
          <p:nvPr/>
        </p:nvSpPr>
        <p:spPr>
          <a:xfrm>
            <a:off x="8155442" y="419842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4C3544-ADAA-554F-85B5-17A4DC033AC6}"/>
              </a:ext>
            </a:extLst>
          </p:cNvPr>
          <p:cNvSpPr txBox="1"/>
          <p:nvPr/>
        </p:nvSpPr>
        <p:spPr>
          <a:xfrm>
            <a:off x="4191113" y="4580618"/>
            <a:ext cx="508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-1</a:t>
            </a:r>
          </a:p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BF805C-433A-8B4D-B4B8-AE2D58E149E0}"/>
              </a:ext>
            </a:extLst>
          </p:cNvPr>
          <p:cNvSpPr txBox="1"/>
          <p:nvPr/>
        </p:nvSpPr>
        <p:spPr>
          <a:xfrm>
            <a:off x="8133671" y="4553693"/>
            <a:ext cx="508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-1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Properties of Perceptrons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/>
              <a:t>Separability</a:t>
            </a:r>
            <a:r>
              <a:rPr lang="en-US" sz="2400" dirty="0"/>
              <a:t>: true if some parameters get the training set perfectly correct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Convergence: if the training is separable, </a:t>
            </a:r>
            <a:r>
              <a:rPr lang="en-US" sz="2400" dirty="0" err="1"/>
              <a:t>perceptron</a:t>
            </a:r>
            <a:r>
              <a:rPr lang="en-US" sz="2400" dirty="0"/>
              <a:t> will eventually converge (binary case)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Mistake Bound: the maximum number of mistakes (binary case) related to the </a:t>
            </a:r>
            <a:r>
              <a:rPr lang="en-US" sz="2400" i="1" dirty="0"/>
              <a:t>margin</a:t>
            </a:r>
            <a:r>
              <a:rPr lang="en-US" sz="2400" dirty="0"/>
              <a:t> or degree of </a:t>
            </a:r>
            <a:r>
              <a:rPr lang="en-US" sz="2400" dirty="0" err="1"/>
              <a:t>separability</a:t>
            </a:r>
            <a:endParaRPr lang="en-US" sz="2400" i="1" dirty="0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9310688" y="4711700"/>
            <a:ext cx="1143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8777288" y="4787900"/>
            <a:ext cx="1981200" cy="1600200"/>
            <a:chOff x="3364" y="2169"/>
            <a:chExt cx="1248" cy="1008"/>
          </a:xfrm>
        </p:grpSpPr>
        <p:sp>
          <p:nvSpPr>
            <p:cNvPr id="26660" name="Line 6"/>
            <p:cNvSpPr>
              <a:spLocks noChangeShapeType="1"/>
            </p:cNvSpPr>
            <p:nvPr/>
          </p:nvSpPr>
          <p:spPr bwMode="auto">
            <a:xfrm>
              <a:off x="3604" y="260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1" name="Group 7"/>
            <p:cNvGrpSpPr>
              <a:grpSpLocks/>
            </p:cNvGrpSpPr>
            <p:nvPr/>
          </p:nvGrpSpPr>
          <p:grpSpPr bwMode="auto">
            <a:xfrm>
              <a:off x="4324" y="2409"/>
              <a:ext cx="96" cy="96"/>
              <a:chOff x="5040" y="1392"/>
              <a:chExt cx="96" cy="96"/>
            </a:xfrm>
          </p:grpSpPr>
          <p:sp>
            <p:nvSpPr>
              <p:cNvPr id="26682" name="Line 8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3" name="Line 9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62" name="Line 10"/>
            <p:cNvSpPr>
              <a:spLocks noChangeShapeType="1"/>
            </p:cNvSpPr>
            <p:nvPr/>
          </p:nvSpPr>
          <p:spPr bwMode="auto">
            <a:xfrm>
              <a:off x="3604" y="2889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11"/>
            <p:cNvSpPr>
              <a:spLocks noChangeShapeType="1"/>
            </p:cNvSpPr>
            <p:nvPr/>
          </p:nvSpPr>
          <p:spPr bwMode="auto">
            <a:xfrm>
              <a:off x="3988" y="293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12"/>
            <p:cNvSpPr>
              <a:spLocks noChangeShapeType="1"/>
            </p:cNvSpPr>
            <p:nvPr/>
          </p:nvSpPr>
          <p:spPr bwMode="auto">
            <a:xfrm>
              <a:off x="3364" y="269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Line 13"/>
            <p:cNvSpPr>
              <a:spLocks noChangeShapeType="1"/>
            </p:cNvSpPr>
            <p:nvPr/>
          </p:nvSpPr>
          <p:spPr bwMode="auto">
            <a:xfrm>
              <a:off x="3604" y="236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6" name="Group 14"/>
            <p:cNvGrpSpPr>
              <a:grpSpLocks/>
            </p:cNvGrpSpPr>
            <p:nvPr/>
          </p:nvGrpSpPr>
          <p:grpSpPr bwMode="auto">
            <a:xfrm>
              <a:off x="4420" y="2697"/>
              <a:ext cx="96" cy="96"/>
              <a:chOff x="5040" y="1392"/>
              <a:chExt cx="96" cy="96"/>
            </a:xfrm>
          </p:grpSpPr>
          <p:sp>
            <p:nvSpPr>
              <p:cNvPr id="26680" name="Line 15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81" name="Line 16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7" name="Group 17"/>
            <p:cNvGrpSpPr>
              <a:grpSpLocks/>
            </p:cNvGrpSpPr>
            <p:nvPr/>
          </p:nvGrpSpPr>
          <p:grpSpPr bwMode="auto">
            <a:xfrm>
              <a:off x="4084" y="2361"/>
              <a:ext cx="96" cy="96"/>
              <a:chOff x="5040" y="1392"/>
              <a:chExt cx="96" cy="96"/>
            </a:xfrm>
          </p:grpSpPr>
          <p:sp>
            <p:nvSpPr>
              <p:cNvPr id="26678" name="Line 18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9" name="Line 19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8" name="Group 20"/>
            <p:cNvGrpSpPr>
              <a:grpSpLocks/>
            </p:cNvGrpSpPr>
            <p:nvPr/>
          </p:nvGrpSpPr>
          <p:grpSpPr bwMode="auto">
            <a:xfrm>
              <a:off x="4132" y="2169"/>
              <a:ext cx="96" cy="96"/>
              <a:chOff x="5040" y="1392"/>
              <a:chExt cx="96" cy="96"/>
            </a:xfrm>
          </p:grpSpPr>
          <p:sp>
            <p:nvSpPr>
              <p:cNvPr id="26676" name="Line 21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7" name="Line 22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69" name="Group 23"/>
            <p:cNvGrpSpPr>
              <a:grpSpLocks/>
            </p:cNvGrpSpPr>
            <p:nvPr/>
          </p:nvGrpSpPr>
          <p:grpSpPr bwMode="auto">
            <a:xfrm>
              <a:off x="4420" y="2217"/>
              <a:ext cx="96" cy="96"/>
              <a:chOff x="5040" y="1392"/>
              <a:chExt cx="96" cy="96"/>
            </a:xfrm>
          </p:grpSpPr>
          <p:sp>
            <p:nvSpPr>
              <p:cNvPr id="26674" name="Line 2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5" name="Line 2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70" name="Group 26"/>
            <p:cNvGrpSpPr>
              <a:grpSpLocks/>
            </p:cNvGrpSpPr>
            <p:nvPr/>
          </p:nvGrpSpPr>
          <p:grpSpPr bwMode="auto">
            <a:xfrm>
              <a:off x="3652" y="3081"/>
              <a:ext cx="96" cy="96"/>
              <a:chOff x="5040" y="1392"/>
              <a:chExt cx="96" cy="96"/>
            </a:xfrm>
          </p:grpSpPr>
          <p:sp>
            <p:nvSpPr>
              <p:cNvPr id="26672" name="Line 27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3" name="Line 28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71" name="Line 29"/>
            <p:cNvSpPr>
              <a:spLocks noChangeShapeType="1"/>
            </p:cNvSpPr>
            <p:nvPr/>
          </p:nvSpPr>
          <p:spPr bwMode="auto">
            <a:xfrm>
              <a:off x="4516" y="2505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0" name="Line 30"/>
          <p:cNvSpPr>
            <a:spLocks noChangeShapeType="1"/>
          </p:cNvSpPr>
          <p:nvPr/>
        </p:nvSpPr>
        <p:spPr bwMode="auto">
          <a:xfrm>
            <a:off x="9296400" y="2108200"/>
            <a:ext cx="11430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631" name="Group 31"/>
          <p:cNvGrpSpPr>
            <a:grpSpLocks/>
          </p:cNvGrpSpPr>
          <p:nvPr/>
        </p:nvGrpSpPr>
        <p:grpSpPr bwMode="auto">
          <a:xfrm>
            <a:off x="8763000" y="2184400"/>
            <a:ext cx="2032000" cy="1570037"/>
            <a:chOff x="1065" y="2179"/>
            <a:chExt cx="1280" cy="989"/>
          </a:xfrm>
        </p:grpSpPr>
        <p:sp>
          <p:nvSpPr>
            <p:cNvPr id="26636" name="Line 32"/>
            <p:cNvSpPr>
              <a:spLocks noChangeShapeType="1"/>
            </p:cNvSpPr>
            <p:nvPr/>
          </p:nvSpPr>
          <p:spPr bwMode="auto">
            <a:xfrm>
              <a:off x="1305" y="261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37" name="Group 33"/>
            <p:cNvGrpSpPr>
              <a:grpSpLocks/>
            </p:cNvGrpSpPr>
            <p:nvPr/>
          </p:nvGrpSpPr>
          <p:grpSpPr bwMode="auto">
            <a:xfrm>
              <a:off x="2025" y="2419"/>
              <a:ext cx="96" cy="96"/>
              <a:chOff x="5040" y="1392"/>
              <a:chExt cx="96" cy="96"/>
            </a:xfrm>
          </p:grpSpPr>
          <p:sp>
            <p:nvSpPr>
              <p:cNvPr id="26658" name="Line 3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9" name="Line 3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38" name="Line 36"/>
            <p:cNvSpPr>
              <a:spLocks noChangeShapeType="1"/>
            </p:cNvSpPr>
            <p:nvPr/>
          </p:nvSpPr>
          <p:spPr bwMode="auto">
            <a:xfrm>
              <a:off x="1305" y="2899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37"/>
            <p:cNvSpPr>
              <a:spLocks noChangeShapeType="1"/>
            </p:cNvSpPr>
            <p:nvPr/>
          </p:nvSpPr>
          <p:spPr bwMode="auto">
            <a:xfrm>
              <a:off x="1689" y="294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38"/>
            <p:cNvSpPr>
              <a:spLocks noChangeShapeType="1"/>
            </p:cNvSpPr>
            <p:nvPr/>
          </p:nvSpPr>
          <p:spPr bwMode="auto">
            <a:xfrm>
              <a:off x="1065" y="2707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Line 39"/>
            <p:cNvSpPr>
              <a:spLocks noChangeShapeType="1"/>
            </p:cNvSpPr>
            <p:nvPr/>
          </p:nvSpPr>
          <p:spPr bwMode="auto">
            <a:xfrm>
              <a:off x="1305" y="2371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42" name="Group 40"/>
            <p:cNvGrpSpPr>
              <a:grpSpLocks/>
            </p:cNvGrpSpPr>
            <p:nvPr/>
          </p:nvGrpSpPr>
          <p:grpSpPr bwMode="auto">
            <a:xfrm>
              <a:off x="2121" y="2707"/>
              <a:ext cx="96" cy="96"/>
              <a:chOff x="5040" y="1392"/>
              <a:chExt cx="96" cy="96"/>
            </a:xfrm>
          </p:grpSpPr>
          <p:sp>
            <p:nvSpPr>
              <p:cNvPr id="26656" name="Line 41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7" name="Line 42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3" name="Group 43"/>
            <p:cNvGrpSpPr>
              <a:grpSpLocks/>
            </p:cNvGrpSpPr>
            <p:nvPr/>
          </p:nvGrpSpPr>
          <p:grpSpPr bwMode="auto">
            <a:xfrm>
              <a:off x="1785" y="2371"/>
              <a:ext cx="96" cy="96"/>
              <a:chOff x="5040" y="1392"/>
              <a:chExt cx="96" cy="96"/>
            </a:xfrm>
          </p:grpSpPr>
          <p:sp>
            <p:nvSpPr>
              <p:cNvPr id="26654" name="Line 44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5" name="Line 45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4" name="Group 46"/>
            <p:cNvGrpSpPr>
              <a:grpSpLocks/>
            </p:cNvGrpSpPr>
            <p:nvPr/>
          </p:nvGrpSpPr>
          <p:grpSpPr bwMode="auto">
            <a:xfrm>
              <a:off x="1833" y="2179"/>
              <a:ext cx="96" cy="96"/>
              <a:chOff x="5040" y="1392"/>
              <a:chExt cx="96" cy="96"/>
            </a:xfrm>
          </p:grpSpPr>
          <p:sp>
            <p:nvSpPr>
              <p:cNvPr id="26652" name="Line 47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3" name="Line 48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5" name="Group 49"/>
            <p:cNvGrpSpPr>
              <a:grpSpLocks/>
            </p:cNvGrpSpPr>
            <p:nvPr/>
          </p:nvGrpSpPr>
          <p:grpSpPr bwMode="auto">
            <a:xfrm>
              <a:off x="2121" y="2227"/>
              <a:ext cx="96" cy="96"/>
              <a:chOff x="5040" y="1392"/>
              <a:chExt cx="96" cy="96"/>
            </a:xfrm>
          </p:grpSpPr>
          <p:sp>
            <p:nvSpPr>
              <p:cNvPr id="26650" name="Line 50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51" name="Line 51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46" name="Group 52"/>
            <p:cNvGrpSpPr>
              <a:grpSpLocks/>
            </p:cNvGrpSpPr>
            <p:nvPr/>
          </p:nvGrpSpPr>
          <p:grpSpPr bwMode="auto">
            <a:xfrm>
              <a:off x="2249" y="2471"/>
              <a:ext cx="96" cy="96"/>
              <a:chOff x="5040" y="1392"/>
              <a:chExt cx="96" cy="96"/>
            </a:xfrm>
          </p:grpSpPr>
          <p:sp>
            <p:nvSpPr>
              <p:cNvPr id="26648" name="Line 53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9" name="Line 54"/>
              <p:cNvSpPr>
                <a:spLocks noChangeShapeType="1"/>
              </p:cNvSpPr>
              <p:nvPr/>
            </p:nvSpPr>
            <p:spPr bwMode="auto">
              <a:xfrm rot="5400000">
                <a:off x="5040" y="1440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47" name="Line 55"/>
            <p:cNvSpPr>
              <a:spLocks noChangeShapeType="1"/>
            </p:cNvSpPr>
            <p:nvPr/>
          </p:nvSpPr>
          <p:spPr bwMode="auto">
            <a:xfrm>
              <a:off x="1404" y="3168"/>
              <a:ext cx="96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2" name="Text Box 56"/>
          <p:cNvSpPr txBox="1">
            <a:spLocks noChangeArrowheads="1"/>
          </p:cNvSpPr>
          <p:nvPr/>
        </p:nvSpPr>
        <p:spPr bwMode="auto">
          <a:xfrm>
            <a:off x="9036050" y="1371600"/>
            <a:ext cx="1844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Separable</a:t>
            </a:r>
          </a:p>
        </p:txBody>
      </p:sp>
      <p:sp>
        <p:nvSpPr>
          <p:cNvPr id="26633" name="Text Box 57"/>
          <p:cNvSpPr txBox="1">
            <a:spLocks noChangeArrowheads="1"/>
          </p:cNvSpPr>
          <p:nvPr/>
        </p:nvSpPr>
        <p:spPr bwMode="auto">
          <a:xfrm>
            <a:off x="8823325" y="3983037"/>
            <a:ext cx="248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Non-Separable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Problems with the Perceptron</a:t>
            </a:r>
          </a:p>
        </p:txBody>
      </p:sp>
      <p:sp>
        <p:nvSpPr>
          <p:cNvPr id="135782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49530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Noise: if the data isn’t separable, weights might thrash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Averaging weight vectors over time can help (averaged perceptron)</a:t>
            </a:r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Mediocre generalization: finds a “barely” separating solution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Overtraining: test / held-out accuracy usually rises, then falls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Overtraining is a kind of overfitting</a:t>
            </a:r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lvl="1"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400"/>
          </a:p>
          <a:p>
            <a:pPr eaLnBrk="1" hangingPunct="1">
              <a:lnSpc>
                <a:spcPct val="80000"/>
              </a:lnSpc>
            </a:pPr>
            <a:endParaRPr lang="en-US" sz="2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0" y="4648200"/>
            <a:ext cx="2057400" cy="1881188"/>
            <a:chOff x="3552" y="1104"/>
            <a:chExt cx="1680" cy="1536"/>
          </a:xfrm>
        </p:grpSpPr>
        <p:sp>
          <p:nvSpPr>
            <p:cNvPr id="27739" name="Line 5"/>
            <p:cNvSpPr>
              <a:spLocks noChangeShapeType="1"/>
            </p:cNvSpPr>
            <p:nvPr/>
          </p:nvSpPr>
          <p:spPr bwMode="auto">
            <a:xfrm>
              <a:off x="3820" y="2385"/>
              <a:ext cx="1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40" name="Line 6"/>
            <p:cNvSpPr>
              <a:spLocks noChangeShapeType="1"/>
            </p:cNvSpPr>
            <p:nvPr/>
          </p:nvSpPr>
          <p:spPr bwMode="auto">
            <a:xfrm flipV="1">
              <a:off x="3820" y="1226"/>
              <a:ext cx="0" cy="1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741" name="Picture 7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52" y="1360"/>
              <a:ext cx="132" cy="8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742" name="Freeform 8"/>
            <p:cNvSpPr>
              <a:spLocks/>
            </p:cNvSpPr>
            <p:nvPr/>
          </p:nvSpPr>
          <p:spPr bwMode="auto">
            <a:xfrm>
              <a:off x="3833" y="1323"/>
              <a:ext cx="1233" cy="1049"/>
            </a:xfrm>
            <a:custGeom>
              <a:avLst/>
              <a:gdLst>
                <a:gd name="T0" fmla="*/ 0 w 1233"/>
                <a:gd name="T1" fmla="*/ 1049 h 1049"/>
                <a:gd name="T2" fmla="*/ 328 w 1233"/>
                <a:gd name="T3" fmla="*/ 198 h 1049"/>
                <a:gd name="T4" fmla="*/ 1012 w 1233"/>
                <a:gd name="T5" fmla="*/ 31 h 1049"/>
                <a:gd name="T6" fmla="*/ 1233 w 1233"/>
                <a:gd name="T7" fmla="*/ 10 h 10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3"/>
                <a:gd name="T13" fmla="*/ 0 h 1049"/>
                <a:gd name="T14" fmla="*/ 1233 w 1233"/>
                <a:gd name="T15" fmla="*/ 1049 h 10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3" h="1049">
                  <a:moveTo>
                    <a:pt x="0" y="1049"/>
                  </a:moveTo>
                  <a:cubicBezTo>
                    <a:pt x="55" y="907"/>
                    <a:pt x="160" y="367"/>
                    <a:pt x="328" y="198"/>
                  </a:cubicBezTo>
                  <a:cubicBezTo>
                    <a:pt x="496" y="29"/>
                    <a:pt x="861" y="62"/>
                    <a:pt x="1012" y="31"/>
                  </a:cubicBezTo>
                  <a:cubicBezTo>
                    <a:pt x="1163" y="0"/>
                    <a:pt x="1187" y="14"/>
                    <a:pt x="1233" y="10"/>
                  </a:cubicBezTo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743" name="Picture 9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464" y="1104"/>
              <a:ext cx="716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744" name="Freeform 10"/>
            <p:cNvSpPr>
              <a:spLocks/>
            </p:cNvSpPr>
            <p:nvPr/>
          </p:nvSpPr>
          <p:spPr bwMode="auto">
            <a:xfrm>
              <a:off x="3827" y="1537"/>
              <a:ext cx="1228" cy="829"/>
            </a:xfrm>
            <a:custGeom>
              <a:avLst/>
              <a:gdLst>
                <a:gd name="T0" fmla="*/ 0 w 1228"/>
                <a:gd name="T1" fmla="*/ 829 h 829"/>
                <a:gd name="T2" fmla="*/ 544 w 1228"/>
                <a:gd name="T3" fmla="*/ 113 h 829"/>
                <a:gd name="T4" fmla="*/ 1072 w 1228"/>
                <a:gd name="T5" fmla="*/ 151 h 829"/>
                <a:gd name="T6" fmla="*/ 1228 w 1228"/>
                <a:gd name="T7" fmla="*/ 216 h 8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28"/>
                <a:gd name="T13" fmla="*/ 0 h 829"/>
                <a:gd name="T14" fmla="*/ 1228 w 1228"/>
                <a:gd name="T15" fmla="*/ 829 h 8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28" h="829">
                  <a:moveTo>
                    <a:pt x="0" y="829"/>
                  </a:moveTo>
                  <a:cubicBezTo>
                    <a:pt x="91" y="710"/>
                    <a:pt x="365" y="226"/>
                    <a:pt x="544" y="113"/>
                  </a:cubicBezTo>
                  <a:cubicBezTo>
                    <a:pt x="723" y="0"/>
                    <a:pt x="958" y="134"/>
                    <a:pt x="1072" y="151"/>
                  </a:cubicBezTo>
                  <a:cubicBezTo>
                    <a:pt x="1186" y="168"/>
                    <a:pt x="1196" y="203"/>
                    <a:pt x="1228" y="216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745" name="Picture 11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459" y="2064"/>
              <a:ext cx="773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746" name="Picture 12" descr="txp_fig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512" y="1872"/>
              <a:ext cx="368" cy="1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747" name="Freeform 13"/>
            <p:cNvSpPr>
              <a:spLocks/>
            </p:cNvSpPr>
            <p:nvPr/>
          </p:nvSpPr>
          <p:spPr bwMode="auto">
            <a:xfrm>
              <a:off x="3827" y="1535"/>
              <a:ext cx="1244" cy="853"/>
            </a:xfrm>
            <a:custGeom>
              <a:avLst/>
              <a:gdLst>
                <a:gd name="T0" fmla="*/ 0 w 1244"/>
                <a:gd name="T1" fmla="*/ 853 h 853"/>
                <a:gd name="T2" fmla="*/ 447 w 1244"/>
                <a:gd name="T3" fmla="*/ 126 h 853"/>
                <a:gd name="T4" fmla="*/ 948 w 1244"/>
                <a:gd name="T5" fmla="*/ 99 h 853"/>
                <a:gd name="T6" fmla="*/ 1244 w 1244"/>
                <a:gd name="T7" fmla="*/ 158 h 8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44"/>
                <a:gd name="T13" fmla="*/ 0 h 853"/>
                <a:gd name="T14" fmla="*/ 1244 w 1244"/>
                <a:gd name="T15" fmla="*/ 853 h 8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44" h="853">
                  <a:moveTo>
                    <a:pt x="0" y="853"/>
                  </a:moveTo>
                  <a:cubicBezTo>
                    <a:pt x="75" y="732"/>
                    <a:pt x="289" y="252"/>
                    <a:pt x="447" y="126"/>
                  </a:cubicBezTo>
                  <a:cubicBezTo>
                    <a:pt x="605" y="0"/>
                    <a:pt x="815" y="94"/>
                    <a:pt x="948" y="99"/>
                  </a:cubicBezTo>
                  <a:cubicBezTo>
                    <a:pt x="1081" y="104"/>
                    <a:pt x="1182" y="146"/>
                    <a:pt x="1244" y="158"/>
                  </a:cubicBez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7748" name="Picture 14" descr="txp_fig"/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066" y="2499"/>
              <a:ext cx="876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653" name="Group 15"/>
          <p:cNvGrpSpPr>
            <a:grpSpLocks/>
          </p:cNvGrpSpPr>
          <p:nvPr/>
        </p:nvGrpSpPr>
        <p:grpSpPr bwMode="auto">
          <a:xfrm>
            <a:off x="5470525" y="1676400"/>
            <a:ext cx="3292475" cy="1090613"/>
            <a:chOff x="3398" y="2400"/>
            <a:chExt cx="2074" cy="687"/>
          </a:xfrm>
        </p:grpSpPr>
        <p:grpSp>
          <p:nvGrpSpPr>
            <p:cNvPr id="27682" name="Group 16"/>
            <p:cNvGrpSpPr>
              <a:grpSpLocks/>
            </p:cNvGrpSpPr>
            <p:nvPr/>
          </p:nvGrpSpPr>
          <p:grpSpPr bwMode="auto">
            <a:xfrm>
              <a:off x="3398" y="2477"/>
              <a:ext cx="727" cy="587"/>
              <a:chOff x="3364" y="2169"/>
              <a:chExt cx="1248" cy="1008"/>
            </a:xfrm>
          </p:grpSpPr>
          <p:sp>
            <p:nvSpPr>
              <p:cNvPr id="27715" name="Line 17"/>
              <p:cNvSpPr>
                <a:spLocks noChangeShapeType="1"/>
              </p:cNvSpPr>
              <p:nvPr/>
            </p:nvSpPr>
            <p:spPr bwMode="auto">
              <a:xfrm>
                <a:off x="3604" y="260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716" name="Group 18"/>
              <p:cNvGrpSpPr>
                <a:grpSpLocks/>
              </p:cNvGrpSpPr>
              <p:nvPr/>
            </p:nvGrpSpPr>
            <p:grpSpPr bwMode="auto">
              <a:xfrm>
                <a:off x="4324" y="2409"/>
                <a:ext cx="96" cy="96"/>
                <a:chOff x="5040" y="1392"/>
                <a:chExt cx="96" cy="96"/>
              </a:xfrm>
            </p:grpSpPr>
            <p:sp>
              <p:nvSpPr>
                <p:cNvPr id="27737" name="Line 19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8" name="Line 20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17" name="Line 21"/>
              <p:cNvSpPr>
                <a:spLocks noChangeShapeType="1"/>
              </p:cNvSpPr>
              <p:nvPr/>
            </p:nvSpPr>
            <p:spPr bwMode="auto">
              <a:xfrm>
                <a:off x="3604" y="2889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8" name="Line 22"/>
              <p:cNvSpPr>
                <a:spLocks noChangeShapeType="1"/>
              </p:cNvSpPr>
              <p:nvPr/>
            </p:nvSpPr>
            <p:spPr bwMode="auto">
              <a:xfrm>
                <a:off x="3988" y="293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9" name="Line 23"/>
              <p:cNvSpPr>
                <a:spLocks noChangeShapeType="1"/>
              </p:cNvSpPr>
              <p:nvPr/>
            </p:nvSpPr>
            <p:spPr bwMode="auto">
              <a:xfrm>
                <a:off x="3364" y="269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0" name="Line 24"/>
              <p:cNvSpPr>
                <a:spLocks noChangeShapeType="1"/>
              </p:cNvSpPr>
              <p:nvPr/>
            </p:nvSpPr>
            <p:spPr bwMode="auto">
              <a:xfrm>
                <a:off x="3604" y="236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721" name="Group 25"/>
              <p:cNvGrpSpPr>
                <a:grpSpLocks/>
              </p:cNvGrpSpPr>
              <p:nvPr/>
            </p:nvGrpSpPr>
            <p:grpSpPr bwMode="auto">
              <a:xfrm>
                <a:off x="4420" y="2697"/>
                <a:ext cx="96" cy="96"/>
                <a:chOff x="5040" y="1392"/>
                <a:chExt cx="96" cy="96"/>
              </a:xfrm>
            </p:grpSpPr>
            <p:sp>
              <p:nvSpPr>
                <p:cNvPr id="27735" name="Line 26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6" name="Line 27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22" name="Group 28"/>
              <p:cNvGrpSpPr>
                <a:grpSpLocks/>
              </p:cNvGrpSpPr>
              <p:nvPr/>
            </p:nvGrpSpPr>
            <p:grpSpPr bwMode="auto">
              <a:xfrm>
                <a:off x="4084" y="2361"/>
                <a:ext cx="96" cy="96"/>
                <a:chOff x="5040" y="1392"/>
                <a:chExt cx="96" cy="96"/>
              </a:xfrm>
            </p:grpSpPr>
            <p:sp>
              <p:nvSpPr>
                <p:cNvPr id="27733" name="Line 29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4" name="Line 30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23" name="Group 31"/>
              <p:cNvGrpSpPr>
                <a:grpSpLocks/>
              </p:cNvGrpSpPr>
              <p:nvPr/>
            </p:nvGrpSpPr>
            <p:grpSpPr bwMode="auto">
              <a:xfrm>
                <a:off x="4132" y="2169"/>
                <a:ext cx="96" cy="96"/>
                <a:chOff x="5040" y="1392"/>
                <a:chExt cx="96" cy="96"/>
              </a:xfrm>
            </p:grpSpPr>
            <p:sp>
              <p:nvSpPr>
                <p:cNvPr id="27731" name="Line 32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2" name="Line 33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24" name="Group 34"/>
              <p:cNvGrpSpPr>
                <a:grpSpLocks/>
              </p:cNvGrpSpPr>
              <p:nvPr/>
            </p:nvGrpSpPr>
            <p:grpSpPr bwMode="auto">
              <a:xfrm>
                <a:off x="4420" y="2217"/>
                <a:ext cx="96" cy="96"/>
                <a:chOff x="5040" y="1392"/>
                <a:chExt cx="96" cy="96"/>
              </a:xfrm>
            </p:grpSpPr>
            <p:sp>
              <p:nvSpPr>
                <p:cNvPr id="27729" name="Line 35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30" name="Line 36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25" name="Group 37"/>
              <p:cNvGrpSpPr>
                <a:grpSpLocks/>
              </p:cNvGrpSpPr>
              <p:nvPr/>
            </p:nvGrpSpPr>
            <p:grpSpPr bwMode="auto">
              <a:xfrm>
                <a:off x="3652" y="3081"/>
                <a:ext cx="96" cy="96"/>
                <a:chOff x="5040" y="1392"/>
                <a:chExt cx="96" cy="96"/>
              </a:xfrm>
            </p:grpSpPr>
            <p:sp>
              <p:nvSpPr>
                <p:cNvPr id="27727" name="Line 38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28" name="Line 39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26" name="Line 40"/>
              <p:cNvSpPr>
                <a:spLocks noChangeShapeType="1"/>
              </p:cNvSpPr>
              <p:nvPr/>
            </p:nvSpPr>
            <p:spPr bwMode="auto">
              <a:xfrm>
                <a:off x="4516" y="2505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83" name="Line 41"/>
            <p:cNvSpPr>
              <a:spLocks noChangeShapeType="1"/>
            </p:cNvSpPr>
            <p:nvPr/>
          </p:nvSpPr>
          <p:spPr bwMode="auto">
            <a:xfrm>
              <a:off x="3630" y="2536"/>
              <a:ext cx="551" cy="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4" name="Line 42"/>
            <p:cNvSpPr>
              <a:spLocks noChangeShapeType="1"/>
            </p:cNvSpPr>
            <p:nvPr/>
          </p:nvSpPr>
          <p:spPr bwMode="auto">
            <a:xfrm flipH="1">
              <a:off x="3537" y="2400"/>
              <a:ext cx="242" cy="6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5" name="Line 43"/>
            <p:cNvSpPr>
              <a:spLocks noChangeShapeType="1"/>
            </p:cNvSpPr>
            <p:nvPr/>
          </p:nvSpPr>
          <p:spPr bwMode="auto">
            <a:xfrm flipH="1">
              <a:off x="3705" y="2691"/>
              <a:ext cx="218" cy="14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86" name="Group 44"/>
            <p:cNvGrpSpPr>
              <a:grpSpLocks/>
            </p:cNvGrpSpPr>
            <p:nvPr/>
          </p:nvGrpSpPr>
          <p:grpSpPr bwMode="auto">
            <a:xfrm>
              <a:off x="4689" y="2481"/>
              <a:ext cx="727" cy="587"/>
              <a:chOff x="3364" y="2169"/>
              <a:chExt cx="1248" cy="1008"/>
            </a:xfrm>
          </p:grpSpPr>
          <p:sp>
            <p:nvSpPr>
              <p:cNvPr id="27691" name="Line 45"/>
              <p:cNvSpPr>
                <a:spLocks noChangeShapeType="1"/>
              </p:cNvSpPr>
              <p:nvPr/>
            </p:nvSpPr>
            <p:spPr bwMode="auto">
              <a:xfrm>
                <a:off x="3604" y="260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92" name="Group 46"/>
              <p:cNvGrpSpPr>
                <a:grpSpLocks/>
              </p:cNvGrpSpPr>
              <p:nvPr/>
            </p:nvGrpSpPr>
            <p:grpSpPr bwMode="auto">
              <a:xfrm>
                <a:off x="4324" y="2409"/>
                <a:ext cx="96" cy="96"/>
                <a:chOff x="5040" y="1392"/>
                <a:chExt cx="96" cy="96"/>
              </a:xfrm>
            </p:grpSpPr>
            <p:sp>
              <p:nvSpPr>
                <p:cNvPr id="27713" name="Line 47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4" name="Line 48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93" name="Line 49"/>
              <p:cNvSpPr>
                <a:spLocks noChangeShapeType="1"/>
              </p:cNvSpPr>
              <p:nvPr/>
            </p:nvSpPr>
            <p:spPr bwMode="auto">
              <a:xfrm>
                <a:off x="3604" y="2889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4" name="Line 50"/>
              <p:cNvSpPr>
                <a:spLocks noChangeShapeType="1"/>
              </p:cNvSpPr>
              <p:nvPr/>
            </p:nvSpPr>
            <p:spPr bwMode="auto">
              <a:xfrm>
                <a:off x="3988" y="293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5" name="Line 51"/>
              <p:cNvSpPr>
                <a:spLocks noChangeShapeType="1"/>
              </p:cNvSpPr>
              <p:nvPr/>
            </p:nvSpPr>
            <p:spPr bwMode="auto">
              <a:xfrm>
                <a:off x="3364" y="269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6" name="Line 52"/>
              <p:cNvSpPr>
                <a:spLocks noChangeShapeType="1"/>
              </p:cNvSpPr>
              <p:nvPr/>
            </p:nvSpPr>
            <p:spPr bwMode="auto">
              <a:xfrm>
                <a:off x="3604" y="236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97" name="Group 53"/>
              <p:cNvGrpSpPr>
                <a:grpSpLocks/>
              </p:cNvGrpSpPr>
              <p:nvPr/>
            </p:nvGrpSpPr>
            <p:grpSpPr bwMode="auto">
              <a:xfrm>
                <a:off x="4420" y="2697"/>
                <a:ext cx="96" cy="96"/>
                <a:chOff x="5040" y="1392"/>
                <a:chExt cx="96" cy="96"/>
              </a:xfrm>
            </p:grpSpPr>
            <p:sp>
              <p:nvSpPr>
                <p:cNvPr id="27711" name="Line 54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2" name="Line 55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98" name="Group 56"/>
              <p:cNvGrpSpPr>
                <a:grpSpLocks/>
              </p:cNvGrpSpPr>
              <p:nvPr/>
            </p:nvGrpSpPr>
            <p:grpSpPr bwMode="auto">
              <a:xfrm>
                <a:off x="4084" y="2361"/>
                <a:ext cx="96" cy="96"/>
                <a:chOff x="5040" y="1392"/>
                <a:chExt cx="96" cy="96"/>
              </a:xfrm>
            </p:grpSpPr>
            <p:sp>
              <p:nvSpPr>
                <p:cNvPr id="27709" name="Line 57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0" name="Line 58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99" name="Group 59"/>
              <p:cNvGrpSpPr>
                <a:grpSpLocks/>
              </p:cNvGrpSpPr>
              <p:nvPr/>
            </p:nvGrpSpPr>
            <p:grpSpPr bwMode="auto">
              <a:xfrm>
                <a:off x="4132" y="2169"/>
                <a:ext cx="96" cy="96"/>
                <a:chOff x="5040" y="1392"/>
                <a:chExt cx="96" cy="96"/>
              </a:xfrm>
            </p:grpSpPr>
            <p:sp>
              <p:nvSpPr>
                <p:cNvPr id="27707" name="Line 60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8" name="Line 61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00" name="Group 62"/>
              <p:cNvGrpSpPr>
                <a:grpSpLocks/>
              </p:cNvGrpSpPr>
              <p:nvPr/>
            </p:nvGrpSpPr>
            <p:grpSpPr bwMode="auto">
              <a:xfrm>
                <a:off x="4420" y="2217"/>
                <a:ext cx="96" cy="96"/>
                <a:chOff x="5040" y="1392"/>
                <a:chExt cx="96" cy="96"/>
              </a:xfrm>
            </p:grpSpPr>
            <p:sp>
              <p:nvSpPr>
                <p:cNvPr id="27705" name="Line 63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6" name="Line 64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701" name="Group 65"/>
              <p:cNvGrpSpPr>
                <a:grpSpLocks/>
              </p:cNvGrpSpPr>
              <p:nvPr/>
            </p:nvGrpSpPr>
            <p:grpSpPr bwMode="auto">
              <a:xfrm>
                <a:off x="3652" y="3081"/>
                <a:ext cx="96" cy="96"/>
                <a:chOff x="5040" y="1392"/>
                <a:chExt cx="96" cy="96"/>
              </a:xfrm>
            </p:grpSpPr>
            <p:sp>
              <p:nvSpPr>
                <p:cNvPr id="27703" name="Line 66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04" name="Line 67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02" name="Line 68"/>
              <p:cNvSpPr>
                <a:spLocks noChangeShapeType="1"/>
              </p:cNvSpPr>
              <p:nvPr/>
            </p:nvSpPr>
            <p:spPr bwMode="auto">
              <a:xfrm>
                <a:off x="4516" y="2505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87" name="Line 69"/>
            <p:cNvSpPr>
              <a:spLocks noChangeShapeType="1"/>
            </p:cNvSpPr>
            <p:nvPr/>
          </p:nvSpPr>
          <p:spPr bwMode="auto">
            <a:xfrm>
              <a:off x="4921" y="2540"/>
              <a:ext cx="551" cy="11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8" name="Line 70"/>
            <p:cNvSpPr>
              <a:spLocks noChangeShapeType="1"/>
            </p:cNvSpPr>
            <p:nvPr/>
          </p:nvSpPr>
          <p:spPr bwMode="auto">
            <a:xfrm flipH="1">
              <a:off x="4828" y="2404"/>
              <a:ext cx="242" cy="683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89" name="Line 71"/>
            <p:cNvSpPr>
              <a:spLocks noChangeShapeType="1"/>
            </p:cNvSpPr>
            <p:nvPr/>
          </p:nvSpPr>
          <p:spPr bwMode="auto">
            <a:xfrm>
              <a:off x="4976" y="2461"/>
              <a:ext cx="238" cy="5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90" name="AutoShape 72"/>
            <p:cNvSpPr>
              <a:spLocks noChangeArrowheads="1"/>
            </p:cNvSpPr>
            <p:nvPr/>
          </p:nvSpPr>
          <p:spPr bwMode="auto">
            <a:xfrm>
              <a:off x="4364" y="2623"/>
              <a:ext cx="223" cy="247"/>
            </a:xfrm>
            <a:prstGeom prst="rightArrow">
              <a:avLst>
                <a:gd name="adj1" fmla="val 53843"/>
                <a:gd name="adj2" fmla="val 4484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73"/>
          <p:cNvGrpSpPr>
            <a:grpSpLocks/>
          </p:cNvGrpSpPr>
          <p:nvPr/>
        </p:nvGrpSpPr>
        <p:grpSpPr bwMode="auto">
          <a:xfrm>
            <a:off x="6324600" y="3200400"/>
            <a:ext cx="1295400" cy="1027113"/>
            <a:chOff x="3946" y="1392"/>
            <a:chExt cx="1331" cy="1056"/>
          </a:xfrm>
        </p:grpSpPr>
        <p:sp>
          <p:nvSpPr>
            <p:cNvPr id="27655" name="Line 74"/>
            <p:cNvSpPr>
              <a:spLocks noChangeShapeType="1"/>
            </p:cNvSpPr>
            <p:nvPr/>
          </p:nvSpPr>
          <p:spPr bwMode="auto">
            <a:xfrm>
              <a:off x="4282" y="1411"/>
              <a:ext cx="72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56" name="Group 75"/>
            <p:cNvGrpSpPr>
              <a:grpSpLocks/>
            </p:cNvGrpSpPr>
            <p:nvPr/>
          </p:nvGrpSpPr>
          <p:grpSpPr bwMode="auto">
            <a:xfrm>
              <a:off x="3946" y="1459"/>
              <a:ext cx="1280" cy="989"/>
              <a:chOff x="1065" y="2179"/>
              <a:chExt cx="1280" cy="989"/>
            </a:xfrm>
          </p:grpSpPr>
          <p:sp>
            <p:nvSpPr>
              <p:cNvPr id="27658" name="Line 76"/>
              <p:cNvSpPr>
                <a:spLocks noChangeShapeType="1"/>
              </p:cNvSpPr>
              <p:nvPr/>
            </p:nvSpPr>
            <p:spPr bwMode="auto">
              <a:xfrm>
                <a:off x="1305" y="261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59" name="Group 77"/>
              <p:cNvGrpSpPr>
                <a:grpSpLocks/>
              </p:cNvGrpSpPr>
              <p:nvPr/>
            </p:nvGrpSpPr>
            <p:grpSpPr bwMode="auto">
              <a:xfrm>
                <a:off x="2025" y="2419"/>
                <a:ext cx="96" cy="96"/>
                <a:chOff x="5040" y="1392"/>
                <a:chExt cx="96" cy="96"/>
              </a:xfrm>
            </p:grpSpPr>
            <p:sp>
              <p:nvSpPr>
                <p:cNvPr id="27680" name="Line 78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81" name="Line 79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60" name="Line 80"/>
              <p:cNvSpPr>
                <a:spLocks noChangeShapeType="1"/>
              </p:cNvSpPr>
              <p:nvPr/>
            </p:nvSpPr>
            <p:spPr bwMode="auto">
              <a:xfrm>
                <a:off x="1305" y="2899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1" name="Line 81"/>
              <p:cNvSpPr>
                <a:spLocks noChangeShapeType="1"/>
              </p:cNvSpPr>
              <p:nvPr/>
            </p:nvSpPr>
            <p:spPr bwMode="auto">
              <a:xfrm>
                <a:off x="1689" y="294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2" name="Line 82"/>
              <p:cNvSpPr>
                <a:spLocks noChangeShapeType="1"/>
              </p:cNvSpPr>
              <p:nvPr/>
            </p:nvSpPr>
            <p:spPr bwMode="auto">
              <a:xfrm>
                <a:off x="1065" y="2707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3" name="Line 83"/>
              <p:cNvSpPr>
                <a:spLocks noChangeShapeType="1"/>
              </p:cNvSpPr>
              <p:nvPr/>
            </p:nvSpPr>
            <p:spPr bwMode="auto">
              <a:xfrm>
                <a:off x="1305" y="2371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7664" name="Group 84"/>
              <p:cNvGrpSpPr>
                <a:grpSpLocks/>
              </p:cNvGrpSpPr>
              <p:nvPr/>
            </p:nvGrpSpPr>
            <p:grpSpPr bwMode="auto">
              <a:xfrm>
                <a:off x="2121" y="2707"/>
                <a:ext cx="96" cy="96"/>
                <a:chOff x="5040" y="1392"/>
                <a:chExt cx="96" cy="96"/>
              </a:xfrm>
            </p:grpSpPr>
            <p:sp>
              <p:nvSpPr>
                <p:cNvPr id="27678" name="Line 85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9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5" name="Group 87"/>
              <p:cNvGrpSpPr>
                <a:grpSpLocks/>
              </p:cNvGrpSpPr>
              <p:nvPr/>
            </p:nvGrpSpPr>
            <p:grpSpPr bwMode="auto">
              <a:xfrm>
                <a:off x="1785" y="2371"/>
                <a:ext cx="96" cy="96"/>
                <a:chOff x="5040" y="1392"/>
                <a:chExt cx="96" cy="96"/>
              </a:xfrm>
            </p:grpSpPr>
            <p:sp>
              <p:nvSpPr>
                <p:cNvPr id="27676" name="Line 88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7" name="Line 89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6" name="Group 90"/>
              <p:cNvGrpSpPr>
                <a:grpSpLocks/>
              </p:cNvGrpSpPr>
              <p:nvPr/>
            </p:nvGrpSpPr>
            <p:grpSpPr bwMode="auto">
              <a:xfrm>
                <a:off x="1833" y="2179"/>
                <a:ext cx="96" cy="96"/>
                <a:chOff x="5040" y="1392"/>
                <a:chExt cx="96" cy="96"/>
              </a:xfrm>
            </p:grpSpPr>
            <p:sp>
              <p:nvSpPr>
                <p:cNvPr id="27674" name="Line 91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5" name="Line 92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7" name="Group 93"/>
              <p:cNvGrpSpPr>
                <a:grpSpLocks/>
              </p:cNvGrpSpPr>
              <p:nvPr/>
            </p:nvGrpSpPr>
            <p:grpSpPr bwMode="auto">
              <a:xfrm>
                <a:off x="2121" y="2227"/>
                <a:ext cx="96" cy="96"/>
                <a:chOff x="5040" y="1392"/>
                <a:chExt cx="96" cy="96"/>
              </a:xfrm>
            </p:grpSpPr>
            <p:sp>
              <p:nvSpPr>
                <p:cNvPr id="27672" name="Line 94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3" name="Line 95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7668" name="Group 96"/>
              <p:cNvGrpSpPr>
                <a:grpSpLocks/>
              </p:cNvGrpSpPr>
              <p:nvPr/>
            </p:nvGrpSpPr>
            <p:grpSpPr bwMode="auto">
              <a:xfrm>
                <a:off x="2249" y="2471"/>
                <a:ext cx="96" cy="96"/>
                <a:chOff x="5040" y="1392"/>
                <a:chExt cx="96" cy="96"/>
              </a:xfrm>
            </p:grpSpPr>
            <p:sp>
              <p:nvSpPr>
                <p:cNvPr id="27670" name="Line 97"/>
                <p:cNvSpPr>
                  <a:spLocks noChangeShapeType="1"/>
                </p:cNvSpPr>
                <p:nvPr/>
              </p:nvSpPr>
              <p:spPr bwMode="auto">
                <a:xfrm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71" name="Line 98"/>
                <p:cNvSpPr>
                  <a:spLocks noChangeShapeType="1"/>
                </p:cNvSpPr>
                <p:nvPr/>
              </p:nvSpPr>
              <p:spPr bwMode="auto">
                <a:xfrm rot="5400000">
                  <a:off x="5040" y="1440"/>
                  <a:ext cx="96" cy="0"/>
                </a:xfrm>
                <a:prstGeom prst="line">
                  <a:avLst/>
                </a:prstGeom>
                <a:noFill/>
                <a:ln w="50800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669" name="Line 99"/>
              <p:cNvSpPr>
                <a:spLocks noChangeShapeType="1"/>
              </p:cNvSpPr>
              <p:nvPr/>
            </p:nvSpPr>
            <p:spPr bwMode="auto">
              <a:xfrm>
                <a:off x="1404" y="3168"/>
                <a:ext cx="96" cy="0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57" name="Line 100"/>
            <p:cNvSpPr>
              <a:spLocks noChangeShapeType="1"/>
            </p:cNvSpPr>
            <p:nvPr/>
          </p:nvSpPr>
          <p:spPr bwMode="auto">
            <a:xfrm>
              <a:off x="4368" y="1392"/>
              <a:ext cx="909" cy="8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6081" name="Picture 1" descr="C:\Users\Dan\Dropbox\Office\CS 188\Ketrina Art\Perceptron\PerceptronProblems.png"/>
          <p:cNvPicPr>
            <a:picLocks noChangeAspect="1" noChangeArrowheads="1"/>
          </p:cNvPicPr>
          <p:nvPr/>
        </p:nvPicPr>
        <p:blipFill>
          <a:blip r:embed="rId12" cstate="print"/>
          <a:srcRect r="42694" b="43354"/>
          <a:stretch>
            <a:fillRect/>
          </a:stretch>
        </p:blipFill>
        <p:spPr bwMode="auto">
          <a:xfrm>
            <a:off x="9296401" y="1143000"/>
            <a:ext cx="2543886" cy="1676400"/>
          </a:xfrm>
          <a:prstGeom prst="rect">
            <a:avLst/>
          </a:prstGeom>
          <a:noFill/>
        </p:spPr>
      </p:pic>
      <p:pic>
        <p:nvPicPr>
          <p:cNvPr id="46082" name="Picture 2" descr="C:\Users\Dan\Dropbox\Office\CS 188\Ketrina Art\Perceptron\PerceptronProblems.png"/>
          <p:cNvPicPr>
            <a:picLocks noChangeAspect="1" noChangeArrowheads="1"/>
          </p:cNvPicPr>
          <p:nvPr/>
        </p:nvPicPr>
        <p:blipFill>
          <a:blip r:embed="rId12" cstate="print"/>
          <a:srcRect l="57028" t="958" b="49042"/>
          <a:stretch>
            <a:fillRect/>
          </a:stretch>
        </p:blipFill>
        <p:spPr bwMode="auto">
          <a:xfrm>
            <a:off x="9525523" y="3052691"/>
            <a:ext cx="2056877" cy="1595509"/>
          </a:xfrm>
          <a:prstGeom prst="rect">
            <a:avLst/>
          </a:prstGeom>
          <a:noFill/>
        </p:spPr>
      </p:pic>
      <p:pic>
        <p:nvPicPr>
          <p:cNvPr id="46083" name="Picture 3" descr="C:\Users\Dan\Dropbox\Office\CS 188\Ketrina Art\Perceptron\PerceptronProblems.png"/>
          <p:cNvPicPr>
            <a:picLocks noChangeAspect="1" noChangeArrowheads="1"/>
          </p:cNvPicPr>
          <p:nvPr/>
        </p:nvPicPr>
        <p:blipFill>
          <a:blip r:embed="rId12" cstate="print"/>
          <a:srcRect l="23750" t="56958" r="22250"/>
          <a:stretch>
            <a:fillRect/>
          </a:stretch>
        </p:blipFill>
        <p:spPr bwMode="auto">
          <a:xfrm>
            <a:off x="9028188" y="4800600"/>
            <a:ext cx="2859012" cy="15192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</a:t>
            </a:r>
            <a:r>
              <a:rPr lang="en-US" dirty="0" err="1"/>
              <a:t>Perceptron</a:t>
            </a:r>
            <a:endParaRPr lang="en-US" dirty="0"/>
          </a:p>
        </p:txBody>
      </p:sp>
      <p:pic>
        <p:nvPicPr>
          <p:cNvPr id="95234" name="Picture 2" descr="C:\Users\Dan\Dropbox\Office\CS 188\Ketrina Art\Perceptron\Lecture21-Perceptr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6429" y="1447800"/>
            <a:ext cx="7901971" cy="47617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279630"/>
              </p:ext>
            </p:extLst>
          </p:nvPr>
        </p:nvGraphicFramePr>
        <p:xfrm>
          <a:off x="2209800" y="1435727"/>
          <a:ext cx="6958831" cy="5424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Photo Editor Photo" r:id="rId3" imgW="4753639" imgH="3704762" progId="MSPhotoEd.3">
                  <p:embed/>
                </p:oleObj>
              </mc:Choice>
              <mc:Fallback>
                <p:oleObj name="Photo Editor Photo" r:id="rId3" imgW="4753639" imgH="3704762" progId="MSPhotoEd.3">
                  <p:embed/>
                  <p:pic>
                    <p:nvPicPr>
                      <p:cNvPr id="13844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35727"/>
                        <a:ext cx="6958831" cy="5424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Non-Separable Case: Deterministic Decision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8AD985-317A-BD44-BA3F-F90FD020624E}"/>
              </a:ext>
            </a:extLst>
          </p:cNvPr>
          <p:cNvCxnSpPr>
            <a:cxnSpLocks/>
          </p:cNvCxnSpPr>
          <p:nvPr/>
        </p:nvCxnSpPr>
        <p:spPr>
          <a:xfrm flipV="1">
            <a:off x="4343400" y="2702582"/>
            <a:ext cx="3042708" cy="2950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E1A8A9-C36E-384E-8DC0-17099DCA34D9}"/>
              </a:ext>
            </a:extLst>
          </p:cNvPr>
          <p:cNvSpPr txBox="1"/>
          <p:nvPr/>
        </p:nvSpPr>
        <p:spPr>
          <a:xfrm>
            <a:off x="3106757" y="1251061"/>
            <a:ext cx="556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Even the best linear boundary makes at least one mistake</a:t>
            </a:r>
          </a:p>
        </p:txBody>
      </p:sp>
    </p:spTree>
    <p:extLst>
      <p:ext uri="{BB962C8B-B14F-4D97-AF65-F5344CB8AC3E}">
        <p14:creationId xmlns:p14="http://schemas.microsoft.com/office/powerpoint/2010/main" val="64684154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4452" name="Object 4"/>
          <p:cNvGraphicFramePr>
            <a:graphicFrameLocks noChangeAspect="1"/>
          </p:cNvGraphicFramePr>
          <p:nvPr/>
        </p:nvGraphicFramePr>
        <p:xfrm>
          <a:off x="2209800" y="1435727"/>
          <a:ext cx="6958831" cy="5424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Photo Editor Photo" r:id="rId3" imgW="4753639" imgH="3704762" progId="MSPhotoEd.3">
                  <p:embed/>
                </p:oleObj>
              </mc:Choice>
              <mc:Fallback>
                <p:oleObj name="Photo Editor Photo" r:id="rId3" imgW="4753639" imgH="3704762" progId="MSPhotoEd.3">
                  <p:embed/>
                  <p:pic>
                    <p:nvPicPr>
                      <p:cNvPr id="13844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CCCCCC"/>
                          </a:clrFrom>
                          <a:clrTo>
                            <a:srgbClr val="CCCCCC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35727"/>
                        <a:ext cx="6958831" cy="5424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Non-Separable Case: Probabilistic Decision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8AD985-317A-BD44-BA3F-F90FD020624E}"/>
              </a:ext>
            </a:extLst>
          </p:cNvPr>
          <p:cNvCxnSpPr>
            <a:cxnSpLocks/>
          </p:cNvCxnSpPr>
          <p:nvPr/>
        </p:nvCxnSpPr>
        <p:spPr>
          <a:xfrm flipV="1">
            <a:off x="4343400" y="2702582"/>
            <a:ext cx="3042708" cy="2950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5C2C12-5D16-2C42-A249-94A525942662}"/>
              </a:ext>
            </a:extLst>
          </p:cNvPr>
          <p:cNvSpPr txBox="1"/>
          <p:nvPr/>
        </p:nvSpPr>
        <p:spPr>
          <a:xfrm>
            <a:off x="7323510" y="2399743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64DBD5-6CBD-D246-8F0E-EC07690D253C}"/>
              </a:ext>
            </a:extLst>
          </p:cNvPr>
          <p:cNvCxnSpPr>
            <a:cxnSpLocks/>
          </p:cNvCxnSpPr>
          <p:nvPr/>
        </p:nvCxnSpPr>
        <p:spPr>
          <a:xfrm flipV="1">
            <a:off x="4836904" y="3046079"/>
            <a:ext cx="3042708" cy="2950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8EDF36-EA0D-5D4A-91B1-2DEB5569A616}"/>
              </a:ext>
            </a:extLst>
          </p:cNvPr>
          <p:cNvCxnSpPr>
            <a:cxnSpLocks/>
          </p:cNvCxnSpPr>
          <p:nvPr/>
        </p:nvCxnSpPr>
        <p:spPr>
          <a:xfrm flipV="1">
            <a:off x="5330408" y="3478046"/>
            <a:ext cx="3042708" cy="2950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2AEB57-4FFD-FD4B-938E-02E2DDE377D6}"/>
              </a:ext>
            </a:extLst>
          </p:cNvPr>
          <p:cNvCxnSpPr>
            <a:cxnSpLocks/>
          </p:cNvCxnSpPr>
          <p:nvPr/>
        </p:nvCxnSpPr>
        <p:spPr>
          <a:xfrm flipV="1">
            <a:off x="3849896" y="2278734"/>
            <a:ext cx="3042708" cy="2950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FE8346-DFF0-8C46-8DF3-9C25F0FB263D}"/>
              </a:ext>
            </a:extLst>
          </p:cNvPr>
          <p:cNvCxnSpPr>
            <a:cxnSpLocks/>
          </p:cNvCxnSpPr>
          <p:nvPr/>
        </p:nvCxnSpPr>
        <p:spPr>
          <a:xfrm flipV="1">
            <a:off x="3356392" y="1935237"/>
            <a:ext cx="3042708" cy="29505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7665F91-6FE0-AF4A-A242-58B9CD9E0659}"/>
              </a:ext>
            </a:extLst>
          </p:cNvPr>
          <p:cNvSpPr txBox="1"/>
          <p:nvPr/>
        </p:nvSpPr>
        <p:spPr>
          <a:xfrm>
            <a:off x="7897187" y="2868850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24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F3451B-DEE2-6141-8990-038256FEA59F}"/>
              </a:ext>
            </a:extLst>
          </p:cNvPr>
          <p:cNvSpPr txBox="1"/>
          <p:nvPr/>
        </p:nvSpPr>
        <p:spPr>
          <a:xfrm>
            <a:off x="8225252" y="3429000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0.1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24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44FD86-17FE-874D-A180-F18F51531AC6}"/>
              </a:ext>
            </a:extLst>
          </p:cNvPr>
          <p:cNvSpPr txBox="1"/>
          <p:nvPr/>
        </p:nvSpPr>
        <p:spPr>
          <a:xfrm>
            <a:off x="6830006" y="1948242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0.7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24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7EB8DD-4AD4-9A41-B8B8-EA6AB209AD00}"/>
              </a:ext>
            </a:extLst>
          </p:cNvPr>
          <p:cNvSpPr txBox="1"/>
          <p:nvPr/>
        </p:nvSpPr>
        <p:spPr>
          <a:xfrm>
            <a:off x="6382995" y="1512471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0.9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24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363940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/>
      <p:bldP spid="26" grpId="0"/>
      <p:bldP spid="27" grpId="0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F0E4-0D07-A447-B53F-F88E4D3F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probabilistic decisions?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5105-CD88-8B43-9699-8AAFC3BC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11785600" cy="4729164"/>
          </a:xfrm>
        </p:spPr>
        <p:txBody>
          <a:bodyPr/>
          <a:lstStyle/>
          <a:p>
            <a:r>
              <a:rPr lang="en-US" dirty="0"/>
              <a:t>Perceptron scoring:</a:t>
            </a:r>
          </a:p>
          <a:p>
            <a:r>
              <a:rPr lang="en-US" dirty="0"/>
              <a:t>If 			        very positive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want probability going to 1</a:t>
            </a:r>
          </a:p>
          <a:p>
            <a:r>
              <a:rPr lang="en-US" dirty="0"/>
              <a:t>If  			        very negative </a:t>
            </a:r>
            <a:r>
              <a:rPr lang="en-US" dirty="0">
                <a:sym typeface="Wingdings" pitchFamily="2" charset="2"/>
              </a:rPr>
              <a:t> want probability going to 0</a:t>
            </a:r>
            <a:endParaRPr lang="en-US" dirty="0"/>
          </a:p>
          <a:p>
            <a:endParaRPr lang="en-US" dirty="0"/>
          </a:p>
          <a:p>
            <a:r>
              <a:rPr lang="en-US" dirty="0"/>
              <a:t>Sigmoid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E5465-7267-6347-9424-88B3633D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76223"/>
            <a:ext cx="4499765" cy="2993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023F1C-5C7B-CE4F-BF28-C4CD16C96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18" y="1524000"/>
            <a:ext cx="2124364" cy="4271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864371-E682-A849-9B7D-DC719B4DD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327" y="2139824"/>
            <a:ext cx="1755673" cy="3530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638DDA-CCD1-7340-B7B0-D4224D525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327" y="2743200"/>
            <a:ext cx="1755673" cy="353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19EC6E-012A-1F44-95D8-033BB9FE5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327" y="5323114"/>
            <a:ext cx="29972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3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1D Example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V="1">
            <a:off x="620712" y="1539875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620712" y="4555506"/>
            <a:ext cx="10720319" cy="164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AutoShape 9 1"/>
          <p:cNvSpPr>
            <a:spLocks noChangeArrowheads="1"/>
          </p:cNvSpPr>
          <p:nvPr/>
        </p:nvSpPr>
        <p:spPr bwMode="auto">
          <a:xfrm>
            <a:off x="6248404" y="4434482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09C142-B3BB-4272-B78D-9F1CB6366BF4}"/>
              </a:ext>
            </a:extLst>
          </p:cNvPr>
          <p:cNvCxnSpPr>
            <a:cxnSpLocks/>
          </p:cNvCxnSpPr>
          <p:nvPr/>
        </p:nvCxnSpPr>
        <p:spPr>
          <a:xfrm flipH="1" flipV="1">
            <a:off x="6991368" y="1633091"/>
            <a:ext cx="42132" cy="3087044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81BB6FCD-4C2A-4E39-9C2A-5772590D11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4728941"/>
            <a:ext cx="126503" cy="11431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96E096F-ACDE-4191-B8F3-A2AEFC928AA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5" y="1274541"/>
            <a:ext cx="926674" cy="253006"/>
          </a:xfrm>
          <a:prstGeom prst="rect">
            <a:avLst/>
          </a:prstGeom>
        </p:spPr>
      </p:pic>
      <p:sp>
        <p:nvSpPr>
          <p:cNvPr id="38" name="AutoShape 17 1">
            <a:extLst>
              <a:ext uri="{FF2B5EF4-FFF2-40B4-BE49-F238E27FC236}">
                <a16:creationId xmlns:a16="http://schemas.microsoft.com/office/drawing/2014/main" id="{0B7DAB17-7790-47BD-8CCE-462769AF4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415" y="4430054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9 2">
            <a:extLst>
              <a:ext uri="{FF2B5EF4-FFF2-40B4-BE49-F238E27FC236}">
                <a16:creationId xmlns:a16="http://schemas.microsoft.com/office/drawing/2014/main" id="{A5A5C553-4E1D-4678-A41D-426F965D8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434481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9 3">
            <a:extLst>
              <a:ext uri="{FF2B5EF4-FFF2-40B4-BE49-F238E27FC236}">
                <a16:creationId xmlns:a16="http://schemas.microsoft.com/office/drawing/2014/main" id="{C48B35C4-44AF-40A5-8AE1-E6191FEA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0" y="4434480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AutoShape 9 4">
            <a:extLst>
              <a:ext uri="{FF2B5EF4-FFF2-40B4-BE49-F238E27FC236}">
                <a16:creationId xmlns:a16="http://schemas.microsoft.com/office/drawing/2014/main" id="{051B5B45-23C7-434C-B90D-65E4131B6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170" y="4434479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AutoShape 9 5">
            <a:extLst>
              <a:ext uri="{FF2B5EF4-FFF2-40B4-BE49-F238E27FC236}">
                <a16:creationId xmlns:a16="http://schemas.microsoft.com/office/drawing/2014/main" id="{F2FB127E-51C1-4A24-9A48-2B8CD9CAD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1" y="4434478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9 6">
            <a:extLst>
              <a:ext uri="{FF2B5EF4-FFF2-40B4-BE49-F238E27FC236}">
                <a16:creationId xmlns:a16="http://schemas.microsoft.com/office/drawing/2014/main" id="{5B9C823C-D476-4E45-94D9-9985F426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2516" y="4430054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utoShape 17 2">
            <a:extLst>
              <a:ext uri="{FF2B5EF4-FFF2-40B4-BE49-F238E27FC236}">
                <a16:creationId xmlns:a16="http://schemas.microsoft.com/office/drawing/2014/main" id="{EA7761CF-8B43-4414-AB2C-72D885B26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207" y="4430053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17 3">
            <a:extLst>
              <a:ext uri="{FF2B5EF4-FFF2-40B4-BE49-F238E27FC236}">
                <a16:creationId xmlns:a16="http://schemas.microsoft.com/office/drawing/2014/main" id="{19F6DE87-0655-4F6A-9D41-3511E9899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470" y="4432353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AutoShape 17 4">
            <a:extLst>
              <a:ext uri="{FF2B5EF4-FFF2-40B4-BE49-F238E27FC236}">
                <a16:creationId xmlns:a16="http://schemas.microsoft.com/office/drawing/2014/main" id="{981588F0-D4B2-47D2-A31B-DAE6A3CBB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9461" y="4430052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AutoShape 17 5">
            <a:extLst>
              <a:ext uri="{FF2B5EF4-FFF2-40B4-BE49-F238E27FC236}">
                <a16:creationId xmlns:a16="http://schemas.microsoft.com/office/drawing/2014/main" id="{975B2F64-3724-404C-8E9E-DBD96A0C1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980" y="4425628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AutoShape 17 6">
            <a:extLst>
              <a:ext uri="{FF2B5EF4-FFF2-40B4-BE49-F238E27FC236}">
                <a16:creationId xmlns:a16="http://schemas.microsoft.com/office/drawing/2014/main" id="{AABB14D8-A008-4D79-BAB6-76735C4C4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853" y="4425627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AutoShape 17 7">
            <a:extLst>
              <a:ext uri="{FF2B5EF4-FFF2-40B4-BE49-F238E27FC236}">
                <a16:creationId xmlns:a16="http://schemas.microsoft.com/office/drawing/2014/main" id="{CBE8CA02-7959-4D22-81E7-406221E43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918" y="4425271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123D1F3-6916-4107-9FFE-CCBA2833C070}"/>
              </a:ext>
            </a:extLst>
          </p:cNvPr>
          <p:cNvSpPr/>
          <p:nvPr/>
        </p:nvSpPr>
        <p:spPr>
          <a:xfrm rot="5400000">
            <a:off x="9303115" y="3835799"/>
            <a:ext cx="242049" cy="215670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BA0040F5-A430-4A18-A306-3746A2F8E60F}"/>
              </a:ext>
            </a:extLst>
          </p:cNvPr>
          <p:cNvSpPr/>
          <p:nvPr/>
        </p:nvSpPr>
        <p:spPr>
          <a:xfrm rot="5400000">
            <a:off x="3432937" y="2651163"/>
            <a:ext cx="242049" cy="451712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e 52">
            <a:extLst>
              <a:ext uri="{FF2B5EF4-FFF2-40B4-BE49-F238E27FC236}">
                <a16:creationId xmlns:a16="http://schemas.microsoft.com/office/drawing/2014/main" id="{4F2F5574-D8F6-464B-BEC4-5DE7CF24F990}"/>
              </a:ext>
            </a:extLst>
          </p:cNvPr>
          <p:cNvSpPr/>
          <p:nvPr/>
        </p:nvSpPr>
        <p:spPr>
          <a:xfrm rot="5400000">
            <a:off x="6933504" y="4196786"/>
            <a:ext cx="242049" cy="1452433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F6159-791A-42B7-887F-CB225EFDBDCE}"/>
              </a:ext>
            </a:extLst>
          </p:cNvPr>
          <p:cNvSpPr txBox="1"/>
          <p:nvPr/>
        </p:nvSpPr>
        <p:spPr>
          <a:xfrm>
            <a:off x="2756306" y="506278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definitely blue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6ABA63-0DD2-4B0B-BE2D-89E98B1ABB0D}"/>
              </a:ext>
            </a:extLst>
          </p:cNvPr>
          <p:cNvSpPr txBox="1"/>
          <p:nvPr/>
        </p:nvSpPr>
        <p:spPr>
          <a:xfrm>
            <a:off x="8677781" y="507163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definitely red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0200755-ACAF-4566-B6D0-F1E755CA78AF}"/>
              </a:ext>
            </a:extLst>
          </p:cNvPr>
          <p:cNvSpPr txBox="1"/>
          <p:nvPr/>
        </p:nvSpPr>
        <p:spPr>
          <a:xfrm>
            <a:off x="6506039" y="5071634"/>
            <a:ext cx="105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not sure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32AB1F62-8F02-4825-839B-15F86799AF1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502259" y="2833070"/>
            <a:ext cx="2580356" cy="253006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75A60E9-55EA-4E70-9FA2-95A0A152FEB8}"/>
              </a:ext>
            </a:extLst>
          </p:cNvPr>
          <p:cNvSpPr/>
          <p:nvPr/>
        </p:nvSpPr>
        <p:spPr>
          <a:xfrm>
            <a:off x="3405467" y="2110737"/>
            <a:ext cx="8041340" cy="2283758"/>
          </a:xfrm>
          <a:custGeom>
            <a:avLst/>
            <a:gdLst>
              <a:gd name="connsiteX0" fmla="*/ 0 w 8034617"/>
              <a:gd name="connsiteY0" fmla="*/ 2214884 h 2214884"/>
              <a:gd name="connsiteX1" fmla="*/ 2111188 w 8034617"/>
              <a:gd name="connsiteY1" fmla="*/ 2040072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14884 h 2214884"/>
              <a:gd name="connsiteX1" fmla="*/ 2077571 w 8034617"/>
              <a:gd name="connsiteY1" fmla="*/ 2026625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14884 h 2214884"/>
              <a:gd name="connsiteX1" fmla="*/ 2077571 w 8034617"/>
              <a:gd name="connsiteY1" fmla="*/ 2026625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43376 h 2243376"/>
              <a:gd name="connsiteX1" fmla="*/ 2077571 w 8034617"/>
              <a:gd name="connsiteY1" fmla="*/ 2055117 h 2243376"/>
              <a:gd name="connsiteX2" fmla="*/ 3550023 w 8034617"/>
              <a:gd name="connsiteY2" fmla="*/ 1006246 h 2243376"/>
              <a:gd name="connsiteX3" fmla="*/ 6299947 w 8034617"/>
              <a:gd name="connsiteY3" fmla="*/ 91846 h 2243376"/>
              <a:gd name="connsiteX4" fmla="*/ 8034617 w 8034617"/>
              <a:gd name="connsiteY4" fmla="*/ 44782 h 2243376"/>
              <a:gd name="connsiteX0" fmla="*/ 0 w 8034617"/>
              <a:gd name="connsiteY0" fmla="*/ 2243376 h 2243376"/>
              <a:gd name="connsiteX1" fmla="*/ 2077571 w 8034617"/>
              <a:gd name="connsiteY1" fmla="*/ 2055117 h 2243376"/>
              <a:gd name="connsiteX2" fmla="*/ 3550023 w 8034617"/>
              <a:gd name="connsiteY2" fmla="*/ 1006246 h 2243376"/>
              <a:gd name="connsiteX3" fmla="*/ 6299947 w 8034617"/>
              <a:gd name="connsiteY3" fmla="*/ 91846 h 2243376"/>
              <a:gd name="connsiteX4" fmla="*/ 8034617 w 8034617"/>
              <a:gd name="connsiteY4" fmla="*/ 44782 h 2243376"/>
              <a:gd name="connsiteX0" fmla="*/ 0 w 8034617"/>
              <a:gd name="connsiteY0" fmla="*/ 2202260 h 2202260"/>
              <a:gd name="connsiteX1" fmla="*/ 2077571 w 8034617"/>
              <a:gd name="connsiteY1" fmla="*/ 2014001 h 2202260"/>
              <a:gd name="connsiteX2" fmla="*/ 3550023 w 8034617"/>
              <a:gd name="connsiteY2" fmla="*/ 965130 h 2202260"/>
              <a:gd name="connsiteX3" fmla="*/ 5277971 w 8034617"/>
              <a:gd name="connsiteY3" fmla="*/ 198648 h 2202260"/>
              <a:gd name="connsiteX4" fmla="*/ 8034617 w 8034617"/>
              <a:gd name="connsiteY4" fmla="*/ 3666 h 2202260"/>
              <a:gd name="connsiteX0" fmla="*/ 0 w 8034617"/>
              <a:gd name="connsiteY0" fmla="*/ 2200274 h 2200274"/>
              <a:gd name="connsiteX1" fmla="*/ 2077571 w 8034617"/>
              <a:gd name="connsiteY1" fmla="*/ 2012015 h 2200274"/>
              <a:gd name="connsiteX2" fmla="*/ 3550023 w 8034617"/>
              <a:gd name="connsiteY2" fmla="*/ 963144 h 2200274"/>
              <a:gd name="connsiteX3" fmla="*/ 5277971 w 8034617"/>
              <a:gd name="connsiteY3" fmla="*/ 196662 h 2200274"/>
              <a:gd name="connsiteX4" fmla="*/ 8034617 w 8034617"/>
              <a:gd name="connsiteY4" fmla="*/ 1680 h 2200274"/>
              <a:gd name="connsiteX0" fmla="*/ 0 w 8034617"/>
              <a:gd name="connsiteY0" fmla="*/ 2220495 h 2220495"/>
              <a:gd name="connsiteX1" fmla="*/ 2077571 w 8034617"/>
              <a:gd name="connsiteY1" fmla="*/ 2032236 h 2220495"/>
              <a:gd name="connsiteX2" fmla="*/ 3550023 w 8034617"/>
              <a:gd name="connsiteY2" fmla="*/ 983365 h 2220495"/>
              <a:gd name="connsiteX3" fmla="*/ 5351930 w 8034617"/>
              <a:gd name="connsiteY3" fmla="*/ 42071 h 2220495"/>
              <a:gd name="connsiteX4" fmla="*/ 8034617 w 8034617"/>
              <a:gd name="connsiteY4" fmla="*/ 21901 h 2220495"/>
              <a:gd name="connsiteX0" fmla="*/ 0 w 8034617"/>
              <a:gd name="connsiteY0" fmla="*/ 2201878 h 2201878"/>
              <a:gd name="connsiteX1" fmla="*/ 2077571 w 8034617"/>
              <a:gd name="connsiteY1" fmla="*/ 2013619 h 2201878"/>
              <a:gd name="connsiteX2" fmla="*/ 3550023 w 8034617"/>
              <a:gd name="connsiteY2" fmla="*/ 964748 h 2201878"/>
              <a:gd name="connsiteX3" fmla="*/ 5351930 w 8034617"/>
              <a:gd name="connsiteY3" fmla="*/ 117583 h 2201878"/>
              <a:gd name="connsiteX4" fmla="*/ 8034617 w 8034617"/>
              <a:gd name="connsiteY4" fmla="*/ 3284 h 2201878"/>
              <a:gd name="connsiteX0" fmla="*/ 0 w 8034617"/>
              <a:gd name="connsiteY0" fmla="*/ 2215121 h 2215121"/>
              <a:gd name="connsiteX1" fmla="*/ 2077571 w 8034617"/>
              <a:gd name="connsiteY1" fmla="*/ 2026862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5121"/>
              <a:gd name="connsiteX1" fmla="*/ 2077571 w 8034617"/>
              <a:gd name="connsiteY1" fmla="*/ 2026862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5121"/>
              <a:gd name="connsiteX1" fmla="*/ 2144806 w 8034617"/>
              <a:gd name="connsiteY1" fmla="*/ 2094097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9382"/>
              <a:gd name="connsiteX1" fmla="*/ 2144806 w 8034617"/>
              <a:gd name="connsiteY1" fmla="*/ 2094097 h 2219382"/>
              <a:gd name="connsiteX2" fmla="*/ 3610535 w 8034617"/>
              <a:gd name="connsiteY2" fmla="*/ 1025056 h 2219382"/>
              <a:gd name="connsiteX3" fmla="*/ 5351930 w 8034617"/>
              <a:gd name="connsiteY3" fmla="*/ 130826 h 2219382"/>
              <a:gd name="connsiteX4" fmla="*/ 8034617 w 8034617"/>
              <a:gd name="connsiteY4" fmla="*/ 16527 h 2219382"/>
              <a:gd name="connsiteX0" fmla="*/ 0 w 8034617"/>
              <a:gd name="connsiteY0" fmla="*/ 2215121 h 2251296"/>
              <a:gd name="connsiteX1" fmla="*/ 2144806 w 8034617"/>
              <a:gd name="connsiteY1" fmla="*/ 2094097 h 2251296"/>
              <a:gd name="connsiteX2" fmla="*/ 3610535 w 8034617"/>
              <a:gd name="connsiteY2" fmla="*/ 1025056 h 2251296"/>
              <a:gd name="connsiteX3" fmla="*/ 5351930 w 8034617"/>
              <a:gd name="connsiteY3" fmla="*/ 130826 h 2251296"/>
              <a:gd name="connsiteX4" fmla="*/ 8034617 w 8034617"/>
              <a:gd name="connsiteY4" fmla="*/ 16527 h 2251296"/>
              <a:gd name="connsiteX0" fmla="*/ 0 w 8034617"/>
              <a:gd name="connsiteY0" fmla="*/ 2215121 h 2245975"/>
              <a:gd name="connsiteX1" fmla="*/ 2144806 w 8034617"/>
              <a:gd name="connsiteY1" fmla="*/ 2094097 h 2245975"/>
              <a:gd name="connsiteX2" fmla="*/ 3610535 w 8034617"/>
              <a:gd name="connsiteY2" fmla="*/ 1025056 h 2245975"/>
              <a:gd name="connsiteX3" fmla="*/ 5351930 w 8034617"/>
              <a:gd name="connsiteY3" fmla="*/ 130826 h 2245975"/>
              <a:gd name="connsiteX4" fmla="*/ 8034617 w 8034617"/>
              <a:gd name="connsiteY4" fmla="*/ 16527 h 2245975"/>
              <a:gd name="connsiteX0" fmla="*/ 0 w 8041340"/>
              <a:gd name="connsiteY0" fmla="*/ 2262186 h 2269830"/>
              <a:gd name="connsiteX1" fmla="*/ 2151529 w 8041340"/>
              <a:gd name="connsiteY1" fmla="*/ 2094097 h 2269830"/>
              <a:gd name="connsiteX2" fmla="*/ 3617258 w 8041340"/>
              <a:gd name="connsiteY2" fmla="*/ 1025056 h 2269830"/>
              <a:gd name="connsiteX3" fmla="*/ 5358653 w 8041340"/>
              <a:gd name="connsiteY3" fmla="*/ 130826 h 2269830"/>
              <a:gd name="connsiteX4" fmla="*/ 8041340 w 8041340"/>
              <a:gd name="connsiteY4" fmla="*/ 16527 h 2269830"/>
              <a:gd name="connsiteX0" fmla="*/ 0 w 8041340"/>
              <a:gd name="connsiteY0" fmla="*/ 2275633 h 2281315"/>
              <a:gd name="connsiteX1" fmla="*/ 2151529 w 8041340"/>
              <a:gd name="connsiteY1" fmla="*/ 2094097 h 2281315"/>
              <a:gd name="connsiteX2" fmla="*/ 3617258 w 8041340"/>
              <a:gd name="connsiteY2" fmla="*/ 1025056 h 2281315"/>
              <a:gd name="connsiteX3" fmla="*/ 5358653 w 8041340"/>
              <a:gd name="connsiteY3" fmla="*/ 130826 h 2281315"/>
              <a:gd name="connsiteX4" fmla="*/ 8041340 w 8041340"/>
              <a:gd name="connsiteY4" fmla="*/ 16527 h 2281315"/>
              <a:gd name="connsiteX0" fmla="*/ 0 w 8041340"/>
              <a:gd name="connsiteY0" fmla="*/ 2275633 h 2281315"/>
              <a:gd name="connsiteX1" fmla="*/ 2151529 w 8041340"/>
              <a:gd name="connsiteY1" fmla="*/ 2094097 h 2281315"/>
              <a:gd name="connsiteX2" fmla="*/ 3617258 w 8041340"/>
              <a:gd name="connsiteY2" fmla="*/ 1025056 h 2281315"/>
              <a:gd name="connsiteX3" fmla="*/ 5358653 w 8041340"/>
              <a:gd name="connsiteY3" fmla="*/ 130826 h 2281315"/>
              <a:gd name="connsiteX4" fmla="*/ 8041340 w 8041340"/>
              <a:gd name="connsiteY4" fmla="*/ 16527 h 2281315"/>
              <a:gd name="connsiteX0" fmla="*/ 0 w 8041340"/>
              <a:gd name="connsiteY0" fmla="*/ 2279724 h 2283758"/>
              <a:gd name="connsiteX1" fmla="*/ 2151529 w 8041340"/>
              <a:gd name="connsiteY1" fmla="*/ 2098188 h 2283758"/>
              <a:gd name="connsiteX2" fmla="*/ 3597088 w 8041340"/>
              <a:gd name="connsiteY2" fmla="*/ 1116553 h 2283758"/>
              <a:gd name="connsiteX3" fmla="*/ 5358653 w 8041340"/>
              <a:gd name="connsiteY3" fmla="*/ 134917 h 2283758"/>
              <a:gd name="connsiteX4" fmla="*/ 8041340 w 8041340"/>
              <a:gd name="connsiteY4" fmla="*/ 20618 h 2283758"/>
              <a:gd name="connsiteX0" fmla="*/ 0 w 8041340"/>
              <a:gd name="connsiteY0" fmla="*/ 2279724 h 2283758"/>
              <a:gd name="connsiteX1" fmla="*/ 2151529 w 8041340"/>
              <a:gd name="connsiteY1" fmla="*/ 2098188 h 2283758"/>
              <a:gd name="connsiteX2" fmla="*/ 3597088 w 8041340"/>
              <a:gd name="connsiteY2" fmla="*/ 1116553 h 2283758"/>
              <a:gd name="connsiteX3" fmla="*/ 5358653 w 8041340"/>
              <a:gd name="connsiteY3" fmla="*/ 134917 h 2283758"/>
              <a:gd name="connsiteX4" fmla="*/ 8041340 w 8041340"/>
              <a:gd name="connsiteY4" fmla="*/ 20618 h 228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1340" h="2283758">
                <a:moveTo>
                  <a:pt x="0" y="2279724"/>
                </a:moveTo>
                <a:cubicBezTo>
                  <a:pt x="732866" y="2290928"/>
                  <a:pt x="1552014" y="2292050"/>
                  <a:pt x="2151529" y="2098188"/>
                </a:cubicBezTo>
                <a:cubicBezTo>
                  <a:pt x="2751044" y="1904326"/>
                  <a:pt x="3089461" y="1497553"/>
                  <a:pt x="3597088" y="1116553"/>
                </a:cubicBezTo>
                <a:cubicBezTo>
                  <a:pt x="4104715" y="735553"/>
                  <a:pt x="4617944" y="317573"/>
                  <a:pt x="5358653" y="134917"/>
                </a:cubicBezTo>
                <a:cubicBezTo>
                  <a:pt x="6099362" y="-47739"/>
                  <a:pt x="7486649" y="1567"/>
                  <a:pt x="8041340" y="206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74F86FE-C8BE-4243-B468-1E50E4F7FC5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801" y="4025314"/>
            <a:ext cx="1121761" cy="1813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19C371-34E4-484A-8C4A-F05A9A917F7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046" y="2317795"/>
            <a:ext cx="1121761" cy="18137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0763F2B-E8AC-4D7A-8AA0-BF7D4F2848F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51486">
            <a:off x="7488240" y="2707970"/>
            <a:ext cx="926674" cy="25300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C908A01-4511-47D1-88D2-FC30D928ED8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407" y="5893909"/>
            <a:ext cx="3116850" cy="53649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999C17-3B0D-4C03-B154-0402BC3FEF99}"/>
              </a:ext>
            </a:extLst>
          </p:cNvPr>
          <p:cNvCxnSpPr/>
          <p:nvPr/>
        </p:nvCxnSpPr>
        <p:spPr>
          <a:xfrm flipH="1">
            <a:off x="7562740" y="5867400"/>
            <a:ext cx="1009759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A227EA-B98A-412D-B8A6-7B35DDC6B7FD}"/>
              </a:ext>
            </a:extLst>
          </p:cNvPr>
          <p:cNvSpPr txBox="1"/>
          <p:nvPr/>
        </p:nvSpPr>
        <p:spPr>
          <a:xfrm>
            <a:off x="8572499" y="5648843"/>
            <a:ext cx="269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probability increases exponentially as we move away from boundary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365409-BAA7-4D8F-A967-125D25DDA53D}"/>
              </a:ext>
            </a:extLst>
          </p:cNvPr>
          <p:cNvSpPr txBox="1"/>
          <p:nvPr/>
        </p:nvSpPr>
        <p:spPr>
          <a:xfrm>
            <a:off x="9753600" y="6179885"/>
            <a:ext cx="2694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normalizer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A3112B3-A519-46DF-93B0-FC51E6892D5B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8249066" y="6280905"/>
            <a:ext cx="1504534" cy="37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30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  <p:bldP spid="7" grpId="0" animBg="1"/>
      <p:bldP spid="51" grpId="0" animBg="1"/>
      <p:bldP spid="53" grpId="0" animBg="1"/>
      <p:bldP spid="9" grpId="0"/>
      <p:bldP spid="55" grpId="0"/>
      <p:bldP spid="56" grpId="0"/>
      <p:bldP spid="20" grpId="0" animBg="1"/>
      <p:bldP spid="29" grpId="0"/>
      <p:bldP spid="7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i="1" dirty="0"/>
              <a:t>Soft</a:t>
            </a:r>
            <a:r>
              <a:rPr lang="en-US" dirty="0"/>
              <a:t> Max</a:t>
            </a:r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V="1">
            <a:off x="620712" y="1539875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620712" y="4555506"/>
            <a:ext cx="10720319" cy="164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AutoShape 9 1"/>
          <p:cNvSpPr>
            <a:spLocks noChangeArrowheads="1"/>
          </p:cNvSpPr>
          <p:nvPr/>
        </p:nvSpPr>
        <p:spPr bwMode="auto">
          <a:xfrm>
            <a:off x="6248404" y="4434482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3DBF414-8E32-493C-92B3-9E82C78D4C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4728941"/>
            <a:ext cx="126503" cy="1143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91DCF40-B672-4F79-8213-9EF3E8A74F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5" y="1274541"/>
            <a:ext cx="926674" cy="253006"/>
          </a:xfrm>
          <a:prstGeom prst="rect">
            <a:avLst/>
          </a:prstGeom>
        </p:spPr>
      </p:pic>
      <p:sp>
        <p:nvSpPr>
          <p:cNvPr id="38" name="AutoShape 17 1">
            <a:extLst>
              <a:ext uri="{FF2B5EF4-FFF2-40B4-BE49-F238E27FC236}">
                <a16:creationId xmlns:a16="http://schemas.microsoft.com/office/drawing/2014/main" id="{0B7DAB17-7790-47BD-8CCE-462769AF4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415" y="4430054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AutoShape 9 2">
            <a:extLst>
              <a:ext uri="{FF2B5EF4-FFF2-40B4-BE49-F238E27FC236}">
                <a16:creationId xmlns:a16="http://schemas.microsoft.com/office/drawing/2014/main" id="{A5A5C553-4E1D-4678-A41D-426F965D8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434481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AutoShape 9 3">
            <a:extLst>
              <a:ext uri="{FF2B5EF4-FFF2-40B4-BE49-F238E27FC236}">
                <a16:creationId xmlns:a16="http://schemas.microsoft.com/office/drawing/2014/main" id="{C48B35C4-44AF-40A5-8AE1-E6191FEA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0" y="4434480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AutoShape 9 4">
            <a:extLst>
              <a:ext uri="{FF2B5EF4-FFF2-40B4-BE49-F238E27FC236}">
                <a16:creationId xmlns:a16="http://schemas.microsoft.com/office/drawing/2014/main" id="{051B5B45-23C7-434C-B90D-65E4131B6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170" y="4434479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AutoShape 9 5">
            <a:extLst>
              <a:ext uri="{FF2B5EF4-FFF2-40B4-BE49-F238E27FC236}">
                <a16:creationId xmlns:a16="http://schemas.microsoft.com/office/drawing/2014/main" id="{F2FB127E-51C1-4A24-9A48-2B8CD9CAD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1" y="4434478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9 6">
            <a:extLst>
              <a:ext uri="{FF2B5EF4-FFF2-40B4-BE49-F238E27FC236}">
                <a16:creationId xmlns:a16="http://schemas.microsoft.com/office/drawing/2014/main" id="{5B9C823C-D476-4E45-94D9-9985F426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2516" y="4430054"/>
            <a:ext cx="228599" cy="242047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utoShape 17 2">
            <a:extLst>
              <a:ext uri="{FF2B5EF4-FFF2-40B4-BE49-F238E27FC236}">
                <a16:creationId xmlns:a16="http://schemas.microsoft.com/office/drawing/2014/main" id="{EA7761CF-8B43-4414-AB2C-72D885B26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207" y="4430053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AutoShape 17 3">
            <a:extLst>
              <a:ext uri="{FF2B5EF4-FFF2-40B4-BE49-F238E27FC236}">
                <a16:creationId xmlns:a16="http://schemas.microsoft.com/office/drawing/2014/main" id="{19F6DE87-0655-4F6A-9D41-3511E9899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470" y="4432353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AutoShape 17 4">
            <a:extLst>
              <a:ext uri="{FF2B5EF4-FFF2-40B4-BE49-F238E27FC236}">
                <a16:creationId xmlns:a16="http://schemas.microsoft.com/office/drawing/2014/main" id="{981588F0-D4B2-47D2-A31B-DAE6A3CBB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9461" y="4430052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AutoShape 17 5">
            <a:extLst>
              <a:ext uri="{FF2B5EF4-FFF2-40B4-BE49-F238E27FC236}">
                <a16:creationId xmlns:a16="http://schemas.microsoft.com/office/drawing/2014/main" id="{975B2F64-3724-404C-8E9E-DBD96A0C1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980" y="4425628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AutoShape 17 6">
            <a:extLst>
              <a:ext uri="{FF2B5EF4-FFF2-40B4-BE49-F238E27FC236}">
                <a16:creationId xmlns:a16="http://schemas.microsoft.com/office/drawing/2014/main" id="{AABB14D8-A008-4D79-BAB6-76735C4C4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853" y="4425627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AutoShape 17 7">
            <a:extLst>
              <a:ext uri="{FF2B5EF4-FFF2-40B4-BE49-F238E27FC236}">
                <a16:creationId xmlns:a16="http://schemas.microsoft.com/office/drawing/2014/main" id="{CBE8CA02-7959-4D22-81E7-406221E43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918" y="4425271"/>
            <a:ext cx="228599" cy="242047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75A60E9-55EA-4E70-9FA2-95A0A152FEB8}"/>
              </a:ext>
            </a:extLst>
          </p:cNvPr>
          <p:cNvSpPr/>
          <p:nvPr/>
        </p:nvSpPr>
        <p:spPr>
          <a:xfrm>
            <a:off x="3405467" y="2110737"/>
            <a:ext cx="8041340" cy="2283758"/>
          </a:xfrm>
          <a:custGeom>
            <a:avLst/>
            <a:gdLst>
              <a:gd name="connsiteX0" fmla="*/ 0 w 8034617"/>
              <a:gd name="connsiteY0" fmla="*/ 2214884 h 2214884"/>
              <a:gd name="connsiteX1" fmla="*/ 2111188 w 8034617"/>
              <a:gd name="connsiteY1" fmla="*/ 2040072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14884 h 2214884"/>
              <a:gd name="connsiteX1" fmla="*/ 2077571 w 8034617"/>
              <a:gd name="connsiteY1" fmla="*/ 2026625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14884 h 2214884"/>
              <a:gd name="connsiteX1" fmla="*/ 2077571 w 8034617"/>
              <a:gd name="connsiteY1" fmla="*/ 2026625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43376 h 2243376"/>
              <a:gd name="connsiteX1" fmla="*/ 2077571 w 8034617"/>
              <a:gd name="connsiteY1" fmla="*/ 2055117 h 2243376"/>
              <a:gd name="connsiteX2" fmla="*/ 3550023 w 8034617"/>
              <a:gd name="connsiteY2" fmla="*/ 1006246 h 2243376"/>
              <a:gd name="connsiteX3" fmla="*/ 6299947 w 8034617"/>
              <a:gd name="connsiteY3" fmla="*/ 91846 h 2243376"/>
              <a:gd name="connsiteX4" fmla="*/ 8034617 w 8034617"/>
              <a:gd name="connsiteY4" fmla="*/ 44782 h 2243376"/>
              <a:gd name="connsiteX0" fmla="*/ 0 w 8034617"/>
              <a:gd name="connsiteY0" fmla="*/ 2243376 h 2243376"/>
              <a:gd name="connsiteX1" fmla="*/ 2077571 w 8034617"/>
              <a:gd name="connsiteY1" fmla="*/ 2055117 h 2243376"/>
              <a:gd name="connsiteX2" fmla="*/ 3550023 w 8034617"/>
              <a:gd name="connsiteY2" fmla="*/ 1006246 h 2243376"/>
              <a:gd name="connsiteX3" fmla="*/ 6299947 w 8034617"/>
              <a:gd name="connsiteY3" fmla="*/ 91846 h 2243376"/>
              <a:gd name="connsiteX4" fmla="*/ 8034617 w 8034617"/>
              <a:gd name="connsiteY4" fmla="*/ 44782 h 2243376"/>
              <a:gd name="connsiteX0" fmla="*/ 0 w 8034617"/>
              <a:gd name="connsiteY0" fmla="*/ 2202260 h 2202260"/>
              <a:gd name="connsiteX1" fmla="*/ 2077571 w 8034617"/>
              <a:gd name="connsiteY1" fmla="*/ 2014001 h 2202260"/>
              <a:gd name="connsiteX2" fmla="*/ 3550023 w 8034617"/>
              <a:gd name="connsiteY2" fmla="*/ 965130 h 2202260"/>
              <a:gd name="connsiteX3" fmla="*/ 5277971 w 8034617"/>
              <a:gd name="connsiteY3" fmla="*/ 198648 h 2202260"/>
              <a:gd name="connsiteX4" fmla="*/ 8034617 w 8034617"/>
              <a:gd name="connsiteY4" fmla="*/ 3666 h 2202260"/>
              <a:gd name="connsiteX0" fmla="*/ 0 w 8034617"/>
              <a:gd name="connsiteY0" fmla="*/ 2200274 h 2200274"/>
              <a:gd name="connsiteX1" fmla="*/ 2077571 w 8034617"/>
              <a:gd name="connsiteY1" fmla="*/ 2012015 h 2200274"/>
              <a:gd name="connsiteX2" fmla="*/ 3550023 w 8034617"/>
              <a:gd name="connsiteY2" fmla="*/ 963144 h 2200274"/>
              <a:gd name="connsiteX3" fmla="*/ 5277971 w 8034617"/>
              <a:gd name="connsiteY3" fmla="*/ 196662 h 2200274"/>
              <a:gd name="connsiteX4" fmla="*/ 8034617 w 8034617"/>
              <a:gd name="connsiteY4" fmla="*/ 1680 h 2200274"/>
              <a:gd name="connsiteX0" fmla="*/ 0 w 8034617"/>
              <a:gd name="connsiteY0" fmla="*/ 2220495 h 2220495"/>
              <a:gd name="connsiteX1" fmla="*/ 2077571 w 8034617"/>
              <a:gd name="connsiteY1" fmla="*/ 2032236 h 2220495"/>
              <a:gd name="connsiteX2" fmla="*/ 3550023 w 8034617"/>
              <a:gd name="connsiteY2" fmla="*/ 983365 h 2220495"/>
              <a:gd name="connsiteX3" fmla="*/ 5351930 w 8034617"/>
              <a:gd name="connsiteY3" fmla="*/ 42071 h 2220495"/>
              <a:gd name="connsiteX4" fmla="*/ 8034617 w 8034617"/>
              <a:gd name="connsiteY4" fmla="*/ 21901 h 2220495"/>
              <a:gd name="connsiteX0" fmla="*/ 0 w 8034617"/>
              <a:gd name="connsiteY0" fmla="*/ 2201878 h 2201878"/>
              <a:gd name="connsiteX1" fmla="*/ 2077571 w 8034617"/>
              <a:gd name="connsiteY1" fmla="*/ 2013619 h 2201878"/>
              <a:gd name="connsiteX2" fmla="*/ 3550023 w 8034617"/>
              <a:gd name="connsiteY2" fmla="*/ 964748 h 2201878"/>
              <a:gd name="connsiteX3" fmla="*/ 5351930 w 8034617"/>
              <a:gd name="connsiteY3" fmla="*/ 117583 h 2201878"/>
              <a:gd name="connsiteX4" fmla="*/ 8034617 w 8034617"/>
              <a:gd name="connsiteY4" fmla="*/ 3284 h 2201878"/>
              <a:gd name="connsiteX0" fmla="*/ 0 w 8034617"/>
              <a:gd name="connsiteY0" fmla="*/ 2215121 h 2215121"/>
              <a:gd name="connsiteX1" fmla="*/ 2077571 w 8034617"/>
              <a:gd name="connsiteY1" fmla="*/ 2026862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5121"/>
              <a:gd name="connsiteX1" fmla="*/ 2077571 w 8034617"/>
              <a:gd name="connsiteY1" fmla="*/ 2026862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5121"/>
              <a:gd name="connsiteX1" fmla="*/ 2144806 w 8034617"/>
              <a:gd name="connsiteY1" fmla="*/ 2094097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9382"/>
              <a:gd name="connsiteX1" fmla="*/ 2144806 w 8034617"/>
              <a:gd name="connsiteY1" fmla="*/ 2094097 h 2219382"/>
              <a:gd name="connsiteX2" fmla="*/ 3610535 w 8034617"/>
              <a:gd name="connsiteY2" fmla="*/ 1025056 h 2219382"/>
              <a:gd name="connsiteX3" fmla="*/ 5351930 w 8034617"/>
              <a:gd name="connsiteY3" fmla="*/ 130826 h 2219382"/>
              <a:gd name="connsiteX4" fmla="*/ 8034617 w 8034617"/>
              <a:gd name="connsiteY4" fmla="*/ 16527 h 2219382"/>
              <a:gd name="connsiteX0" fmla="*/ 0 w 8034617"/>
              <a:gd name="connsiteY0" fmla="*/ 2215121 h 2251296"/>
              <a:gd name="connsiteX1" fmla="*/ 2144806 w 8034617"/>
              <a:gd name="connsiteY1" fmla="*/ 2094097 h 2251296"/>
              <a:gd name="connsiteX2" fmla="*/ 3610535 w 8034617"/>
              <a:gd name="connsiteY2" fmla="*/ 1025056 h 2251296"/>
              <a:gd name="connsiteX3" fmla="*/ 5351930 w 8034617"/>
              <a:gd name="connsiteY3" fmla="*/ 130826 h 2251296"/>
              <a:gd name="connsiteX4" fmla="*/ 8034617 w 8034617"/>
              <a:gd name="connsiteY4" fmla="*/ 16527 h 2251296"/>
              <a:gd name="connsiteX0" fmla="*/ 0 w 8034617"/>
              <a:gd name="connsiteY0" fmla="*/ 2215121 h 2245975"/>
              <a:gd name="connsiteX1" fmla="*/ 2144806 w 8034617"/>
              <a:gd name="connsiteY1" fmla="*/ 2094097 h 2245975"/>
              <a:gd name="connsiteX2" fmla="*/ 3610535 w 8034617"/>
              <a:gd name="connsiteY2" fmla="*/ 1025056 h 2245975"/>
              <a:gd name="connsiteX3" fmla="*/ 5351930 w 8034617"/>
              <a:gd name="connsiteY3" fmla="*/ 130826 h 2245975"/>
              <a:gd name="connsiteX4" fmla="*/ 8034617 w 8034617"/>
              <a:gd name="connsiteY4" fmla="*/ 16527 h 2245975"/>
              <a:gd name="connsiteX0" fmla="*/ 0 w 8041340"/>
              <a:gd name="connsiteY0" fmla="*/ 2262186 h 2269830"/>
              <a:gd name="connsiteX1" fmla="*/ 2151529 w 8041340"/>
              <a:gd name="connsiteY1" fmla="*/ 2094097 h 2269830"/>
              <a:gd name="connsiteX2" fmla="*/ 3617258 w 8041340"/>
              <a:gd name="connsiteY2" fmla="*/ 1025056 h 2269830"/>
              <a:gd name="connsiteX3" fmla="*/ 5358653 w 8041340"/>
              <a:gd name="connsiteY3" fmla="*/ 130826 h 2269830"/>
              <a:gd name="connsiteX4" fmla="*/ 8041340 w 8041340"/>
              <a:gd name="connsiteY4" fmla="*/ 16527 h 2269830"/>
              <a:gd name="connsiteX0" fmla="*/ 0 w 8041340"/>
              <a:gd name="connsiteY0" fmla="*/ 2275633 h 2281315"/>
              <a:gd name="connsiteX1" fmla="*/ 2151529 w 8041340"/>
              <a:gd name="connsiteY1" fmla="*/ 2094097 h 2281315"/>
              <a:gd name="connsiteX2" fmla="*/ 3617258 w 8041340"/>
              <a:gd name="connsiteY2" fmla="*/ 1025056 h 2281315"/>
              <a:gd name="connsiteX3" fmla="*/ 5358653 w 8041340"/>
              <a:gd name="connsiteY3" fmla="*/ 130826 h 2281315"/>
              <a:gd name="connsiteX4" fmla="*/ 8041340 w 8041340"/>
              <a:gd name="connsiteY4" fmla="*/ 16527 h 2281315"/>
              <a:gd name="connsiteX0" fmla="*/ 0 w 8041340"/>
              <a:gd name="connsiteY0" fmla="*/ 2275633 h 2281315"/>
              <a:gd name="connsiteX1" fmla="*/ 2151529 w 8041340"/>
              <a:gd name="connsiteY1" fmla="*/ 2094097 h 2281315"/>
              <a:gd name="connsiteX2" fmla="*/ 3617258 w 8041340"/>
              <a:gd name="connsiteY2" fmla="*/ 1025056 h 2281315"/>
              <a:gd name="connsiteX3" fmla="*/ 5358653 w 8041340"/>
              <a:gd name="connsiteY3" fmla="*/ 130826 h 2281315"/>
              <a:gd name="connsiteX4" fmla="*/ 8041340 w 8041340"/>
              <a:gd name="connsiteY4" fmla="*/ 16527 h 2281315"/>
              <a:gd name="connsiteX0" fmla="*/ 0 w 8041340"/>
              <a:gd name="connsiteY0" fmla="*/ 2279724 h 2283758"/>
              <a:gd name="connsiteX1" fmla="*/ 2151529 w 8041340"/>
              <a:gd name="connsiteY1" fmla="*/ 2098188 h 2283758"/>
              <a:gd name="connsiteX2" fmla="*/ 3597088 w 8041340"/>
              <a:gd name="connsiteY2" fmla="*/ 1116553 h 2283758"/>
              <a:gd name="connsiteX3" fmla="*/ 5358653 w 8041340"/>
              <a:gd name="connsiteY3" fmla="*/ 134917 h 2283758"/>
              <a:gd name="connsiteX4" fmla="*/ 8041340 w 8041340"/>
              <a:gd name="connsiteY4" fmla="*/ 20618 h 2283758"/>
              <a:gd name="connsiteX0" fmla="*/ 0 w 8041340"/>
              <a:gd name="connsiteY0" fmla="*/ 2279724 h 2283758"/>
              <a:gd name="connsiteX1" fmla="*/ 2151529 w 8041340"/>
              <a:gd name="connsiteY1" fmla="*/ 2098188 h 2283758"/>
              <a:gd name="connsiteX2" fmla="*/ 3597088 w 8041340"/>
              <a:gd name="connsiteY2" fmla="*/ 1116553 h 2283758"/>
              <a:gd name="connsiteX3" fmla="*/ 5358653 w 8041340"/>
              <a:gd name="connsiteY3" fmla="*/ 134917 h 2283758"/>
              <a:gd name="connsiteX4" fmla="*/ 8041340 w 8041340"/>
              <a:gd name="connsiteY4" fmla="*/ 20618 h 228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41340" h="2283758">
                <a:moveTo>
                  <a:pt x="0" y="2279724"/>
                </a:moveTo>
                <a:cubicBezTo>
                  <a:pt x="732866" y="2290928"/>
                  <a:pt x="1552014" y="2292050"/>
                  <a:pt x="2151529" y="2098188"/>
                </a:cubicBezTo>
                <a:cubicBezTo>
                  <a:pt x="2751044" y="1904326"/>
                  <a:pt x="3089461" y="1497553"/>
                  <a:pt x="3597088" y="1116553"/>
                </a:cubicBezTo>
                <a:cubicBezTo>
                  <a:pt x="4104715" y="735553"/>
                  <a:pt x="4617944" y="317573"/>
                  <a:pt x="5358653" y="134917"/>
                </a:cubicBezTo>
                <a:cubicBezTo>
                  <a:pt x="6099362" y="-47739"/>
                  <a:pt x="7486649" y="1567"/>
                  <a:pt x="8041340" y="206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3EE5CA4-4BD8-40D7-8029-FFDA9D0F655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498" y="3720284"/>
            <a:ext cx="1796952" cy="53649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999C17-3B0D-4C03-B154-0402BC3FEF99}"/>
              </a:ext>
            </a:extLst>
          </p:cNvPr>
          <p:cNvCxnSpPr/>
          <p:nvPr/>
        </p:nvCxnSpPr>
        <p:spPr>
          <a:xfrm flipH="1">
            <a:off x="7334141" y="3572542"/>
            <a:ext cx="1009759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D2D96B2-675A-46B6-BD9C-03785585F54D}"/>
              </a:ext>
            </a:extLst>
          </p:cNvPr>
          <p:cNvSpPr/>
          <p:nvPr/>
        </p:nvSpPr>
        <p:spPr>
          <a:xfrm>
            <a:off x="3421770" y="2134438"/>
            <a:ext cx="8015458" cy="2274597"/>
          </a:xfrm>
          <a:custGeom>
            <a:avLst/>
            <a:gdLst>
              <a:gd name="connsiteX0" fmla="*/ 0 w 8034617"/>
              <a:gd name="connsiteY0" fmla="*/ 2214884 h 2214884"/>
              <a:gd name="connsiteX1" fmla="*/ 2111188 w 8034617"/>
              <a:gd name="connsiteY1" fmla="*/ 2040072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14884 h 2214884"/>
              <a:gd name="connsiteX1" fmla="*/ 2077571 w 8034617"/>
              <a:gd name="connsiteY1" fmla="*/ 2026625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14884 h 2214884"/>
              <a:gd name="connsiteX1" fmla="*/ 2077571 w 8034617"/>
              <a:gd name="connsiteY1" fmla="*/ 2026625 h 2214884"/>
              <a:gd name="connsiteX2" fmla="*/ 4282888 w 8034617"/>
              <a:gd name="connsiteY2" fmla="*/ 527278 h 2214884"/>
              <a:gd name="connsiteX3" fmla="*/ 6299947 w 8034617"/>
              <a:gd name="connsiteY3" fmla="*/ 63354 h 2214884"/>
              <a:gd name="connsiteX4" fmla="*/ 8034617 w 8034617"/>
              <a:gd name="connsiteY4" fmla="*/ 16290 h 2214884"/>
              <a:gd name="connsiteX0" fmla="*/ 0 w 8034617"/>
              <a:gd name="connsiteY0" fmla="*/ 2243376 h 2243376"/>
              <a:gd name="connsiteX1" fmla="*/ 2077571 w 8034617"/>
              <a:gd name="connsiteY1" fmla="*/ 2055117 h 2243376"/>
              <a:gd name="connsiteX2" fmla="*/ 3550023 w 8034617"/>
              <a:gd name="connsiteY2" fmla="*/ 1006246 h 2243376"/>
              <a:gd name="connsiteX3" fmla="*/ 6299947 w 8034617"/>
              <a:gd name="connsiteY3" fmla="*/ 91846 h 2243376"/>
              <a:gd name="connsiteX4" fmla="*/ 8034617 w 8034617"/>
              <a:gd name="connsiteY4" fmla="*/ 44782 h 2243376"/>
              <a:gd name="connsiteX0" fmla="*/ 0 w 8034617"/>
              <a:gd name="connsiteY0" fmla="*/ 2243376 h 2243376"/>
              <a:gd name="connsiteX1" fmla="*/ 2077571 w 8034617"/>
              <a:gd name="connsiteY1" fmla="*/ 2055117 h 2243376"/>
              <a:gd name="connsiteX2" fmla="*/ 3550023 w 8034617"/>
              <a:gd name="connsiteY2" fmla="*/ 1006246 h 2243376"/>
              <a:gd name="connsiteX3" fmla="*/ 6299947 w 8034617"/>
              <a:gd name="connsiteY3" fmla="*/ 91846 h 2243376"/>
              <a:gd name="connsiteX4" fmla="*/ 8034617 w 8034617"/>
              <a:gd name="connsiteY4" fmla="*/ 44782 h 2243376"/>
              <a:gd name="connsiteX0" fmla="*/ 0 w 8034617"/>
              <a:gd name="connsiteY0" fmla="*/ 2202260 h 2202260"/>
              <a:gd name="connsiteX1" fmla="*/ 2077571 w 8034617"/>
              <a:gd name="connsiteY1" fmla="*/ 2014001 h 2202260"/>
              <a:gd name="connsiteX2" fmla="*/ 3550023 w 8034617"/>
              <a:gd name="connsiteY2" fmla="*/ 965130 h 2202260"/>
              <a:gd name="connsiteX3" fmla="*/ 5277971 w 8034617"/>
              <a:gd name="connsiteY3" fmla="*/ 198648 h 2202260"/>
              <a:gd name="connsiteX4" fmla="*/ 8034617 w 8034617"/>
              <a:gd name="connsiteY4" fmla="*/ 3666 h 2202260"/>
              <a:gd name="connsiteX0" fmla="*/ 0 w 8034617"/>
              <a:gd name="connsiteY0" fmla="*/ 2200274 h 2200274"/>
              <a:gd name="connsiteX1" fmla="*/ 2077571 w 8034617"/>
              <a:gd name="connsiteY1" fmla="*/ 2012015 h 2200274"/>
              <a:gd name="connsiteX2" fmla="*/ 3550023 w 8034617"/>
              <a:gd name="connsiteY2" fmla="*/ 963144 h 2200274"/>
              <a:gd name="connsiteX3" fmla="*/ 5277971 w 8034617"/>
              <a:gd name="connsiteY3" fmla="*/ 196662 h 2200274"/>
              <a:gd name="connsiteX4" fmla="*/ 8034617 w 8034617"/>
              <a:gd name="connsiteY4" fmla="*/ 1680 h 2200274"/>
              <a:gd name="connsiteX0" fmla="*/ 0 w 8034617"/>
              <a:gd name="connsiteY0" fmla="*/ 2220495 h 2220495"/>
              <a:gd name="connsiteX1" fmla="*/ 2077571 w 8034617"/>
              <a:gd name="connsiteY1" fmla="*/ 2032236 h 2220495"/>
              <a:gd name="connsiteX2" fmla="*/ 3550023 w 8034617"/>
              <a:gd name="connsiteY2" fmla="*/ 983365 h 2220495"/>
              <a:gd name="connsiteX3" fmla="*/ 5351930 w 8034617"/>
              <a:gd name="connsiteY3" fmla="*/ 42071 h 2220495"/>
              <a:gd name="connsiteX4" fmla="*/ 8034617 w 8034617"/>
              <a:gd name="connsiteY4" fmla="*/ 21901 h 2220495"/>
              <a:gd name="connsiteX0" fmla="*/ 0 w 8034617"/>
              <a:gd name="connsiteY0" fmla="*/ 2201878 h 2201878"/>
              <a:gd name="connsiteX1" fmla="*/ 2077571 w 8034617"/>
              <a:gd name="connsiteY1" fmla="*/ 2013619 h 2201878"/>
              <a:gd name="connsiteX2" fmla="*/ 3550023 w 8034617"/>
              <a:gd name="connsiteY2" fmla="*/ 964748 h 2201878"/>
              <a:gd name="connsiteX3" fmla="*/ 5351930 w 8034617"/>
              <a:gd name="connsiteY3" fmla="*/ 117583 h 2201878"/>
              <a:gd name="connsiteX4" fmla="*/ 8034617 w 8034617"/>
              <a:gd name="connsiteY4" fmla="*/ 3284 h 2201878"/>
              <a:gd name="connsiteX0" fmla="*/ 0 w 8034617"/>
              <a:gd name="connsiteY0" fmla="*/ 2215121 h 2215121"/>
              <a:gd name="connsiteX1" fmla="*/ 2077571 w 8034617"/>
              <a:gd name="connsiteY1" fmla="*/ 2026862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5121"/>
              <a:gd name="connsiteX1" fmla="*/ 2077571 w 8034617"/>
              <a:gd name="connsiteY1" fmla="*/ 2026862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5121"/>
              <a:gd name="connsiteX1" fmla="*/ 2144806 w 8034617"/>
              <a:gd name="connsiteY1" fmla="*/ 2094097 h 2215121"/>
              <a:gd name="connsiteX2" fmla="*/ 3610535 w 8034617"/>
              <a:gd name="connsiteY2" fmla="*/ 1025056 h 2215121"/>
              <a:gd name="connsiteX3" fmla="*/ 5351930 w 8034617"/>
              <a:gd name="connsiteY3" fmla="*/ 130826 h 2215121"/>
              <a:gd name="connsiteX4" fmla="*/ 8034617 w 8034617"/>
              <a:gd name="connsiteY4" fmla="*/ 16527 h 2215121"/>
              <a:gd name="connsiteX0" fmla="*/ 0 w 8034617"/>
              <a:gd name="connsiteY0" fmla="*/ 2215121 h 2219382"/>
              <a:gd name="connsiteX1" fmla="*/ 2144806 w 8034617"/>
              <a:gd name="connsiteY1" fmla="*/ 2094097 h 2219382"/>
              <a:gd name="connsiteX2" fmla="*/ 3610535 w 8034617"/>
              <a:gd name="connsiteY2" fmla="*/ 1025056 h 2219382"/>
              <a:gd name="connsiteX3" fmla="*/ 5351930 w 8034617"/>
              <a:gd name="connsiteY3" fmla="*/ 130826 h 2219382"/>
              <a:gd name="connsiteX4" fmla="*/ 8034617 w 8034617"/>
              <a:gd name="connsiteY4" fmla="*/ 16527 h 2219382"/>
              <a:gd name="connsiteX0" fmla="*/ 0 w 8034617"/>
              <a:gd name="connsiteY0" fmla="*/ 2215121 h 2251296"/>
              <a:gd name="connsiteX1" fmla="*/ 2144806 w 8034617"/>
              <a:gd name="connsiteY1" fmla="*/ 2094097 h 2251296"/>
              <a:gd name="connsiteX2" fmla="*/ 3610535 w 8034617"/>
              <a:gd name="connsiteY2" fmla="*/ 1025056 h 2251296"/>
              <a:gd name="connsiteX3" fmla="*/ 5351930 w 8034617"/>
              <a:gd name="connsiteY3" fmla="*/ 130826 h 2251296"/>
              <a:gd name="connsiteX4" fmla="*/ 8034617 w 8034617"/>
              <a:gd name="connsiteY4" fmla="*/ 16527 h 2251296"/>
              <a:gd name="connsiteX0" fmla="*/ 0 w 8034617"/>
              <a:gd name="connsiteY0" fmla="*/ 2215121 h 2245975"/>
              <a:gd name="connsiteX1" fmla="*/ 2144806 w 8034617"/>
              <a:gd name="connsiteY1" fmla="*/ 2094097 h 2245975"/>
              <a:gd name="connsiteX2" fmla="*/ 3610535 w 8034617"/>
              <a:gd name="connsiteY2" fmla="*/ 1025056 h 2245975"/>
              <a:gd name="connsiteX3" fmla="*/ 5351930 w 8034617"/>
              <a:gd name="connsiteY3" fmla="*/ 130826 h 2245975"/>
              <a:gd name="connsiteX4" fmla="*/ 8034617 w 8034617"/>
              <a:gd name="connsiteY4" fmla="*/ 16527 h 2245975"/>
              <a:gd name="connsiteX0" fmla="*/ 0 w 8041340"/>
              <a:gd name="connsiteY0" fmla="*/ 2262186 h 2269830"/>
              <a:gd name="connsiteX1" fmla="*/ 2151529 w 8041340"/>
              <a:gd name="connsiteY1" fmla="*/ 2094097 h 2269830"/>
              <a:gd name="connsiteX2" fmla="*/ 3617258 w 8041340"/>
              <a:gd name="connsiteY2" fmla="*/ 1025056 h 2269830"/>
              <a:gd name="connsiteX3" fmla="*/ 5358653 w 8041340"/>
              <a:gd name="connsiteY3" fmla="*/ 130826 h 2269830"/>
              <a:gd name="connsiteX4" fmla="*/ 8041340 w 8041340"/>
              <a:gd name="connsiteY4" fmla="*/ 16527 h 2269830"/>
              <a:gd name="connsiteX0" fmla="*/ 0 w 8041340"/>
              <a:gd name="connsiteY0" fmla="*/ 2275633 h 2281315"/>
              <a:gd name="connsiteX1" fmla="*/ 2151529 w 8041340"/>
              <a:gd name="connsiteY1" fmla="*/ 2094097 h 2281315"/>
              <a:gd name="connsiteX2" fmla="*/ 3617258 w 8041340"/>
              <a:gd name="connsiteY2" fmla="*/ 1025056 h 2281315"/>
              <a:gd name="connsiteX3" fmla="*/ 5358653 w 8041340"/>
              <a:gd name="connsiteY3" fmla="*/ 130826 h 2281315"/>
              <a:gd name="connsiteX4" fmla="*/ 8041340 w 8041340"/>
              <a:gd name="connsiteY4" fmla="*/ 16527 h 2281315"/>
              <a:gd name="connsiteX0" fmla="*/ 0 w 8041340"/>
              <a:gd name="connsiteY0" fmla="*/ 2275633 h 2281315"/>
              <a:gd name="connsiteX1" fmla="*/ 2151529 w 8041340"/>
              <a:gd name="connsiteY1" fmla="*/ 2094097 h 2281315"/>
              <a:gd name="connsiteX2" fmla="*/ 3617258 w 8041340"/>
              <a:gd name="connsiteY2" fmla="*/ 1025056 h 2281315"/>
              <a:gd name="connsiteX3" fmla="*/ 5358653 w 8041340"/>
              <a:gd name="connsiteY3" fmla="*/ 130826 h 2281315"/>
              <a:gd name="connsiteX4" fmla="*/ 8041340 w 8041340"/>
              <a:gd name="connsiteY4" fmla="*/ 16527 h 2281315"/>
              <a:gd name="connsiteX0" fmla="*/ 0 w 8041340"/>
              <a:gd name="connsiteY0" fmla="*/ 2279724 h 2283758"/>
              <a:gd name="connsiteX1" fmla="*/ 2151529 w 8041340"/>
              <a:gd name="connsiteY1" fmla="*/ 2098188 h 2283758"/>
              <a:gd name="connsiteX2" fmla="*/ 3597088 w 8041340"/>
              <a:gd name="connsiteY2" fmla="*/ 1116553 h 2283758"/>
              <a:gd name="connsiteX3" fmla="*/ 5358653 w 8041340"/>
              <a:gd name="connsiteY3" fmla="*/ 134917 h 2283758"/>
              <a:gd name="connsiteX4" fmla="*/ 8041340 w 8041340"/>
              <a:gd name="connsiteY4" fmla="*/ 20618 h 2283758"/>
              <a:gd name="connsiteX0" fmla="*/ 0 w 8041340"/>
              <a:gd name="connsiteY0" fmla="*/ 2279724 h 2283758"/>
              <a:gd name="connsiteX1" fmla="*/ 2151529 w 8041340"/>
              <a:gd name="connsiteY1" fmla="*/ 2098188 h 2283758"/>
              <a:gd name="connsiteX2" fmla="*/ 3597088 w 8041340"/>
              <a:gd name="connsiteY2" fmla="*/ 1116553 h 2283758"/>
              <a:gd name="connsiteX3" fmla="*/ 5358653 w 8041340"/>
              <a:gd name="connsiteY3" fmla="*/ 134917 h 2283758"/>
              <a:gd name="connsiteX4" fmla="*/ 8041340 w 8041340"/>
              <a:gd name="connsiteY4" fmla="*/ 20618 h 2283758"/>
              <a:gd name="connsiteX0" fmla="*/ 0 w 17941153"/>
              <a:gd name="connsiteY0" fmla="*/ 2238223 h 2242257"/>
              <a:gd name="connsiteX1" fmla="*/ 2151529 w 17941153"/>
              <a:gd name="connsiteY1" fmla="*/ 2056687 h 2242257"/>
              <a:gd name="connsiteX2" fmla="*/ 3597088 w 17941153"/>
              <a:gd name="connsiteY2" fmla="*/ 1075052 h 2242257"/>
              <a:gd name="connsiteX3" fmla="*/ 5358653 w 17941153"/>
              <a:gd name="connsiteY3" fmla="*/ 93416 h 2242257"/>
              <a:gd name="connsiteX4" fmla="*/ 17941153 w 17941153"/>
              <a:gd name="connsiteY4" fmla="*/ 53075 h 2242257"/>
              <a:gd name="connsiteX0" fmla="*/ 0 w 17941153"/>
              <a:gd name="connsiteY0" fmla="*/ 2213376 h 2217410"/>
              <a:gd name="connsiteX1" fmla="*/ 2151529 w 17941153"/>
              <a:gd name="connsiteY1" fmla="*/ 2031840 h 2217410"/>
              <a:gd name="connsiteX2" fmla="*/ 3597088 w 17941153"/>
              <a:gd name="connsiteY2" fmla="*/ 1050205 h 2217410"/>
              <a:gd name="connsiteX3" fmla="*/ 5358653 w 17941153"/>
              <a:gd name="connsiteY3" fmla="*/ 68569 h 2217410"/>
              <a:gd name="connsiteX4" fmla="*/ 17941153 w 17941153"/>
              <a:gd name="connsiteY4" fmla="*/ 28228 h 2217410"/>
              <a:gd name="connsiteX0" fmla="*/ 0 w 27068965"/>
              <a:gd name="connsiteY0" fmla="*/ 2273888 h 2275376"/>
              <a:gd name="connsiteX1" fmla="*/ 11279341 w 27068965"/>
              <a:gd name="connsiteY1" fmla="*/ 2031840 h 2275376"/>
              <a:gd name="connsiteX2" fmla="*/ 12724900 w 27068965"/>
              <a:gd name="connsiteY2" fmla="*/ 1050205 h 2275376"/>
              <a:gd name="connsiteX3" fmla="*/ 14486465 w 27068965"/>
              <a:gd name="connsiteY3" fmla="*/ 68569 h 2275376"/>
              <a:gd name="connsiteX4" fmla="*/ 27068965 w 27068965"/>
              <a:gd name="connsiteY4" fmla="*/ 28228 h 2275376"/>
              <a:gd name="connsiteX0" fmla="*/ 0 w 27068965"/>
              <a:gd name="connsiteY0" fmla="*/ 2273888 h 2274597"/>
              <a:gd name="connsiteX1" fmla="*/ 11279341 w 27068965"/>
              <a:gd name="connsiteY1" fmla="*/ 2031840 h 2274597"/>
              <a:gd name="connsiteX2" fmla="*/ 12724900 w 27068965"/>
              <a:gd name="connsiteY2" fmla="*/ 1050205 h 2274597"/>
              <a:gd name="connsiteX3" fmla="*/ 14486465 w 27068965"/>
              <a:gd name="connsiteY3" fmla="*/ 68569 h 2274597"/>
              <a:gd name="connsiteX4" fmla="*/ 27068965 w 27068965"/>
              <a:gd name="connsiteY4" fmla="*/ 28228 h 2274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68965" h="2274597">
                <a:moveTo>
                  <a:pt x="0" y="2273888"/>
                </a:moveTo>
                <a:cubicBezTo>
                  <a:pt x="732866" y="2285092"/>
                  <a:pt x="10475469" y="2161828"/>
                  <a:pt x="11279341" y="2031840"/>
                </a:cubicBezTo>
                <a:cubicBezTo>
                  <a:pt x="12083213" y="1901852"/>
                  <a:pt x="12217273" y="1431205"/>
                  <a:pt x="12724900" y="1050205"/>
                </a:cubicBezTo>
                <a:cubicBezTo>
                  <a:pt x="13232527" y="669205"/>
                  <a:pt x="13685205" y="178387"/>
                  <a:pt x="14486465" y="68569"/>
                </a:cubicBezTo>
                <a:cubicBezTo>
                  <a:pt x="15287725" y="-41249"/>
                  <a:pt x="26514274" y="9177"/>
                  <a:pt x="27068965" y="2822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E8BA883-D6C7-4E11-8CEB-44EE11D73D0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17822" y="2134437"/>
            <a:ext cx="7682944" cy="225591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06F8726-5174-4512-A219-BFCF40B4047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873" y="1388820"/>
            <a:ext cx="1998137" cy="57459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A030488-0C43-4122-8C2F-E398C6081A1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633" y="2310113"/>
            <a:ext cx="2402032" cy="57459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F4E912F-CDD1-4F47-AA90-EE8844F8BC3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816" y="3448713"/>
            <a:ext cx="2357832" cy="24843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FE6FC27-A17B-4449-AECF-CD10A5686A6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407" y="5893909"/>
            <a:ext cx="3116850" cy="53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4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F0E4-0D07-A447-B53F-F88E4D3F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w?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5105-CD88-8B43-9699-8AAFC3BC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11379200" cy="2184399"/>
          </a:xfrm>
        </p:spPr>
        <p:txBody>
          <a:bodyPr/>
          <a:lstStyle/>
          <a:p>
            <a:r>
              <a:rPr lang="en-US" dirty="0"/>
              <a:t>Maximum likelihood estimation:</a:t>
            </a:r>
          </a:p>
          <a:p>
            <a:endParaRPr lang="en-US" dirty="0"/>
          </a:p>
          <a:p>
            <a:endParaRPr lang="en-US" dirty="0"/>
          </a:p>
          <a:p>
            <a:pPr lvl="5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with: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7B2151-1C3E-ED47-BFCE-EAA4666C3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2438400"/>
            <a:ext cx="8140700" cy="990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798623-B533-7F46-AAD8-FF82D2229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810000"/>
            <a:ext cx="8153400" cy="2171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B69FF1C-F68D-CD4A-9ACA-E444132D23F8}"/>
              </a:ext>
            </a:extLst>
          </p:cNvPr>
          <p:cNvSpPr txBox="1"/>
          <p:nvPr/>
        </p:nvSpPr>
        <p:spPr>
          <a:xfrm>
            <a:off x="304800" y="6269935"/>
            <a:ext cx="3681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=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80827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5400"/>
            <a:ext cx="12892690" cy="1143000"/>
          </a:xfrm>
        </p:spPr>
        <p:txBody>
          <a:bodyPr/>
          <a:lstStyle/>
          <a:p>
            <a:pPr eaLnBrk="1" hangingPunct="1"/>
            <a:r>
              <a:rPr lang="en-US" dirty="0">
                <a:cs typeface="Calibri"/>
              </a:rPr>
              <a:t>Workflow</a:t>
            </a:r>
          </a:p>
        </p:txBody>
      </p:sp>
      <p:sp>
        <p:nvSpPr>
          <p:cNvPr id="128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153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b="1" dirty="0">
                <a:cs typeface="Calibri"/>
              </a:rPr>
              <a:t>Phase 1: Train model on Training Data.  Choice points for “tuning”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cs typeface="Calibri"/>
              </a:rPr>
              <a:t>Attributes / Features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cs typeface="Calibri"/>
              </a:rPr>
              <a:t>Model types: Naïve Bayes vs. Perceptron vs. Logistic Regression vs. Neural Net etc..</a:t>
            </a:r>
          </a:p>
          <a:p>
            <a:pPr lvl="1">
              <a:lnSpc>
                <a:spcPct val="80000"/>
              </a:lnSpc>
            </a:pPr>
            <a:r>
              <a:rPr lang="en-US" sz="1400" dirty="0">
                <a:cs typeface="Calibri"/>
              </a:rPr>
              <a:t>Model hyperparameters</a:t>
            </a:r>
          </a:p>
          <a:p>
            <a:pPr lvl="2">
              <a:lnSpc>
                <a:spcPct val="80000"/>
              </a:lnSpc>
            </a:pPr>
            <a:r>
              <a:rPr lang="en-US" sz="1400" dirty="0">
                <a:cs typeface="Calibri"/>
              </a:rPr>
              <a:t>E.g. Naïve Bayes – Laplace k</a:t>
            </a:r>
          </a:p>
          <a:p>
            <a:pPr lvl="2">
              <a:lnSpc>
                <a:spcPct val="80000"/>
              </a:lnSpc>
            </a:pPr>
            <a:r>
              <a:rPr lang="en-US" sz="1400" dirty="0">
                <a:cs typeface="Calibri"/>
              </a:rPr>
              <a:t>E.g. Logistic Regression – weight regularization</a:t>
            </a:r>
          </a:p>
          <a:p>
            <a:pPr lvl="2">
              <a:lnSpc>
                <a:spcPct val="80000"/>
              </a:lnSpc>
            </a:pPr>
            <a:r>
              <a:rPr lang="en-US" sz="1400" dirty="0">
                <a:cs typeface="Calibri"/>
              </a:rPr>
              <a:t>E.g. Neural Net – architecture, learning rate, 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>
                <a:cs typeface="Calibri"/>
              </a:rPr>
              <a:t>Make sure good performance on training data (why?)  </a:t>
            </a: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1400" dirty="0">
              <a:cs typeface="Calibri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 b="1" dirty="0">
                <a:cs typeface="Calibri"/>
              </a:rPr>
              <a:t>Phase 2: Evaluate on Hold-Out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400" dirty="0">
                <a:cs typeface="Calibri"/>
              </a:rPr>
              <a:t>If Hold-Out performance is close to Train performance</a:t>
            </a:r>
          </a:p>
          <a:p>
            <a:pPr lvl="2">
              <a:lnSpc>
                <a:spcPct val="80000"/>
              </a:lnSpc>
            </a:pPr>
            <a:r>
              <a:rPr lang="en-US" sz="1200" dirty="0">
                <a:cs typeface="Calibri"/>
              </a:rPr>
              <a:t>We achieved good generalization, onto Phase 3! </a:t>
            </a:r>
            <a:r>
              <a:rPr lang="en-US" sz="1200" dirty="0">
                <a:cs typeface="Calibri"/>
                <a:sym typeface="Wingdings" pitchFamily="2" charset="2"/>
              </a:rPr>
              <a:t> </a:t>
            </a:r>
            <a:r>
              <a:rPr lang="en-US" sz="1200" dirty="0">
                <a:cs typeface="Calibri"/>
              </a:rPr>
              <a:t> </a:t>
            </a:r>
            <a:endParaRPr lang="en-US" sz="1200" dirty="0">
              <a:cs typeface="Calibri"/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400" dirty="0">
                <a:cs typeface="Calibri"/>
              </a:rPr>
              <a:t>If Hold-Out performance is much worse than Train performance</a:t>
            </a:r>
          </a:p>
          <a:p>
            <a:pPr lvl="2">
              <a:lnSpc>
                <a:spcPct val="80000"/>
              </a:lnSpc>
            </a:pPr>
            <a:r>
              <a:rPr lang="en-US" sz="1200" dirty="0">
                <a:cs typeface="Calibri"/>
              </a:rPr>
              <a:t>We overfitted to the training data! </a:t>
            </a:r>
            <a:r>
              <a:rPr lang="en-US" sz="1200" dirty="0">
                <a:cs typeface="Calibri"/>
                <a:sym typeface="Wingdings" pitchFamily="2" charset="2"/>
              </a:rPr>
              <a:t> </a:t>
            </a:r>
          </a:p>
          <a:p>
            <a:pPr lvl="2">
              <a:lnSpc>
                <a:spcPct val="80000"/>
              </a:lnSpc>
            </a:pPr>
            <a:r>
              <a:rPr lang="en-US" sz="1200" dirty="0">
                <a:cs typeface="Calibri"/>
                <a:sym typeface="Wingdings" pitchFamily="2" charset="2"/>
              </a:rPr>
              <a:t>Take inspiration from the errors and:</a:t>
            </a:r>
          </a:p>
          <a:p>
            <a:pPr lvl="3">
              <a:lnSpc>
                <a:spcPct val="80000"/>
              </a:lnSpc>
            </a:pPr>
            <a:r>
              <a:rPr lang="en-US" sz="1200" dirty="0">
                <a:cs typeface="Calibri"/>
                <a:sym typeface="Wingdings" pitchFamily="2" charset="2"/>
              </a:rPr>
              <a:t>Either: go back to Phase 1 for tuning (typically: make the model less expressive)</a:t>
            </a:r>
          </a:p>
          <a:p>
            <a:pPr lvl="3">
              <a:lnSpc>
                <a:spcPct val="80000"/>
              </a:lnSpc>
            </a:pPr>
            <a:r>
              <a:rPr lang="en-US" sz="1200" dirty="0">
                <a:cs typeface="Calibri"/>
                <a:sym typeface="Wingdings" pitchFamily="2" charset="2"/>
              </a:rPr>
              <a:t>Or: if we are out of options for tuning while maintaining high train accuracy, collect more data (i.e., let the data drive generalization, rather than the tuning/regularization) and go to Phase 1</a:t>
            </a:r>
            <a:endParaRPr lang="en-US" sz="1200" dirty="0">
              <a:cs typeface="Calibri"/>
            </a:endParaRPr>
          </a:p>
          <a:p>
            <a:pPr lvl="1" eaLnBrk="1" hangingPunct="1">
              <a:lnSpc>
                <a:spcPct val="80000"/>
              </a:lnSpc>
            </a:pPr>
            <a:endParaRPr lang="en-US" sz="1400" dirty="0">
              <a:cs typeface="Calibri"/>
            </a:endParaRPr>
          </a:p>
          <a:p>
            <a:pPr>
              <a:lnSpc>
                <a:spcPct val="80000"/>
              </a:lnSpc>
            </a:pPr>
            <a:r>
              <a:rPr lang="en-US" sz="1600" b="1" dirty="0">
                <a:cs typeface="Calibri"/>
              </a:rPr>
              <a:t>Phase 3: Report performance on Test Data</a:t>
            </a:r>
          </a:p>
          <a:p>
            <a:pPr>
              <a:lnSpc>
                <a:spcPct val="80000"/>
              </a:lnSpc>
            </a:pPr>
            <a:endParaRPr lang="en-US" sz="1600" b="1" dirty="0">
              <a:cs typeface="Calibri"/>
            </a:endParaRPr>
          </a:p>
          <a:p>
            <a:pPr>
              <a:lnSpc>
                <a:spcPct val="80000"/>
              </a:lnSpc>
            </a:pPr>
            <a:endParaRPr lang="en-US" sz="1050" b="1" dirty="0">
              <a:cs typeface="Calibri"/>
            </a:endParaRPr>
          </a:p>
          <a:p>
            <a:pPr>
              <a:lnSpc>
                <a:spcPct val="80000"/>
              </a:lnSpc>
            </a:pPr>
            <a:endParaRPr lang="en-US" sz="1600" b="1" dirty="0">
              <a:cs typeface="Calibri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>
                <a:cs typeface="Calibri"/>
              </a:rPr>
              <a:t>Possible outer-loop: Collect more data </a:t>
            </a:r>
            <a:r>
              <a:rPr lang="en-US" sz="1600" b="1" dirty="0">
                <a:cs typeface="Calibri"/>
                <a:sym typeface="Wingdings" pitchFamily="2" charset="2"/>
              </a:rPr>
              <a:t>  </a:t>
            </a:r>
            <a:endParaRPr lang="en-US" sz="1600" b="1" dirty="0">
              <a:cs typeface="Calibri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9340165" y="1270000"/>
            <a:ext cx="1772745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Palatino" pitchFamily="2" charset="77"/>
                <a:ea typeface="Palatino" pitchFamily="2" charset="77"/>
                <a:cs typeface="Calibri"/>
              </a:rPr>
              <a:t>Training</a:t>
            </a:r>
          </a:p>
          <a:p>
            <a:pPr algn="ctr"/>
            <a:r>
              <a:rPr lang="en-US">
                <a:latin typeface="Palatino" pitchFamily="2" charset="77"/>
                <a:ea typeface="Palatino" pitchFamily="2" charset="77"/>
                <a:cs typeface="Calibri"/>
              </a:rPr>
              <a:t>Data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9340165" y="4114800"/>
            <a:ext cx="1772745" cy="990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Palatino" pitchFamily="2" charset="77"/>
                <a:ea typeface="Palatino" pitchFamily="2" charset="77"/>
                <a:cs typeface="Calibri"/>
              </a:rPr>
              <a:t>Held-Out</a:t>
            </a:r>
          </a:p>
          <a:p>
            <a:pPr algn="ctr"/>
            <a:r>
              <a:rPr lang="en-US" dirty="0">
                <a:latin typeface="Palatino" pitchFamily="2" charset="77"/>
                <a:ea typeface="Palatino" pitchFamily="2" charset="77"/>
                <a:cs typeface="Calibri"/>
              </a:rPr>
              <a:t>Data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352455" y="5339735"/>
            <a:ext cx="1772745" cy="914400"/>
          </a:xfrm>
          <a:prstGeom prst="rect">
            <a:avLst/>
          </a:prstGeom>
          <a:solidFill>
            <a:srgbClr val="BDE6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Palatino" pitchFamily="2" charset="77"/>
                <a:ea typeface="Palatino" pitchFamily="2" charset="77"/>
                <a:cs typeface="Calibri"/>
              </a:rPr>
              <a:t>Test</a:t>
            </a:r>
          </a:p>
          <a:p>
            <a:pPr algn="ctr"/>
            <a:r>
              <a:rPr lang="en-US">
                <a:latin typeface="Palatino" pitchFamily="2" charset="77"/>
                <a:ea typeface="Palatino" pitchFamily="2" charset="77"/>
                <a:cs typeface="Calibri"/>
              </a:rPr>
              <a:t>Data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Separable Case: Deterministic Decision – Many Options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7ED1EC-78CA-734D-A675-08A5C150C3AA}"/>
              </a:ext>
            </a:extLst>
          </p:cNvPr>
          <p:cNvGrpSpPr/>
          <p:nvPr/>
        </p:nvGrpSpPr>
        <p:grpSpPr>
          <a:xfrm>
            <a:off x="457200" y="2163907"/>
            <a:ext cx="4876800" cy="3801754"/>
            <a:chOff x="457200" y="2163907"/>
            <a:chExt cx="4876800" cy="3801754"/>
          </a:xfrm>
        </p:grpSpPr>
        <p:graphicFrame>
          <p:nvGraphicFramePr>
            <p:cNvPr id="138445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7139136"/>
                </p:ext>
              </p:extLst>
            </p:nvPr>
          </p:nvGraphicFramePr>
          <p:xfrm>
            <a:off x="457200" y="2163907"/>
            <a:ext cx="4876800" cy="3801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1" name="Photo Editor Photo" r:id="rId3" imgW="4753639" imgH="3704762" progId="MSPhotoEd.3">
                    <p:embed/>
                  </p:oleObj>
                </mc:Choice>
                <mc:Fallback>
                  <p:oleObj name="Photo Editor Photo" r:id="rId3" imgW="4753639" imgH="3704762" progId="MSPhotoEd.3">
                    <p:embed/>
                    <p:pic>
                      <p:nvPicPr>
                        <p:cNvPr id="138445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CCCCCC"/>
                            </a:clrFrom>
                            <a:clrTo>
                              <a:srgbClr val="CCCCCC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2163907"/>
                          <a:ext cx="4876800" cy="38017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39ABB56-1573-1048-84BE-5BDA1BE2CB50}"/>
                </a:ext>
              </a:extLst>
            </p:cNvPr>
            <p:cNvSpPr/>
            <p:nvPr/>
          </p:nvSpPr>
          <p:spPr>
            <a:xfrm>
              <a:off x="3581400" y="4495800"/>
              <a:ext cx="198119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377CD3-4608-124B-835B-F51EBC057A09}"/>
              </a:ext>
            </a:extLst>
          </p:cNvPr>
          <p:cNvSpPr/>
          <p:nvPr/>
        </p:nvSpPr>
        <p:spPr>
          <a:xfrm>
            <a:off x="3733800" y="4648200"/>
            <a:ext cx="1981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3A916C-752A-0041-8701-6C704CD82721}"/>
              </a:ext>
            </a:extLst>
          </p:cNvPr>
          <p:cNvGrpSpPr/>
          <p:nvPr/>
        </p:nvGrpSpPr>
        <p:grpSpPr>
          <a:xfrm>
            <a:off x="609600" y="2316307"/>
            <a:ext cx="4876800" cy="3801754"/>
            <a:chOff x="457200" y="2163907"/>
            <a:chExt cx="4876800" cy="3801754"/>
          </a:xfrm>
        </p:grpSpPr>
        <p:graphicFrame>
          <p:nvGraphicFramePr>
            <p:cNvPr id="21" name="Object 4">
              <a:extLst>
                <a:ext uri="{FF2B5EF4-FFF2-40B4-BE49-F238E27FC236}">
                  <a16:creationId xmlns:a16="http://schemas.microsoft.com/office/drawing/2014/main" id="{92FD2607-B4E7-A243-9E40-2224E41051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5228527"/>
                </p:ext>
              </p:extLst>
            </p:nvPr>
          </p:nvGraphicFramePr>
          <p:xfrm>
            <a:off x="457200" y="2163907"/>
            <a:ext cx="4876800" cy="3801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2" name="Photo Editor Photo" r:id="rId5" imgW="4753639" imgH="3704762" progId="MSPhotoEd.3">
                    <p:embed/>
                  </p:oleObj>
                </mc:Choice>
                <mc:Fallback>
                  <p:oleObj name="Photo Editor Photo" r:id="rId5" imgW="4753639" imgH="3704762" progId="MSPhotoEd.3">
                    <p:embed/>
                    <p:pic>
                      <p:nvPicPr>
                        <p:cNvPr id="138445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CCCCCC"/>
                            </a:clrFrom>
                            <a:clrTo>
                              <a:srgbClr val="CCCCCC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2163907"/>
                          <a:ext cx="4876800" cy="38017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978077-BD88-1B4D-8F3D-EAAE308112C3}"/>
                </a:ext>
              </a:extLst>
            </p:cNvPr>
            <p:cNvSpPr/>
            <p:nvPr/>
          </p:nvSpPr>
          <p:spPr>
            <a:xfrm>
              <a:off x="3581400" y="4495800"/>
              <a:ext cx="198119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E44F08-292C-C64D-A97F-AC30381CAC9A}"/>
              </a:ext>
            </a:extLst>
          </p:cNvPr>
          <p:cNvGrpSpPr/>
          <p:nvPr/>
        </p:nvGrpSpPr>
        <p:grpSpPr>
          <a:xfrm>
            <a:off x="6477000" y="2370446"/>
            <a:ext cx="4876800" cy="3801754"/>
            <a:chOff x="457200" y="2163907"/>
            <a:chExt cx="4876800" cy="3801754"/>
          </a:xfrm>
        </p:grpSpPr>
        <p:graphicFrame>
          <p:nvGraphicFramePr>
            <p:cNvPr id="24" name="Object 4">
              <a:extLst>
                <a:ext uri="{FF2B5EF4-FFF2-40B4-BE49-F238E27FC236}">
                  <a16:creationId xmlns:a16="http://schemas.microsoft.com/office/drawing/2014/main" id="{A26AD08E-FAC9-674C-8FF6-5D99838AE31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2029172"/>
                </p:ext>
              </p:extLst>
            </p:nvPr>
          </p:nvGraphicFramePr>
          <p:xfrm>
            <a:off x="457200" y="2163907"/>
            <a:ext cx="4876800" cy="3801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3" name="Photo Editor Photo" r:id="rId6" imgW="4753639" imgH="3704762" progId="MSPhotoEd.3">
                    <p:embed/>
                  </p:oleObj>
                </mc:Choice>
                <mc:Fallback>
                  <p:oleObj name="Photo Editor Photo" r:id="rId6" imgW="4753639" imgH="3704762" progId="MSPhotoEd.3">
                    <p:embed/>
                    <p:pic>
                      <p:nvPicPr>
                        <p:cNvPr id="21" name="Object 4">
                          <a:extLst>
                            <a:ext uri="{FF2B5EF4-FFF2-40B4-BE49-F238E27FC236}">
                              <a16:creationId xmlns:a16="http://schemas.microsoft.com/office/drawing/2014/main" id="{92FD2607-B4E7-A243-9E40-2224E41051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CCCCCC"/>
                            </a:clrFrom>
                            <a:clrTo>
                              <a:srgbClr val="CCCCCC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2163907"/>
                          <a:ext cx="4876800" cy="38017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C6FA062-52D2-6243-B2EF-6C3082E8F4D6}"/>
                </a:ext>
              </a:extLst>
            </p:cNvPr>
            <p:cNvSpPr/>
            <p:nvPr/>
          </p:nvSpPr>
          <p:spPr>
            <a:xfrm>
              <a:off x="3581400" y="4495800"/>
              <a:ext cx="198119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8AD985-317A-BD44-BA3F-F90FD020624E}"/>
              </a:ext>
            </a:extLst>
          </p:cNvPr>
          <p:cNvCxnSpPr>
            <a:cxnSpLocks/>
          </p:cNvCxnSpPr>
          <p:nvPr/>
        </p:nvCxnSpPr>
        <p:spPr>
          <a:xfrm flipV="1">
            <a:off x="1752600" y="3048000"/>
            <a:ext cx="2438400" cy="228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BDA267-68BB-424E-B34E-065F2A426DE6}"/>
              </a:ext>
            </a:extLst>
          </p:cNvPr>
          <p:cNvCxnSpPr>
            <a:cxnSpLocks/>
          </p:cNvCxnSpPr>
          <p:nvPr/>
        </p:nvCxnSpPr>
        <p:spPr>
          <a:xfrm flipV="1">
            <a:off x="7086600" y="3449493"/>
            <a:ext cx="3733800" cy="15797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29002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Separable Case: Probabilistic Decision – Clear Preference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7ED1EC-78CA-734D-A675-08A5C150C3AA}"/>
              </a:ext>
            </a:extLst>
          </p:cNvPr>
          <p:cNvGrpSpPr/>
          <p:nvPr/>
        </p:nvGrpSpPr>
        <p:grpSpPr>
          <a:xfrm>
            <a:off x="457200" y="2163907"/>
            <a:ext cx="4876800" cy="3801754"/>
            <a:chOff x="457200" y="2163907"/>
            <a:chExt cx="4876800" cy="3801754"/>
          </a:xfrm>
        </p:grpSpPr>
        <p:graphicFrame>
          <p:nvGraphicFramePr>
            <p:cNvPr id="1384452" name="Object 4"/>
            <p:cNvGraphicFramePr>
              <a:graphicFrameLocks noChangeAspect="1"/>
            </p:cNvGraphicFramePr>
            <p:nvPr/>
          </p:nvGraphicFramePr>
          <p:xfrm>
            <a:off x="457200" y="2163907"/>
            <a:ext cx="4876800" cy="3801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9" name="Photo Editor Photo" r:id="rId3" imgW="4753639" imgH="3704762" progId="MSPhotoEd.3">
                    <p:embed/>
                  </p:oleObj>
                </mc:Choice>
                <mc:Fallback>
                  <p:oleObj name="Photo Editor Photo" r:id="rId3" imgW="4753639" imgH="3704762" progId="MSPhotoEd.3">
                    <p:embed/>
                    <p:pic>
                      <p:nvPicPr>
                        <p:cNvPr id="138445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CCCCCC"/>
                            </a:clrFrom>
                            <a:clrTo>
                              <a:srgbClr val="CCCCCC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2163907"/>
                          <a:ext cx="4876800" cy="38017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39ABB56-1573-1048-84BE-5BDA1BE2CB50}"/>
                </a:ext>
              </a:extLst>
            </p:cNvPr>
            <p:cNvSpPr/>
            <p:nvPr/>
          </p:nvSpPr>
          <p:spPr>
            <a:xfrm>
              <a:off x="3581400" y="4495800"/>
              <a:ext cx="198119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8377CD3-4608-124B-835B-F51EBC057A09}"/>
              </a:ext>
            </a:extLst>
          </p:cNvPr>
          <p:cNvSpPr/>
          <p:nvPr/>
        </p:nvSpPr>
        <p:spPr>
          <a:xfrm>
            <a:off x="3733800" y="4648200"/>
            <a:ext cx="1981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3A916C-752A-0041-8701-6C704CD82721}"/>
              </a:ext>
            </a:extLst>
          </p:cNvPr>
          <p:cNvGrpSpPr/>
          <p:nvPr/>
        </p:nvGrpSpPr>
        <p:grpSpPr>
          <a:xfrm>
            <a:off x="609600" y="2316307"/>
            <a:ext cx="4876800" cy="3801754"/>
            <a:chOff x="457200" y="2163907"/>
            <a:chExt cx="4876800" cy="3801754"/>
          </a:xfrm>
        </p:grpSpPr>
        <p:graphicFrame>
          <p:nvGraphicFramePr>
            <p:cNvPr id="21" name="Object 4">
              <a:extLst>
                <a:ext uri="{FF2B5EF4-FFF2-40B4-BE49-F238E27FC236}">
                  <a16:creationId xmlns:a16="http://schemas.microsoft.com/office/drawing/2014/main" id="{92FD2607-B4E7-A243-9E40-2224E41051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200" y="2163907"/>
            <a:ext cx="4876800" cy="3801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0" name="Photo Editor Photo" r:id="rId5" imgW="4753639" imgH="3704762" progId="MSPhotoEd.3">
                    <p:embed/>
                  </p:oleObj>
                </mc:Choice>
                <mc:Fallback>
                  <p:oleObj name="Photo Editor Photo" r:id="rId5" imgW="4753639" imgH="3704762" progId="MSPhotoEd.3">
                    <p:embed/>
                    <p:pic>
                      <p:nvPicPr>
                        <p:cNvPr id="21" name="Object 4">
                          <a:extLst>
                            <a:ext uri="{FF2B5EF4-FFF2-40B4-BE49-F238E27FC236}">
                              <a16:creationId xmlns:a16="http://schemas.microsoft.com/office/drawing/2014/main" id="{92FD2607-B4E7-A243-9E40-2224E41051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CCCCCC"/>
                            </a:clrFrom>
                            <a:clrTo>
                              <a:srgbClr val="CCCCCC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2163907"/>
                          <a:ext cx="4876800" cy="38017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978077-BD88-1B4D-8F3D-EAAE308112C3}"/>
                </a:ext>
              </a:extLst>
            </p:cNvPr>
            <p:cNvSpPr/>
            <p:nvPr/>
          </p:nvSpPr>
          <p:spPr>
            <a:xfrm>
              <a:off x="3581400" y="4495800"/>
              <a:ext cx="198119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E44F08-292C-C64D-A97F-AC30381CAC9A}"/>
              </a:ext>
            </a:extLst>
          </p:cNvPr>
          <p:cNvGrpSpPr/>
          <p:nvPr/>
        </p:nvGrpSpPr>
        <p:grpSpPr>
          <a:xfrm>
            <a:off x="6477000" y="2370446"/>
            <a:ext cx="4876800" cy="3801754"/>
            <a:chOff x="457200" y="2163907"/>
            <a:chExt cx="4876800" cy="3801754"/>
          </a:xfrm>
        </p:grpSpPr>
        <p:graphicFrame>
          <p:nvGraphicFramePr>
            <p:cNvPr id="24" name="Object 4">
              <a:extLst>
                <a:ext uri="{FF2B5EF4-FFF2-40B4-BE49-F238E27FC236}">
                  <a16:creationId xmlns:a16="http://schemas.microsoft.com/office/drawing/2014/main" id="{A26AD08E-FAC9-674C-8FF6-5D99838AE3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200" y="2163907"/>
            <a:ext cx="4876800" cy="3801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1" name="Photo Editor Photo" r:id="rId6" imgW="4753639" imgH="3704762" progId="MSPhotoEd.3">
                    <p:embed/>
                  </p:oleObj>
                </mc:Choice>
                <mc:Fallback>
                  <p:oleObj name="Photo Editor Photo" r:id="rId6" imgW="4753639" imgH="3704762" progId="MSPhotoEd.3">
                    <p:embed/>
                    <p:pic>
                      <p:nvPicPr>
                        <p:cNvPr id="24" name="Object 4">
                          <a:extLst>
                            <a:ext uri="{FF2B5EF4-FFF2-40B4-BE49-F238E27FC236}">
                              <a16:creationId xmlns:a16="http://schemas.microsoft.com/office/drawing/2014/main" id="{A26AD08E-FAC9-674C-8FF6-5D99838AE3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CCCCCC"/>
                            </a:clrFrom>
                            <a:clrTo>
                              <a:srgbClr val="CCCCCC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2163907"/>
                          <a:ext cx="4876800" cy="38017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C6FA062-52D2-6243-B2EF-6C3082E8F4D6}"/>
                </a:ext>
              </a:extLst>
            </p:cNvPr>
            <p:cNvSpPr/>
            <p:nvPr/>
          </p:nvSpPr>
          <p:spPr>
            <a:xfrm>
              <a:off x="3581400" y="4495800"/>
              <a:ext cx="198119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8AD985-317A-BD44-BA3F-F90FD020624E}"/>
              </a:ext>
            </a:extLst>
          </p:cNvPr>
          <p:cNvCxnSpPr>
            <a:cxnSpLocks/>
          </p:cNvCxnSpPr>
          <p:nvPr/>
        </p:nvCxnSpPr>
        <p:spPr>
          <a:xfrm flipV="1">
            <a:off x="1866900" y="2977187"/>
            <a:ext cx="2438400" cy="228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BDA267-68BB-424E-B34E-065F2A426DE6}"/>
              </a:ext>
            </a:extLst>
          </p:cNvPr>
          <p:cNvCxnSpPr>
            <a:cxnSpLocks/>
          </p:cNvCxnSpPr>
          <p:nvPr/>
        </p:nvCxnSpPr>
        <p:spPr>
          <a:xfrm flipV="1">
            <a:off x="7086600" y="3449493"/>
            <a:ext cx="3733800" cy="15797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480C8AF-A888-D543-89A5-F0B2E4CB075B}"/>
              </a:ext>
            </a:extLst>
          </p:cNvPr>
          <p:cNvSpPr txBox="1"/>
          <p:nvPr/>
        </p:nvSpPr>
        <p:spPr>
          <a:xfrm>
            <a:off x="4100897" y="2593955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1FBA1E-5971-8745-85AC-D2882A276614}"/>
              </a:ext>
            </a:extLst>
          </p:cNvPr>
          <p:cNvCxnSpPr>
            <a:cxnSpLocks/>
          </p:cNvCxnSpPr>
          <p:nvPr/>
        </p:nvCxnSpPr>
        <p:spPr>
          <a:xfrm flipV="1">
            <a:off x="1651447" y="2824787"/>
            <a:ext cx="2438400" cy="228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969804-2811-4847-AD43-1BB3DA1922DE}"/>
              </a:ext>
            </a:extLst>
          </p:cNvPr>
          <p:cNvCxnSpPr>
            <a:cxnSpLocks/>
          </p:cNvCxnSpPr>
          <p:nvPr/>
        </p:nvCxnSpPr>
        <p:spPr>
          <a:xfrm flipV="1">
            <a:off x="2110740" y="3124200"/>
            <a:ext cx="2438400" cy="228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0600C48-E59D-3042-9F13-C10A5B446AAE}"/>
              </a:ext>
            </a:extLst>
          </p:cNvPr>
          <p:cNvSpPr txBox="1"/>
          <p:nvPr/>
        </p:nvSpPr>
        <p:spPr>
          <a:xfrm>
            <a:off x="4447984" y="2967335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1B94D8-614A-9D45-963B-189573DE1630}"/>
              </a:ext>
            </a:extLst>
          </p:cNvPr>
          <p:cNvSpPr txBox="1"/>
          <p:nvPr/>
        </p:nvSpPr>
        <p:spPr>
          <a:xfrm>
            <a:off x="3621506" y="2294542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0.7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077CC2-F265-F946-9580-71459AF292A5}"/>
              </a:ext>
            </a:extLst>
          </p:cNvPr>
          <p:cNvCxnSpPr>
            <a:cxnSpLocks/>
          </p:cNvCxnSpPr>
          <p:nvPr/>
        </p:nvCxnSpPr>
        <p:spPr>
          <a:xfrm flipV="1">
            <a:off x="7353300" y="3683480"/>
            <a:ext cx="3733800" cy="15797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2D86B0-24E1-1348-9974-654FE9E4E770}"/>
              </a:ext>
            </a:extLst>
          </p:cNvPr>
          <p:cNvCxnSpPr>
            <a:cxnSpLocks/>
          </p:cNvCxnSpPr>
          <p:nvPr/>
        </p:nvCxnSpPr>
        <p:spPr>
          <a:xfrm flipV="1">
            <a:off x="6957060" y="3161058"/>
            <a:ext cx="3733800" cy="15797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8D73D46-A55A-3D40-B633-D2235B03B14E}"/>
              </a:ext>
            </a:extLst>
          </p:cNvPr>
          <p:cNvSpPr txBox="1"/>
          <p:nvPr/>
        </p:nvSpPr>
        <p:spPr>
          <a:xfrm>
            <a:off x="10658243" y="3079267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FA33DD-C0D8-234E-810C-749E285B35ED}"/>
              </a:ext>
            </a:extLst>
          </p:cNvPr>
          <p:cNvSpPr txBox="1"/>
          <p:nvPr/>
        </p:nvSpPr>
        <p:spPr>
          <a:xfrm>
            <a:off x="11005330" y="3452647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5F8451-127E-554E-96E7-D566620C379F}"/>
              </a:ext>
            </a:extLst>
          </p:cNvPr>
          <p:cNvSpPr txBox="1"/>
          <p:nvPr/>
        </p:nvSpPr>
        <p:spPr>
          <a:xfrm>
            <a:off x="10178852" y="2779854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0.7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2400" b="1" dirty="0">
                <a:solidFill>
                  <a:srgbClr val="333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0.3</a:t>
            </a:r>
          </a:p>
        </p:txBody>
      </p:sp>
    </p:spTree>
    <p:extLst>
      <p:ext uri="{BB962C8B-B14F-4D97-AF65-F5344CB8AC3E}">
        <p14:creationId xmlns:p14="http://schemas.microsoft.com/office/powerpoint/2010/main" val="266167066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Multiclass Logistic Regression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371600"/>
            <a:ext cx="7663021" cy="4525963"/>
          </a:xfrm>
        </p:spPr>
        <p:txBody>
          <a:bodyPr/>
          <a:lstStyle/>
          <a:p>
            <a:pPr eaLnBrk="1" hangingPunct="1"/>
            <a:r>
              <a:rPr lang="en-US" sz="2400" dirty="0"/>
              <a:t>Recall Perceptron:</a:t>
            </a:r>
          </a:p>
          <a:p>
            <a:pPr lvl="1" eaLnBrk="1" hangingPunct="1"/>
            <a:r>
              <a:rPr lang="en-US" sz="2000" dirty="0"/>
              <a:t>A weight vector for each class:</a:t>
            </a:r>
          </a:p>
          <a:p>
            <a:pPr lvl="1" eaLnBrk="1" hangingPunct="1"/>
            <a:endParaRPr lang="en-US" sz="1800" dirty="0"/>
          </a:p>
          <a:p>
            <a:pPr lvl="1" eaLnBrk="1" hangingPunct="1"/>
            <a:r>
              <a:rPr lang="en-US" sz="2000" dirty="0"/>
              <a:t>Score (activation) of a class y:</a:t>
            </a:r>
          </a:p>
          <a:p>
            <a:pPr lvl="1" eaLnBrk="1" hangingPunct="1"/>
            <a:endParaRPr lang="en-US" sz="1100" dirty="0"/>
          </a:p>
          <a:p>
            <a:pPr lvl="1" eaLnBrk="1" hangingPunct="1"/>
            <a:r>
              <a:rPr lang="en-US" sz="2000" dirty="0"/>
              <a:t>Prediction highest score wins</a:t>
            </a:r>
          </a:p>
          <a:p>
            <a:pPr lvl="1" eaLnBrk="1" hangingPunct="1"/>
            <a:endParaRPr lang="en-US" sz="2000" dirty="0"/>
          </a:p>
          <a:p>
            <a:endParaRPr lang="en-US" sz="2400" dirty="0"/>
          </a:p>
          <a:p>
            <a:r>
              <a:rPr lang="en-US" sz="2400" dirty="0"/>
              <a:t>How to make the scores into probabilities? </a:t>
            </a:r>
          </a:p>
          <a:p>
            <a:endParaRPr lang="en-US" sz="2400" dirty="0"/>
          </a:p>
        </p:txBody>
      </p:sp>
      <p:pic>
        <p:nvPicPr>
          <p:cNvPr id="23" name="Picture 22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25523" y="2514600"/>
            <a:ext cx="14192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63050" y="1573213"/>
            <a:ext cx="2286000" cy="2209800"/>
            <a:chOff x="3648" y="1104"/>
            <a:chExt cx="1440" cy="1392"/>
          </a:xfrm>
        </p:grpSpPr>
        <p:sp>
          <p:nvSpPr>
            <p:cNvPr id="23570" name="Freeform 6"/>
            <p:cNvSpPr>
              <a:spLocks/>
            </p:cNvSpPr>
            <p:nvPr/>
          </p:nvSpPr>
          <p:spPr bwMode="auto">
            <a:xfrm>
              <a:off x="3792" y="1104"/>
              <a:ext cx="1104" cy="528"/>
            </a:xfrm>
            <a:custGeom>
              <a:avLst/>
              <a:gdLst>
                <a:gd name="T0" fmla="*/ 0 w 1104"/>
                <a:gd name="T1" fmla="*/ 528 h 528"/>
                <a:gd name="T2" fmla="*/ 96 w 1104"/>
                <a:gd name="T3" fmla="*/ 96 h 528"/>
                <a:gd name="T4" fmla="*/ 720 w 1104"/>
                <a:gd name="T5" fmla="*/ 0 h 528"/>
                <a:gd name="T6" fmla="*/ 1104 w 1104"/>
                <a:gd name="T7" fmla="*/ 288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528"/>
                <a:gd name="T14" fmla="*/ 1104 w 1104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528">
                  <a:moveTo>
                    <a:pt x="0" y="528"/>
                  </a:moveTo>
                  <a:lnTo>
                    <a:pt x="96" y="96"/>
                  </a:lnTo>
                  <a:lnTo>
                    <a:pt x="720" y="0"/>
                  </a:lnTo>
                  <a:lnTo>
                    <a:pt x="1104" y="288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FFFF99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Freeform 7"/>
            <p:cNvSpPr>
              <a:spLocks/>
            </p:cNvSpPr>
            <p:nvPr/>
          </p:nvSpPr>
          <p:spPr bwMode="auto">
            <a:xfrm>
              <a:off x="4512" y="1392"/>
              <a:ext cx="576" cy="1008"/>
            </a:xfrm>
            <a:custGeom>
              <a:avLst/>
              <a:gdLst>
                <a:gd name="T0" fmla="*/ 384 w 576"/>
                <a:gd name="T1" fmla="*/ 0 h 1008"/>
                <a:gd name="T2" fmla="*/ 576 w 576"/>
                <a:gd name="T3" fmla="*/ 432 h 1008"/>
                <a:gd name="T4" fmla="*/ 432 w 576"/>
                <a:gd name="T5" fmla="*/ 960 h 1008"/>
                <a:gd name="T6" fmla="*/ 0 w 576"/>
                <a:gd name="T7" fmla="*/ 1008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008"/>
                <a:gd name="T14" fmla="*/ 576 w 576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008">
                  <a:moveTo>
                    <a:pt x="384" y="0"/>
                  </a:moveTo>
                  <a:lnTo>
                    <a:pt x="576" y="432"/>
                  </a:lnTo>
                  <a:lnTo>
                    <a:pt x="432" y="960"/>
                  </a:lnTo>
                  <a:lnTo>
                    <a:pt x="0" y="1008"/>
                  </a:lnTo>
                </a:path>
              </a:pathLst>
            </a:custGeom>
            <a:gradFill rotWithShape="0">
              <a:gsLst>
                <a:gs pos="0">
                  <a:srgbClr val="FF99CC"/>
                </a:gs>
                <a:gs pos="100000">
                  <a:srgbClr val="FFFFFF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Freeform 8"/>
            <p:cNvSpPr>
              <a:spLocks/>
            </p:cNvSpPr>
            <p:nvPr/>
          </p:nvSpPr>
          <p:spPr bwMode="auto">
            <a:xfrm>
              <a:off x="3648" y="1632"/>
              <a:ext cx="864" cy="864"/>
            </a:xfrm>
            <a:custGeom>
              <a:avLst/>
              <a:gdLst>
                <a:gd name="T0" fmla="*/ 144 w 864"/>
                <a:gd name="T1" fmla="*/ 0 h 864"/>
                <a:gd name="T2" fmla="*/ 0 w 864"/>
                <a:gd name="T3" fmla="*/ 384 h 864"/>
                <a:gd name="T4" fmla="*/ 480 w 864"/>
                <a:gd name="T5" fmla="*/ 864 h 864"/>
                <a:gd name="T6" fmla="*/ 864 w 864"/>
                <a:gd name="T7" fmla="*/ 768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4"/>
                <a:gd name="T13" fmla="*/ 0 h 864"/>
                <a:gd name="T14" fmla="*/ 864 w 864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4" h="864">
                  <a:moveTo>
                    <a:pt x="144" y="0"/>
                  </a:moveTo>
                  <a:lnTo>
                    <a:pt x="0" y="384"/>
                  </a:lnTo>
                  <a:lnTo>
                    <a:pt x="480" y="864"/>
                  </a:lnTo>
                  <a:lnTo>
                    <a:pt x="864" y="768"/>
                  </a:lnTo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Freeform 9"/>
            <p:cNvSpPr>
              <a:spLocks/>
            </p:cNvSpPr>
            <p:nvPr/>
          </p:nvSpPr>
          <p:spPr bwMode="auto">
            <a:xfrm>
              <a:off x="3792" y="1392"/>
              <a:ext cx="1104" cy="384"/>
            </a:xfrm>
            <a:custGeom>
              <a:avLst/>
              <a:gdLst>
                <a:gd name="T0" fmla="*/ 0 w 1104"/>
                <a:gd name="T1" fmla="*/ 240 h 384"/>
                <a:gd name="T2" fmla="*/ 624 w 1104"/>
                <a:gd name="T3" fmla="*/ 384 h 384"/>
                <a:gd name="T4" fmla="*/ 1104 w 1104"/>
                <a:gd name="T5" fmla="*/ 0 h 384"/>
                <a:gd name="T6" fmla="*/ 0 60000 65536"/>
                <a:gd name="T7" fmla="*/ 0 60000 65536"/>
                <a:gd name="T8" fmla="*/ 0 60000 65536"/>
                <a:gd name="T9" fmla="*/ 0 w 1104"/>
                <a:gd name="T10" fmla="*/ 0 h 384"/>
                <a:gd name="T11" fmla="*/ 1104 w 110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384">
                  <a:moveTo>
                    <a:pt x="0" y="240"/>
                  </a:moveTo>
                  <a:lnTo>
                    <a:pt x="624" y="384"/>
                  </a:lnTo>
                  <a:lnTo>
                    <a:pt x="1104" y="0"/>
                  </a:lnTo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Freeform 10"/>
            <p:cNvSpPr>
              <a:spLocks/>
            </p:cNvSpPr>
            <p:nvPr/>
          </p:nvSpPr>
          <p:spPr bwMode="auto">
            <a:xfrm>
              <a:off x="4416" y="1392"/>
              <a:ext cx="480" cy="1008"/>
            </a:xfrm>
            <a:custGeom>
              <a:avLst/>
              <a:gdLst>
                <a:gd name="T0" fmla="*/ 480 w 480"/>
                <a:gd name="T1" fmla="*/ 0 h 1008"/>
                <a:gd name="T2" fmla="*/ 0 w 480"/>
                <a:gd name="T3" fmla="*/ 384 h 1008"/>
                <a:gd name="T4" fmla="*/ 96 w 480"/>
                <a:gd name="T5" fmla="*/ 1008 h 1008"/>
                <a:gd name="T6" fmla="*/ 0 60000 65536"/>
                <a:gd name="T7" fmla="*/ 0 60000 65536"/>
                <a:gd name="T8" fmla="*/ 0 60000 65536"/>
                <a:gd name="T9" fmla="*/ 0 w 480"/>
                <a:gd name="T10" fmla="*/ 0 h 1008"/>
                <a:gd name="T11" fmla="*/ 480 w 480"/>
                <a:gd name="T12" fmla="*/ 1008 h 10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008">
                  <a:moveTo>
                    <a:pt x="480" y="0"/>
                  </a:moveTo>
                  <a:lnTo>
                    <a:pt x="0" y="384"/>
                  </a:lnTo>
                  <a:lnTo>
                    <a:pt x="96" y="1008"/>
                  </a:lnTo>
                </a:path>
              </a:pathLst>
            </a:custGeom>
            <a:gradFill rotWithShape="0">
              <a:gsLst>
                <a:gs pos="0">
                  <a:srgbClr val="FF99CC"/>
                </a:gs>
                <a:gs pos="100000">
                  <a:srgbClr val="FFCFE7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Freeform 11"/>
            <p:cNvSpPr>
              <a:spLocks/>
            </p:cNvSpPr>
            <p:nvPr/>
          </p:nvSpPr>
          <p:spPr bwMode="auto">
            <a:xfrm>
              <a:off x="3792" y="1632"/>
              <a:ext cx="720" cy="768"/>
            </a:xfrm>
            <a:custGeom>
              <a:avLst/>
              <a:gdLst>
                <a:gd name="T0" fmla="*/ 0 w 720"/>
                <a:gd name="T1" fmla="*/ 0 h 768"/>
                <a:gd name="T2" fmla="*/ 624 w 720"/>
                <a:gd name="T3" fmla="*/ 144 h 768"/>
                <a:gd name="T4" fmla="*/ 720 w 720"/>
                <a:gd name="T5" fmla="*/ 768 h 768"/>
                <a:gd name="T6" fmla="*/ 0 60000 65536"/>
                <a:gd name="T7" fmla="*/ 0 60000 65536"/>
                <a:gd name="T8" fmla="*/ 0 60000 65536"/>
                <a:gd name="T9" fmla="*/ 0 w 720"/>
                <a:gd name="T10" fmla="*/ 0 h 768"/>
                <a:gd name="T11" fmla="*/ 720 w 720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768">
                  <a:moveTo>
                    <a:pt x="0" y="0"/>
                  </a:moveTo>
                  <a:lnTo>
                    <a:pt x="624" y="144"/>
                  </a:lnTo>
                  <a:lnTo>
                    <a:pt x="720" y="768"/>
                  </a:lnTo>
                </a:path>
              </a:pathLst>
            </a:custGeom>
            <a:gradFill rotWithShape="0">
              <a:gsLst>
                <a:gs pos="0">
                  <a:srgbClr val="DFEFFF"/>
                </a:gs>
                <a:gs pos="100000">
                  <a:srgbClr val="99CCFF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24" name="Picture 23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24400" y="3124200"/>
            <a:ext cx="33528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39250" y="1268413"/>
            <a:ext cx="1524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0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82050" y="3325813"/>
            <a:ext cx="8191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220450" y="3173413"/>
            <a:ext cx="81915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23" descr="txp_fi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941887" y="1884363"/>
            <a:ext cx="468313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3" name="Line 7"/>
          <p:cNvSpPr>
            <a:spLocks noChangeShapeType="1"/>
          </p:cNvSpPr>
          <p:nvPr/>
        </p:nvSpPr>
        <p:spPr bwMode="auto">
          <a:xfrm flipH="1" flipV="1">
            <a:off x="10153650" y="1649413"/>
            <a:ext cx="2286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Line 7"/>
          <p:cNvSpPr>
            <a:spLocks noChangeShapeType="1"/>
          </p:cNvSpPr>
          <p:nvPr/>
        </p:nvSpPr>
        <p:spPr bwMode="auto">
          <a:xfrm>
            <a:off x="10382250" y="2640013"/>
            <a:ext cx="10668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5" name="Line 7"/>
          <p:cNvSpPr>
            <a:spLocks noChangeShapeType="1"/>
          </p:cNvSpPr>
          <p:nvPr/>
        </p:nvSpPr>
        <p:spPr bwMode="auto">
          <a:xfrm flipH="1">
            <a:off x="9696450" y="2640013"/>
            <a:ext cx="6858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3567" name="Picture 31" descr="txp_fi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06050" y="1676400"/>
            <a:ext cx="338138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8" name="Picture 33" descr="txp_fi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391650" y="2851150"/>
            <a:ext cx="35242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9" name="Picture 35" descr="txp_fi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296650" y="2667000"/>
            <a:ext cx="352425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294841-EA58-6540-B947-20938E1FBC3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0251" y="4869499"/>
            <a:ext cx="11381220" cy="955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04A082-2EAB-6746-AC77-10A6707493BB}"/>
              </a:ext>
            </a:extLst>
          </p:cNvPr>
          <p:cNvSpPr txBox="1"/>
          <p:nvPr/>
        </p:nvSpPr>
        <p:spPr>
          <a:xfrm>
            <a:off x="152400" y="6326784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activations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160BA8-E5ED-8446-93A9-D6854AC57FED}"/>
              </a:ext>
            </a:extLst>
          </p:cNvPr>
          <p:cNvSpPr txBox="1"/>
          <p:nvPr/>
        </p:nvSpPr>
        <p:spPr>
          <a:xfrm>
            <a:off x="6443821" y="632678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r>
              <a:rPr lang="en-US" dirty="0"/>
              <a:t> activations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FB3524F8-E0B3-8340-955D-C75B4C522349}"/>
              </a:ext>
            </a:extLst>
          </p:cNvPr>
          <p:cNvSpPr/>
          <p:nvPr/>
        </p:nvSpPr>
        <p:spPr>
          <a:xfrm rot="16200000">
            <a:off x="1032344" y="5229339"/>
            <a:ext cx="297670" cy="175244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B7E6F4D8-AD56-5543-A764-C98B710D187F}"/>
              </a:ext>
            </a:extLst>
          </p:cNvPr>
          <p:cNvSpPr/>
          <p:nvPr/>
        </p:nvSpPr>
        <p:spPr>
          <a:xfrm rot="16200000">
            <a:off x="7141376" y="1508727"/>
            <a:ext cx="254862" cy="923647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44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  <p:bldP spid="5" grpId="0" animBg="1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F0E4-0D07-A447-B53F-F88E4D3F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w?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5105-CD88-8B43-9699-8AAFC3BC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11379200" cy="2184399"/>
          </a:xfrm>
        </p:spPr>
        <p:txBody>
          <a:bodyPr/>
          <a:lstStyle/>
          <a:p>
            <a:r>
              <a:rPr lang="en-US" dirty="0"/>
              <a:t>Maximum likelihood estimation: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with: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7B2151-1C3E-ED47-BFCE-EAA4666C3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2438400"/>
            <a:ext cx="8140700" cy="99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F176AA-A9C7-F94C-B7B9-16405F65B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860801"/>
            <a:ext cx="6172200" cy="1446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684752-B84A-814D-AE16-6539E9066210}"/>
              </a:ext>
            </a:extLst>
          </p:cNvPr>
          <p:cNvSpPr txBox="1"/>
          <p:nvPr/>
        </p:nvSpPr>
        <p:spPr>
          <a:xfrm>
            <a:off x="304800" y="6269935"/>
            <a:ext cx="567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= Multi-Class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12122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Optimization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i.e., how do we solve: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07EC3-8F05-D540-A418-4BADC05A3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888426"/>
            <a:ext cx="814070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Practical Tip: Baselines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First step: get a </a:t>
            </a:r>
            <a:r>
              <a:rPr lang="en-US" sz="2400" dirty="0">
                <a:solidFill>
                  <a:srgbClr val="CC0000"/>
                </a:solidFill>
              </a:rPr>
              <a:t>baseline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Baselines are very simple “straw man” procedures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 determine how hard the task 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Help know what a “good” accuracy is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Weak baseline: most frequent label classifier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Gives all test instances whatever label was most common in the training set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E.g. for spam filtering, might label everything as ham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Accuracy might be very high if the problem is skewed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E.g. calling everything “ham” gets 66%, so a classifier that gets 70% isn’t very good…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For real research, usually use previous work as a (strong) baseline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Classifiers</a:t>
            </a:r>
          </a:p>
        </p:txBody>
      </p:sp>
      <p:pic>
        <p:nvPicPr>
          <p:cNvPr id="88066" name="Picture 2" descr="C:\Users\Dan\Dropbox\Office\CS 188\Ketrina Art\Perceptron\ClassificationWeigh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371600"/>
            <a:ext cx="3886200" cy="51636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Vectors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1981200" y="2819400"/>
            <a:ext cx="24384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Hello,</a:t>
            </a:r>
          </a:p>
          <a:p>
            <a:endParaRPr lang="en-US" sz="1200">
              <a:latin typeface="Courier New" pitchFamily="49" charset="0"/>
            </a:endParaRPr>
          </a:p>
          <a:p>
            <a:r>
              <a:rPr lang="en-US" sz="1200">
                <a:latin typeface="Courier New" pitchFamily="49" charset="0"/>
              </a:rPr>
              <a:t>Do you want free printr cartriges?  Why pay more when you can get them ABSOLUTELY FREE!  Just</a:t>
            </a:r>
          </a:p>
        </p:txBody>
      </p:sp>
      <p:sp>
        <p:nvSpPr>
          <p:cNvPr id="17412" name="AutoShape 5"/>
          <p:cNvSpPr>
            <a:spLocks noChangeArrowheads="1"/>
          </p:cNvSpPr>
          <p:nvPr/>
        </p:nvSpPr>
        <p:spPr bwMode="auto">
          <a:xfrm>
            <a:off x="4648200" y="3200400"/>
            <a:ext cx="676275" cy="533400"/>
          </a:xfrm>
          <a:prstGeom prst="rightArrow">
            <a:avLst>
              <a:gd name="adj1" fmla="val 50000"/>
              <a:gd name="adj2" fmla="val 316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5562600" y="2870200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2</a:t>
            </a:r>
          </a:p>
          <a:p>
            <a:r>
              <a:rPr lang="en-US" sz="1200">
                <a:latin typeface="Courier New" pitchFamily="49" charset="0"/>
              </a:rPr>
              <a:t>YOUR_NAME   : 0</a:t>
            </a:r>
          </a:p>
          <a:p>
            <a:r>
              <a:rPr lang="en-US" sz="1200">
                <a:latin typeface="Courier New" pitchFamily="49" charset="0"/>
              </a:rPr>
              <a:t>MISSPELLED  : 2</a:t>
            </a:r>
          </a:p>
          <a:p>
            <a:r>
              <a:rPr lang="en-US" sz="1200">
                <a:latin typeface="Courier New" pitchFamily="49" charset="0"/>
              </a:rPr>
              <a:t>FROM_FRIEND : 0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pic>
        <p:nvPicPr>
          <p:cNvPr id="17414" name="Picture 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1822450"/>
            <a:ext cx="33655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10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91200" y="1670050"/>
            <a:ext cx="10668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12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067800" y="1822450"/>
            <a:ext cx="3365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7" name="AutoShape 5"/>
          <p:cNvSpPr>
            <a:spLocks noChangeArrowheads="1"/>
          </p:cNvSpPr>
          <p:nvPr/>
        </p:nvSpPr>
        <p:spPr bwMode="auto">
          <a:xfrm>
            <a:off x="7543800" y="3124200"/>
            <a:ext cx="676275" cy="533400"/>
          </a:xfrm>
          <a:prstGeom prst="rightArrow">
            <a:avLst>
              <a:gd name="adj1" fmla="val 50000"/>
              <a:gd name="adj2" fmla="val 316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Double Bracket 14"/>
          <p:cNvSpPr/>
          <p:nvPr/>
        </p:nvSpPr>
        <p:spPr>
          <a:xfrm>
            <a:off x="5562600" y="28194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9" name="TextBox 15"/>
          <p:cNvSpPr txBox="1">
            <a:spLocks noChangeArrowheads="1"/>
          </p:cNvSpPr>
          <p:nvPr/>
        </p:nvSpPr>
        <p:spPr bwMode="auto">
          <a:xfrm>
            <a:off x="8458200" y="2838450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SPAM</a:t>
            </a:r>
          </a:p>
          <a:p>
            <a:pPr algn="ctr"/>
            <a:r>
              <a:rPr lang="en-US" sz="2400"/>
              <a:t>or</a:t>
            </a:r>
          </a:p>
          <a:p>
            <a:pPr algn="ctr"/>
            <a:r>
              <a:rPr lang="en-US" sz="2400"/>
              <a:t>+</a:t>
            </a: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648200" y="5029200"/>
            <a:ext cx="676275" cy="533400"/>
          </a:xfrm>
          <a:prstGeom prst="rightArrow">
            <a:avLst>
              <a:gd name="adj1" fmla="val 50000"/>
              <a:gd name="adj2" fmla="val 316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7543800" y="4953000"/>
            <a:ext cx="676275" cy="533400"/>
          </a:xfrm>
          <a:prstGeom prst="rightArrow">
            <a:avLst>
              <a:gd name="adj1" fmla="val 50000"/>
              <a:gd name="adj2" fmla="val 3169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5562600" y="4829175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PIXEL-7,12  : 1</a:t>
            </a:r>
          </a:p>
          <a:p>
            <a:r>
              <a:rPr lang="en-US" sz="1200">
                <a:latin typeface="Courier New" pitchFamily="49" charset="0"/>
              </a:rPr>
              <a:t>PIXEL-7,13  : 0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  <a:p>
            <a:r>
              <a:rPr lang="en-US" sz="1200">
                <a:latin typeface="Courier New" pitchFamily="49" charset="0"/>
              </a:rPr>
              <a:t>NUM_LOOPS   : 1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21" name="Double Bracket 20"/>
          <p:cNvSpPr/>
          <p:nvPr/>
        </p:nvSpPr>
        <p:spPr>
          <a:xfrm>
            <a:off x="5562600" y="47244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667000" y="4876800"/>
            <a:ext cx="998538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8458200" y="4953000"/>
            <a:ext cx="1600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/>
              <a:t>“2”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(Simplified) Biology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/>
              <a:t>Very loose inspiration: human neurons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56817"/>
            <a:ext cx="5486400" cy="3229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 descr="C:\Users\Dan\Dropbox\Office\CS 188\Ketrina Art\Perceptron\Neur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819400"/>
            <a:ext cx="5403371" cy="20310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Classifiers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Inputs are </a:t>
            </a:r>
            <a:r>
              <a:rPr lang="en-US" sz="2800">
                <a:solidFill>
                  <a:srgbClr val="CC0000"/>
                </a:solidFill>
              </a:rPr>
              <a:t>feature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Each feature has a </a:t>
            </a:r>
            <a:r>
              <a:rPr lang="en-US" sz="2800">
                <a:solidFill>
                  <a:srgbClr val="CC0000"/>
                </a:solidFill>
              </a:rPr>
              <a:t>weight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Sum is the </a:t>
            </a:r>
            <a:r>
              <a:rPr lang="en-US" sz="2800">
                <a:solidFill>
                  <a:srgbClr val="CC0000"/>
                </a:solidFill>
              </a:rPr>
              <a:t>activation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the activation 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Positive, output +1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Negative, output -1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096000" y="5029200"/>
            <a:ext cx="685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>
                <a:sym typeface="Symbol" pitchFamily="18" charset="2"/>
              </a:rPr>
              <a:t>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257800" y="525780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5257800" y="5638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5257800" y="6019800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4876800" y="51054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  <a:r>
              <a:rPr lang="en-US" baseline="-25000"/>
              <a:t>1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876800" y="54864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  <a:r>
              <a:rPr lang="en-US" baseline="-25000"/>
              <a:t>2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4876800" y="58674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  <a:r>
              <a:rPr lang="en-US" baseline="-25000"/>
              <a:t>3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410200" y="4876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410200" y="52720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410200" y="5638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7162800" y="53340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&gt;0?</a:t>
            </a:r>
          </a:p>
        </p:txBody>
      </p:sp>
      <p:cxnSp>
        <p:nvCxnSpPr>
          <p:cNvPr id="25616" name="AutoShape 16"/>
          <p:cNvCxnSpPr>
            <a:cxnSpLocks noChangeShapeType="1"/>
            <a:stCxn id="25605" idx="3"/>
            <a:endCxn id="25615" idx="1"/>
          </p:cNvCxnSpPr>
          <p:nvPr/>
        </p:nvCxnSpPr>
        <p:spPr bwMode="auto">
          <a:xfrm>
            <a:off x="6781800" y="5638800"/>
            <a:ext cx="3810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7848600" y="5638800"/>
            <a:ext cx="381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689350"/>
            <a:ext cx="7624762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 descr="C:\Users\Dan\Dropbox\Office\CS 188\Ketrina Art\Perceptron\Neur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524001"/>
            <a:ext cx="4800600" cy="18044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25606" grpId="0" animBg="1"/>
      <p:bldP spid="25607" grpId="0" animBg="1"/>
      <p:bldP spid="25608" grpId="0" animBg="1"/>
      <p:bldP spid="25609" grpId="0" animBg="1"/>
      <p:bldP spid="25610" grpId="0" animBg="1"/>
      <p:bldP spid="25611" grpId="0" animBg="1"/>
      <p:bldP spid="25612" grpId="0"/>
      <p:bldP spid="25613" grpId="0"/>
      <p:bldP spid="25614" grpId="0"/>
      <p:bldP spid="25615" grpId="0" animBg="1"/>
      <p:bldP spid="256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133600" y="1189038"/>
            <a:ext cx="8229600" cy="4525962"/>
          </a:xfrm>
        </p:spPr>
        <p:txBody>
          <a:bodyPr/>
          <a:lstStyle/>
          <a:p>
            <a:r>
              <a:rPr lang="en-US" sz="2400" dirty="0"/>
              <a:t>Binary case: compare features to a weight vector</a:t>
            </a:r>
          </a:p>
          <a:p>
            <a:r>
              <a:rPr lang="en-US" sz="2400" dirty="0"/>
              <a:t>Learning: figure out the weight vector from examples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620000" y="2870200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2</a:t>
            </a:r>
          </a:p>
          <a:p>
            <a:r>
              <a:rPr lang="en-US" sz="1200">
                <a:latin typeface="Courier New" pitchFamily="49" charset="0"/>
              </a:rPr>
              <a:t>YOUR_NAME   : 0</a:t>
            </a:r>
          </a:p>
          <a:p>
            <a:r>
              <a:rPr lang="en-US" sz="1200">
                <a:latin typeface="Courier New" pitchFamily="49" charset="0"/>
              </a:rPr>
              <a:t>MISSPELLED  : 2</a:t>
            </a:r>
          </a:p>
          <a:p>
            <a:r>
              <a:rPr lang="en-US" sz="1200">
                <a:latin typeface="Courier New" pitchFamily="49" charset="0"/>
              </a:rPr>
              <a:t>FROM_FRIEND : 0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5" name="Double Bracket 4"/>
          <p:cNvSpPr/>
          <p:nvPr/>
        </p:nvSpPr>
        <p:spPr>
          <a:xfrm>
            <a:off x="7620000" y="28194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743200" y="2543175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4</a:t>
            </a:r>
          </a:p>
          <a:p>
            <a:r>
              <a:rPr lang="en-US" sz="1200">
                <a:latin typeface="Courier New" pitchFamily="49" charset="0"/>
              </a:rPr>
              <a:t>YOUR_NAME   :-1</a:t>
            </a:r>
          </a:p>
          <a:p>
            <a:r>
              <a:rPr lang="en-US" sz="1200">
                <a:latin typeface="Courier New" pitchFamily="49" charset="0"/>
              </a:rPr>
              <a:t>MISSPELLED  : 1</a:t>
            </a:r>
          </a:p>
          <a:p>
            <a:r>
              <a:rPr lang="en-US" sz="1200">
                <a:latin typeface="Courier New" pitchFamily="49" charset="0"/>
              </a:rPr>
              <a:t>FROM_FRIEND :-3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7" name="Double Bracket 6"/>
          <p:cNvSpPr/>
          <p:nvPr/>
        </p:nvSpPr>
        <p:spPr>
          <a:xfrm>
            <a:off x="2743200" y="24384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488" name="Picture 2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3200400"/>
            <a:ext cx="2730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3276600"/>
            <a:ext cx="9667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0" name="Line 7"/>
          <p:cNvSpPr>
            <a:spLocks noChangeShapeType="1"/>
          </p:cNvSpPr>
          <p:nvPr/>
        </p:nvSpPr>
        <p:spPr bwMode="auto">
          <a:xfrm flipH="1" flipV="1">
            <a:off x="4876800" y="3352800"/>
            <a:ext cx="838200" cy="1371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V="1">
            <a:off x="5715000" y="3657600"/>
            <a:ext cx="381000" cy="10668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53200" y="5334000"/>
            <a:ext cx="9667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5715000" y="4724400"/>
            <a:ext cx="990600" cy="38100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7772400" y="5308600"/>
            <a:ext cx="2057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latin typeface="Courier New" pitchFamily="49" charset="0"/>
              </a:rPr>
              <a:t># free      : 0</a:t>
            </a:r>
          </a:p>
          <a:p>
            <a:r>
              <a:rPr lang="en-US" sz="1200">
                <a:latin typeface="Courier New" pitchFamily="49" charset="0"/>
              </a:rPr>
              <a:t>YOUR_NAME   : 1</a:t>
            </a:r>
          </a:p>
          <a:p>
            <a:r>
              <a:rPr lang="en-US" sz="1200">
                <a:latin typeface="Courier New" pitchFamily="49" charset="0"/>
              </a:rPr>
              <a:t>MISSPELLED  : 1</a:t>
            </a:r>
          </a:p>
          <a:p>
            <a:r>
              <a:rPr lang="en-US" sz="1200">
                <a:latin typeface="Courier New" pitchFamily="49" charset="0"/>
              </a:rPr>
              <a:t>FROM_FRIEND : 1</a:t>
            </a:r>
          </a:p>
          <a:p>
            <a:r>
              <a:rPr lang="en-US" sz="1200">
                <a:latin typeface="Courier New" pitchFamily="49" charset="0"/>
              </a:rPr>
              <a:t>...</a:t>
            </a:r>
          </a:p>
        </p:txBody>
      </p:sp>
      <p:sp>
        <p:nvSpPr>
          <p:cNvPr id="17" name="Double Bracket 16"/>
          <p:cNvSpPr/>
          <p:nvPr/>
        </p:nvSpPr>
        <p:spPr>
          <a:xfrm>
            <a:off x="7772400" y="5257800"/>
            <a:ext cx="1600200" cy="1143000"/>
          </a:xfrm>
          <a:prstGeom prst="bracketPair">
            <a:avLst>
              <a:gd name="adj" fmla="val 69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96" name="TextBox 17"/>
          <p:cNvSpPr txBox="1">
            <a:spLocks noChangeArrowheads="1"/>
          </p:cNvSpPr>
          <p:nvPr/>
        </p:nvSpPr>
        <p:spPr bwMode="auto">
          <a:xfrm>
            <a:off x="1905000" y="5715000"/>
            <a:ext cx="3048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Dot product            positive means the positive class</a:t>
            </a:r>
          </a:p>
        </p:txBody>
      </p:sp>
      <p:pic>
        <p:nvPicPr>
          <p:cNvPr id="20497" name="Picture 19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76600" y="5791200"/>
            <a:ext cx="533400" cy="23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1" grpId="0" animBg="1"/>
      <p:bldP spid="14" grpId="0" animBg="1"/>
      <p:bldP spid="16" grpId="0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96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f(x_1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20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f(x_2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3"/>
  <p:tag name="PICTUREFILESIZE" val="357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 \cdot f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3"/>
  <p:tag name="PICTUREFILESIZE" val="190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6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6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5"/>
  <p:tag name="PICTUREFILESIZE" val="96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f \cdot w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307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5"/>
  <p:tag name="PICTUREFILESIZE" val="96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f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7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(Y | F_{0,0} \ldots F_{15,15}) \propto P(Y) \prod_{i,j} P(F_{i,j} | 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7"/>
  <p:tag name="PICTUREFILESIZE" val="2082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 = w + y^* \cdot f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38"/>
  <p:tag name="PICTUREFILESIZE" val="52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y^*\! \cdot \! f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40"/>
  <p:tag name="PICTUREFILESIZE" val="232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begin{document}&#10;\[&#10;y = \begin{cases} &#10;+1   &amp; \textmd{if}\ \ w \cdot f(x) \geq 0 \\&#10;-1   &amp;  \textmd{if}\ \ w \cdot f(x) &lt; 0 \\&#10;\end{cases}&#10;\]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114"/>
  <p:tag name="PICTUREFILESIZE" val="98337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{y}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500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y = \argmax_y \,\, w_y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2"/>
  <p:tag name="PICTUREFILESIZE" val="1227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1\cdot f \,\, \mbox{biggest}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32"/>
  <p:tag name="PICTUREFILESIZE" val="677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begin{array}{c}&#10;w_2 \cdot f\\&#10;\mbox{biggest}&#10;\end{array}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71"/>
  <p:tag name="PICTUREFILESIZE" val="704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begin{array}{c}&#10;w_3 \cdot f\\&#10;\mbox{biggest}&#10;\end{array}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71"/>
  <p:tag name="PICTUREFILESIZE" val="709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{y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"/>
  <p:tag name="PICTUREFILESIZE" val="167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1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4"/>
  <p:tag name="PICTUREFILESIZE" val="114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_{LAP,k}(x) = \frac{c(x)+k}{N + k|X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1624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2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5"/>
  <p:tag name="PICTUREFILESIZE" val="165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3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5"/>
  <p:tag name="PICTUREFILESIZE" val="169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y = w_y -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8"/>
  <p:tag name="PICTUREFILESIZE" val="720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 = w_{y^*} +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7"/>
  <p:tag name="PICTUREFILESIZE" val="847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begin{array}{rl}&#10;y &amp;= \argmax_y \,\, w_y \cdot f(x)&#10;\end{array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32"/>
  <p:tag name="PICTUREFILESIZE" val="1165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y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"/>
  <p:tag name="PICTUREFILESIZE" val="167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'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9"/>
  <p:tag name="PICTUREFILESIZE" val="199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def\argmax{\mathop{\rm arg\,max}}&#10;\[&#10;f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72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{y^*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1"/>
  <p:tag name="PICTUREFILESIZE" val="219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_{SPORTS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92"/>
  <p:tag name="PICTUREFILESIZE" val="534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P_\mathrm{ML}(x) = \frac{\mbox{count}(x)}{\mbox{total samples}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0"/>
  <p:tag name="PICTUREFILESIZE" val="1687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_{POLITICS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10"/>
  <p:tag name="PICTUREFILESIZE" val="571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w_{TECH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71"/>
  <p:tag name="PICTUREFILESIZE" val="359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\def\argmax{\mathop{\rm arg\,max}}&#10;\rotatebox{90}{accurac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4"/>
  <p:tag name="PICTUREFILESIZE" val="28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{color}&#10;\begin{document}&#10;\def\argmax{\mathop{\rm arg\,max}}&#10;\textcolor{blue}{training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76"/>
  <p:tag name="PICTUREFILESIZE" val="566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OliveGreen}{held-ou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82"/>
  <p:tag name="PICTUREFILESIZE" val="56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usepackage[usenames]{color}&#10;\begin{document}&#10;\def\argmax{\mathop{\rm arg\,max}}&#10;\textcolor{BrickRed}{test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39"/>
  <p:tag name="PICTUREFILESIZE" val="360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graphicx}&#10;\begin{document}&#10;iterations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93"/>
  <p:tag name="PICTUREFILESIZE" val="418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5.00394"/>
  <p:tag name="ORIGINALWIDTH" val="49.80433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$x$&#10;&#10;\end{document}"/>
  <p:tag name="IGUANATEXSIZE" val="20"/>
  <p:tag name="IGUANATEXCURSOR" val="201"/>
  <p:tag name="TRANSPARENCY" val="True"/>
  <p:tag name="FILENAME" val=""/>
  <p:tag name="INPUTTYPE" val="0"/>
  <p:tag name="LATEXENGINEID" val="1"/>
  <p:tag name="TEMPFOLDER" val="c:\temp\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60866"/>
  <p:tag name="ORIGINALWIDTH" val="364.8317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$P(\text{red}|x)$&#10;&#10;\end{document}"/>
  <p:tag name="IGUANATEXSIZE" val="20"/>
  <p:tag name="IGUANATEXCURSOR" val="213"/>
  <p:tag name="TRANSPARENCY" val="True"/>
  <p:tag name="FILENAME" val=""/>
  <p:tag name="INPUTTYPE" val="0"/>
  <p:tag name="LATEXENGINEID" val="1"/>
  <p:tag name="TEMPFOLDER" val="c:\temp\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60866"/>
  <p:tag name="ORIGINALWIDTH" val="1015.888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$P(\text{blue}) = P(\text{red}) = 0.5$&#10;&#10;\end{document}"/>
  <p:tag name="IGUANATEXSIZE" val="20"/>
  <p:tag name="IGUANATEXCURSOR" val="235"/>
  <p:tag name="TRANSPARENCY" val="True"/>
  <p:tag name="FILENAME" val=""/>
  <p:tag name="INPUTTYPE" val="0"/>
  <p:tag name="LATEXENGINEID" val="1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dots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"/>
  <p:tag name="PICTUREFILESIZE" val="3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.40622"/>
  <p:tag name="ORIGINALWIDTH" val="441.6383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almost $0.0$&#10;&#10;\end{document}"/>
  <p:tag name="IGUANATEXSIZE" val="20"/>
  <p:tag name="IGUANATEXCURSOR" val="210"/>
  <p:tag name="TRANSPARENCY" val="True"/>
  <p:tag name="FILENAME" val=""/>
  <p:tag name="INPUTTYPE" val="0"/>
  <p:tag name="LATEXENGINEID" val="1"/>
  <p:tag name="TEMPFOLDER" val="c:\temp\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1.40622"/>
  <p:tag name="ORIGINALWIDTH" val="441.6383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almost $1.0$&#10;&#10;\end{document}"/>
  <p:tag name="IGUANATEXSIZE" val="20"/>
  <p:tag name="IGUANATEXCURSOR" val="207"/>
  <p:tag name="TRANSPARENCY" val="True"/>
  <p:tag name="FILENAME" val=""/>
  <p:tag name="INPUTTYPE" val="0"/>
  <p:tag name="LATEXENGINEID" val="1"/>
  <p:tag name="TEMPFOLDER" val="c:\temp\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60866"/>
  <p:tag name="ORIGINALWIDTH" val="364.8317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$P(\text{red}|x)$&#10;&#10;\end{document}"/>
  <p:tag name="IGUANATEXSIZE" val="20"/>
  <p:tag name="IGUANATEXCURSOR" val="213"/>
  <p:tag name="TRANSPARENCY" val="True"/>
  <p:tag name="FILENAME" val=""/>
  <p:tag name="INPUTTYPE" val="0"/>
  <p:tag name="LATEXENGINEID" val="1"/>
  <p:tag name="TEMPFOLDER" val="c:\temp\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1.2183"/>
  <p:tag name="ORIGINALWIDTH" val="1227.106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P(\text{red}|x) = \frac{e^{w_\text{red} \cdot x}}{e^{w_\text{red} \cdot x} + e^{w_\text{blue} \cdot x}}&#10;\]&#10;&#10;\end{document}"/>
  <p:tag name="IGUANATEXSIZE" val="20"/>
  <p:tag name="IGUANATEXCURSOR" val="215"/>
  <p:tag name="TRANSPARENCY" val="True"/>
  <p:tag name="FILENAME" val=""/>
  <p:tag name="INPUTTYPE" val="0"/>
  <p:tag name="LATEXENGINEID" val="1"/>
  <p:tag name="TEMPFOLDER" val="c:\temp\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5.00394"/>
  <p:tag name="ORIGINALWIDTH" val="49.80433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$x$&#10;&#10;\end{document}"/>
  <p:tag name="IGUANATEXSIZE" val="20"/>
  <p:tag name="IGUANATEXCURSOR" val="199"/>
  <p:tag name="TRANSPARENCY" val="True"/>
  <p:tag name="FILENAME" val=""/>
  <p:tag name="INPUTTYPE" val="0"/>
  <p:tag name="LATEXENGINEID" val="1"/>
  <p:tag name="TEMPFOLDER" val="c:\temp\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9.60866"/>
  <p:tag name="ORIGINALWIDTH" val="364.8317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$P(\text{red}|x)$&#10;&#10;\end{document}"/>
  <p:tag name="IGUANATEXSIZE" val="20"/>
  <p:tag name="IGUANATEXCURSOR" val="213"/>
  <p:tag name="TRANSPARENCY" val="True"/>
  <p:tag name="FILENAME" val=""/>
  <p:tag name="INPUTTYPE" val="0"/>
  <p:tag name="LATEXENGINEID" val="1"/>
  <p:tag name="TEMPFOLDER" val="c:\temp\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1.2183"/>
  <p:tag name="ORIGINALWIDTH" val="707.4614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\frac{e^{w_\text{red} \cdot x}}{e^{w_\text{red} \cdot x} + e^{w_\text{blue} \cdot x}}&#10;\]&#10;&#10;\end{document}"/>
  <p:tag name="IGUANATEXSIZE" val="20"/>
  <p:tag name="IGUANATEXCURSOR" val="256"/>
  <p:tag name="TRANSPARENCY" val="True"/>
  <p:tag name="FILENAME" val=""/>
  <p:tag name="INPUTTYPE" val="0"/>
  <p:tag name="LATEXENGINEID" val="1"/>
  <p:tag name="TEMPFOLDER" val="c:\temp\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6.2196"/>
  <p:tag name="ORIGINALWIDTH" val="786.6682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\frac{e^{5 w_\text{red} \cdot x}}{e^{5 w_\text{red} \cdot x} + e^{5 w_\text{blue} \cdot x}}&#10;\]&#10;&#10;\end{document}"/>
  <p:tag name="IGUANATEXSIZE" val="20"/>
  <p:tag name="IGUANATEXCURSOR" val="232"/>
  <p:tag name="TRANSPARENCY" val="True"/>
  <p:tag name="FILENAME" val=""/>
  <p:tag name="INPUTTYPE" val="0"/>
  <p:tag name="LATEXENGINEID" val="1"/>
  <p:tag name="TEMPFOLDER" val="c:\temp\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26.2196"/>
  <p:tag name="ORIGINALWIDTH" val="945.6819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\frac{e^{100 w_\text{red} \cdot x}}{e^{100 w_\text{red} \cdot x} + e^{100 w_\text{blue} \cdot x}}&#10;\]&#10;&#10;\end{document}"/>
  <p:tag name="IGUANATEXSIZE" val="20"/>
  <p:tag name="IGUANATEXCURSOR" val="296"/>
  <p:tag name="TRANSPARENCY" val="True"/>
  <p:tag name="FILENAME" val=""/>
  <p:tag name="INPUTTYPE" val="0"/>
  <p:tag name="LATEXENGINEID" val="1"/>
  <p:tag name="TEMPFOLDER" val="c:\temp\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7.8085"/>
  <p:tag name="ORIGINALWIDTH" val="928.2805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looks like $\max_y w_y \cdot x$&#10;&#10;\end{document}"/>
  <p:tag name="IGUANATEXSIZE" val="20"/>
  <p:tag name="IGUANATEXCURSOR" val="228"/>
  <p:tag name="TRANSPARENCY" val="True"/>
  <p:tag name="FILENAME" val=""/>
  <p:tag name="INPUTTYPE" val="0"/>
  <p:tag name="LATEXENGINEID" val="1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x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81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11.2183"/>
  <p:tag name="ORIGINALWIDTH" val="1227.106"/>
  <p:tag name="OUTPUTDPI" val="1200"/>
  <p:tag name="LATEXADDIN" val="\documentclass{article}&#10;\usepackage{amsmath}&#10;\pagestyle{empty}&#10;\begin{document}&#10;&#10;\newcommand{\xb}{\mathbf{x}}&#10;\newcommand{\ub}{\mathbf{u}}&#10;\newcommand{\bs}{\mathbf{s}}&#10;\newcommand{\ba}{\mathbf{a}}&#10;&#10;\[&#10;P(\text{red}|x) = \frac{e^{w_\text{red} \cdot x}}{e^{w_\text{red} \cdot x} + e^{w_\text{blue} \cdot x}}&#10;\]&#10;&#10;\end{document}"/>
  <p:tag name="IGUANATEXSIZE" val="20"/>
  <p:tag name="IGUANATEXCURSOR" val="215"/>
  <p:tag name="TRANSPARENCY" val="True"/>
  <p:tag name="FILENAME" val=""/>
  <p:tag name="INPUTTYPE" val="0"/>
  <p:tag name="LATEXENGINEID" val="1"/>
  <p:tag name="TEMPFOLDER" val="c:\temp\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{y}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500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y = \argmax_y \,\, w_y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12"/>
  <p:tag name="PICTUREFILESIZE" val="1227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1\cdot f \,\, \mbox{biggest}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132"/>
  <p:tag name="PICTUREFILESIZE" val="677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begin{array}{c}&#10;w_2 \cdot f\\&#10;\mbox{biggest}&#10;\end{array}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71"/>
  <p:tag name="PICTUREFILESIZE" val="704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begin{array}{c}&#10;w_3 \cdot f\\&#10;\mbox{biggest}&#10;\end{array}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71"/>
  <p:tag name="PICTUREFILESIZE" val="709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{y}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"/>
  <p:tag name="PICTUREFILESIZE" val="167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1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4"/>
  <p:tag name="PICTUREFILESIZE" val="114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2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5"/>
  <p:tag name="PICTUREFILESIZE" val="165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w_3&#10;\]&#10;\end{document}&#10;"/>
  <p:tag name="FILENAME" val="txp_fig"/>
  <p:tag name="FORMAT" val="pngmono"/>
  <p:tag name="RES" val="1200"/>
  <p:tag name="BLEND" val="0"/>
  <p:tag name="TRANSPARENT" val="1"/>
  <p:tag name="TBUG" val="0"/>
  <p:tag name="ALLOWFS" val="0"/>
  <p:tag name="ORIGWIDTH" val="25"/>
  <p:tag name="PICTUREFILESIZE" val="169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f(x)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"/>
  <p:tag name="PICTUREFILESIZE" val="224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96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activation}_w(x) = \sum_i w_i \cdot f_i(x) = w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1"/>
  <p:tag name="PICTUREFILESIZE" val="22311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50484</TotalTime>
  <Words>1461</Words>
  <Application>Microsoft Macintosh PowerPoint</Application>
  <PresentationFormat>Widescreen</PresentationFormat>
  <Paragraphs>370</Paragraphs>
  <Slides>34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Courier New</vt:lpstr>
      <vt:lpstr>Palatino</vt:lpstr>
      <vt:lpstr>Wingdings</vt:lpstr>
      <vt:lpstr>dan-berkeley-nlp-v1</vt:lpstr>
      <vt:lpstr>Photo Editor Photo</vt:lpstr>
      <vt:lpstr>CS 188: Artificial Intelligence </vt:lpstr>
      <vt:lpstr>Last Time</vt:lpstr>
      <vt:lpstr>Workflow</vt:lpstr>
      <vt:lpstr>Practical Tip: Baselines</vt:lpstr>
      <vt:lpstr>Linear Classifiers</vt:lpstr>
      <vt:lpstr>Feature Vectors</vt:lpstr>
      <vt:lpstr>Some (Simplified) Biology</vt:lpstr>
      <vt:lpstr>Linear Classifiers</vt:lpstr>
      <vt:lpstr>Weights</vt:lpstr>
      <vt:lpstr>Decision Rules</vt:lpstr>
      <vt:lpstr>Binary Decision Rule</vt:lpstr>
      <vt:lpstr>Binary Decision Rule</vt:lpstr>
      <vt:lpstr>Binary Decision Rule</vt:lpstr>
      <vt:lpstr>Weight Updates</vt:lpstr>
      <vt:lpstr>Learning: Binary Perceptron</vt:lpstr>
      <vt:lpstr>Learning: Binary Perceptron</vt:lpstr>
      <vt:lpstr>Examples: Perceptron</vt:lpstr>
      <vt:lpstr>Multiclass Decision Rule</vt:lpstr>
      <vt:lpstr>Learning: Multiclass Perceptron</vt:lpstr>
      <vt:lpstr>Example: Multiclass Perceptron</vt:lpstr>
      <vt:lpstr>Properties of Perceptrons</vt:lpstr>
      <vt:lpstr>Problems with the Perceptron</vt:lpstr>
      <vt:lpstr>Improving the Perceptron</vt:lpstr>
      <vt:lpstr>Non-Separable Case: Deterministic Decision</vt:lpstr>
      <vt:lpstr>Non-Separable Case: Probabilistic Decision</vt:lpstr>
      <vt:lpstr>How to get probabilistic decisions?</vt:lpstr>
      <vt:lpstr>A 1D Example</vt:lpstr>
      <vt:lpstr>The Soft Max</vt:lpstr>
      <vt:lpstr>Best w? </vt:lpstr>
      <vt:lpstr>Separable Case: Deterministic Decision – Many Options</vt:lpstr>
      <vt:lpstr>Separable Case: Probabilistic Decision – Clear Preference</vt:lpstr>
      <vt:lpstr>Multiclass Logistic Regression</vt:lpstr>
      <vt:lpstr>Best w? 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Pieter Abbeel</cp:lastModifiedBy>
  <cp:revision>2924</cp:revision>
  <cp:lastPrinted>2018-11-06T08:59:25Z</cp:lastPrinted>
  <dcterms:created xsi:type="dcterms:W3CDTF">2004-08-27T04:16:05Z</dcterms:created>
  <dcterms:modified xsi:type="dcterms:W3CDTF">2021-11-09T22:05:30Z</dcterms:modified>
</cp:coreProperties>
</file>