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0" r:id="rId4"/>
    <p:sldId id="350" r:id="rId5"/>
    <p:sldId id="311" r:id="rId6"/>
    <p:sldId id="312" r:id="rId7"/>
    <p:sldId id="352" r:id="rId8"/>
    <p:sldId id="313" r:id="rId9"/>
    <p:sldId id="314" r:id="rId10"/>
    <p:sldId id="353" r:id="rId11"/>
    <p:sldId id="315" r:id="rId12"/>
    <p:sldId id="316" r:id="rId13"/>
    <p:sldId id="354" r:id="rId14"/>
    <p:sldId id="317" r:id="rId15"/>
    <p:sldId id="318" r:id="rId16"/>
    <p:sldId id="355" r:id="rId17"/>
    <p:sldId id="319" r:id="rId18"/>
    <p:sldId id="320" r:id="rId19"/>
    <p:sldId id="356" r:id="rId20"/>
    <p:sldId id="321" r:id="rId21"/>
    <p:sldId id="322" r:id="rId22"/>
    <p:sldId id="357" r:id="rId23"/>
    <p:sldId id="323" r:id="rId24"/>
    <p:sldId id="324" r:id="rId25"/>
    <p:sldId id="358" r:id="rId26"/>
    <p:sldId id="325" r:id="rId27"/>
    <p:sldId id="326" r:id="rId28"/>
    <p:sldId id="359" r:id="rId29"/>
    <p:sldId id="327" r:id="rId30"/>
    <p:sldId id="328" r:id="rId31"/>
    <p:sldId id="360" r:id="rId32"/>
    <p:sldId id="329" r:id="rId33"/>
    <p:sldId id="330" r:id="rId34"/>
    <p:sldId id="361" r:id="rId35"/>
    <p:sldId id="331" r:id="rId36"/>
    <p:sldId id="332" r:id="rId37"/>
    <p:sldId id="362" r:id="rId38"/>
    <p:sldId id="333" r:id="rId39"/>
    <p:sldId id="334" r:id="rId40"/>
    <p:sldId id="363" r:id="rId41"/>
    <p:sldId id="335" r:id="rId42"/>
    <p:sldId id="336" r:id="rId43"/>
    <p:sldId id="364" r:id="rId44"/>
    <p:sldId id="337" r:id="rId45"/>
    <p:sldId id="338" r:id="rId46"/>
    <p:sldId id="365" r:id="rId47"/>
    <p:sldId id="371" r:id="rId48"/>
    <p:sldId id="339" r:id="rId49"/>
    <p:sldId id="340" r:id="rId50"/>
    <p:sldId id="36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Gambling 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Math Tournament – 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Three.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Four.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Logic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947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Four.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following statements made by five different people.</a:t>
            </a:r>
          </a:p>
          <a:p>
            <a:r>
              <a:rPr lang="en-US" sz="2400" dirty="0" smtClean="0"/>
              <a:t>a. Person </a:t>
            </a:r>
            <a:r>
              <a:rPr lang="en-US" sz="2400" dirty="0"/>
              <a:t>b and Person c are lying!</a:t>
            </a:r>
          </a:p>
          <a:p>
            <a:r>
              <a:rPr lang="en-US" sz="2400" dirty="0" smtClean="0"/>
              <a:t>b. Person </a:t>
            </a:r>
            <a:r>
              <a:rPr lang="en-US" sz="2400" dirty="0"/>
              <a:t>c and Person d are lying!</a:t>
            </a:r>
          </a:p>
          <a:p>
            <a:r>
              <a:rPr lang="en-US" sz="2400" dirty="0" smtClean="0"/>
              <a:t>c. Person </a:t>
            </a:r>
            <a:r>
              <a:rPr lang="en-US" sz="2400" dirty="0"/>
              <a:t>d and Person e are lying!</a:t>
            </a:r>
          </a:p>
          <a:p>
            <a:r>
              <a:rPr lang="en-US" sz="2400" dirty="0" smtClean="0"/>
              <a:t>d. I </a:t>
            </a:r>
            <a:r>
              <a:rPr lang="en-US" sz="2400" dirty="0"/>
              <a:t>am telling the truth!</a:t>
            </a:r>
          </a:p>
          <a:p>
            <a:r>
              <a:rPr lang="en-US" sz="2400" dirty="0" smtClean="0"/>
              <a:t>e. Person </a:t>
            </a:r>
            <a:r>
              <a:rPr lang="en-US" sz="2400" dirty="0"/>
              <a:t>a and Person b are not both lying!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is the maximum possible number of statements that could be true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30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Four.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Five.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Geometry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964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Five.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line </a:t>
            </a:r>
            <a:r>
              <a:rPr lang="en-US" sz="2800" i="1" dirty="0"/>
              <a:t>l</a:t>
            </a:r>
            <a:r>
              <a:rPr lang="en-US" sz="2800" dirty="0" smtClean="0"/>
              <a:t> </a:t>
            </a:r>
            <a:r>
              <a:rPr lang="en-US" sz="2800" dirty="0"/>
              <a:t>is drawn through a square such that it splits the square into two regions, each with area </a:t>
            </a:r>
            <a:r>
              <a:rPr lang="en-US" sz="2800" dirty="0" smtClean="0"/>
              <a:t>32. </a:t>
            </a:r>
            <a:r>
              <a:rPr lang="en-US" sz="2800" dirty="0"/>
              <a:t>If the line intersects the square </a:t>
            </a:r>
            <a:r>
              <a:rPr lang="en-US" sz="2800" dirty="0" smtClean="0"/>
              <a:t>1 </a:t>
            </a:r>
            <a:r>
              <a:rPr lang="en-US" sz="2800" dirty="0"/>
              <a:t>unit from one vertex, </a:t>
            </a:r>
            <a:r>
              <a:rPr lang="en-US" sz="2800" dirty="0" smtClean="0"/>
              <a:t>find the length </a:t>
            </a:r>
            <a:r>
              <a:rPr lang="en-US" sz="2800" dirty="0"/>
              <a:t>of the portion of </a:t>
            </a:r>
            <a:r>
              <a:rPr lang="en-US" sz="2800" i="1" dirty="0"/>
              <a:t>l</a:t>
            </a:r>
            <a:r>
              <a:rPr lang="en-US" sz="2800" dirty="0" smtClean="0"/>
              <a:t> </a:t>
            </a:r>
            <a:r>
              <a:rPr lang="en-US" sz="2800" dirty="0"/>
              <a:t>contained entirely within the square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651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Five.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Six.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Theory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683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Six.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November 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, </a:t>
            </a:r>
            <a:r>
              <a:rPr lang="en-US" sz="2800" dirty="0"/>
              <a:t>2012 is a Saturday. What day of the week is November 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, </a:t>
            </a:r>
            <a:r>
              <a:rPr lang="en-US" sz="2800" dirty="0"/>
              <a:t>2016?</a:t>
            </a:r>
          </a:p>
        </p:txBody>
      </p:sp>
    </p:spTree>
    <p:extLst>
      <p:ext uri="{BB962C8B-B14F-4D97-AF65-F5344CB8AC3E}">
        <p14:creationId xmlns:p14="http://schemas.microsoft.com/office/powerpoint/2010/main" val="426579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Six.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Thursday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Combinatorics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639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Seven.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Meta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192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Seven.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Guess an integer between 1 and 100 (inclusive) that is less than the average of all submitted numbers!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06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Seven.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Eight.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Geometry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782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Eight.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rectangle has vertices with coordinates </a:t>
            </a:r>
            <a:r>
              <a:rPr lang="en-US" sz="2800" dirty="0" smtClean="0"/>
              <a:t>(</a:t>
            </a:r>
            <a:r>
              <a:rPr lang="en-US" sz="2800" dirty="0"/>
              <a:t>-1,3</a:t>
            </a:r>
            <a:r>
              <a:rPr lang="en-US" sz="2800" dirty="0" smtClean="0"/>
              <a:t>), (</a:t>
            </a:r>
            <a:r>
              <a:rPr lang="en-US" sz="2800" dirty="0"/>
              <a:t>9,3</a:t>
            </a:r>
            <a:r>
              <a:rPr lang="en-US" sz="2800" dirty="0" smtClean="0"/>
              <a:t>), (</a:t>
            </a:r>
            <a:r>
              <a:rPr lang="en-US" sz="2800" dirty="0"/>
              <a:t>9,19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/>
              <a:t>-1,19</a:t>
            </a:r>
            <a:r>
              <a:rPr lang="en-US" sz="2800" dirty="0" smtClean="0"/>
              <a:t>). What is the </a:t>
            </a:r>
            <a:r>
              <a:rPr lang="en-US" sz="2800" dirty="0"/>
              <a:t>probability that a point randomly chosen inside the rectangle will be to the right of the line </a:t>
            </a:r>
            <a:r>
              <a:rPr lang="en-US" sz="2800" dirty="0" smtClean="0"/>
              <a:t>y </a:t>
            </a:r>
            <a:r>
              <a:rPr lang="en-US" sz="2800" dirty="0"/>
              <a:t>= 2x + </a:t>
            </a:r>
            <a:r>
              <a:rPr lang="en-US" sz="2800" dirty="0" smtClean="0"/>
              <a:t>1?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859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Eight.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2/5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Nine.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Combinatorics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964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Nine.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Jim has </a:t>
            </a:r>
            <a:r>
              <a:rPr lang="en-US" sz="2800" dirty="0" smtClean="0"/>
              <a:t>3 </a:t>
            </a:r>
            <a:r>
              <a:rPr lang="en-US" sz="2800" dirty="0"/>
              <a:t>quarters, </a:t>
            </a:r>
            <a:r>
              <a:rPr lang="en-US" sz="2800" dirty="0" smtClean="0"/>
              <a:t>4 </a:t>
            </a:r>
            <a:r>
              <a:rPr lang="en-US" sz="2800" dirty="0"/>
              <a:t>nickels, </a:t>
            </a:r>
            <a:r>
              <a:rPr lang="en-US" sz="2800" dirty="0" smtClean="0"/>
              <a:t>5 </a:t>
            </a:r>
            <a:r>
              <a:rPr lang="en-US" sz="2800" dirty="0"/>
              <a:t>dimes, and 6</a:t>
            </a:r>
            <a:r>
              <a:rPr lang="en-US" sz="2800" dirty="0" smtClean="0"/>
              <a:t> </a:t>
            </a:r>
            <a:r>
              <a:rPr lang="en-US" sz="2800" dirty="0"/>
              <a:t>pennies. In how many ways can he make </a:t>
            </a:r>
            <a:r>
              <a:rPr lang="en-US" sz="2800" dirty="0" smtClean="0"/>
              <a:t>97 cents?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651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Nine.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Algebra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683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bag holds 6 coins. Three have tails on both sides, two have heads on both sides, and one has heads on one side and tails on the other. If you pick a coin at random and notice the only side you can see is heads, what is the probability that the other side is also a head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1283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the world of </a:t>
            </a:r>
            <a:r>
              <a:rPr lang="en-US" sz="2800" dirty="0" err="1"/>
              <a:t>Samdep</a:t>
            </a:r>
            <a:r>
              <a:rPr lang="en-US" sz="2800" dirty="0"/>
              <a:t>, the order of operations is the reverse of what it is here; that is, addition and subtraction come before multiplication and division, and exponents are evaluated last. Then, </a:t>
            </a:r>
            <a:r>
              <a:rPr lang="en-US" sz="2800" dirty="0" smtClean="0"/>
              <a:t>if</a:t>
            </a:r>
          </a:p>
          <a:p>
            <a:r>
              <a:rPr lang="en-US" sz="2800" dirty="0" smtClean="0"/>
              <a:t>3 + 3 / </a:t>
            </a:r>
            <a:r>
              <a:rPr lang="en-US" sz="2800" dirty="0"/>
              <a:t>6 </a:t>
            </a:r>
            <a:r>
              <a:rPr lang="en-US" sz="2800" dirty="0" smtClean="0"/>
              <a:t>- </a:t>
            </a:r>
            <a:r>
              <a:rPr lang="en-US" sz="2800" dirty="0"/>
              <a:t>4 </a:t>
            </a:r>
            <a:r>
              <a:rPr lang="en-US" sz="2800" dirty="0" smtClean="0"/>
              <a:t>* 3 </a:t>
            </a:r>
            <a:r>
              <a:rPr lang="en-US" sz="2800" dirty="0"/>
              <a:t>^</a:t>
            </a:r>
            <a:r>
              <a:rPr lang="en-US" sz="2800" dirty="0" smtClean="0"/>
              <a:t> 2 = x * </a:t>
            </a:r>
            <a:r>
              <a:rPr lang="en-US" sz="2800" dirty="0"/>
              <a:t>4 </a:t>
            </a:r>
            <a:r>
              <a:rPr lang="en-US" sz="2800" dirty="0" smtClean="0"/>
              <a:t>+ 5, </a:t>
            </a:r>
            <a:r>
              <a:rPr lang="en-US" sz="2800" dirty="0"/>
              <a:t>find x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579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Eleven.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Theory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1928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Eleven.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Including 0 </a:t>
            </a:r>
            <a:r>
              <a:rPr lang="en-US" sz="2800" dirty="0"/>
              <a:t>and the one-digit integers, what is the </a:t>
            </a:r>
            <a:r>
              <a:rPr lang="en-US" sz="2800" dirty="0" smtClean="0"/>
              <a:t>42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palindrome?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062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Eleven.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323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Twelve.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Geometry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782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Twelve.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Circle 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of radius </a:t>
            </a:r>
            <a:r>
              <a:rPr lang="en-US" sz="2800" dirty="0" smtClean="0"/>
              <a:t>2 </a:t>
            </a:r>
            <a:r>
              <a:rPr lang="en-US" sz="2800" dirty="0"/>
              <a:t>is internally tangent to circle 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of radius 9</a:t>
            </a:r>
            <a:r>
              <a:rPr lang="en-US" sz="2800" dirty="0" smtClean="0"/>
              <a:t>. </a:t>
            </a:r>
            <a:r>
              <a:rPr lang="en-US" sz="2800" dirty="0"/>
              <a:t>A radius of circle 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is drawn tangent to circle 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</a:t>
            </a:r>
            <a:r>
              <a:rPr lang="en-US" sz="2800" dirty="0"/>
              <a:t>and the radius of circle 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perpendicular to the tangent is extended until it intersects circle 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at </a:t>
            </a:r>
            <a:r>
              <a:rPr lang="en-US" sz="2800" dirty="0" smtClean="0"/>
              <a:t>P. </a:t>
            </a:r>
            <a:r>
              <a:rPr lang="en-US" sz="2800" dirty="0"/>
              <a:t>Find the distance from </a:t>
            </a:r>
            <a:r>
              <a:rPr lang="en-US" sz="2800" dirty="0" smtClean="0"/>
              <a:t>P </a:t>
            </a:r>
            <a:r>
              <a:rPr lang="en-US" sz="2800" dirty="0"/>
              <a:t>to the center of circle 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  <a:r>
              <a:rPr lang="en-US" sz="2800" dirty="0"/>
              <a:t>Denote this by </a:t>
            </a:r>
            <a:r>
              <a:rPr lang="en-US" sz="2800" dirty="0" smtClean="0"/>
              <a:t>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8593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Twelve.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Thirteen.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Logic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9646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Thirteen.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of the following people is lying. Who?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5 is lying.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3 is telling the truth, then so am 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4</a:t>
            </a:r>
            <a:r>
              <a:rPr lang="en-US" sz="2800" dirty="0" smtClean="0"/>
              <a:t> and 5 are not both telling the truth.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 am telling the truth.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1 is lying.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651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  <a:r>
              <a:rPr lang="en-US" sz="4000" smtClean="0"/>
              <a:t>/</a:t>
            </a:r>
            <a:r>
              <a:rPr lang="en-US" sz="4000" dirty="0" smtClean="0"/>
              <a:t>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815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Thirteen.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Fourteen.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Combinatorics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6830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Fourteen.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 students in a math class are divided into groups of 3 students each. What is the probability that Edgar and Edward (two of the students) are in the same group?</a:t>
            </a:r>
          </a:p>
        </p:txBody>
      </p:sp>
    </p:spTree>
    <p:extLst>
      <p:ext uri="{BB962C8B-B14F-4D97-AF65-F5344CB8AC3E}">
        <p14:creationId xmlns:p14="http://schemas.microsoft.com/office/powerpoint/2010/main" val="4265799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Fourteen.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1/4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Fifteen.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Geometry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1928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Fifteen.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surface area of a cube inscribed in a sphere with surface area 8π?</a:t>
            </a:r>
          </a:p>
        </p:txBody>
      </p:sp>
    </p:spTree>
    <p:extLst>
      <p:ext uri="{BB962C8B-B14F-4D97-AF65-F5344CB8AC3E}">
        <p14:creationId xmlns:p14="http://schemas.microsoft.com/office/powerpoint/2010/main" val="743062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Fifteen.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326878"/>
          </a:xfrm>
        </p:spPr>
        <p:txBody>
          <a:bodyPr/>
          <a:lstStyle/>
          <a:p>
            <a:r>
              <a:rPr lang="en-US" dirty="0" smtClean="0"/>
              <a:t>Last</a:t>
            </a:r>
            <a:br>
              <a:rPr lang="en-US" dirty="0" smtClean="0"/>
            </a:br>
            <a:r>
              <a:rPr lang="en-US" dirty="0" smtClean="0"/>
              <a:t>Question</a:t>
            </a:r>
            <a:br>
              <a:rPr lang="en-US" dirty="0" smtClean="0"/>
            </a:b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12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Sixteen.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Theory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782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Sixteen.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 simplest form, what </a:t>
            </a:r>
            <a:r>
              <a:rPr lang="en-US" sz="2800" dirty="0" smtClean="0"/>
              <a:t>is</a:t>
            </a:r>
          </a:p>
          <a:p>
            <a:pPr algn="ctr"/>
            <a:r>
              <a:rPr lang="en-US" sz="2800" dirty="0" smtClean="0"/>
              <a:t>(36</a:t>
            </a:r>
            <a:r>
              <a:rPr lang="en-US" sz="2800" dirty="0"/>
              <a:t>! + 37</a:t>
            </a:r>
            <a:r>
              <a:rPr lang="en-US" sz="2800" dirty="0" smtClean="0"/>
              <a:t>!)/(38</a:t>
            </a:r>
            <a:r>
              <a:rPr lang="en-US" sz="2800" dirty="0"/>
              <a:t>! + 39</a:t>
            </a:r>
            <a:r>
              <a:rPr lang="en-US" sz="2800" dirty="0" smtClean="0"/>
              <a:t>!)?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859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Two.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Algebra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9474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Sixteen.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1/1480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Tw0.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class of 45 students contains students from </a:t>
            </a:r>
            <a:r>
              <a:rPr lang="en-US" sz="2800" dirty="0" smtClean="0"/>
              <a:t>3 </a:t>
            </a:r>
            <a:r>
              <a:rPr lang="en-US" sz="2800" dirty="0"/>
              <a:t>different majors. 15 students are EECS majors, 20 are MCB majors, and 20 are Math majors. 3 double major in EECS and Math, 5 double major in Math and MCB, and 4 double major in MCB and EECS. How many of them are triple majors in EECS, Math and MCB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030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Two.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78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Three.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3244680"/>
            <a:ext cx="658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Meta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947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Three.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492" y="2241380"/>
            <a:ext cx="6586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Pick an integer between 1 and 100 (inclusive).</a:t>
            </a:r>
          </a:p>
          <a:p>
            <a:r>
              <a:rPr lang="en-US" sz="2800" dirty="0" smtClean="0"/>
              <a:t>You </a:t>
            </a:r>
            <a:r>
              <a:rPr lang="en-US" sz="2800" b="1" i="1" u="sng" dirty="0" smtClean="0"/>
              <a:t>win</a:t>
            </a:r>
            <a:r>
              <a:rPr lang="en-US" sz="2800" dirty="0" smtClean="0"/>
              <a:t> if </a:t>
            </a:r>
            <a:r>
              <a:rPr lang="en-US" sz="2800" i="1" dirty="0" smtClean="0"/>
              <a:t>at least one other person </a:t>
            </a:r>
            <a:r>
              <a:rPr lang="en-US" sz="2800" dirty="0" smtClean="0"/>
              <a:t>picks your number.</a:t>
            </a:r>
          </a:p>
          <a:p>
            <a:r>
              <a:rPr lang="en-US" sz="2800" dirty="0" smtClean="0"/>
              <a:t>You </a:t>
            </a:r>
            <a:r>
              <a:rPr lang="en-US" sz="2800" b="1" i="1" u="sng" dirty="0" smtClean="0"/>
              <a:t>lose</a:t>
            </a:r>
            <a:r>
              <a:rPr lang="en-US" sz="2800" dirty="0" smtClean="0"/>
              <a:t> if </a:t>
            </a:r>
            <a:r>
              <a:rPr lang="en-US" sz="2800" i="1" dirty="0" smtClean="0"/>
              <a:t>nobody else</a:t>
            </a:r>
            <a:r>
              <a:rPr lang="en-US" sz="2800" dirty="0" smtClean="0"/>
              <a:t> picks your number.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030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432</TotalTime>
  <Words>857</Words>
  <Application>Microsoft Macintosh PowerPoint</Application>
  <PresentationFormat>On-screen Show (4:3)</PresentationFormat>
  <Paragraphs>114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Pushpin</vt:lpstr>
      <vt:lpstr>Gambling Round</vt:lpstr>
      <vt:lpstr>Question One.</vt:lpstr>
      <vt:lpstr>Question One.</vt:lpstr>
      <vt:lpstr>Question One.</vt:lpstr>
      <vt:lpstr>Question Two.</vt:lpstr>
      <vt:lpstr>Question Tw0.</vt:lpstr>
      <vt:lpstr>Question Two.</vt:lpstr>
      <vt:lpstr>Question Three.</vt:lpstr>
      <vt:lpstr>Question Three.</vt:lpstr>
      <vt:lpstr>Question Three.</vt:lpstr>
      <vt:lpstr>Question Four.</vt:lpstr>
      <vt:lpstr>Question Four.</vt:lpstr>
      <vt:lpstr>Question Four.</vt:lpstr>
      <vt:lpstr>Question Five.</vt:lpstr>
      <vt:lpstr>Question Five.</vt:lpstr>
      <vt:lpstr>Question Five.</vt:lpstr>
      <vt:lpstr>Question Six.</vt:lpstr>
      <vt:lpstr>Question Six.</vt:lpstr>
      <vt:lpstr>Question Six.</vt:lpstr>
      <vt:lpstr>Question Seven.</vt:lpstr>
      <vt:lpstr>Question Seven.</vt:lpstr>
      <vt:lpstr>Question Seven.</vt:lpstr>
      <vt:lpstr>Question Eight.</vt:lpstr>
      <vt:lpstr>Question Eight.</vt:lpstr>
      <vt:lpstr>Question Eight.</vt:lpstr>
      <vt:lpstr>Question Nine.</vt:lpstr>
      <vt:lpstr>Question Nine.</vt:lpstr>
      <vt:lpstr>Question Nine.</vt:lpstr>
      <vt:lpstr>Question Ten.</vt:lpstr>
      <vt:lpstr>Question Ten.</vt:lpstr>
      <vt:lpstr>Question Ten.</vt:lpstr>
      <vt:lpstr>Question Eleven.</vt:lpstr>
      <vt:lpstr>Question Eleven.</vt:lpstr>
      <vt:lpstr>Question Eleven.</vt:lpstr>
      <vt:lpstr>Question Twelve.</vt:lpstr>
      <vt:lpstr>Question Twelve.</vt:lpstr>
      <vt:lpstr>Question Twelve.</vt:lpstr>
      <vt:lpstr>Question Thirteen.</vt:lpstr>
      <vt:lpstr>Question Thirteen.</vt:lpstr>
      <vt:lpstr>Question Thirteen.</vt:lpstr>
      <vt:lpstr>Question Fourteen.</vt:lpstr>
      <vt:lpstr>Question Fourteen.</vt:lpstr>
      <vt:lpstr>Question Fourteen.</vt:lpstr>
      <vt:lpstr>Question Fifteen.</vt:lpstr>
      <vt:lpstr>Question Fifteen.</vt:lpstr>
      <vt:lpstr>Question Fifteen.</vt:lpstr>
      <vt:lpstr>Last Question !!!</vt:lpstr>
      <vt:lpstr>Question Sixteen.</vt:lpstr>
      <vt:lpstr>Question Sixteen.</vt:lpstr>
      <vt:lpstr>Question Sixteen.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Ciphering Round</dc:title>
  <dc:creator>Henry Maltby</dc:creator>
  <cp:lastModifiedBy>Henry Maltby</cp:lastModifiedBy>
  <cp:revision>20</cp:revision>
  <dcterms:created xsi:type="dcterms:W3CDTF">2012-11-02T20:31:30Z</dcterms:created>
  <dcterms:modified xsi:type="dcterms:W3CDTF">2012-11-17T23:29:49Z</dcterms:modified>
</cp:coreProperties>
</file>