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70" r:id="rId6"/>
    <p:sldId id="272" r:id="rId7"/>
    <p:sldId id="271" r:id="rId8"/>
    <p:sldId id="265" r:id="rId9"/>
    <p:sldId id="258" r:id="rId10"/>
    <p:sldId id="267" r:id="rId11"/>
    <p:sldId id="268" r:id="rId12"/>
    <p:sldId id="269" r:id="rId13"/>
    <p:sldId id="259" r:id="rId14"/>
    <p:sldId id="2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xP5m7PDweM/kmCuoOOGRbjLj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4646"/>
  </p:normalViewPr>
  <p:slideViewPr>
    <p:cSldViewPr snapToGrid="0">
      <p:cViewPr varScale="1">
        <p:scale>
          <a:sx n="87" d="100"/>
          <a:sy n="87" d="100"/>
        </p:scale>
        <p:origin x="184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BFFD3DE-4650-2EF0-E519-6B60597C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>
            <a:extLst>
              <a:ext uri="{FF2B5EF4-FFF2-40B4-BE49-F238E27FC236}">
                <a16:creationId xmlns:a16="http://schemas.microsoft.com/office/drawing/2014/main" id="{A09B6E61-68D8-A0EB-99F9-41883FD34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>
            <a:extLst>
              <a:ext uri="{FF2B5EF4-FFF2-40B4-BE49-F238E27FC236}">
                <a16:creationId xmlns:a16="http://schemas.microsoft.com/office/drawing/2014/main" id="{80E3D266-DE45-6974-E07E-533F6E441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77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104F70D-2F8E-D008-F643-AC4D4B90E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>
            <a:extLst>
              <a:ext uri="{FF2B5EF4-FFF2-40B4-BE49-F238E27FC236}">
                <a16:creationId xmlns:a16="http://schemas.microsoft.com/office/drawing/2014/main" id="{8B06BB2F-C393-398C-AB8A-A57ADF1D9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>
            <a:extLst>
              <a:ext uri="{FF2B5EF4-FFF2-40B4-BE49-F238E27FC236}">
                <a16:creationId xmlns:a16="http://schemas.microsoft.com/office/drawing/2014/main" id="{47F20953-8D1F-37A3-F844-21F685EBA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08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F1C8D09-B494-28F8-F648-004B780E1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>
            <a:extLst>
              <a:ext uri="{FF2B5EF4-FFF2-40B4-BE49-F238E27FC236}">
                <a16:creationId xmlns:a16="http://schemas.microsoft.com/office/drawing/2014/main" id="{B1C4FBB2-4B08-78D1-E30A-4F38A2D0B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>
            <a:extLst>
              <a:ext uri="{FF2B5EF4-FFF2-40B4-BE49-F238E27FC236}">
                <a16:creationId xmlns:a16="http://schemas.microsoft.com/office/drawing/2014/main" id="{C7BFA113-1404-7705-6E96-28FE3F47E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0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D81DB00-2898-5829-7C22-82C03EAAA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CD2F8F5C-F403-C0F4-3DEE-6E917D047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>
            <a:extLst>
              <a:ext uri="{FF2B5EF4-FFF2-40B4-BE49-F238E27FC236}">
                <a16:creationId xmlns:a16="http://schemas.microsoft.com/office/drawing/2014/main" id="{04846D03-E36A-6F9D-1BD2-38A89C368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7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3FAD2BD-A1E5-E8E5-B2CD-EBB224A02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08A1675A-59DE-F588-AAA3-9F784EFD5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>
            <a:extLst>
              <a:ext uri="{FF2B5EF4-FFF2-40B4-BE49-F238E27FC236}">
                <a16:creationId xmlns:a16="http://schemas.microsoft.com/office/drawing/2014/main" id="{53EFF3D4-9217-52A4-A271-3B43EDB104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50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0E86249-674C-12A5-D31A-AC0271FF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C65EC415-3EC5-5312-7092-1032A0D441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>
            <a:extLst>
              <a:ext uri="{FF2B5EF4-FFF2-40B4-BE49-F238E27FC236}">
                <a16:creationId xmlns:a16="http://schemas.microsoft.com/office/drawing/2014/main" id="{1FB4E63D-3AEB-7270-2430-F2702BB69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92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69D1AD0-904B-27BF-CDDE-F4F75829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EA9C16B3-92A9-C3FB-4EE9-E831356C2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>
            <a:extLst>
              <a:ext uri="{FF2B5EF4-FFF2-40B4-BE49-F238E27FC236}">
                <a16:creationId xmlns:a16="http://schemas.microsoft.com/office/drawing/2014/main" id="{9E1339BC-BCDE-09FB-1437-2C10FFCFF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C2DA927-D239-7546-5BF3-0F42A44E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>
            <a:extLst>
              <a:ext uri="{FF2B5EF4-FFF2-40B4-BE49-F238E27FC236}">
                <a16:creationId xmlns:a16="http://schemas.microsoft.com/office/drawing/2014/main" id="{13F36CF7-4976-A90F-5B9B-EE2A67206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>
            <a:extLst>
              <a:ext uri="{FF2B5EF4-FFF2-40B4-BE49-F238E27FC236}">
                <a16:creationId xmlns:a16="http://schemas.microsoft.com/office/drawing/2014/main" id="{381DAB93-C319-DDFA-2D17-D697DB4BC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01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EB29EC-6D24-877A-796A-8BAD8333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>
            <a:extLst>
              <a:ext uri="{FF2B5EF4-FFF2-40B4-BE49-F238E27FC236}">
                <a16:creationId xmlns:a16="http://schemas.microsoft.com/office/drawing/2014/main" id="{E024074B-CAF2-60D7-6647-A26FC7B17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>
            <a:extLst>
              <a:ext uri="{FF2B5EF4-FFF2-40B4-BE49-F238E27FC236}">
                <a16:creationId xmlns:a16="http://schemas.microsoft.com/office/drawing/2014/main" id="{FFC23462-BC8B-DBB9-8756-5390A224F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8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0" y="511389"/>
            <a:ext cx="91251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700" b="1" dirty="0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700" b="1" dirty="0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SpaceX Fan App</a:t>
            </a:r>
            <a:br>
              <a:rPr lang="en-US" sz="3700" b="1" dirty="0">
                <a:solidFill>
                  <a:srgbClr val="CC0000"/>
                </a:solidFill>
              </a:rPr>
            </a:br>
            <a:endParaRPr sz="1900" b="1" dirty="0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 b="1" dirty="0">
                <a:solidFill>
                  <a:srgbClr val="434343"/>
                </a:solidFill>
              </a:rPr>
              <a:t>Murat </a:t>
            </a:r>
            <a:r>
              <a:rPr lang="en-US" sz="1900" b="1" dirty="0" err="1">
                <a:solidFill>
                  <a:srgbClr val="434343"/>
                </a:solidFill>
              </a:rPr>
              <a:t>Berke</a:t>
            </a:r>
            <a:r>
              <a:rPr lang="en-US" sz="1900" b="1" dirty="0">
                <a:solidFill>
                  <a:srgbClr val="434343"/>
                </a:solidFill>
              </a:rPr>
              <a:t> </a:t>
            </a:r>
            <a:r>
              <a:rPr lang="en-US" sz="1900" b="1" dirty="0" err="1">
                <a:solidFill>
                  <a:srgbClr val="434343"/>
                </a:solidFill>
              </a:rPr>
              <a:t>Türkan</a:t>
            </a:r>
            <a:endParaRPr sz="1400" b="1" dirty="0">
              <a:solidFill>
                <a:srgbClr val="434343"/>
              </a:solidFill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"/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CBFB741-8597-533A-C6AC-8176E8EB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5D27632E-0E96-FAD0-001F-F02F3238D6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1C7E0A22-AC75-1881-3D81-F5EE4280F08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5CEA642E-A5FF-07EB-4777-BE6C11AFCE24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>
            <a:extLst>
              <a:ext uri="{FF2B5EF4-FFF2-40B4-BE49-F238E27FC236}">
                <a16:creationId xmlns:a16="http://schemas.microsoft.com/office/drawing/2014/main" id="{0FB70BCF-E295-5AC2-BC4C-D67D33381D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47D3E358-40A0-B3CD-193C-FAA5FFB1E9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App Features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D5D76-097B-D361-9FF3-DFA7C58D8998}"/>
              </a:ext>
            </a:extLst>
          </p:cNvPr>
          <p:cNvSpPr txBox="1"/>
          <p:nvPr/>
        </p:nvSpPr>
        <p:spPr>
          <a:xfrm>
            <a:off x="627306" y="1118915"/>
            <a:ext cx="4468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Favorites View</a:t>
            </a:r>
          </a:p>
          <a:p>
            <a:endParaRPr lang="en-T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FaceID</a:t>
            </a:r>
            <a:r>
              <a:rPr lang="en-US" sz="1800" dirty="0"/>
              <a:t>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Dynamic UI Display Based on User’s Favorite Rockets</a:t>
            </a:r>
            <a:endParaRPr lang="en-TR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F40A6-C071-AE9F-C541-35B442024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587" y="859391"/>
            <a:ext cx="1704615" cy="36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C68B01D-14EE-EC1C-E71F-41A10ED11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387EE06C-DFE5-6D20-EAC8-BE5A573C7B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B056C7F0-CCE7-183B-367E-DEE8CD5F8C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DDCB61CF-798D-E816-495C-067C8F7C35BB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>
            <a:extLst>
              <a:ext uri="{FF2B5EF4-FFF2-40B4-BE49-F238E27FC236}">
                <a16:creationId xmlns:a16="http://schemas.microsoft.com/office/drawing/2014/main" id="{51D6903C-26C4-1CAD-6B98-6ADB21BD31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61DCFD40-127C-593F-C11E-C0BCA7E23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could be advanced?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01E4-83D7-AC45-300A-0BA000D1D819}"/>
              </a:ext>
            </a:extLst>
          </p:cNvPr>
          <p:cNvSpPr txBox="1"/>
          <p:nvPr/>
        </p:nvSpPr>
        <p:spPr>
          <a:xfrm>
            <a:off x="519812" y="1200360"/>
            <a:ext cx="5146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/>
              <a:t>Time Complexity</a:t>
            </a:r>
          </a:p>
          <a:p>
            <a:endParaRPr lang="en-T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Efficient Management of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Implementation of Advanced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Enhancing Computational Efficiency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1901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1939DC3-D13F-E5F4-F133-F6D5654DD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31A89DBE-B7F4-CB91-57C8-5A697C15DB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7EE3945D-F2CD-E1FF-57C6-97F27A8710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2FB77C31-73F7-1455-F2E1-71945C2862CE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>
            <a:extLst>
              <a:ext uri="{FF2B5EF4-FFF2-40B4-BE49-F238E27FC236}">
                <a16:creationId xmlns:a16="http://schemas.microsoft.com/office/drawing/2014/main" id="{C81E97E4-47D3-ED38-396F-388B690B71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BCB6F96E-00E1-2018-81D5-4C86F289B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could be added?  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379DF-6924-001B-1478-4C1DF19D48EB}"/>
              </a:ext>
            </a:extLst>
          </p:cNvPr>
          <p:cNvSpPr txBox="1"/>
          <p:nvPr/>
        </p:nvSpPr>
        <p:spPr>
          <a:xfrm>
            <a:off x="407330" y="1171366"/>
            <a:ext cx="514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Detailed Upcoming Launches</a:t>
            </a:r>
          </a:p>
          <a:p>
            <a:endParaRPr lang="en-TR" sz="2000" b="1" dirty="0"/>
          </a:p>
          <a:p>
            <a:r>
              <a:rPr lang="en-TR" sz="2000" b="1" dirty="0"/>
              <a:t>V</a:t>
            </a:r>
            <a:r>
              <a:rPr lang="en-US" sz="2000" b="1" dirty="0"/>
              <a:t>P</a:t>
            </a:r>
            <a:r>
              <a:rPr lang="en-TR" sz="2000" b="1" dirty="0"/>
              <a:t>opup</a:t>
            </a:r>
          </a:p>
          <a:p>
            <a:endParaRPr lang="en-TR" sz="2000" b="1" dirty="0"/>
          </a:p>
          <a:p>
            <a:r>
              <a:rPr lang="en-TR" sz="2000" b="1" dirty="0"/>
              <a:t>Apple Sign In</a:t>
            </a:r>
          </a:p>
          <a:p>
            <a:endParaRPr lang="en-TR" sz="2000" b="1" dirty="0"/>
          </a:p>
          <a:p>
            <a:r>
              <a:rPr lang="en-TR" sz="2000" b="1" dirty="0"/>
              <a:t>Reset Password UI</a:t>
            </a:r>
          </a:p>
          <a:p>
            <a:endParaRPr lang="en-TR" sz="2000" b="1" dirty="0"/>
          </a:p>
          <a:p>
            <a:r>
              <a:rPr lang="en-TR" sz="2000" b="1" dirty="0"/>
              <a:t>Log out Button</a:t>
            </a:r>
          </a:p>
          <a:p>
            <a:endParaRPr lang="en-TR" sz="2000" b="1" dirty="0"/>
          </a:p>
          <a:p>
            <a:endParaRPr lang="en-TR" sz="800" b="1" dirty="0"/>
          </a:p>
          <a:p>
            <a:endParaRPr lang="en-TR" sz="800" dirty="0"/>
          </a:p>
        </p:txBody>
      </p:sp>
    </p:spTree>
    <p:extLst>
      <p:ext uri="{BB962C8B-B14F-4D97-AF65-F5344CB8AC3E}">
        <p14:creationId xmlns:p14="http://schemas.microsoft.com/office/powerpoint/2010/main" val="17188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251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>
                <a:solidFill>
                  <a:srgbClr val="CC0000"/>
                </a:solidFill>
              </a:rPr>
              <a:t>Demo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576319" y="33950"/>
            <a:ext cx="5991300" cy="47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7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7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7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US" sz="37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8957569" cy="5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Did I Learn?</a:t>
            </a:r>
            <a:br>
              <a:rPr lang="en-US" sz="3700" b="1" dirty="0">
                <a:solidFill>
                  <a:srgbClr val="CC0000"/>
                </a:solidFill>
              </a:rPr>
            </a:br>
            <a:br>
              <a:rPr lang="en-US" sz="3700" b="1" dirty="0">
                <a:solidFill>
                  <a:srgbClr val="CC0000"/>
                </a:solidFill>
              </a:rPr>
            </a:br>
            <a:endParaRPr sz="3700" b="1" dirty="0">
              <a:solidFill>
                <a:srgbClr val="CC0000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/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D5ED6-3367-8C24-089F-4CA2800EC399}"/>
              </a:ext>
            </a:extLst>
          </p:cNvPr>
          <p:cNvSpPr txBox="1"/>
          <p:nvPr/>
        </p:nvSpPr>
        <p:spPr>
          <a:xfrm>
            <a:off x="519812" y="1137522"/>
            <a:ext cx="3577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b="1" dirty="0"/>
              <a:t>SwiftUI</a:t>
            </a:r>
          </a:p>
          <a:p>
            <a:endParaRPr lang="en-T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Declarative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2000" dirty="0"/>
              <a:t>Refactor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31FD7-918F-2518-97BB-19F392B58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t="9068" r="26740" b="8226"/>
          <a:stretch/>
        </p:blipFill>
        <p:spPr bwMode="auto">
          <a:xfrm>
            <a:off x="5380830" y="1137522"/>
            <a:ext cx="2911170" cy="25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2C332EC-D988-ABF6-808D-7322630F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>
            <a:extLst>
              <a:ext uri="{FF2B5EF4-FFF2-40B4-BE49-F238E27FC236}">
                <a16:creationId xmlns:a16="http://schemas.microsoft.com/office/drawing/2014/main" id="{E7305633-3C4E-B40B-55AD-1C01D7095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8957569" cy="5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Did I Learn?</a:t>
            </a:r>
            <a:br>
              <a:rPr lang="en-US" sz="3700" b="1" dirty="0">
                <a:solidFill>
                  <a:srgbClr val="CC0000"/>
                </a:solidFill>
              </a:rPr>
            </a:br>
            <a:br>
              <a:rPr lang="en-US" sz="3700" b="1" dirty="0">
                <a:solidFill>
                  <a:srgbClr val="CC0000"/>
                </a:solidFill>
              </a:rPr>
            </a:br>
            <a:endParaRPr sz="3700" b="1" dirty="0">
              <a:solidFill>
                <a:srgbClr val="CC0000"/>
              </a:solidFill>
            </a:endParaRPr>
          </a:p>
        </p:txBody>
      </p:sp>
      <p:pic>
        <p:nvPicPr>
          <p:cNvPr id="64" name="Google Shape;64;p2">
            <a:extLst>
              <a:ext uri="{FF2B5EF4-FFF2-40B4-BE49-F238E27FC236}">
                <a16:creationId xmlns:a16="http://schemas.microsoft.com/office/drawing/2014/main" id="{82DA6CF2-9ACF-F398-F692-BC572A1EB9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>
            <a:extLst>
              <a:ext uri="{FF2B5EF4-FFF2-40B4-BE49-F238E27FC236}">
                <a16:creationId xmlns:a16="http://schemas.microsoft.com/office/drawing/2014/main" id="{BE937AD0-3CD9-6CBA-4E97-DA9640A788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>
            <a:extLst>
              <a:ext uri="{FF2B5EF4-FFF2-40B4-BE49-F238E27FC236}">
                <a16:creationId xmlns:a16="http://schemas.microsoft.com/office/drawing/2014/main" id="{3C9490B2-3E85-F499-E4D9-27E57DD1BA0C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2">
            <a:extLst>
              <a:ext uri="{FF2B5EF4-FFF2-40B4-BE49-F238E27FC236}">
                <a16:creationId xmlns:a16="http://schemas.microsoft.com/office/drawing/2014/main" id="{B5887226-9671-BEA7-A70F-DA8D4C74B6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C20D57-93C0-A145-9158-7D0AE0CD2250}"/>
              </a:ext>
            </a:extLst>
          </p:cNvPr>
          <p:cNvSpPr txBox="1"/>
          <p:nvPr/>
        </p:nvSpPr>
        <p:spPr>
          <a:xfrm>
            <a:off x="538712" y="1244434"/>
            <a:ext cx="4052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b="1" dirty="0"/>
              <a:t>Firebase Integration</a:t>
            </a:r>
          </a:p>
          <a:p>
            <a:endParaRPr lang="en-T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Firebase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Firebase Firestore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Firebase Crashlytics</a:t>
            </a:r>
          </a:p>
        </p:txBody>
      </p:sp>
      <p:sp>
        <p:nvSpPr>
          <p:cNvPr id="5" name="AutoShape 2" descr="Firebase | Google's Mobile and Web App Development Platform">
            <a:extLst>
              <a:ext uri="{FF2B5EF4-FFF2-40B4-BE49-F238E27FC236}">
                <a16:creationId xmlns:a16="http://schemas.microsoft.com/office/drawing/2014/main" id="{3D74F814-2621-6611-F9DB-CB3F11240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814071" cy="28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R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B411C40-55B8-A80C-5B11-CF4B3C368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t="15035" r="16388" b="12043"/>
          <a:stretch/>
        </p:blipFill>
        <p:spPr bwMode="auto">
          <a:xfrm>
            <a:off x="5805377" y="1129414"/>
            <a:ext cx="2486623" cy="264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5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94A0A9D-EE2F-38F3-82D1-9B3950FA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>
            <a:extLst>
              <a:ext uri="{FF2B5EF4-FFF2-40B4-BE49-F238E27FC236}">
                <a16:creationId xmlns:a16="http://schemas.microsoft.com/office/drawing/2014/main" id="{15A60A23-5076-B1AC-C4B3-93E5D3F9C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34817"/>
            <a:ext cx="8957569" cy="5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Did I Learn?</a:t>
            </a:r>
            <a:br>
              <a:rPr lang="en-US" sz="3700" b="1" dirty="0">
                <a:solidFill>
                  <a:srgbClr val="CC0000"/>
                </a:solidFill>
              </a:rPr>
            </a:br>
            <a:br>
              <a:rPr lang="en-US" sz="3700" b="1" dirty="0">
                <a:solidFill>
                  <a:srgbClr val="CC0000"/>
                </a:solidFill>
              </a:rPr>
            </a:br>
            <a:endParaRPr sz="3700" b="1" dirty="0">
              <a:solidFill>
                <a:srgbClr val="CC0000"/>
              </a:solidFill>
            </a:endParaRPr>
          </a:p>
        </p:txBody>
      </p:sp>
      <p:pic>
        <p:nvPicPr>
          <p:cNvPr id="64" name="Google Shape;64;p2">
            <a:extLst>
              <a:ext uri="{FF2B5EF4-FFF2-40B4-BE49-F238E27FC236}">
                <a16:creationId xmlns:a16="http://schemas.microsoft.com/office/drawing/2014/main" id="{AC7E1232-C65D-92B6-AA07-B5C2119B45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>
            <a:extLst>
              <a:ext uri="{FF2B5EF4-FFF2-40B4-BE49-F238E27FC236}">
                <a16:creationId xmlns:a16="http://schemas.microsoft.com/office/drawing/2014/main" id="{E0AB241B-B360-9895-E40A-688EB8E7E6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>
            <a:extLst>
              <a:ext uri="{FF2B5EF4-FFF2-40B4-BE49-F238E27FC236}">
                <a16:creationId xmlns:a16="http://schemas.microsoft.com/office/drawing/2014/main" id="{922760B0-ECF1-FE7B-A35C-D771B353104F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2">
            <a:extLst>
              <a:ext uri="{FF2B5EF4-FFF2-40B4-BE49-F238E27FC236}">
                <a16:creationId xmlns:a16="http://schemas.microsoft.com/office/drawing/2014/main" id="{9E185928-36CF-0931-59C0-6F6E522AD0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673FC-19EA-82CA-2186-E0FFBA2F6484}"/>
              </a:ext>
            </a:extLst>
          </p:cNvPr>
          <p:cNvSpPr txBox="1"/>
          <p:nvPr/>
        </p:nvSpPr>
        <p:spPr>
          <a:xfrm>
            <a:off x="519812" y="708117"/>
            <a:ext cx="4371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GitHub</a:t>
            </a:r>
          </a:p>
          <a:p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Committing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Creating and Managing Pull Requests (PR)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Merging Branches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69D918-CC36-BC56-C6DB-26761288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18" y="1205855"/>
            <a:ext cx="2360582" cy="23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18160B-2C79-2BDB-D9CF-6C599539DA7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486" b="42772"/>
          <a:stretch/>
        </p:blipFill>
        <p:spPr>
          <a:xfrm>
            <a:off x="519812" y="2688977"/>
            <a:ext cx="4827448" cy="16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EB4B98E-3D82-E8FC-FFF7-A25B25B8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>
            <a:extLst>
              <a:ext uri="{FF2B5EF4-FFF2-40B4-BE49-F238E27FC236}">
                <a16:creationId xmlns:a16="http://schemas.microsoft.com/office/drawing/2014/main" id="{9A49C4E8-684F-1AA0-EA44-68E4C9B6D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8957569" cy="5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Did I Learn?</a:t>
            </a:r>
            <a:br>
              <a:rPr lang="en-US" sz="3700" b="1" dirty="0">
                <a:solidFill>
                  <a:srgbClr val="CC0000"/>
                </a:solidFill>
              </a:rPr>
            </a:br>
            <a:br>
              <a:rPr lang="en-US" sz="3700" b="1" dirty="0">
                <a:solidFill>
                  <a:srgbClr val="CC0000"/>
                </a:solidFill>
              </a:rPr>
            </a:br>
            <a:endParaRPr sz="3700" b="1" dirty="0">
              <a:solidFill>
                <a:srgbClr val="CC0000"/>
              </a:solidFill>
            </a:endParaRPr>
          </a:p>
        </p:txBody>
      </p:sp>
      <p:pic>
        <p:nvPicPr>
          <p:cNvPr id="64" name="Google Shape;64;p2">
            <a:extLst>
              <a:ext uri="{FF2B5EF4-FFF2-40B4-BE49-F238E27FC236}">
                <a16:creationId xmlns:a16="http://schemas.microsoft.com/office/drawing/2014/main" id="{5EADF0CF-2B63-12BF-4F66-24E30FA5E6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>
            <a:extLst>
              <a:ext uri="{FF2B5EF4-FFF2-40B4-BE49-F238E27FC236}">
                <a16:creationId xmlns:a16="http://schemas.microsoft.com/office/drawing/2014/main" id="{91C5DDC7-2D25-E0E4-33AD-3D311E9D05B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>
            <a:extLst>
              <a:ext uri="{FF2B5EF4-FFF2-40B4-BE49-F238E27FC236}">
                <a16:creationId xmlns:a16="http://schemas.microsoft.com/office/drawing/2014/main" id="{36A92186-4452-A51F-973F-1F1E32517BB2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2">
            <a:extLst>
              <a:ext uri="{FF2B5EF4-FFF2-40B4-BE49-F238E27FC236}">
                <a16:creationId xmlns:a16="http://schemas.microsoft.com/office/drawing/2014/main" id="{1F27FD46-0E95-B145-4161-BD0500CC769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47CD8-1CE7-BED5-C97A-1DE4390ED8DE}"/>
              </a:ext>
            </a:extLst>
          </p:cNvPr>
          <p:cNvSpPr txBox="1"/>
          <p:nvPr/>
        </p:nvSpPr>
        <p:spPr>
          <a:xfrm>
            <a:off x="519812" y="1137521"/>
            <a:ext cx="40521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JIRA</a:t>
            </a:r>
          </a:p>
          <a:p>
            <a:endParaRPr lang="en-US" sz="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Effective 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Scrum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Breaking Down Projects into Meaningful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Timesheets for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Managing Projects with Boards</a:t>
            </a:r>
          </a:p>
          <a:p>
            <a:endParaRPr lang="en-TR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D1E0D4A-3189-076D-2E2D-60702CF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62" y="1789955"/>
            <a:ext cx="3074448" cy="12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FF451D9-A6FE-AFE8-3FFB-F62A04D1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>
            <a:extLst>
              <a:ext uri="{FF2B5EF4-FFF2-40B4-BE49-F238E27FC236}">
                <a16:creationId xmlns:a16="http://schemas.microsoft.com/office/drawing/2014/main" id="{70699FA9-0F74-0FAA-EEF6-579F6B525F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50" y="61194"/>
            <a:ext cx="8957569" cy="5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What Did I Learn?</a:t>
            </a:r>
            <a:br>
              <a:rPr lang="en-US" sz="3700" b="1" dirty="0">
                <a:solidFill>
                  <a:srgbClr val="CC0000"/>
                </a:solidFill>
              </a:rPr>
            </a:br>
            <a:br>
              <a:rPr lang="en-US" sz="3700" b="1" dirty="0">
                <a:solidFill>
                  <a:srgbClr val="CC0000"/>
                </a:solidFill>
              </a:rPr>
            </a:br>
            <a:endParaRPr sz="3700" b="1" dirty="0">
              <a:solidFill>
                <a:srgbClr val="CC0000"/>
              </a:solidFill>
            </a:endParaRPr>
          </a:p>
        </p:txBody>
      </p:sp>
      <p:pic>
        <p:nvPicPr>
          <p:cNvPr id="64" name="Google Shape;64;p2">
            <a:extLst>
              <a:ext uri="{FF2B5EF4-FFF2-40B4-BE49-F238E27FC236}">
                <a16:creationId xmlns:a16="http://schemas.microsoft.com/office/drawing/2014/main" id="{BD89EB4B-33F6-5A5D-1B70-15E29FC9A9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>
            <a:extLst>
              <a:ext uri="{FF2B5EF4-FFF2-40B4-BE49-F238E27FC236}">
                <a16:creationId xmlns:a16="http://schemas.microsoft.com/office/drawing/2014/main" id="{7CEB9D48-13DE-1609-BB0D-2689B91E41F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">
            <a:extLst>
              <a:ext uri="{FF2B5EF4-FFF2-40B4-BE49-F238E27FC236}">
                <a16:creationId xmlns:a16="http://schemas.microsoft.com/office/drawing/2014/main" id="{E5045CC2-05EE-2E7A-C061-EC16F96E9250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2">
            <a:extLst>
              <a:ext uri="{FF2B5EF4-FFF2-40B4-BE49-F238E27FC236}">
                <a16:creationId xmlns:a16="http://schemas.microsoft.com/office/drawing/2014/main" id="{90A59A1A-BD49-BFB7-D5A2-7ABA9C2BFB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D2DF28-1A5D-FDB8-0DD5-7EE6624A0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0" y="1229077"/>
            <a:ext cx="4527755" cy="29409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776F16-E0E8-356E-B443-7D101387A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477" y="1236643"/>
            <a:ext cx="4307673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5D1CCED-1A40-9ED1-86C0-0EB4B26CC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873976E0-6A45-2A5B-149D-0CE7C935F4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E55FC5FE-ECDF-5B57-A7D4-53D0249379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EE87058D-AA9E-10FD-4EC2-8984198A0198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>
            <a:extLst>
              <a:ext uri="{FF2B5EF4-FFF2-40B4-BE49-F238E27FC236}">
                <a16:creationId xmlns:a16="http://schemas.microsoft.com/office/drawing/2014/main" id="{3F792C48-61BF-E6BF-6446-0DC23A38EAE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251AAC9F-BC37-80A5-4CBF-C7A054C4D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App Structure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5FAD1-7C52-32EA-B25E-95D34D984856}"/>
              </a:ext>
            </a:extLst>
          </p:cNvPr>
          <p:cNvSpPr txBox="1"/>
          <p:nvPr/>
        </p:nvSpPr>
        <p:spPr>
          <a:xfrm>
            <a:off x="322270" y="1002676"/>
            <a:ext cx="3752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/>
              <a:t>   </a:t>
            </a:r>
            <a:r>
              <a:rPr lang="en-US" sz="2000" b="1" dirty="0"/>
              <a:t>Architecture</a:t>
            </a:r>
            <a:endParaRPr lang="en-US" sz="800" b="1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 MVVM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/>
              <a:t>Custom Component Structure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lvl="8"/>
            <a:r>
              <a:rPr lang="en-US" sz="1800" b="1" dirty="0"/>
              <a:t>   Database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/>
              <a:t>Local: Realm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/>
              <a:t>Remote: Firebase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lvl="8"/>
            <a:r>
              <a:rPr lang="en-US" sz="1800" b="1" dirty="0"/>
              <a:t>   Package Management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/>
              <a:t>Pod 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1800" dirty="0"/>
              <a:t>Swift Package Manager (SPM)</a:t>
            </a:r>
            <a:endParaRPr lang="en-TR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0C810F-8245-6A87-F3C0-14638051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4" y="1713543"/>
            <a:ext cx="4213576" cy="126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7C3AAE4-D6D1-25C0-2D97-54504F1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426B2C45-0E01-0C00-6648-6070B70717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14B5C34A-A288-0599-F8D1-01EBBF02AC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752BA9A2-5DBC-A28B-508B-F9B2D08C093C}"/>
              </a:ext>
            </a:extLst>
          </p:cNvPr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>
            <a:extLst>
              <a:ext uri="{FF2B5EF4-FFF2-40B4-BE49-F238E27FC236}">
                <a16:creationId xmlns:a16="http://schemas.microsoft.com/office/drawing/2014/main" id="{806E6096-63DF-14EA-92A5-CAE473AF696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0FFF4703-1EBF-8BF2-D763-01CD5F777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App Features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2D961-0772-1578-D0F3-59FA144B1211}"/>
              </a:ext>
            </a:extLst>
          </p:cNvPr>
          <p:cNvSpPr txBox="1"/>
          <p:nvPr/>
        </p:nvSpPr>
        <p:spPr>
          <a:xfrm>
            <a:off x="242371" y="995875"/>
            <a:ext cx="511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User Based Data Management</a:t>
            </a:r>
          </a:p>
          <a:p>
            <a:endParaRPr lang="en-TR" sz="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 Firebase </a:t>
            </a:r>
            <a:r>
              <a:rPr lang="en-US" sz="1800" dirty="0" err="1"/>
              <a:t>Firestore</a:t>
            </a:r>
            <a:endParaRPr lang="en-TR" sz="1800" dirty="0"/>
          </a:p>
          <a:p>
            <a:endParaRPr lang="en-TR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8CFB9-C576-1E61-76BF-5B52521963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8246" b="189"/>
          <a:stretch/>
        </p:blipFill>
        <p:spPr>
          <a:xfrm>
            <a:off x="456959" y="2489021"/>
            <a:ext cx="4329629" cy="1302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2FDB6-60F5-9139-514E-92D06491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588" y="2489021"/>
            <a:ext cx="3609528" cy="11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475" y="4840401"/>
            <a:ext cx="7715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0" y="4821351"/>
            <a:ext cx="9239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8900" y="47374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7202" y="4575866"/>
            <a:ext cx="1462502" cy="7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2">
            <a:extLst>
              <a:ext uri="{FF2B5EF4-FFF2-40B4-BE49-F238E27FC236}">
                <a16:creationId xmlns:a16="http://schemas.microsoft.com/office/drawing/2014/main" id="{F12EB49F-0DAF-F330-0DA3-B6DF9628B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0" y="216677"/>
            <a:ext cx="9003180" cy="62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700" b="1" dirty="0">
                <a:solidFill>
                  <a:srgbClr val="CC0000"/>
                </a:solidFill>
              </a:rPr>
              <a:t>App Features</a:t>
            </a:r>
            <a:endParaRPr sz="3700" b="1" dirty="0">
              <a:solidFill>
                <a:srgbClr val="CC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6247-F7FE-6CC8-FD86-A0A1CBEF15B5}"/>
              </a:ext>
            </a:extLst>
          </p:cNvPr>
          <p:cNvSpPr txBox="1"/>
          <p:nvPr/>
        </p:nvSpPr>
        <p:spPr>
          <a:xfrm>
            <a:off x="513216" y="1020098"/>
            <a:ext cx="45914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User Authentication</a:t>
            </a:r>
          </a:p>
          <a:p>
            <a:endParaRPr lang="en-T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   Google Sign-In</a:t>
            </a:r>
          </a:p>
          <a:p>
            <a:endParaRPr lang="en-T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   Sign Up &amp; Log In</a:t>
            </a:r>
          </a:p>
          <a:p>
            <a:endParaRPr lang="en-T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sz="1800" dirty="0"/>
              <a:t>   Forgot Password &amp; Reset Password  via activation e-mail</a:t>
            </a:r>
          </a:p>
          <a:p>
            <a:endParaRPr lang="en-TR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A18073-8435-691F-3A3B-DC43C995A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701" y="846128"/>
            <a:ext cx="1717483" cy="3465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209</Words>
  <Application>Microsoft Macintosh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  SpaceX Fan App  Murat Berke Türkan</vt:lpstr>
      <vt:lpstr>What Did I Learn?  </vt:lpstr>
      <vt:lpstr>What Did I Learn?  </vt:lpstr>
      <vt:lpstr>What Did I Learn?  </vt:lpstr>
      <vt:lpstr>What Did I Learn?  </vt:lpstr>
      <vt:lpstr>What Did I Learn?  </vt:lpstr>
      <vt:lpstr>App Structure</vt:lpstr>
      <vt:lpstr>App Features</vt:lpstr>
      <vt:lpstr>App Features</vt:lpstr>
      <vt:lpstr>App Features</vt:lpstr>
      <vt:lpstr>What could be advanced?</vt:lpstr>
      <vt:lpstr>What could be added?  </vt:lpstr>
      <vt:lpstr>Demo</vt:lpstr>
      <vt:lpstr>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ENES KARAKUŞ</cp:lastModifiedBy>
  <cp:revision>4</cp:revision>
  <dcterms:modified xsi:type="dcterms:W3CDTF">2024-08-29T06:52:31Z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0x010100534B669EED269747ADC3785A6E56580B</vt:lpwstr>
  </property>
</Properties>
</file>