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ke Yagmur" initials="BY" lastIdx="1" clrIdx="0">
    <p:extLst>
      <p:ext uri="{19B8F6BF-5375-455C-9EA6-DF929625EA0E}">
        <p15:presenceInfo xmlns:p15="http://schemas.microsoft.com/office/powerpoint/2012/main" userId="7903dbdd1d29dd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5F4-1591-4FD4-8D8F-C609EFD6E8C9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21E5-78AD-428A-B86C-2AF512E24E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052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5F4-1591-4FD4-8D8F-C609EFD6E8C9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21E5-78AD-428A-B86C-2AF512E24E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515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5F4-1591-4FD4-8D8F-C609EFD6E8C9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21E5-78AD-428A-B86C-2AF512E24E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4821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5F4-1591-4FD4-8D8F-C609EFD6E8C9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21E5-78AD-428A-B86C-2AF512E24E88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530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5F4-1591-4FD4-8D8F-C609EFD6E8C9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21E5-78AD-428A-B86C-2AF512E24E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4366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5F4-1591-4FD4-8D8F-C609EFD6E8C9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21E5-78AD-428A-B86C-2AF512E24E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1397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5F4-1591-4FD4-8D8F-C609EFD6E8C9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21E5-78AD-428A-B86C-2AF512E24E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4917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5F4-1591-4FD4-8D8F-C609EFD6E8C9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21E5-78AD-428A-B86C-2AF512E24E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4544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5F4-1591-4FD4-8D8F-C609EFD6E8C9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21E5-78AD-428A-B86C-2AF512E24E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629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5F4-1591-4FD4-8D8F-C609EFD6E8C9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21E5-78AD-428A-B86C-2AF512E24E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837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5F4-1591-4FD4-8D8F-C609EFD6E8C9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21E5-78AD-428A-B86C-2AF512E24E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951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5F4-1591-4FD4-8D8F-C609EFD6E8C9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21E5-78AD-428A-B86C-2AF512E24E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359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5F4-1591-4FD4-8D8F-C609EFD6E8C9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21E5-78AD-428A-B86C-2AF512E24E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761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5F4-1591-4FD4-8D8F-C609EFD6E8C9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21E5-78AD-428A-B86C-2AF512E24E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89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5F4-1591-4FD4-8D8F-C609EFD6E8C9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21E5-78AD-428A-B86C-2AF512E24E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887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5F4-1591-4FD4-8D8F-C609EFD6E8C9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21E5-78AD-428A-B86C-2AF512E24E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931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5F4-1591-4FD4-8D8F-C609EFD6E8C9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21E5-78AD-428A-B86C-2AF512E24E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847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4625F4-1591-4FD4-8D8F-C609EFD6E8C9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E21E5-78AD-428A-B86C-2AF512E24E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0221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90CE17-41E8-4A39-A45D-82B7D2DC1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Predicting</a:t>
            </a:r>
            <a:r>
              <a:rPr lang="tr-TR" b="1" dirty="0">
                <a:solidFill>
                  <a:schemeClr val="bg1"/>
                </a:solidFill>
              </a:rPr>
              <a:t> Car </a:t>
            </a:r>
            <a:r>
              <a:rPr lang="tr-TR" b="1" dirty="0" err="1">
                <a:solidFill>
                  <a:schemeClr val="bg1"/>
                </a:solidFill>
              </a:rPr>
              <a:t>Accident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Severity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35E0D80-C879-4F77-A4A8-C775D411C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701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7D3844-7599-466E-8757-27DBA7A6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92D69D-003B-438F-8865-F664B201B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accidents are a social issue that causes many deaths or financial losses worldwide. </a:t>
            </a:r>
            <a:endParaRPr lang="tr-TR" dirty="0"/>
          </a:p>
          <a:p>
            <a:r>
              <a:rPr lang="en-US" dirty="0"/>
              <a:t>According to the data recorded in 2019, 36,096 fatal accidents occurred. </a:t>
            </a:r>
            <a:endParaRPr lang="tr-TR" dirty="0"/>
          </a:p>
          <a:p>
            <a:r>
              <a:rPr lang="en-US" dirty="0"/>
              <a:t>Although fatal accidents decreased compared to the previous year, the number of fatal accidents is still unacceptable.</a:t>
            </a:r>
            <a:endParaRPr lang="tr-TR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Our aim in this study is to focus on the factors that cause car accidents. For this purpose, the factors causing car accidents were analyzed and classified.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232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144F5B-7488-4010-862C-43D9A9F8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Data </a:t>
            </a:r>
            <a:r>
              <a:rPr lang="tr-TR" b="1" dirty="0" err="1">
                <a:solidFill>
                  <a:schemeClr val="bg1"/>
                </a:solidFill>
              </a:rPr>
              <a:t>Acquisition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and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Cleaning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C19BE8-A1F9-4CC2-8BB7-93A9D6D5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set is </a:t>
            </a:r>
            <a:r>
              <a:rPr lang="en-US" dirty="0" err="1"/>
              <a:t>seattle</a:t>
            </a:r>
            <a:r>
              <a:rPr lang="en-US" dirty="0"/>
              <a:t> traffic severity data, which has been recorded since 2004 provided by the </a:t>
            </a:r>
            <a:r>
              <a:rPr lang="en-US" dirty="0" err="1"/>
              <a:t>ibm</a:t>
            </a:r>
            <a:r>
              <a:rPr lang="en-US" dirty="0"/>
              <a:t> course. </a:t>
            </a:r>
            <a:endParaRPr lang="tr-TR" dirty="0"/>
          </a:p>
          <a:p>
            <a:r>
              <a:rPr lang="en-US" dirty="0"/>
              <a:t>In total, 194673 rows and </a:t>
            </a:r>
            <a:r>
              <a:rPr lang="tr-TR" dirty="0"/>
              <a:t>38</a:t>
            </a:r>
            <a:r>
              <a:rPr lang="en-US" dirty="0"/>
              <a:t> features in the raw dataset.</a:t>
            </a:r>
            <a:endParaRPr lang="tr-TR" dirty="0"/>
          </a:p>
          <a:p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duplicate</a:t>
            </a:r>
            <a:r>
              <a:rPr lang="tr-TR" dirty="0"/>
              <a:t>.</a:t>
            </a:r>
          </a:p>
          <a:p>
            <a:r>
              <a:rPr lang="en-US" dirty="0"/>
              <a:t>Cleaned data contains </a:t>
            </a:r>
            <a:r>
              <a:rPr lang="tr-TR" dirty="0"/>
              <a:t>12</a:t>
            </a:r>
            <a:r>
              <a:rPr lang="en-US" dirty="0"/>
              <a:t> features.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861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00153B-FCC6-427C-8263-0B34287A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Graphics </a:t>
            </a:r>
            <a:r>
              <a:rPr lang="tr-TR" b="1" dirty="0" err="1">
                <a:solidFill>
                  <a:srgbClr val="222222"/>
                </a:solidFill>
                <a:latin typeface="arial" panose="020B0604020202020204" pitchFamily="34" charset="0"/>
              </a:rPr>
              <a:t>R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elated</a:t>
            </a:r>
            <a:r>
              <a:rPr lang="tr-T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tr-T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1" dirty="0" err="1">
                <a:solidFill>
                  <a:srgbClr val="222222"/>
                </a:solidFill>
                <a:latin typeface="arial" panose="020B0604020202020204" pitchFamily="34" charset="0"/>
              </a:rPr>
              <a:t>F</a:t>
            </a:r>
            <a:r>
              <a:rPr lang="tr-TR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eatures</a:t>
            </a:r>
            <a:endParaRPr lang="tr-TR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A3F1B2-294C-4965-A495-E214A246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419823"/>
            <a:ext cx="3978275" cy="252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255B2AAA-1340-4E88-86F1-C5645712C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502" y="1253135"/>
            <a:ext cx="4237037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A311376-383C-4BEC-B9B8-7C334C6E4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4070545"/>
            <a:ext cx="4168775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BE47EFB5-9BC3-45EE-8099-7D55B3051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502" y="4122933"/>
            <a:ext cx="413067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4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C3DF9C-F8B1-4E56-9F79-672C2A99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Classification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Models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0A9A681-46B0-404D-9480-32B500294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r>
              <a:rPr lang="tr-TR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r>
              <a:rPr lang="tr-TR" sz="1800" b="1" dirty="0" err="1">
                <a:solidFill>
                  <a:schemeClr val="bg1"/>
                </a:solidFill>
              </a:rPr>
              <a:t>XGBoost</a:t>
            </a:r>
            <a:endParaRPr lang="tr-TR" sz="1800" b="1" dirty="0">
              <a:solidFill>
                <a:schemeClr val="bg1"/>
              </a:solidFill>
            </a:endParaRPr>
          </a:p>
          <a:p>
            <a:endParaRPr lang="tr-TR" sz="1800" b="1" dirty="0"/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10008F34-18DD-4573-9FA2-A0AF5666C4D8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tr-TR" dirty="0"/>
              <a:t>Booster: </a:t>
            </a:r>
            <a:r>
              <a:rPr lang="tr-TR" dirty="0" err="1"/>
              <a:t>gbtree</a:t>
            </a:r>
            <a:endParaRPr lang="tr-TR" dirty="0"/>
          </a:p>
          <a:p>
            <a:r>
              <a:rPr lang="tr-TR" dirty="0" err="1"/>
              <a:t>Verbosity</a:t>
            </a:r>
            <a:r>
              <a:rPr lang="tr-TR" dirty="0"/>
              <a:t>: 1</a:t>
            </a:r>
          </a:p>
          <a:p>
            <a:endParaRPr lang="tr-TR" dirty="0"/>
          </a:p>
          <a:p>
            <a:r>
              <a:rPr lang="tr-TR" sz="1800" b="1" dirty="0">
                <a:solidFill>
                  <a:schemeClr val="bg1"/>
                </a:solidFill>
              </a:rPr>
              <a:t>KNN</a:t>
            </a:r>
          </a:p>
          <a:p>
            <a:r>
              <a:rPr lang="tr-TR" b="1" i="0" dirty="0" err="1">
                <a:effectLst/>
                <a:latin typeface="-apple-system"/>
              </a:rPr>
              <a:t>n_neighbors</a:t>
            </a:r>
            <a:r>
              <a:rPr lang="tr-TR" b="1" i="0" dirty="0">
                <a:effectLst/>
                <a:latin typeface="-apple-system"/>
              </a:rPr>
              <a:t> = 5</a:t>
            </a:r>
          </a:p>
          <a:p>
            <a:r>
              <a:rPr lang="tr-TR" b="1" i="0" dirty="0" err="1">
                <a:effectLst/>
                <a:latin typeface="-apple-system"/>
              </a:rPr>
              <a:t>Weights</a:t>
            </a:r>
            <a:r>
              <a:rPr lang="tr-TR" b="1" dirty="0">
                <a:latin typeface="-apple-system"/>
              </a:rPr>
              <a:t> = </a:t>
            </a:r>
            <a:r>
              <a:rPr lang="tr-TR" b="1" dirty="0" err="1">
                <a:latin typeface="-apple-system"/>
              </a:rPr>
              <a:t>uniform</a:t>
            </a:r>
            <a:endParaRPr lang="tr-TR" b="1" dirty="0">
              <a:latin typeface="-apple-system"/>
            </a:endParaRPr>
          </a:p>
          <a:p>
            <a:endParaRPr lang="tr-TR" b="1" dirty="0">
              <a:latin typeface="-apple-system"/>
            </a:endParaRPr>
          </a:p>
          <a:p>
            <a:endParaRPr lang="tr-TR" sz="1800" dirty="0">
              <a:solidFill>
                <a:schemeClr val="bg1"/>
              </a:solidFill>
            </a:endParaRP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CA87ABE-5918-414A-8E48-C1FC6EAE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tr-TR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tr-TR" dirty="0"/>
          </a:p>
        </p:txBody>
      </p:sp>
      <p:sp>
        <p:nvSpPr>
          <p:cNvPr id="10" name="Metin Yer Tutucusu 9">
            <a:extLst>
              <a:ext uri="{FF2B5EF4-FFF2-40B4-BE49-F238E27FC236}">
                <a16:creationId xmlns:a16="http://schemas.microsoft.com/office/drawing/2014/main" id="{F77D6265-66A4-48A3-9636-EE3F6ECC157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tr-TR" sz="1400" dirty="0"/>
              <a:t>C = 0.01</a:t>
            </a:r>
          </a:p>
          <a:p>
            <a:r>
              <a:rPr lang="tr-TR" sz="1400" dirty="0" err="1"/>
              <a:t>Solver</a:t>
            </a:r>
            <a:r>
              <a:rPr lang="tr-TR" sz="1400" dirty="0"/>
              <a:t> = </a:t>
            </a:r>
            <a:r>
              <a:rPr lang="tr-TR" sz="1400" dirty="0" err="1"/>
              <a:t>liblinear</a:t>
            </a:r>
            <a:endParaRPr lang="tr-TR" sz="1600" dirty="0"/>
          </a:p>
          <a:p>
            <a:endParaRPr lang="tr-TR" dirty="0"/>
          </a:p>
          <a:p>
            <a:r>
              <a:rPr lang="tr-TR" sz="1800" b="1" dirty="0" err="1">
                <a:solidFill>
                  <a:schemeClr val="bg1"/>
                </a:solidFill>
              </a:rPr>
              <a:t>Random</a:t>
            </a:r>
            <a:r>
              <a:rPr lang="tr-TR" sz="1800" b="1" dirty="0">
                <a:solidFill>
                  <a:schemeClr val="bg1"/>
                </a:solidFill>
              </a:rPr>
              <a:t> </a:t>
            </a:r>
            <a:r>
              <a:rPr lang="tr-TR" sz="1800" b="1" dirty="0" err="1">
                <a:solidFill>
                  <a:schemeClr val="bg1"/>
                </a:solidFill>
              </a:rPr>
              <a:t>Forest</a:t>
            </a:r>
            <a:endParaRPr lang="tr-TR" sz="1800" b="1" dirty="0">
              <a:solidFill>
                <a:schemeClr val="bg1"/>
              </a:solidFill>
            </a:endParaRPr>
          </a:p>
          <a:p>
            <a:r>
              <a:rPr lang="tr-TR" b="1" i="0" dirty="0" err="1">
                <a:effectLst/>
                <a:latin typeface="-apple-system"/>
              </a:rPr>
              <a:t>n_estimators</a:t>
            </a:r>
            <a:r>
              <a:rPr lang="tr-TR" b="1" i="0" dirty="0">
                <a:effectLst/>
                <a:latin typeface="-apple-system"/>
              </a:rPr>
              <a:t> = 100</a:t>
            </a:r>
          </a:p>
          <a:p>
            <a:r>
              <a:rPr lang="tr-TR" b="1" i="0" dirty="0" err="1">
                <a:effectLst/>
                <a:latin typeface="-apple-system"/>
              </a:rPr>
              <a:t>Criterion</a:t>
            </a:r>
            <a:r>
              <a:rPr lang="tr-TR" b="1" dirty="0">
                <a:latin typeface="-apple-system"/>
              </a:rPr>
              <a:t> = </a:t>
            </a:r>
            <a:r>
              <a:rPr lang="tr-TR" b="1" dirty="0" err="1">
                <a:latin typeface="-apple-system"/>
              </a:rPr>
              <a:t>gini</a:t>
            </a:r>
            <a:endParaRPr lang="tr-TR" b="1" dirty="0"/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60A93815-AAB2-4B88-8D92-EA77E799B5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tr-TR" sz="2400" b="1" dirty="0" err="1">
                <a:solidFill>
                  <a:schemeClr val="bg1"/>
                </a:solidFill>
              </a:rPr>
              <a:t>Decision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Tree</a:t>
            </a:r>
            <a:endParaRPr lang="tr-TR" sz="2400" b="1" dirty="0">
              <a:solidFill>
                <a:schemeClr val="bg1"/>
              </a:solidFill>
            </a:endParaRP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62017441-AA78-4985-A86D-FCCC1FE234A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tr-TR" sz="1400" b="1" dirty="0" err="1"/>
              <a:t>Criterion</a:t>
            </a:r>
            <a:r>
              <a:rPr lang="tr-TR" sz="1400" b="1" dirty="0"/>
              <a:t> = </a:t>
            </a:r>
            <a:r>
              <a:rPr lang="tr-TR" sz="1400" b="1" dirty="0" err="1"/>
              <a:t>entropy</a:t>
            </a:r>
            <a:endParaRPr lang="tr-TR" sz="1400" b="1" dirty="0"/>
          </a:p>
          <a:p>
            <a:r>
              <a:rPr lang="tr-TR" sz="1400" b="1" dirty="0" err="1"/>
              <a:t>max_depth</a:t>
            </a:r>
            <a:r>
              <a:rPr lang="tr-TR" sz="1400" b="1" dirty="0"/>
              <a:t> = 4</a:t>
            </a:r>
          </a:p>
          <a:p>
            <a:endParaRPr lang="tr-TR" dirty="0"/>
          </a:p>
          <a:p>
            <a:r>
              <a:rPr lang="tr-TR" sz="1800" b="1" dirty="0" err="1">
                <a:solidFill>
                  <a:schemeClr val="bg1"/>
                </a:solidFill>
              </a:rPr>
              <a:t>GradientBoost</a:t>
            </a:r>
            <a:endParaRPr lang="tr-TR" sz="1800" b="1" dirty="0">
              <a:solidFill>
                <a:schemeClr val="bg1"/>
              </a:solidFill>
            </a:endParaRPr>
          </a:p>
          <a:p>
            <a:r>
              <a:rPr lang="tr-TR" b="1" i="0" dirty="0" err="1">
                <a:effectLst/>
                <a:latin typeface="-apple-system"/>
              </a:rPr>
              <a:t>Loss</a:t>
            </a:r>
            <a:r>
              <a:rPr lang="tr-TR" b="1" i="0" dirty="0">
                <a:effectLst/>
                <a:latin typeface="-apple-system"/>
              </a:rPr>
              <a:t>: </a:t>
            </a:r>
            <a:r>
              <a:rPr lang="tr-TR" b="1" i="0" dirty="0" err="1">
                <a:effectLst/>
                <a:latin typeface="-apple-system"/>
              </a:rPr>
              <a:t>deviance</a:t>
            </a:r>
            <a:endParaRPr lang="tr-TR" b="1" i="0" dirty="0">
              <a:effectLst/>
              <a:latin typeface="-apple-system"/>
            </a:endParaRPr>
          </a:p>
          <a:p>
            <a:r>
              <a:rPr lang="tr-TR" b="1" i="0" dirty="0" err="1">
                <a:effectLst/>
                <a:latin typeface="-apple-system"/>
              </a:rPr>
              <a:t>learning_rate</a:t>
            </a:r>
            <a:r>
              <a:rPr lang="tr-TR" b="1" dirty="0">
                <a:latin typeface="-apple-system"/>
              </a:rPr>
              <a:t>: 0.1</a:t>
            </a:r>
          </a:p>
          <a:p>
            <a:r>
              <a:rPr lang="tr-TR" b="1" i="0" dirty="0" err="1">
                <a:effectLst/>
                <a:latin typeface="-apple-system"/>
              </a:rPr>
              <a:t>n_estimators</a:t>
            </a:r>
            <a:r>
              <a:rPr lang="tr-TR" b="1" dirty="0">
                <a:latin typeface="-apple-system"/>
              </a:rPr>
              <a:t>: 100</a:t>
            </a:r>
            <a:endParaRPr lang="tr-TR" b="1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093525F0-A26B-4193-87AD-14463BCD69A5}"/>
              </a:ext>
            </a:extLst>
          </p:cNvPr>
          <p:cNvSpPr txBox="1">
            <a:spLocks/>
          </p:cNvSpPr>
          <p:nvPr/>
        </p:nvSpPr>
        <p:spPr>
          <a:xfrm>
            <a:off x="2589144" y="469039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765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8">
            <a:extLst>
              <a:ext uri="{FF2B5EF4-FFF2-40B4-BE49-F238E27FC236}">
                <a16:creationId xmlns:a16="http://schemas.microsoft.com/office/drawing/2014/main" id="{B94FB291-4E78-4642-A2EE-E35348ED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Results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163C1316-1596-44CA-9730-9333EDD80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8074"/>
            <a:ext cx="8946541" cy="4780326"/>
          </a:xfrm>
        </p:spPr>
        <p:txBody>
          <a:bodyPr/>
          <a:lstStyle/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dirty="0" err="1"/>
              <a:t>contains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evaluation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.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latin typeface="arial" panose="020B0604020202020204" pitchFamily="34" charset="0"/>
              </a:rPr>
              <a:t>B</a:t>
            </a:r>
            <a:r>
              <a:rPr lang="en-US" b="0" i="0" dirty="0">
                <a:effectLst/>
                <a:latin typeface="arial" panose="020B0604020202020204" pitchFamily="34" charset="0"/>
              </a:rPr>
              <a:t>y a small margin, </a:t>
            </a:r>
            <a:r>
              <a:rPr lang="tr-TR" dirty="0">
                <a:latin typeface="arial" panose="020B0604020202020204" pitchFamily="34" charset="0"/>
              </a:rPr>
              <a:t>C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atboost</a:t>
            </a:r>
            <a:r>
              <a:rPr lang="en-US" b="0" i="0" dirty="0">
                <a:effectLst/>
                <a:latin typeface="arial" panose="020B0604020202020204" pitchFamily="34" charset="0"/>
              </a:rPr>
              <a:t> was determined as the best model.</a:t>
            </a:r>
            <a:endParaRPr lang="tr-TR" dirty="0"/>
          </a:p>
        </p:txBody>
      </p:sp>
      <p:pic>
        <p:nvPicPr>
          <p:cNvPr id="4107" name="Picture 11">
            <a:extLst>
              <a:ext uri="{FF2B5EF4-FFF2-40B4-BE49-F238E27FC236}">
                <a16:creationId xmlns:a16="http://schemas.microsoft.com/office/drawing/2014/main" id="{A74697BF-CE15-45EA-9E21-CBF5B8F5B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87" y="2346747"/>
            <a:ext cx="4906963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3">
            <a:extLst>
              <a:ext uri="{FF2B5EF4-FFF2-40B4-BE49-F238E27FC236}">
                <a16:creationId xmlns:a16="http://schemas.microsoft.com/office/drawing/2014/main" id="{795BAB40-C9CD-4F45-8D5E-AE84BBD92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184" y="2803947"/>
            <a:ext cx="36957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79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695876-B9B7-41E4-8C56-D4950F50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Conclusion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1CA16B-7A8F-49A1-930C-D176E7C0C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We have obtained beautiful models using classification algorithms. </a:t>
            </a:r>
            <a:endParaRPr lang="tr-TR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We avoided overfitting and underfitting situation. </a:t>
            </a:r>
            <a:endParaRPr lang="tr-TR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Catboost</a:t>
            </a:r>
            <a:r>
              <a:rPr lang="en-US" b="0" i="0" dirty="0">
                <a:effectLst/>
                <a:latin typeface="arial" panose="020B0604020202020204" pitchFamily="34" charset="0"/>
              </a:rPr>
              <a:t> algorithm was determined as the best model by a small margin.</a:t>
            </a:r>
            <a:endParaRPr lang="tr-TR" b="0" i="0" dirty="0">
              <a:effectLst/>
              <a:latin typeface="arial" panose="020B0604020202020204" pitchFamily="34" charset="0"/>
            </a:endParaRPr>
          </a:p>
          <a:p>
            <a:endParaRPr lang="tr-TR" dirty="0">
              <a:latin typeface="arial" panose="020B0604020202020204" pitchFamily="34" charset="0"/>
            </a:endParaRPr>
          </a:p>
          <a:p>
            <a:r>
              <a:rPr lang="tr-TR" dirty="0" err="1">
                <a:solidFill>
                  <a:schemeClr val="bg1"/>
                </a:solidFill>
                <a:latin typeface="arial" panose="020B0604020202020204" pitchFamily="34" charset="0"/>
              </a:rPr>
              <a:t>Future</a:t>
            </a:r>
            <a:r>
              <a:rPr lang="tr-TR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arial" panose="020B0604020202020204" pitchFamily="34" charset="0"/>
              </a:rPr>
              <a:t>Projects</a:t>
            </a:r>
            <a:r>
              <a:rPr lang="tr-TR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</a:p>
          <a:p>
            <a:r>
              <a:rPr lang="tr-TR" dirty="0">
                <a:latin typeface="arial" panose="020B0604020202020204" pitchFamily="34" charset="0"/>
              </a:rPr>
              <a:t>P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arameter</a:t>
            </a:r>
            <a:r>
              <a:rPr lang="en-US" b="0" i="0" dirty="0">
                <a:effectLst/>
                <a:latin typeface="arial" panose="020B0604020202020204" pitchFamily="34" charset="0"/>
              </a:rPr>
              <a:t> tuning will be done. </a:t>
            </a:r>
            <a:endParaRPr lang="tr-TR" b="0" i="0">
              <a:effectLst/>
              <a:latin typeface="arial" panose="020B0604020202020204" pitchFamily="34" charset="0"/>
            </a:endParaRPr>
          </a:p>
          <a:p>
            <a:r>
              <a:rPr lang="en-US" b="0" i="0">
                <a:effectLst/>
                <a:latin typeface="arial" panose="020B0604020202020204" pitchFamily="34" charset="0"/>
              </a:rPr>
              <a:t>High </a:t>
            </a:r>
            <a:r>
              <a:rPr lang="en-US" b="0" i="0" dirty="0">
                <a:effectLst/>
                <a:latin typeface="arial" panose="020B0604020202020204" pitchFamily="34" charset="0"/>
              </a:rPr>
              <a:t>relationship features will be added.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1563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269</Words>
  <Application>Microsoft Office PowerPoint</Application>
  <PresentationFormat>Geniş ekran</PresentationFormat>
  <Paragraphs>54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Arial</vt:lpstr>
      <vt:lpstr>Calibri</vt:lpstr>
      <vt:lpstr>Century Gothic</vt:lpstr>
      <vt:lpstr>Wingdings 3</vt:lpstr>
      <vt:lpstr>İyon</vt:lpstr>
      <vt:lpstr>Predicting Car Accident Severity</vt:lpstr>
      <vt:lpstr>PowerPoint Sunusu</vt:lpstr>
      <vt:lpstr>Data Acquisition and Cleaning</vt:lpstr>
      <vt:lpstr>Graphics Related to Features</vt:lpstr>
      <vt:lpstr>Classification Models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Car Accident Severity</dc:title>
  <dc:creator>Berke Yagmur</dc:creator>
  <cp:lastModifiedBy>Berke Yagmur</cp:lastModifiedBy>
  <cp:revision>6</cp:revision>
  <dcterms:created xsi:type="dcterms:W3CDTF">2020-10-13T16:09:38Z</dcterms:created>
  <dcterms:modified xsi:type="dcterms:W3CDTF">2020-10-13T16:57:13Z</dcterms:modified>
</cp:coreProperties>
</file>