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7" r:id="rId3"/>
    <p:sldId id="258" r:id="rId4"/>
    <p:sldId id="259" r:id="rId5"/>
    <p:sldId id="260" r:id="rId6"/>
    <p:sldId id="263" r:id="rId7"/>
    <p:sldId id="261" r:id="rId8"/>
    <p:sldId id="264" r:id="rId9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DC82366-CE85-07C6-8AE0-044FAD5A5B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14F8FD86-B6A9-DC04-EDA0-B8B9CD7682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AB15FC3F-FD62-0B1C-3524-3A8C71331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82A09-6979-4E64-8303-8162828D3F74}" type="datetimeFigureOut">
              <a:rPr lang="tr-TR" smtClean="0"/>
              <a:t>19.09.2023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AA12B263-A5D2-FC4B-2146-77B10135B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27224B12-1849-323F-5469-0DBCFF8CD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6E259-A6F7-47FF-96B5-A669A645947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26445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74732C-2A1A-EAB4-A56C-FF6956FB4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DAED41D4-AD2D-B9E0-0378-8D4CEDC99E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A0C43EF1-25CB-FA3F-4B0D-CBB315784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82A09-6979-4E64-8303-8162828D3F74}" type="datetimeFigureOut">
              <a:rPr lang="tr-TR" smtClean="0"/>
              <a:t>19.09.2023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300814C8-B9B2-84DC-31C0-8791C89F4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E487DE67-C013-615A-6D79-001712DEF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6E259-A6F7-47FF-96B5-A669A645947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84193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306CE5EA-E30E-9EF0-3E12-47C2377674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D1E76B32-D212-27B9-ADA2-5637EF50AF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3EB2C0EF-0C25-D2CE-27DC-75D15E350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82A09-6979-4E64-8303-8162828D3F74}" type="datetimeFigureOut">
              <a:rPr lang="tr-TR" smtClean="0"/>
              <a:t>19.09.2023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8AA98860-541E-8DDA-D29A-46FE9562C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6F3F91B1-757F-3D5C-3623-05105856D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6E259-A6F7-47FF-96B5-A669A645947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51157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D97FAFF-3CF9-9B65-297C-9D96181C4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D6F421E-0000-E952-F864-E7DD0F0D21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E396E57B-7A6D-3846-B3D7-951F8338F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82A09-6979-4E64-8303-8162828D3F74}" type="datetimeFigureOut">
              <a:rPr lang="tr-TR" smtClean="0"/>
              <a:t>19.09.2023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33740D3E-0A43-7D05-13E9-53712BE81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E3A9B64C-1802-5645-9E22-37FEC664D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6E259-A6F7-47FF-96B5-A669A645947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87815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BF1463A-B718-06DC-8FD1-89D736635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DAF0793F-0BC3-42EC-F793-6810E61158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E091CDB9-239C-A6E3-BB8D-1EC786627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82A09-6979-4E64-8303-8162828D3F74}" type="datetimeFigureOut">
              <a:rPr lang="tr-TR" smtClean="0"/>
              <a:t>19.09.2023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70E7B0A4-134A-9518-59A3-D7DE354F2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C5458053-9591-6EB3-A48E-E0B23B9F5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6E259-A6F7-47FF-96B5-A669A645947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61783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E62418D-B77E-676F-7672-8111AD846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00976CD-99B9-F046-236C-0E5234372B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04FFAFFE-2198-1E2A-8796-B0314B47C5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16DC6019-0572-E63A-21D9-D8EA394E0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82A09-6979-4E64-8303-8162828D3F74}" type="datetimeFigureOut">
              <a:rPr lang="tr-TR" smtClean="0"/>
              <a:t>19.09.2023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4879B0AB-D066-2AE4-BE36-738D1C57B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1C8666D7-4661-9C42-56B6-0222D961F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6E259-A6F7-47FF-96B5-A669A645947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83360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C762C70-9802-A843-1AAD-8F3BB8104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7B33398F-3B3B-9BAF-23ED-98E415A3D7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CD203635-D2A6-5CFC-D911-6EC8103075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D3583DC0-B642-D894-4205-4CBD41AFC6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9650731E-83A8-4DFB-FFFA-86C2889BB9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96383826-AC88-8687-D192-719BC14FD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82A09-6979-4E64-8303-8162828D3F74}" type="datetimeFigureOut">
              <a:rPr lang="tr-TR" smtClean="0"/>
              <a:t>19.09.2023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B5D3C820-56E3-AA1D-2F86-A21EC9B32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03B41C86-3371-00CA-2079-BA1D635B2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6E259-A6F7-47FF-96B5-A669A645947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61776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D7E7295-D6EF-AD57-4F0B-D2CA57157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FAFB05F9-231D-36E7-4795-788421F16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82A09-6979-4E64-8303-8162828D3F74}" type="datetimeFigureOut">
              <a:rPr lang="tr-TR" smtClean="0"/>
              <a:t>19.09.2023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4CD8F261-60A4-3A52-CED4-210802D1A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016E478C-1575-84F0-F0BD-80D7D9C87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6E259-A6F7-47FF-96B5-A669A645947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1109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F4E2CE54-C9D3-379D-4BCB-F932AFA4C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82A09-6979-4E64-8303-8162828D3F74}" type="datetimeFigureOut">
              <a:rPr lang="tr-TR" smtClean="0"/>
              <a:t>19.09.2023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3951F863-69C2-2EBB-C424-094E3F589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4E4475A5-26A4-0F89-7C4D-0E0D2ECBB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6E259-A6F7-47FF-96B5-A669A645947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95157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DBE9F8C-0306-F434-517B-5A83A4D75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B9D3712-8ED7-98E5-9ED8-BF2167E0F6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4D7B6211-FF50-BAA0-AAC1-55F40F80DD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278B8EA0-E1C8-5759-B362-C7C6A8E5F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82A09-6979-4E64-8303-8162828D3F74}" type="datetimeFigureOut">
              <a:rPr lang="tr-TR" smtClean="0"/>
              <a:t>19.09.2023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6EB058C4-D7DC-BA48-7D6E-2C48F994A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1277A9F5-3846-BC83-CA10-ECB6209F8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6E259-A6F7-47FF-96B5-A669A645947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91958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CA21A33-68E1-59E3-DD14-29956F1FE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45AC32B4-7AA6-B59D-9D5F-6FCDDC1CE7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3C59DFAF-DCCE-55C5-6C6F-B3F215C32F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D8EDEABA-E4A1-199A-EC9C-47AEA9329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82A09-6979-4E64-8303-8162828D3F74}" type="datetimeFigureOut">
              <a:rPr lang="tr-TR" smtClean="0"/>
              <a:t>19.09.2023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019C925B-7675-6BB9-FE9C-79C377F98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0F1D6D9F-39CC-412B-31BF-5B151568C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6E259-A6F7-47FF-96B5-A669A645947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21970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1135B02A-0648-D9CD-CA1A-AF0A0AA3B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33F48F2C-0B5B-797D-3FE9-EBAED70953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70204912-DEED-4D40-CE51-617C2FFC66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A82A09-6979-4E64-8303-8162828D3F74}" type="datetimeFigureOut">
              <a:rPr lang="tr-TR" smtClean="0"/>
              <a:t>19.09.2023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3CF054A3-785F-ED3E-5339-B6C68DE1C9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BFEF304A-AA75-6EAA-9A5A-48D874F9E5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C6E259-A6F7-47FF-96B5-A669A645947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23136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enomebiology.biomedcentral.com/articles/10.1186/s13059-016-0973-5" TargetMode="External"/><Relationship Id="rId2" Type="http://schemas.openxmlformats.org/officeDocument/2006/relationships/hyperlink" Target="https://github.com/brentp/vcfanno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jpeg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enomebiology.biomedcentral.com/articles/10.1186/s13059-016-0974-4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quinlan-lab/vcf2db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emini.readthedocs.io/en/latest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jpeg"/><Relationship Id="rId5" Type="http://schemas.openxmlformats.org/officeDocument/2006/relationships/image" Target="../media/image2.png"/><Relationship Id="rId4" Type="http://schemas.openxmlformats.org/officeDocument/2006/relationships/hyperlink" Target="https://pubmed.ncbi.nlm.nih.gov/23874191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jpeg"/><Relationship Id="rId5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cbi.nlm.nih.gov/pmc/articles/PMC5294755/" TargetMode="External"/><Relationship Id="rId2" Type="http://schemas.openxmlformats.org/officeDocument/2006/relationships/hyperlink" Target="https://www.ncbi.nlm.nih.gov/pmc/articles/PMC2938201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jpeg"/><Relationship Id="rId5" Type="http://schemas.openxmlformats.org/officeDocument/2006/relationships/image" Target="../media/image2.png"/><Relationship Id="rId4" Type="http://schemas.openxmlformats.org/officeDocument/2006/relationships/hyperlink" Target="https://github.com/WGLab/InterVar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48A6E-733E-DC46-A8E8-A06D3447FD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Whole Exome Sequencing</a:t>
            </a:r>
            <a:br>
              <a:rPr lang="tr-TR" b="1" dirty="0"/>
            </a:br>
            <a:r>
              <a:rPr lang="tr-TR" b="1" dirty="0" err="1"/>
              <a:t>Annotation</a:t>
            </a:r>
            <a:endParaRPr lang="en-US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9CC076-3B4F-B741-865E-800F6BCA43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tr-TR" sz="2800" dirty="0"/>
              <a:t>Berk Gürdamar</a:t>
            </a:r>
            <a:r>
              <a:rPr lang="en-US" sz="2800" dirty="0"/>
              <a:t>, M</a:t>
            </a:r>
            <a:r>
              <a:rPr lang="tr-TR" sz="2800" dirty="0" err="1"/>
              <a:t>Sc</a:t>
            </a:r>
            <a:endParaRPr lang="en-US" sz="2800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D8DECD02-0F04-343C-D3AD-17D79761796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788" b="25389"/>
          <a:stretch/>
        </p:blipFill>
        <p:spPr>
          <a:xfrm>
            <a:off x="7802640" y="5466943"/>
            <a:ext cx="4389360" cy="1391057"/>
          </a:xfrm>
          <a:prstGeom prst="rect">
            <a:avLst/>
          </a:prstGeom>
        </p:spPr>
      </p:pic>
      <p:pic>
        <p:nvPicPr>
          <p:cNvPr id="5" name="Picture 2" descr="EJP RD – European Joint Programme on Rare Diseases">
            <a:extLst>
              <a:ext uri="{FF2B5EF4-FFF2-40B4-BE49-F238E27FC236}">
                <a16:creationId xmlns:a16="http://schemas.microsoft.com/office/drawing/2014/main" id="{A83A9792-6FF8-E92C-57BB-E4A5DCE882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635217"/>
            <a:ext cx="4780764" cy="1054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4973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6E3BDA8-FF8A-0064-A395-9BED078D7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/>
              <a:t>Vcfanno</a:t>
            </a:r>
            <a:endParaRPr lang="tr-TR" b="1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28B5461-C075-27A3-2066-45E936237C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229889"/>
            <a:ext cx="10515600" cy="525971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tr-TR" sz="1400" dirty="0">
                <a:hlinkClick r:id="rId2"/>
              </a:rPr>
              <a:t>https://github.com/brentp/vcfanno</a:t>
            </a:r>
            <a:endParaRPr lang="tr-TR" sz="1400" dirty="0"/>
          </a:p>
          <a:p>
            <a:pPr marL="0" indent="0" algn="ctr">
              <a:buNone/>
            </a:pPr>
            <a:r>
              <a:rPr lang="tr-TR" sz="1400" dirty="0">
                <a:hlinkClick r:id="rId3"/>
              </a:rPr>
              <a:t>https://genomebiology.biomedcentral.com/articles/10.1186/s13059-016-0973-5</a:t>
            </a:r>
            <a:endParaRPr lang="tr-TR" sz="1400" dirty="0"/>
          </a:p>
          <a:p>
            <a:pPr marL="0" indent="0" algn="ctr">
              <a:buNone/>
            </a:pPr>
            <a:endParaRPr lang="tr-TR" sz="1400" dirty="0"/>
          </a:p>
        </p:txBody>
      </p:sp>
      <p:sp>
        <p:nvSpPr>
          <p:cNvPr id="5" name="İçerik Yer Tutucusu 2">
            <a:extLst>
              <a:ext uri="{FF2B5EF4-FFF2-40B4-BE49-F238E27FC236}">
                <a16:creationId xmlns:a16="http://schemas.microsoft.com/office/drawing/2014/main" id="{9A838152-7C7D-D1D7-E873-4D3CA252DB5E}"/>
              </a:ext>
            </a:extLst>
          </p:cNvPr>
          <p:cNvSpPr txBox="1">
            <a:spLocks/>
          </p:cNvSpPr>
          <p:nvPr/>
        </p:nvSpPr>
        <p:spPr>
          <a:xfrm>
            <a:off x="6720840" y="2907792"/>
            <a:ext cx="5108448" cy="33144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rgbClr val="333333"/>
                </a:solidFill>
              </a:rPr>
              <a:t>~85,000 variants per second with 50 attributes from 17 commonly used genome annotation resources</a:t>
            </a:r>
            <a:endParaRPr lang="tr-TR" sz="2400" dirty="0">
              <a:solidFill>
                <a:srgbClr val="333333"/>
              </a:solidFill>
            </a:endParaRPr>
          </a:p>
          <a:p>
            <a:pPr marL="0" indent="0">
              <a:buNone/>
            </a:pPr>
            <a:endParaRPr lang="tr-TR" sz="1800" dirty="0">
              <a:solidFill>
                <a:srgbClr val="333333"/>
              </a:solidFill>
            </a:endParaRPr>
          </a:p>
          <a:p>
            <a:pPr marL="0" indent="0">
              <a:buNone/>
            </a:pPr>
            <a:r>
              <a:rPr lang="tr-TR" sz="1800" dirty="0">
                <a:solidFill>
                  <a:srgbClr val="333333"/>
                </a:solidFill>
              </a:rPr>
              <a:t>*</a:t>
            </a:r>
            <a:r>
              <a:rPr lang="tr-TR" sz="1800" dirty="0" err="1">
                <a:solidFill>
                  <a:srgbClr val="333333"/>
                </a:solidFill>
              </a:rPr>
              <a:t>annotates</a:t>
            </a:r>
            <a:r>
              <a:rPr lang="tr-TR" sz="1800" dirty="0">
                <a:solidFill>
                  <a:srgbClr val="333333"/>
                </a:solidFill>
              </a:rPr>
              <a:t> </a:t>
            </a:r>
            <a:r>
              <a:rPr lang="tr-TR" sz="1800" dirty="0" err="1">
                <a:solidFill>
                  <a:srgbClr val="333333"/>
                </a:solidFill>
              </a:rPr>
              <a:t>only</a:t>
            </a:r>
            <a:r>
              <a:rPr lang="tr-TR" sz="1800" dirty="0">
                <a:solidFill>
                  <a:srgbClr val="333333"/>
                </a:solidFill>
              </a:rPr>
              <a:t> </a:t>
            </a:r>
            <a:r>
              <a:rPr lang="tr-TR" sz="1800" dirty="0" err="1">
                <a:solidFill>
                  <a:srgbClr val="333333"/>
                </a:solidFill>
              </a:rPr>
              <a:t>clinvar</a:t>
            </a:r>
            <a:r>
              <a:rPr lang="tr-TR" sz="1800" dirty="0">
                <a:solidFill>
                  <a:srgbClr val="333333"/>
                </a:solidFill>
              </a:rPr>
              <a:t>, </a:t>
            </a:r>
            <a:r>
              <a:rPr lang="tr-TR" sz="1800" dirty="0" err="1">
                <a:solidFill>
                  <a:srgbClr val="333333"/>
                </a:solidFill>
              </a:rPr>
              <a:t>required</a:t>
            </a:r>
            <a:r>
              <a:rPr lang="tr-TR" sz="1800" dirty="0">
                <a:solidFill>
                  <a:srgbClr val="333333"/>
                </a:solidFill>
              </a:rPr>
              <a:t> </a:t>
            </a:r>
            <a:r>
              <a:rPr lang="tr-TR" sz="1800" dirty="0" err="1">
                <a:solidFill>
                  <a:srgbClr val="333333"/>
                </a:solidFill>
              </a:rPr>
              <a:t>for</a:t>
            </a:r>
            <a:r>
              <a:rPr lang="tr-TR" sz="1800" dirty="0">
                <a:solidFill>
                  <a:srgbClr val="333333"/>
                </a:solidFill>
              </a:rPr>
              <a:t> vcf2db</a:t>
            </a:r>
          </a:p>
          <a:p>
            <a:pPr marL="0" indent="0">
              <a:buNone/>
            </a:pPr>
            <a:endParaRPr lang="tr-TR" sz="2400" dirty="0"/>
          </a:p>
        </p:txBody>
      </p:sp>
      <p:pic>
        <p:nvPicPr>
          <p:cNvPr id="1026" name="Picture 2" descr="Fig. 1">
            <a:extLst>
              <a:ext uri="{FF2B5EF4-FFF2-40B4-BE49-F238E27FC236}">
                <a16:creationId xmlns:a16="http://schemas.microsoft.com/office/drawing/2014/main" id="{06987D2D-7D97-873F-CE25-CEFB314C86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87" y="2240280"/>
            <a:ext cx="5549465" cy="2860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EJP RD – European Joint Programme on Rare Diseases">
            <a:extLst>
              <a:ext uri="{FF2B5EF4-FFF2-40B4-BE49-F238E27FC236}">
                <a16:creationId xmlns:a16="http://schemas.microsoft.com/office/drawing/2014/main" id="{A66941CE-7644-F02E-024E-C8E0A46A01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-5104"/>
            <a:ext cx="2752725" cy="607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Resim 5">
            <a:extLst>
              <a:ext uri="{FF2B5EF4-FFF2-40B4-BE49-F238E27FC236}">
                <a16:creationId xmlns:a16="http://schemas.microsoft.com/office/drawing/2014/main" id="{EC405846-6096-3AD1-6F55-96A1EC5C482E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788" b="25389"/>
          <a:stretch/>
        </p:blipFill>
        <p:spPr>
          <a:xfrm>
            <a:off x="9584247" y="-41958"/>
            <a:ext cx="2607753" cy="826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064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B0EA8DA-CEB8-CA5D-265B-B6A1E589D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/>
              <a:t>Ensembl</a:t>
            </a:r>
            <a:r>
              <a:rPr lang="tr-TR" b="1" dirty="0"/>
              <a:t> </a:t>
            </a:r>
            <a:r>
              <a:rPr lang="tr-TR" b="1" dirty="0" err="1"/>
              <a:t>Variant</a:t>
            </a:r>
            <a:r>
              <a:rPr lang="tr-TR" b="1" dirty="0"/>
              <a:t> </a:t>
            </a:r>
            <a:r>
              <a:rPr lang="tr-TR" b="1" dirty="0" err="1"/>
              <a:t>Effect</a:t>
            </a:r>
            <a:r>
              <a:rPr lang="tr-TR" b="1" dirty="0"/>
              <a:t> </a:t>
            </a:r>
            <a:r>
              <a:rPr lang="tr-TR" b="1" dirty="0" err="1"/>
              <a:t>Predictor</a:t>
            </a:r>
            <a:r>
              <a:rPr lang="tr-TR" b="1" dirty="0"/>
              <a:t> (VEP)</a:t>
            </a:r>
          </a:p>
        </p:txBody>
      </p:sp>
      <p:sp>
        <p:nvSpPr>
          <p:cNvPr id="5" name="İçerik Yer Tutucusu 4">
            <a:extLst>
              <a:ext uri="{FF2B5EF4-FFF2-40B4-BE49-F238E27FC236}">
                <a16:creationId xmlns:a16="http://schemas.microsoft.com/office/drawing/2014/main" id="{F90F6653-8454-93FB-0DE9-1998427406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30551"/>
            <a:ext cx="10515600" cy="4046411"/>
          </a:xfrm>
        </p:spPr>
        <p:txBody>
          <a:bodyPr>
            <a:normAutofit/>
          </a:bodyPr>
          <a:lstStyle/>
          <a:p>
            <a:r>
              <a:rPr lang="tr-TR" sz="2400" dirty="0"/>
              <a:t>--</a:t>
            </a:r>
            <a:r>
              <a:rPr lang="tr-TR" sz="2400" dirty="0" err="1"/>
              <a:t>hgvsg</a:t>
            </a:r>
            <a:r>
              <a:rPr lang="tr-TR" sz="2400" dirty="0"/>
              <a:t> = </a:t>
            </a:r>
            <a:r>
              <a:rPr lang="en-US" sz="2400" dirty="0"/>
              <a:t>Add genomic HGVS nomenclature based on the input chromosome name.</a:t>
            </a:r>
            <a:endParaRPr lang="tr-TR" sz="2400" dirty="0"/>
          </a:p>
          <a:p>
            <a:endParaRPr lang="tr-TR" sz="2400" dirty="0"/>
          </a:p>
          <a:p>
            <a:r>
              <a:rPr lang="en-US" sz="2400" dirty="0"/>
              <a:t>--</a:t>
            </a:r>
            <a:r>
              <a:rPr lang="en-US" sz="2400" dirty="0" err="1"/>
              <a:t>total_length</a:t>
            </a:r>
            <a:r>
              <a:rPr lang="tr-TR" sz="2400" dirty="0"/>
              <a:t> = </a:t>
            </a:r>
            <a:r>
              <a:rPr lang="en-US" sz="2400" dirty="0"/>
              <a:t>Give cDNA, CDS and protein positions as Position/Length.</a:t>
            </a:r>
            <a:endParaRPr lang="tr-TR" sz="2400" dirty="0"/>
          </a:p>
          <a:p>
            <a:endParaRPr lang="tr-TR" sz="2400" dirty="0"/>
          </a:p>
          <a:p>
            <a:r>
              <a:rPr lang="tr-TR" sz="2400" dirty="0"/>
              <a:t>--</a:t>
            </a:r>
            <a:r>
              <a:rPr lang="tr-TR" sz="2400" dirty="0" err="1"/>
              <a:t>everything</a:t>
            </a:r>
            <a:r>
              <a:rPr lang="tr-TR" sz="2400" dirty="0"/>
              <a:t> = </a:t>
            </a:r>
            <a:r>
              <a:rPr lang="tr-TR" sz="2400" dirty="0" err="1"/>
              <a:t>Shortcut</a:t>
            </a:r>
            <a:r>
              <a:rPr lang="tr-TR" sz="2400" dirty="0"/>
              <a:t> </a:t>
            </a:r>
            <a:r>
              <a:rPr lang="tr-TR" sz="2400" dirty="0" err="1"/>
              <a:t>flag</a:t>
            </a:r>
            <a:r>
              <a:rPr lang="tr-TR" sz="2400" dirty="0"/>
              <a:t> </a:t>
            </a:r>
            <a:r>
              <a:rPr lang="tr-TR" sz="2400" dirty="0" err="1"/>
              <a:t>to</a:t>
            </a:r>
            <a:r>
              <a:rPr lang="tr-TR" sz="2400" dirty="0"/>
              <a:t> </a:t>
            </a:r>
            <a:r>
              <a:rPr lang="tr-TR" sz="2400" dirty="0" err="1"/>
              <a:t>switch</a:t>
            </a:r>
            <a:r>
              <a:rPr lang="tr-TR" sz="2400" dirty="0"/>
              <a:t> on </a:t>
            </a:r>
            <a:r>
              <a:rPr lang="tr-TR" sz="2400" dirty="0" err="1"/>
              <a:t>all</a:t>
            </a:r>
            <a:r>
              <a:rPr lang="tr-TR" sz="2400" dirty="0"/>
              <a:t> of </a:t>
            </a:r>
            <a:r>
              <a:rPr lang="tr-TR" sz="2400" dirty="0" err="1"/>
              <a:t>the</a:t>
            </a:r>
            <a:r>
              <a:rPr lang="tr-TR" sz="2400" dirty="0"/>
              <a:t> </a:t>
            </a:r>
            <a:r>
              <a:rPr lang="tr-TR" sz="2400" dirty="0" err="1"/>
              <a:t>following</a:t>
            </a:r>
            <a:r>
              <a:rPr lang="tr-TR" sz="2400" dirty="0"/>
              <a:t>:</a:t>
            </a:r>
          </a:p>
          <a:p>
            <a:pPr lvl="1"/>
            <a:r>
              <a:rPr lang="tr-TR" sz="2000" dirty="0"/>
              <a:t>--</a:t>
            </a:r>
            <a:r>
              <a:rPr lang="tr-TR" sz="2000" dirty="0" err="1"/>
              <a:t>sift</a:t>
            </a:r>
            <a:r>
              <a:rPr lang="tr-TR" sz="2000" dirty="0"/>
              <a:t> b, --</a:t>
            </a:r>
            <a:r>
              <a:rPr lang="tr-TR" sz="2000" dirty="0" err="1"/>
              <a:t>polyphen</a:t>
            </a:r>
            <a:r>
              <a:rPr lang="tr-TR" sz="2000" dirty="0"/>
              <a:t> b, --</a:t>
            </a:r>
            <a:r>
              <a:rPr lang="tr-TR" sz="2000" dirty="0" err="1"/>
              <a:t>ccds</a:t>
            </a:r>
            <a:r>
              <a:rPr lang="tr-TR" sz="2000" dirty="0"/>
              <a:t>, --</a:t>
            </a:r>
            <a:r>
              <a:rPr lang="tr-TR" sz="2000" dirty="0" err="1"/>
              <a:t>hgvs</a:t>
            </a:r>
            <a:r>
              <a:rPr lang="tr-TR" sz="2000" dirty="0"/>
              <a:t>, --</a:t>
            </a:r>
            <a:r>
              <a:rPr lang="tr-TR" sz="2000" dirty="0" err="1"/>
              <a:t>symbol</a:t>
            </a:r>
            <a:r>
              <a:rPr lang="tr-TR" sz="2000" dirty="0"/>
              <a:t>, --</a:t>
            </a:r>
            <a:r>
              <a:rPr lang="tr-TR" sz="2000" dirty="0" err="1"/>
              <a:t>numbers</a:t>
            </a:r>
            <a:r>
              <a:rPr lang="tr-TR" sz="2000" dirty="0"/>
              <a:t>, --</a:t>
            </a:r>
            <a:r>
              <a:rPr lang="tr-TR" sz="2000" dirty="0" err="1"/>
              <a:t>domains</a:t>
            </a:r>
            <a:r>
              <a:rPr lang="tr-TR" sz="2000" dirty="0"/>
              <a:t>, --</a:t>
            </a:r>
            <a:r>
              <a:rPr lang="tr-TR" sz="2000" dirty="0" err="1"/>
              <a:t>regulatory</a:t>
            </a:r>
            <a:r>
              <a:rPr lang="tr-TR" sz="2000" dirty="0"/>
              <a:t>, --</a:t>
            </a:r>
            <a:r>
              <a:rPr lang="tr-TR" sz="2000" dirty="0" err="1"/>
              <a:t>canonical</a:t>
            </a:r>
            <a:r>
              <a:rPr lang="tr-TR" sz="2000" dirty="0"/>
              <a:t>, --protein, --</a:t>
            </a:r>
            <a:r>
              <a:rPr lang="tr-TR" sz="2000" dirty="0" err="1"/>
              <a:t>biotype</a:t>
            </a:r>
            <a:r>
              <a:rPr lang="tr-TR" sz="2000" dirty="0"/>
              <a:t>, --af, --af_1kg, --</a:t>
            </a:r>
            <a:r>
              <a:rPr lang="tr-TR" sz="2000" dirty="0" err="1"/>
              <a:t>af_esp</a:t>
            </a:r>
            <a:r>
              <a:rPr lang="tr-TR" sz="2000" dirty="0"/>
              <a:t>, --</a:t>
            </a:r>
            <a:r>
              <a:rPr lang="tr-TR" sz="2000" dirty="0" err="1"/>
              <a:t>af_gnomade</a:t>
            </a:r>
            <a:r>
              <a:rPr lang="tr-TR" sz="2000" dirty="0"/>
              <a:t>, --</a:t>
            </a:r>
            <a:r>
              <a:rPr lang="tr-TR" sz="2000" dirty="0" err="1"/>
              <a:t>af_gnomadg</a:t>
            </a:r>
            <a:r>
              <a:rPr lang="tr-TR" sz="2000" dirty="0"/>
              <a:t>, --</a:t>
            </a:r>
            <a:r>
              <a:rPr lang="tr-TR" sz="2000" dirty="0" err="1"/>
              <a:t>max_af</a:t>
            </a:r>
            <a:r>
              <a:rPr lang="tr-TR" sz="2000" dirty="0"/>
              <a:t>, --</a:t>
            </a:r>
            <a:r>
              <a:rPr lang="tr-TR" sz="2000" dirty="0" err="1"/>
              <a:t>pubmed</a:t>
            </a:r>
            <a:r>
              <a:rPr lang="tr-TR" sz="2000" dirty="0"/>
              <a:t>, --</a:t>
            </a:r>
            <a:r>
              <a:rPr lang="tr-TR" sz="2000" dirty="0" err="1"/>
              <a:t>uniprot</a:t>
            </a:r>
            <a:r>
              <a:rPr lang="tr-TR" sz="2000" dirty="0"/>
              <a:t>, --</a:t>
            </a:r>
            <a:r>
              <a:rPr lang="tr-TR" sz="2000" dirty="0" err="1"/>
              <a:t>mane</a:t>
            </a:r>
            <a:r>
              <a:rPr lang="tr-TR" sz="2000" dirty="0"/>
              <a:t>, --</a:t>
            </a:r>
            <a:r>
              <a:rPr lang="tr-TR" sz="2000" dirty="0" err="1"/>
              <a:t>tsl</a:t>
            </a:r>
            <a:r>
              <a:rPr lang="tr-TR" sz="2000" dirty="0"/>
              <a:t>, --</a:t>
            </a:r>
            <a:r>
              <a:rPr lang="tr-TR" sz="2000" dirty="0" err="1"/>
              <a:t>appris</a:t>
            </a:r>
            <a:r>
              <a:rPr lang="tr-TR" sz="2000" dirty="0"/>
              <a:t>, --</a:t>
            </a:r>
            <a:r>
              <a:rPr lang="tr-TR" sz="2000" dirty="0" err="1"/>
              <a:t>variant_class</a:t>
            </a:r>
            <a:r>
              <a:rPr lang="tr-TR" sz="2000" dirty="0"/>
              <a:t>, --</a:t>
            </a:r>
            <a:r>
              <a:rPr lang="tr-TR" sz="2000" dirty="0" err="1"/>
              <a:t>gene_phenotype</a:t>
            </a:r>
            <a:r>
              <a:rPr lang="tr-TR" sz="2000" dirty="0"/>
              <a:t>, --</a:t>
            </a:r>
            <a:r>
              <a:rPr lang="tr-TR" sz="2000" dirty="0" err="1"/>
              <a:t>mirna</a:t>
            </a:r>
            <a:endParaRPr lang="tr-TR" sz="2000" dirty="0"/>
          </a:p>
        </p:txBody>
      </p:sp>
      <p:sp>
        <p:nvSpPr>
          <p:cNvPr id="6" name="İçerik Yer Tutucusu 2">
            <a:extLst>
              <a:ext uri="{FF2B5EF4-FFF2-40B4-BE49-F238E27FC236}">
                <a16:creationId xmlns:a16="http://schemas.microsoft.com/office/drawing/2014/main" id="{5963CD01-FE3E-A2C1-796A-098FA22B3FD5}"/>
              </a:ext>
            </a:extLst>
          </p:cNvPr>
          <p:cNvSpPr txBox="1">
            <a:spLocks/>
          </p:cNvSpPr>
          <p:nvPr/>
        </p:nvSpPr>
        <p:spPr>
          <a:xfrm>
            <a:off x="838200" y="6229889"/>
            <a:ext cx="10515600" cy="5259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tr-TR" sz="1400" dirty="0">
                <a:hlinkClick r:id="rId2"/>
              </a:rPr>
              <a:t>https://genomebiology.biomedcentral.com/articles/10.1186/s13059-016-0974-4</a:t>
            </a:r>
            <a:endParaRPr lang="tr-TR" sz="1400" dirty="0"/>
          </a:p>
          <a:p>
            <a:pPr marL="0" indent="0" algn="ctr">
              <a:buFont typeface="Arial" panose="020B0604020202020204" pitchFamily="34" charset="0"/>
              <a:buNone/>
            </a:pPr>
            <a:endParaRPr lang="tr-TR" sz="1400" dirty="0"/>
          </a:p>
        </p:txBody>
      </p:sp>
      <p:pic>
        <p:nvPicPr>
          <p:cNvPr id="3" name="Picture 2" descr="EJP RD – European Joint Programme on Rare Diseases">
            <a:extLst>
              <a:ext uri="{FF2B5EF4-FFF2-40B4-BE49-F238E27FC236}">
                <a16:creationId xmlns:a16="http://schemas.microsoft.com/office/drawing/2014/main" id="{7615F430-E918-C3F2-AA5E-3FF41B1873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-5104"/>
            <a:ext cx="2752725" cy="607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Resim 3">
            <a:extLst>
              <a:ext uri="{FF2B5EF4-FFF2-40B4-BE49-F238E27FC236}">
                <a16:creationId xmlns:a16="http://schemas.microsoft.com/office/drawing/2014/main" id="{335950C6-CD63-C334-FDAB-159ADFB5D5D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788" b="25389"/>
          <a:stretch/>
        </p:blipFill>
        <p:spPr>
          <a:xfrm>
            <a:off x="9584247" y="-41958"/>
            <a:ext cx="2607753" cy="826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2132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0A1A898-0C36-DE1D-F7B9-0A9DF491E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3685"/>
            <a:ext cx="10515600" cy="1325563"/>
          </a:xfrm>
        </p:spPr>
        <p:txBody>
          <a:bodyPr/>
          <a:lstStyle/>
          <a:p>
            <a:r>
              <a:rPr lang="tr-TR" b="1" dirty="0"/>
              <a:t>vcf2db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5262597-D321-2A53-14E8-AFDA8CFE71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Create</a:t>
            </a:r>
            <a:r>
              <a:rPr lang="tr-TR" dirty="0"/>
              <a:t> Gemini </a:t>
            </a:r>
            <a:r>
              <a:rPr lang="tr-TR" dirty="0" err="1"/>
              <a:t>compatible</a:t>
            </a:r>
            <a:r>
              <a:rPr lang="tr-TR" dirty="0"/>
              <a:t> </a:t>
            </a:r>
            <a:r>
              <a:rPr lang="tr-TR" dirty="0" err="1"/>
              <a:t>database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hg38</a:t>
            </a:r>
          </a:p>
          <a:p>
            <a:endParaRPr lang="tr-TR" dirty="0"/>
          </a:p>
          <a:p>
            <a:r>
              <a:rPr lang="tr-TR" dirty="0" err="1"/>
              <a:t>Pedigree</a:t>
            </a:r>
            <a:r>
              <a:rPr lang="tr-TR" dirty="0"/>
              <a:t> file</a:t>
            </a:r>
          </a:p>
          <a:p>
            <a:pPr lvl="1"/>
            <a:r>
              <a:rPr lang="en-US" dirty="0"/>
              <a:t>Family ID</a:t>
            </a:r>
          </a:p>
          <a:p>
            <a:pPr lvl="1"/>
            <a:r>
              <a:rPr lang="en-US" dirty="0"/>
              <a:t>Individual ID</a:t>
            </a:r>
          </a:p>
          <a:p>
            <a:pPr lvl="1"/>
            <a:r>
              <a:rPr lang="en-US" dirty="0"/>
              <a:t>Paternal ID</a:t>
            </a:r>
          </a:p>
          <a:p>
            <a:pPr lvl="1"/>
            <a:r>
              <a:rPr lang="en-US" dirty="0"/>
              <a:t>Maternal ID</a:t>
            </a:r>
          </a:p>
          <a:p>
            <a:pPr lvl="1"/>
            <a:r>
              <a:rPr lang="en-US" dirty="0"/>
              <a:t>Sex (1=mal</a:t>
            </a:r>
            <a:r>
              <a:rPr lang="tr-TR" dirty="0"/>
              <a:t>e,</a:t>
            </a:r>
            <a:r>
              <a:rPr lang="en-US" dirty="0"/>
              <a:t> 2=female</a:t>
            </a:r>
            <a:r>
              <a:rPr lang="tr-TR" dirty="0"/>
              <a:t>,</a:t>
            </a:r>
            <a:r>
              <a:rPr lang="en-US" dirty="0"/>
              <a:t> other=unknown)</a:t>
            </a:r>
          </a:p>
          <a:p>
            <a:pPr lvl="1"/>
            <a:r>
              <a:rPr lang="en-US" dirty="0"/>
              <a:t>Phenotype</a:t>
            </a:r>
            <a:r>
              <a:rPr lang="tr-TR" dirty="0"/>
              <a:t> (</a:t>
            </a:r>
            <a:r>
              <a:rPr lang="en-US" dirty="0"/>
              <a:t>-9</a:t>
            </a:r>
            <a:r>
              <a:rPr lang="tr-TR" dirty="0"/>
              <a:t>=</a:t>
            </a:r>
            <a:r>
              <a:rPr lang="en-US" dirty="0"/>
              <a:t>missing, 0</a:t>
            </a:r>
            <a:r>
              <a:rPr lang="tr-TR" dirty="0"/>
              <a:t>=</a:t>
            </a:r>
            <a:r>
              <a:rPr lang="en-US" dirty="0"/>
              <a:t>missing, 1</a:t>
            </a:r>
            <a:r>
              <a:rPr lang="tr-TR" dirty="0"/>
              <a:t>=</a:t>
            </a:r>
            <a:r>
              <a:rPr lang="en-US" dirty="0"/>
              <a:t>unaffected, 2</a:t>
            </a:r>
            <a:r>
              <a:rPr lang="tr-TR" dirty="0"/>
              <a:t>=</a:t>
            </a:r>
            <a:r>
              <a:rPr lang="en-US" dirty="0"/>
              <a:t>affected</a:t>
            </a:r>
            <a:r>
              <a:rPr lang="tr-TR" dirty="0"/>
              <a:t>)</a:t>
            </a:r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EC940162-43FE-859F-26DF-367C49DDCE28}"/>
              </a:ext>
            </a:extLst>
          </p:cNvPr>
          <p:cNvSpPr txBox="1"/>
          <p:nvPr/>
        </p:nvSpPr>
        <p:spPr>
          <a:xfrm>
            <a:off x="7582662" y="4001294"/>
            <a:ext cx="293293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2400" dirty="0"/>
              <a:t>FAM001  1  0 0  1  2</a:t>
            </a:r>
          </a:p>
          <a:p>
            <a:r>
              <a:rPr lang="tr-TR" sz="2400" dirty="0"/>
              <a:t>FAM001  2  0 0  1  2</a:t>
            </a:r>
          </a:p>
        </p:txBody>
      </p:sp>
      <p:sp>
        <p:nvSpPr>
          <p:cNvPr id="8" name="İçerik Yer Tutucusu 2">
            <a:extLst>
              <a:ext uri="{FF2B5EF4-FFF2-40B4-BE49-F238E27FC236}">
                <a16:creationId xmlns:a16="http://schemas.microsoft.com/office/drawing/2014/main" id="{B0720597-FD73-236B-4BDF-E730C9D02D44}"/>
              </a:ext>
            </a:extLst>
          </p:cNvPr>
          <p:cNvSpPr txBox="1">
            <a:spLocks/>
          </p:cNvSpPr>
          <p:nvPr/>
        </p:nvSpPr>
        <p:spPr>
          <a:xfrm>
            <a:off x="838200" y="6229889"/>
            <a:ext cx="10515600" cy="5259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tr-TR" sz="1400" dirty="0">
                <a:hlinkClick r:id="rId2"/>
              </a:rPr>
              <a:t>https://github.com/quinlan-lab/vcf2db</a:t>
            </a:r>
            <a:endParaRPr lang="tr-TR" sz="1400" dirty="0"/>
          </a:p>
          <a:p>
            <a:pPr marL="0" indent="0" algn="ctr">
              <a:buFont typeface="Arial" panose="020B0604020202020204" pitchFamily="34" charset="0"/>
              <a:buNone/>
            </a:pPr>
            <a:endParaRPr lang="tr-TR" sz="1400" dirty="0"/>
          </a:p>
        </p:txBody>
      </p:sp>
      <p:pic>
        <p:nvPicPr>
          <p:cNvPr id="4" name="Picture 2" descr="EJP RD – European Joint Programme on Rare Diseases">
            <a:extLst>
              <a:ext uri="{FF2B5EF4-FFF2-40B4-BE49-F238E27FC236}">
                <a16:creationId xmlns:a16="http://schemas.microsoft.com/office/drawing/2014/main" id="{1928D03B-E1E8-C95C-7B00-C96F8B678E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-5104"/>
            <a:ext cx="2752725" cy="607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283D2F34-E175-2005-3333-1BF246C8FCD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788" b="25389"/>
          <a:stretch/>
        </p:blipFill>
        <p:spPr>
          <a:xfrm>
            <a:off x="9584247" y="-41958"/>
            <a:ext cx="2607753" cy="826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772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DB546AC-F723-C655-F32E-DC2831EAD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gemini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2130080-7F36-B61F-6C25-A64B1ADE4A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7558" y="1878551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sz="2400" dirty="0"/>
              <a:t>--</a:t>
            </a:r>
            <a:r>
              <a:rPr lang="tr-TR" sz="2400" dirty="0" err="1"/>
              <a:t>gt-filter</a:t>
            </a:r>
            <a:r>
              <a:rPr lang="tr-TR" sz="2400" dirty="0"/>
              <a:t> \ </a:t>
            </a:r>
          </a:p>
          <a:p>
            <a:pPr marL="0" indent="0">
              <a:buNone/>
            </a:pPr>
            <a:r>
              <a:rPr lang="tr-TR" sz="2400" dirty="0"/>
              <a:t>"(gt_types.1094PC0012 == HET </a:t>
            </a:r>
            <a:r>
              <a:rPr lang="tr-TR" sz="2400" dirty="0" err="1"/>
              <a:t>or</a:t>
            </a:r>
            <a:r>
              <a:rPr lang="tr-TR" sz="2400" dirty="0"/>
              <a:t> \ gt_types.1094PC0005 == HOM_REF) \ </a:t>
            </a:r>
            <a:r>
              <a:rPr lang="tr-TR" sz="2400" dirty="0" err="1"/>
              <a:t>and</a:t>
            </a:r>
            <a:r>
              <a:rPr lang="tr-TR" sz="2400" dirty="0"/>
              <a:t> (gt_types.1094PC0013 == HET)"</a:t>
            </a:r>
          </a:p>
          <a:p>
            <a:pPr marL="0" indent="0">
              <a:buNone/>
            </a:pPr>
            <a:endParaRPr lang="tr-TR" sz="2400" dirty="0"/>
          </a:p>
          <a:p>
            <a:pPr marL="0" indent="0">
              <a:buNone/>
            </a:pPr>
            <a:r>
              <a:rPr lang="tr-TR" sz="2400" dirty="0"/>
              <a:t>--</a:t>
            </a:r>
            <a:r>
              <a:rPr lang="tr-TR" sz="2400" dirty="0" err="1"/>
              <a:t>gt-filter</a:t>
            </a:r>
            <a:r>
              <a:rPr lang="tr-TR" sz="2400" dirty="0"/>
              <a:t> \</a:t>
            </a:r>
          </a:p>
          <a:p>
            <a:pPr marL="0" indent="0">
              <a:buNone/>
            </a:pPr>
            <a:r>
              <a:rPr lang="tr-TR" sz="2400" dirty="0"/>
              <a:t>"gt_depths.sample1 &gt;= 20 </a:t>
            </a:r>
            <a:r>
              <a:rPr lang="tr-TR" sz="2400" dirty="0" err="1"/>
              <a:t>and</a:t>
            </a:r>
            <a:r>
              <a:rPr lang="tr-TR" sz="2400" dirty="0"/>
              <a:t> \ gt_depths.sample2 &gt;= 20 </a:t>
            </a:r>
            <a:r>
              <a:rPr lang="tr-TR" sz="2400" dirty="0" err="1"/>
              <a:t>and</a:t>
            </a:r>
            <a:r>
              <a:rPr lang="tr-TR" sz="2400" dirty="0"/>
              <a:t> \ gt_depths.sample3 &gt;= 20"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6D31C03B-F4C2-CCA5-15C5-79586B40D9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842" y="1547203"/>
            <a:ext cx="5483158" cy="4112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İçerik Yer Tutucusu 2">
            <a:extLst>
              <a:ext uri="{FF2B5EF4-FFF2-40B4-BE49-F238E27FC236}">
                <a16:creationId xmlns:a16="http://schemas.microsoft.com/office/drawing/2014/main" id="{FC578081-D6EA-EB06-2C6C-46551282525B}"/>
              </a:ext>
            </a:extLst>
          </p:cNvPr>
          <p:cNvSpPr txBox="1">
            <a:spLocks/>
          </p:cNvSpPr>
          <p:nvPr/>
        </p:nvSpPr>
        <p:spPr>
          <a:xfrm>
            <a:off x="838200" y="6229889"/>
            <a:ext cx="10515600" cy="52597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tr-TR" sz="1400" dirty="0">
                <a:hlinkClick r:id="rId3"/>
              </a:rPr>
              <a:t>https://gemini.readthedocs.io/en/latest/</a:t>
            </a:r>
            <a:endParaRPr lang="tr-TR" sz="1400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tr-TR" sz="1400" dirty="0">
                <a:hlinkClick r:id="rId4"/>
              </a:rPr>
              <a:t>https://pubmed.ncbi.nlm.nih.gov/23874191/</a:t>
            </a:r>
            <a:endParaRPr lang="tr-TR" sz="1400" dirty="0"/>
          </a:p>
          <a:p>
            <a:pPr marL="0" indent="0" algn="ctr">
              <a:buFont typeface="Arial" panose="020B0604020202020204" pitchFamily="34" charset="0"/>
              <a:buNone/>
            </a:pPr>
            <a:endParaRPr lang="tr-TR" sz="1400" dirty="0"/>
          </a:p>
          <a:p>
            <a:pPr marL="0" indent="0" algn="ctr">
              <a:buFont typeface="Arial" panose="020B0604020202020204" pitchFamily="34" charset="0"/>
              <a:buNone/>
            </a:pPr>
            <a:endParaRPr lang="tr-TR" sz="1400" dirty="0"/>
          </a:p>
          <a:p>
            <a:pPr marL="0" indent="0" algn="ctr">
              <a:buFont typeface="Arial" panose="020B0604020202020204" pitchFamily="34" charset="0"/>
              <a:buNone/>
            </a:pPr>
            <a:endParaRPr lang="tr-TR" sz="1400" dirty="0"/>
          </a:p>
        </p:txBody>
      </p:sp>
      <p:pic>
        <p:nvPicPr>
          <p:cNvPr id="5" name="Picture 2" descr="EJP RD – European Joint Programme on Rare Diseases">
            <a:extLst>
              <a:ext uri="{FF2B5EF4-FFF2-40B4-BE49-F238E27FC236}">
                <a16:creationId xmlns:a16="http://schemas.microsoft.com/office/drawing/2014/main" id="{75449F17-EC48-265C-1523-0236D317AC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-5104"/>
            <a:ext cx="2752725" cy="607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Resim 5">
            <a:extLst>
              <a:ext uri="{FF2B5EF4-FFF2-40B4-BE49-F238E27FC236}">
                <a16:creationId xmlns:a16="http://schemas.microsoft.com/office/drawing/2014/main" id="{3D3F9FD9-BAB7-B4D4-5402-A15616D541A5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788" b="25389"/>
          <a:stretch/>
        </p:blipFill>
        <p:spPr>
          <a:xfrm>
            <a:off x="9584247" y="-41958"/>
            <a:ext cx="2607753" cy="826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2835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BCF378E-AA22-23D8-0986-38EF264BA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gemini - </a:t>
            </a:r>
            <a:r>
              <a:rPr lang="tr-TR" b="1" dirty="0" err="1"/>
              <a:t>impact_severity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F851B27-5B09-5EC7-0C8C-3672A03091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5826F8B0-58CF-7144-DD56-3EE9DBCFE1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927" y="1617462"/>
            <a:ext cx="5529828" cy="2281960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8881F1CB-5564-240E-C8F8-218682D334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927" y="3913745"/>
            <a:ext cx="6062262" cy="2702990"/>
          </a:xfrm>
          <a:prstGeom prst="rect">
            <a:avLst/>
          </a:prstGeom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808FEAB2-62AC-959F-9D89-77E9AD75FC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3189" y="2709687"/>
            <a:ext cx="5279006" cy="3341970"/>
          </a:xfrm>
          <a:prstGeom prst="rect">
            <a:avLst/>
          </a:prstGeom>
        </p:spPr>
      </p:pic>
      <p:pic>
        <p:nvPicPr>
          <p:cNvPr id="4" name="Picture 2" descr="EJP RD – European Joint Programme on Rare Diseases">
            <a:extLst>
              <a:ext uri="{FF2B5EF4-FFF2-40B4-BE49-F238E27FC236}">
                <a16:creationId xmlns:a16="http://schemas.microsoft.com/office/drawing/2014/main" id="{1DC0125A-A04C-93A7-CA83-DA381BA4CE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-5104"/>
            <a:ext cx="2752725" cy="607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Resim 5">
            <a:extLst>
              <a:ext uri="{FF2B5EF4-FFF2-40B4-BE49-F238E27FC236}">
                <a16:creationId xmlns:a16="http://schemas.microsoft.com/office/drawing/2014/main" id="{481F31B5-4082-6442-2BE0-700ADB29E45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788" b="25389"/>
          <a:stretch/>
        </p:blipFill>
        <p:spPr>
          <a:xfrm>
            <a:off x="9584247" y="-41958"/>
            <a:ext cx="2607753" cy="826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313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FCD6C56-A5E9-61F6-3C0A-8FB65FD7E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/>
              <a:t>InterVar</a:t>
            </a:r>
            <a:endParaRPr lang="tr-TR" b="1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821D202-2061-4CF9-39ED-4EB86170BD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C</a:t>
            </a:r>
            <a:r>
              <a:rPr lang="en-US" dirty="0" err="1"/>
              <a:t>linical</a:t>
            </a:r>
            <a:r>
              <a:rPr lang="en-US" dirty="0"/>
              <a:t> interpretation of genetic variants by the ACMG-AMP 2015 guidelines</a:t>
            </a:r>
            <a:r>
              <a:rPr lang="tr-TR" dirty="0"/>
              <a:t>.</a:t>
            </a:r>
          </a:p>
          <a:p>
            <a:pPr lvl="1"/>
            <a:r>
              <a:rPr lang="tr-TR" dirty="0" err="1"/>
              <a:t>Uses</a:t>
            </a:r>
            <a:r>
              <a:rPr lang="tr-TR" dirty="0"/>
              <a:t> </a:t>
            </a:r>
            <a:r>
              <a:rPr lang="tr-TR" dirty="0" err="1"/>
              <a:t>Annovar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annotation</a:t>
            </a:r>
            <a:r>
              <a:rPr lang="tr-TR" dirty="0"/>
              <a:t> </a:t>
            </a:r>
            <a:r>
              <a:rPr lang="tr-TR" sz="1800" dirty="0"/>
              <a:t>(</a:t>
            </a:r>
            <a:r>
              <a:rPr lang="tr-TR" sz="1800" dirty="0">
                <a:hlinkClick r:id="rId2"/>
              </a:rPr>
              <a:t>https://www.ncbi.nlm.nih.gov/pmc/articles/PMC2938201/</a:t>
            </a:r>
            <a:r>
              <a:rPr lang="tr-TR" sz="1800" dirty="0"/>
              <a:t>)</a:t>
            </a:r>
          </a:p>
          <a:p>
            <a:endParaRPr lang="tr-TR" sz="2200" dirty="0"/>
          </a:p>
          <a:p>
            <a:r>
              <a:rPr lang="tr-TR" sz="2200" b="1" dirty="0" err="1"/>
              <a:t>Parameters</a:t>
            </a:r>
            <a:r>
              <a:rPr lang="tr-TR" sz="2200" b="1" dirty="0"/>
              <a:t>:</a:t>
            </a:r>
          </a:p>
          <a:p>
            <a:pPr lvl="1"/>
            <a:r>
              <a:rPr lang="tr-TR" sz="1800" dirty="0"/>
              <a:t>table_annovar.pl = </a:t>
            </a:r>
            <a:r>
              <a:rPr lang="en-US" sz="1800" dirty="0"/>
              <a:t>generate a tab-delimited output file with many columns, each representing one set of annotations</a:t>
            </a:r>
            <a:endParaRPr lang="tr-TR" sz="1800" dirty="0"/>
          </a:p>
          <a:p>
            <a:pPr lvl="1"/>
            <a:r>
              <a:rPr lang="tr-TR" sz="1800" dirty="0"/>
              <a:t>annotate_variation.pl = </a:t>
            </a:r>
            <a:r>
              <a:rPr lang="tr-TR" sz="1800" dirty="0" err="1"/>
              <a:t>does</a:t>
            </a:r>
            <a:r>
              <a:rPr lang="tr-TR" sz="1800" dirty="0"/>
              <a:t> </a:t>
            </a:r>
            <a:r>
              <a:rPr lang="tr-TR" sz="1800" dirty="0" err="1"/>
              <a:t>annotation</a:t>
            </a:r>
            <a:endParaRPr lang="tr-TR" sz="1800" dirty="0"/>
          </a:p>
          <a:p>
            <a:pPr lvl="1"/>
            <a:r>
              <a:rPr lang="tr-TR" sz="1800" dirty="0"/>
              <a:t>convert2annovar.pl = </a:t>
            </a:r>
            <a:r>
              <a:rPr lang="tr-TR" sz="1800" dirty="0" err="1"/>
              <a:t>convert</a:t>
            </a:r>
            <a:r>
              <a:rPr lang="tr-TR" sz="1800" dirty="0"/>
              <a:t> </a:t>
            </a:r>
            <a:r>
              <a:rPr lang="tr-TR" sz="1800" dirty="0" err="1"/>
              <a:t>input</a:t>
            </a:r>
            <a:r>
              <a:rPr lang="tr-TR" sz="1800" dirty="0"/>
              <a:t> format </a:t>
            </a:r>
            <a:r>
              <a:rPr lang="tr-TR" sz="1800" dirty="0" err="1"/>
              <a:t>to</a:t>
            </a:r>
            <a:r>
              <a:rPr lang="tr-TR" sz="1800" dirty="0"/>
              <a:t> </a:t>
            </a:r>
            <a:r>
              <a:rPr lang="tr-TR" sz="1800" dirty="0" err="1"/>
              <a:t>annovar</a:t>
            </a:r>
            <a:r>
              <a:rPr lang="tr-TR" sz="1800" dirty="0"/>
              <a:t> format</a:t>
            </a:r>
          </a:p>
          <a:p>
            <a:pPr lvl="1"/>
            <a:r>
              <a:rPr lang="tr-TR" sz="1800" dirty="0" err="1"/>
              <a:t>input_type</a:t>
            </a:r>
            <a:r>
              <a:rPr lang="tr-TR" sz="1800" dirty="0"/>
              <a:t> = </a:t>
            </a:r>
            <a:r>
              <a:rPr lang="en-US" sz="1800" dirty="0"/>
              <a:t>input file type, </a:t>
            </a:r>
            <a:r>
              <a:rPr lang="en-US" sz="1800" dirty="0" err="1"/>
              <a:t>Avinput</a:t>
            </a:r>
            <a:r>
              <a:rPr lang="tr-TR" sz="1800" dirty="0"/>
              <a:t> </a:t>
            </a:r>
            <a:r>
              <a:rPr lang="en-US" sz="1800" dirty="0"/>
              <a:t>(</a:t>
            </a:r>
            <a:r>
              <a:rPr lang="en-US" sz="1800" dirty="0" err="1"/>
              <a:t>Annovar’s</a:t>
            </a:r>
            <a:r>
              <a:rPr lang="tr-TR" sz="1800" dirty="0"/>
              <a:t> </a:t>
            </a:r>
            <a:r>
              <a:rPr lang="en-US" sz="1800" dirty="0"/>
              <a:t>format),</a:t>
            </a:r>
            <a:r>
              <a:rPr lang="tr-TR" sz="1800" dirty="0"/>
              <a:t> </a:t>
            </a:r>
            <a:r>
              <a:rPr lang="en-US" sz="1800" dirty="0"/>
              <a:t>VCF</a:t>
            </a:r>
            <a:r>
              <a:rPr lang="tr-TR" sz="1800" dirty="0"/>
              <a:t> </a:t>
            </a:r>
            <a:r>
              <a:rPr lang="en-US" sz="1800" dirty="0"/>
              <a:t>(VCF with single</a:t>
            </a:r>
            <a:r>
              <a:rPr lang="tr-TR" sz="1800" dirty="0"/>
              <a:t> </a:t>
            </a:r>
            <a:r>
              <a:rPr lang="en-US" sz="1800" dirty="0"/>
              <a:t>sample),</a:t>
            </a:r>
            <a:r>
              <a:rPr lang="tr-TR" sz="1800" dirty="0"/>
              <a:t> </a:t>
            </a:r>
            <a:r>
              <a:rPr lang="en-US" sz="1800" dirty="0" err="1"/>
              <a:t>VCF_m</a:t>
            </a:r>
            <a:r>
              <a:rPr lang="tr-TR" sz="1800" dirty="0"/>
              <a:t> </a:t>
            </a:r>
            <a:r>
              <a:rPr lang="en-US" sz="1800" dirty="0"/>
              <a:t>(VCF with multiple samples</a:t>
            </a:r>
            <a:r>
              <a:rPr lang="tr-TR" sz="1800" dirty="0"/>
              <a:t>)</a:t>
            </a:r>
            <a:endParaRPr lang="en-US" sz="1800" dirty="0"/>
          </a:p>
        </p:txBody>
      </p:sp>
      <p:sp>
        <p:nvSpPr>
          <p:cNvPr id="4" name="İçerik Yer Tutucusu 2">
            <a:extLst>
              <a:ext uri="{FF2B5EF4-FFF2-40B4-BE49-F238E27FC236}">
                <a16:creationId xmlns:a16="http://schemas.microsoft.com/office/drawing/2014/main" id="{947375DD-43DE-C0EB-AC76-4616268190E8}"/>
              </a:ext>
            </a:extLst>
          </p:cNvPr>
          <p:cNvSpPr txBox="1">
            <a:spLocks/>
          </p:cNvSpPr>
          <p:nvPr/>
        </p:nvSpPr>
        <p:spPr>
          <a:xfrm>
            <a:off x="838200" y="6229889"/>
            <a:ext cx="10515600" cy="52597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tr-TR" sz="1400" dirty="0">
                <a:hlinkClick r:id="rId3"/>
              </a:rPr>
              <a:t>https://www.ncbi.nlm.nih.gov/pmc/articles/PMC5294755/</a:t>
            </a:r>
            <a:endParaRPr lang="tr-TR" sz="1400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tr-TR" sz="1400" dirty="0">
                <a:hlinkClick r:id="rId4"/>
              </a:rPr>
              <a:t>https://github.com/WGLab/InterVar</a:t>
            </a:r>
            <a:endParaRPr lang="tr-TR" sz="1400" dirty="0"/>
          </a:p>
          <a:p>
            <a:pPr marL="0" indent="0" algn="ctr">
              <a:buFont typeface="Arial" panose="020B0604020202020204" pitchFamily="34" charset="0"/>
              <a:buNone/>
            </a:pPr>
            <a:endParaRPr lang="tr-TR" sz="1400" dirty="0"/>
          </a:p>
          <a:p>
            <a:pPr marL="0" indent="0" algn="ctr">
              <a:buFont typeface="Arial" panose="020B0604020202020204" pitchFamily="34" charset="0"/>
              <a:buNone/>
            </a:pPr>
            <a:endParaRPr lang="tr-TR" sz="1400" dirty="0"/>
          </a:p>
          <a:p>
            <a:pPr marL="0" indent="0" algn="ctr">
              <a:buFont typeface="Arial" panose="020B0604020202020204" pitchFamily="34" charset="0"/>
              <a:buNone/>
            </a:pPr>
            <a:endParaRPr lang="tr-TR" sz="1400" dirty="0"/>
          </a:p>
        </p:txBody>
      </p:sp>
      <p:pic>
        <p:nvPicPr>
          <p:cNvPr id="5" name="Picture 2" descr="EJP RD – European Joint Programme on Rare Diseases">
            <a:extLst>
              <a:ext uri="{FF2B5EF4-FFF2-40B4-BE49-F238E27FC236}">
                <a16:creationId xmlns:a16="http://schemas.microsoft.com/office/drawing/2014/main" id="{01B0BDDF-46D2-6562-F3BD-89F208E3E9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-5104"/>
            <a:ext cx="2752725" cy="607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Resim 5">
            <a:extLst>
              <a:ext uri="{FF2B5EF4-FFF2-40B4-BE49-F238E27FC236}">
                <a16:creationId xmlns:a16="http://schemas.microsoft.com/office/drawing/2014/main" id="{9C444B61-029B-866E-5BCA-884CD7A7D21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788" b="25389"/>
          <a:stretch/>
        </p:blipFill>
        <p:spPr>
          <a:xfrm>
            <a:off x="9584247" y="-41958"/>
            <a:ext cx="2607753" cy="826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6795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9601C23-E2B6-3F6E-7F30-307BE1E5E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Final Report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BB9C20D-0083-FD21-C4BA-CE41CF224B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r-TR" sz="1800" dirty="0"/>
              <a:t>R CMD BATCH /</a:t>
            </a:r>
            <a:r>
              <a:rPr lang="tr-TR" sz="1800" dirty="0" err="1"/>
              <a:t>home</a:t>
            </a:r>
            <a:r>
              <a:rPr lang="tr-TR" sz="1800" dirty="0"/>
              <a:t>/</a:t>
            </a:r>
            <a:r>
              <a:rPr lang="tr-TR" sz="1800" dirty="0" err="1"/>
              <a:t>projects</a:t>
            </a:r>
            <a:r>
              <a:rPr lang="tr-TR" sz="1800" dirty="0"/>
              <a:t>/</a:t>
            </a:r>
            <a:r>
              <a:rPr lang="tr-TR" sz="1800" dirty="0" err="1"/>
              <a:t>ejprd_istanbul_workshop</a:t>
            </a:r>
            <a:r>
              <a:rPr lang="tr-TR" sz="1800" dirty="0"/>
              <a:t>/</a:t>
            </a:r>
            <a:r>
              <a:rPr lang="tr-TR" sz="1800" dirty="0" err="1"/>
              <a:t>scripts</a:t>
            </a:r>
            <a:r>
              <a:rPr lang="tr-TR" sz="1800" dirty="0"/>
              <a:t>/</a:t>
            </a:r>
            <a:r>
              <a:rPr lang="tr-TR" sz="1800" dirty="0" err="1"/>
              <a:t>final_report_script.R</a:t>
            </a:r>
            <a:r>
              <a:rPr lang="tr-TR" sz="1800" dirty="0"/>
              <a:t> \</a:t>
            </a:r>
          </a:p>
          <a:p>
            <a:pPr marL="0" indent="0">
              <a:buNone/>
            </a:pPr>
            <a:r>
              <a:rPr lang="tr-TR" sz="1800" dirty="0"/>
              <a:t>/</a:t>
            </a:r>
            <a:r>
              <a:rPr lang="tr-TR" sz="1800" dirty="0" err="1"/>
              <a:t>home</a:t>
            </a:r>
            <a:r>
              <a:rPr lang="tr-TR" sz="1800" dirty="0"/>
              <a:t>/</a:t>
            </a:r>
            <a:r>
              <a:rPr lang="tr-TR" sz="1800" dirty="0" err="1"/>
              <a:t>projects</a:t>
            </a:r>
            <a:r>
              <a:rPr lang="tr-TR" sz="1800" dirty="0"/>
              <a:t>/</a:t>
            </a:r>
            <a:r>
              <a:rPr lang="tr-TR" sz="1800" dirty="0" err="1"/>
              <a:t>ejprd_istanbul_workshop</a:t>
            </a:r>
            <a:r>
              <a:rPr lang="tr-TR" sz="1800" dirty="0"/>
              <a:t>/{</a:t>
            </a:r>
            <a:r>
              <a:rPr lang="tr-TR" sz="1800" dirty="0" err="1"/>
              <a:t>user_id</a:t>
            </a:r>
            <a:r>
              <a:rPr lang="tr-TR" sz="1800" dirty="0"/>
              <a:t>}/</a:t>
            </a:r>
            <a:r>
              <a:rPr lang="tr-TR" sz="1800" dirty="0" err="1"/>
              <a:t>annotation</a:t>
            </a:r>
            <a:r>
              <a:rPr lang="tr-TR" sz="1800" dirty="0"/>
              <a:t>/sample.hg38_multianno.txt.intervar \</a:t>
            </a:r>
          </a:p>
          <a:p>
            <a:pPr marL="0" indent="0">
              <a:buNone/>
            </a:pPr>
            <a:r>
              <a:rPr lang="tr-TR" sz="1800" dirty="0"/>
              <a:t>/</a:t>
            </a:r>
            <a:r>
              <a:rPr lang="tr-TR" sz="1800" dirty="0" err="1"/>
              <a:t>home</a:t>
            </a:r>
            <a:r>
              <a:rPr lang="tr-TR" sz="1800" dirty="0"/>
              <a:t>/</a:t>
            </a:r>
            <a:r>
              <a:rPr lang="tr-TR" sz="1800" dirty="0" err="1"/>
              <a:t>projects</a:t>
            </a:r>
            <a:r>
              <a:rPr lang="tr-TR" sz="1800" dirty="0"/>
              <a:t>/</a:t>
            </a:r>
            <a:r>
              <a:rPr lang="tr-TR" sz="1800" dirty="0" err="1"/>
              <a:t>ejprd_istanbul_workshop</a:t>
            </a:r>
            <a:r>
              <a:rPr lang="tr-TR" sz="1800" dirty="0"/>
              <a:t>/{</a:t>
            </a:r>
            <a:r>
              <a:rPr lang="tr-TR" sz="1800" dirty="0" err="1"/>
              <a:t>user_id</a:t>
            </a:r>
            <a:r>
              <a:rPr lang="tr-TR" sz="1800" dirty="0"/>
              <a:t>}/</a:t>
            </a:r>
            <a:r>
              <a:rPr lang="tr-TR" sz="1800" dirty="0" err="1"/>
              <a:t>annotation</a:t>
            </a:r>
            <a:r>
              <a:rPr lang="tr-TR" sz="1800" dirty="0"/>
              <a:t>/sample.query.txt \</a:t>
            </a:r>
          </a:p>
          <a:p>
            <a:pPr marL="0" indent="0">
              <a:buNone/>
            </a:pPr>
            <a:r>
              <a:rPr lang="tr-TR" sz="1800" dirty="0"/>
              <a:t>/</a:t>
            </a:r>
            <a:r>
              <a:rPr lang="tr-TR" sz="1800" dirty="0" err="1"/>
              <a:t>home</a:t>
            </a:r>
            <a:r>
              <a:rPr lang="tr-TR" sz="1800" dirty="0"/>
              <a:t>/</a:t>
            </a:r>
            <a:r>
              <a:rPr lang="tr-TR" sz="1800" dirty="0" err="1"/>
              <a:t>projects</a:t>
            </a:r>
            <a:r>
              <a:rPr lang="tr-TR" sz="1800" dirty="0"/>
              <a:t>/</a:t>
            </a:r>
            <a:r>
              <a:rPr lang="tr-TR" sz="1800" dirty="0" err="1"/>
              <a:t>ejprd_istanbul_workshop</a:t>
            </a:r>
            <a:r>
              <a:rPr lang="tr-TR" sz="1800" dirty="0"/>
              <a:t>/{</a:t>
            </a:r>
            <a:r>
              <a:rPr lang="tr-TR" sz="1800" dirty="0" err="1"/>
              <a:t>user_id</a:t>
            </a:r>
            <a:r>
              <a:rPr lang="tr-TR" sz="1800" dirty="0"/>
              <a:t>}/</a:t>
            </a:r>
            <a:r>
              <a:rPr lang="tr-TR" sz="1800" dirty="0" err="1"/>
              <a:t>annotation</a:t>
            </a:r>
            <a:r>
              <a:rPr lang="tr-TR" sz="1800" dirty="0"/>
              <a:t>/sample.hg38_multianno.txt \</a:t>
            </a:r>
          </a:p>
          <a:p>
            <a:pPr marL="0" indent="0">
              <a:buNone/>
            </a:pPr>
            <a:r>
              <a:rPr lang="tr-TR" sz="1800" dirty="0"/>
              <a:t>/</a:t>
            </a:r>
            <a:r>
              <a:rPr lang="tr-TR" sz="1800" dirty="0" err="1"/>
              <a:t>home</a:t>
            </a:r>
            <a:r>
              <a:rPr lang="tr-TR" sz="1800" dirty="0"/>
              <a:t>/</a:t>
            </a:r>
            <a:r>
              <a:rPr lang="tr-TR" sz="1800" dirty="0" err="1"/>
              <a:t>projects</a:t>
            </a:r>
            <a:r>
              <a:rPr lang="tr-TR" sz="1800" dirty="0"/>
              <a:t>/</a:t>
            </a:r>
            <a:r>
              <a:rPr lang="tr-TR" sz="1800" dirty="0" err="1"/>
              <a:t>ejprd_istanbul_workshop</a:t>
            </a:r>
            <a:r>
              <a:rPr lang="tr-TR" sz="1800" dirty="0"/>
              <a:t>/{</a:t>
            </a:r>
            <a:r>
              <a:rPr lang="tr-TR" sz="1800" dirty="0" err="1"/>
              <a:t>user_id</a:t>
            </a:r>
            <a:r>
              <a:rPr lang="tr-TR" sz="1800" dirty="0"/>
              <a:t>}/</a:t>
            </a:r>
            <a:r>
              <a:rPr lang="tr-TR" sz="1800" dirty="0" err="1"/>
              <a:t>annotation</a:t>
            </a:r>
            <a:r>
              <a:rPr lang="tr-TR" sz="1800" dirty="0"/>
              <a:t>/</a:t>
            </a:r>
            <a:r>
              <a:rPr lang="tr-TR" sz="1800" dirty="0" err="1"/>
              <a:t>sample.final.annotation.tsv</a:t>
            </a:r>
            <a:endParaRPr lang="tr-TR" sz="1800" dirty="0"/>
          </a:p>
          <a:p>
            <a:pPr marL="0" indent="0">
              <a:buNone/>
            </a:pPr>
            <a:endParaRPr lang="tr-TR" sz="1800" dirty="0"/>
          </a:p>
          <a:p>
            <a:pPr marL="0" indent="0">
              <a:buNone/>
            </a:pPr>
            <a:r>
              <a:rPr lang="tr-TR" sz="1800" b="1" dirty="0" err="1"/>
              <a:t>Parameters</a:t>
            </a:r>
            <a:r>
              <a:rPr lang="tr-TR" sz="1800" b="1" dirty="0"/>
              <a:t>:</a:t>
            </a:r>
          </a:p>
          <a:p>
            <a:pPr lvl="1"/>
            <a:r>
              <a:rPr lang="tr-TR" sz="1800" dirty="0"/>
              <a:t>sample.hg38_multianno.txt.intervar = ACMG </a:t>
            </a:r>
            <a:r>
              <a:rPr lang="tr-TR" sz="1800" dirty="0" err="1"/>
              <a:t>Classification</a:t>
            </a:r>
            <a:endParaRPr lang="tr-TR" sz="1800" dirty="0"/>
          </a:p>
          <a:p>
            <a:pPr lvl="1"/>
            <a:r>
              <a:rPr lang="tr-TR" sz="1800" dirty="0"/>
              <a:t>sample.query.txt = </a:t>
            </a:r>
            <a:r>
              <a:rPr lang="tr-TR" sz="1800" dirty="0" err="1"/>
              <a:t>Annotation</a:t>
            </a:r>
            <a:endParaRPr lang="tr-TR" sz="1800" dirty="0"/>
          </a:p>
          <a:p>
            <a:pPr lvl="1"/>
            <a:r>
              <a:rPr lang="tr-TR" sz="1800" dirty="0"/>
              <a:t>sample.hg38_multianno.txt = </a:t>
            </a:r>
            <a:r>
              <a:rPr lang="tr-TR" sz="1800" dirty="0" err="1"/>
              <a:t>In</a:t>
            </a:r>
            <a:r>
              <a:rPr lang="tr-TR" sz="1800" dirty="0"/>
              <a:t> </a:t>
            </a:r>
            <a:r>
              <a:rPr lang="tr-TR" sz="1800" dirty="0" err="1"/>
              <a:t>silico</a:t>
            </a:r>
            <a:r>
              <a:rPr lang="tr-TR" sz="1800" dirty="0"/>
              <a:t> </a:t>
            </a:r>
            <a:r>
              <a:rPr lang="tr-TR" sz="1800" dirty="0" err="1"/>
              <a:t>scores</a:t>
            </a:r>
            <a:endParaRPr lang="tr-TR" sz="1800" dirty="0"/>
          </a:p>
          <a:p>
            <a:pPr lvl="1"/>
            <a:r>
              <a:rPr lang="tr-TR" sz="1800" dirty="0" err="1"/>
              <a:t>sample.final.annotation.tsv</a:t>
            </a:r>
            <a:r>
              <a:rPr lang="tr-TR" sz="1800" dirty="0"/>
              <a:t> = Final </a:t>
            </a:r>
            <a:r>
              <a:rPr lang="tr-TR" sz="1800" dirty="0" err="1"/>
              <a:t>report</a:t>
            </a:r>
            <a:endParaRPr lang="tr-TR" sz="1800" dirty="0"/>
          </a:p>
        </p:txBody>
      </p:sp>
      <p:pic>
        <p:nvPicPr>
          <p:cNvPr id="4" name="Picture 2" descr="EJP RD – European Joint Programme on Rare Diseases">
            <a:extLst>
              <a:ext uri="{FF2B5EF4-FFF2-40B4-BE49-F238E27FC236}">
                <a16:creationId xmlns:a16="http://schemas.microsoft.com/office/drawing/2014/main" id="{D6B40E7E-4919-B073-B83E-C47FC181E0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-5104"/>
            <a:ext cx="2752725" cy="607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348476AF-7D99-6F23-2162-18AF42E1F4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788" b="25389"/>
          <a:stretch/>
        </p:blipFill>
        <p:spPr>
          <a:xfrm>
            <a:off x="9584247" y="-41958"/>
            <a:ext cx="2607753" cy="826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1603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596</TotalTime>
  <Words>678</Words>
  <Application>Microsoft Office PowerPoint</Application>
  <PresentationFormat>Geniş ekran</PresentationFormat>
  <Paragraphs>63</Paragraphs>
  <Slides>8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Teması</vt:lpstr>
      <vt:lpstr>Whole Exome Sequencing Annotation</vt:lpstr>
      <vt:lpstr>Vcfanno</vt:lpstr>
      <vt:lpstr>Ensembl Variant Effect Predictor (VEP)</vt:lpstr>
      <vt:lpstr>vcf2db</vt:lpstr>
      <vt:lpstr>gemini</vt:lpstr>
      <vt:lpstr>gemini - impact_severity</vt:lpstr>
      <vt:lpstr>InterVar</vt:lpstr>
      <vt:lpstr>Final Report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Whole Exome Sequencing</dc:title>
  <dc:creator>Berk Gürdamar</dc:creator>
  <cp:lastModifiedBy>Berk Gürdamar</cp:lastModifiedBy>
  <cp:revision>17</cp:revision>
  <dcterms:created xsi:type="dcterms:W3CDTF">2023-09-07T09:05:49Z</dcterms:created>
  <dcterms:modified xsi:type="dcterms:W3CDTF">2023-09-19T14:02:02Z</dcterms:modified>
</cp:coreProperties>
</file>