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57" r:id="rId4"/>
    <p:sldId id="290" r:id="rId5"/>
    <p:sldId id="291" r:id="rId6"/>
    <p:sldId id="269" r:id="rId7"/>
    <p:sldId id="270" r:id="rId8"/>
    <p:sldId id="295" r:id="rId9"/>
    <p:sldId id="271" r:id="rId10"/>
    <p:sldId id="276" r:id="rId11"/>
    <p:sldId id="292" r:id="rId12"/>
    <p:sldId id="293" r:id="rId13"/>
    <p:sldId id="294" r:id="rId14"/>
    <p:sldId id="279" r:id="rId15"/>
    <p:sldId id="278" r:id="rId16"/>
    <p:sldId id="280" r:id="rId17"/>
    <p:sldId id="281" r:id="rId18"/>
    <p:sldId id="282" r:id="rId19"/>
    <p:sldId id="283" r:id="rId20"/>
    <p:sldId id="286" r:id="rId21"/>
    <p:sldId id="284" r:id="rId22"/>
    <p:sldId id="296" r:id="rId23"/>
    <p:sldId id="285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7DDAFD0-D30D-9642-B26C-94D410434326}">
          <p14:sldIdLst>
            <p14:sldId id="256"/>
          </p14:sldIdLst>
        </p14:section>
        <p14:section name="Sequencing and Terminology" id="{C7CCEBD1-B6D6-1F44-9CF7-8305111401ED}">
          <p14:sldIdLst>
            <p14:sldId id="277"/>
            <p14:sldId id="257"/>
            <p14:sldId id="290"/>
            <p14:sldId id="291"/>
            <p14:sldId id="269"/>
            <p14:sldId id="270"/>
            <p14:sldId id="295"/>
            <p14:sldId id="271"/>
            <p14:sldId id="276"/>
            <p14:sldId id="292"/>
            <p14:sldId id="293"/>
            <p14:sldId id="294"/>
          </p14:sldIdLst>
        </p14:section>
        <p14:section name="File Formats" id="{63409867-7E95-3E47-B482-AF00CE7C97CB}">
          <p14:sldIdLst>
            <p14:sldId id="279"/>
            <p14:sldId id="278"/>
            <p14:sldId id="280"/>
            <p14:sldId id="281"/>
            <p14:sldId id="282"/>
            <p14:sldId id="283"/>
            <p14:sldId id="286"/>
            <p14:sldId id="284"/>
            <p14:sldId id="29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3A05-53FF-7C45-B5E5-052E57A50E8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7392-740F-5146-B2D6-AC1736C6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 Idiosyncratic Gapped Alignment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E7392-740F-5146-B2D6-AC1736C64E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C7D-7520-6143-843E-D8C8DD3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1838-FB2F-C54A-9BFF-5A3B3201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94BF-E04F-0E47-BC16-88D90C1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3052-409F-FC43-A1B8-9EACF2A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5084-55DE-CA46-AB03-32FBD5D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1B0-A721-1644-B009-D07B857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D9CD-4706-2740-92A5-917D2DA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2C4B-39F4-404D-8DD2-CB09FC8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62BD-3BBB-4B42-B612-C02BF6A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977-2372-B64A-84CE-A55034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DA3F-21AB-BE4F-837D-C060E73C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9D96-D382-4347-9BE8-D7696DAF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FE9-C8B5-1F41-B029-4DA5B672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B905-31A0-4848-AD40-383E582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470E-6764-CD46-8F41-883FCA5B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FD05-FAC3-D744-8999-FAEA73F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1EDA-77F7-0746-95DE-D8DDC922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F75E-7FF6-A84D-92E3-414FA69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2921-08AE-CF44-858D-0444E42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4B1E-D568-0F44-A3BA-7A1491C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F4FB-4B7A-694E-A54E-96347A99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8572-A173-9946-A2A4-0810C3A5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7B6-B44F-424F-9DBF-9FEA083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DFC3-33C4-A74F-A3BC-C66FF67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A99-F7AB-DF49-9BFA-5A978B8B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B22-EAAB-2B44-9686-7503F4BB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7211-C531-694C-9D74-6243B31B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B8E6-0B69-974B-9C08-029DBE25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B601-43ED-294C-8356-334A807D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C512-B774-7942-88EF-86F0946F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C696-2C7C-D54A-8E56-4149725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BA-BEB0-B347-8513-3D7EA11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E05-3ED4-2941-BFC1-B5793BFC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8AA3-EAD6-E548-827F-CA453117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C77-5994-BA40-947B-C242A5A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813EA-D48D-0749-AD5C-172D0022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78424-8E4C-6C46-A8BF-D2CC4412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B5F2-34C4-8A48-9095-E6B0EF29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B2A87-A24F-804B-B1A8-EF5921E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308-5F41-924A-BD54-26F919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600D-DAD1-864B-9C2E-76A4954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1426-A249-4142-B69E-0CFD49C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694B-6835-294A-A39A-A3DC25A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34BD-9FBC-C94B-A417-A1F26AC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D181-2887-DF40-9CB5-426A89A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516C-BE4B-9F46-8AD4-204C01DD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DF-F483-2E4E-A679-2C39DB6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D98-C5C8-D84A-9F8F-C6AB934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F203-4B30-ED45-A4A1-92A52E3E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9452-A358-0343-9FF2-19988B7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D6EF-A366-EA48-B4A8-412753C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95E4-DB34-9245-B6F0-27742C13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B5-BE6B-FE4D-8EDE-757C246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1240-815C-3945-9308-EA8CC1B0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51D6-D749-0042-9782-C03CBCD3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8AA5-9059-7141-A418-1980EEB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BB58-011E-1F4F-8074-3E59E1D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786D-B70D-8642-A665-78CDC774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3A367-E20E-084B-84B2-FD8D798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30A3-840B-2F4C-A390-28E627E5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1CB-B557-9946-9FDE-0E42883B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20F-9E00-9645-BA2A-A69E1752E5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B4D1-9D5B-BE49-BF2E-F131F3C8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54C1-8109-4D4E-B34B-B10D2625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Cd6B5HRaZ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Whole Exome Sequencing</a:t>
            </a:r>
            <a:br>
              <a:rPr lang="en-US" b="1" dirty="0"/>
            </a:br>
            <a:r>
              <a:rPr lang="en-US" b="1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Berk Gürdamar</a:t>
            </a:r>
            <a:r>
              <a:rPr lang="en-US" dirty="0"/>
              <a:t>, </a:t>
            </a:r>
            <a:r>
              <a:rPr lang="tr-TR" dirty="0"/>
              <a:t>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269-71F5-AD45-A995-F0F475BA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Coverage</a:t>
            </a:r>
          </a:p>
        </p:txBody>
      </p:sp>
      <p:pic>
        <p:nvPicPr>
          <p:cNvPr id="4" name="Picture 3" descr="Screen Shot 2015-08-09 at 3.08.19 PM.png">
            <a:extLst>
              <a:ext uri="{FF2B5EF4-FFF2-40B4-BE49-F238E27FC236}">
                <a16:creationId xmlns:a16="http://schemas.microsoft.com/office/drawing/2014/main" id="{B06F0339-C2DC-104B-A9CB-3EE9298B6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73" y="1373573"/>
            <a:ext cx="6448253" cy="5484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90C65C-4D5C-AE4A-9D4C-7B074A9AFF28}"/>
              </a:ext>
            </a:extLst>
          </p:cNvPr>
          <p:cNvSpPr/>
          <p:nvPr/>
        </p:nvSpPr>
        <p:spPr>
          <a:xfrm>
            <a:off x="9136104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26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3DFBC-36A1-FBCF-A96E-EE290E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0ACE44-F0B6-6F76-2F8C-09EE0509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4465FF-F8DD-C59B-7689-114151E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45681"/>
            <a:ext cx="10501270" cy="4366638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6BFFD62-2381-283D-9FEB-FA23DC98979F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8864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B30C-86B5-B451-5A8A-14089DF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FE361-7E63-AE1A-9AE2-9463C38A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710692-5EE1-3C93-D85B-97A51A3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0" y="1429962"/>
            <a:ext cx="10218120" cy="474700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5CFBEF6-ED54-F943-F209-C0C60F000C55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398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7A08C-57A8-822A-DDB2-F68EEB4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Exome</a:t>
            </a:r>
            <a:r>
              <a:rPr lang="tr-TR" b="1" dirty="0"/>
              <a:t> </a:t>
            </a:r>
            <a:r>
              <a:rPr lang="tr-TR" b="1" dirty="0" err="1"/>
              <a:t>Kits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0DF5-7AAD-DA85-FBC2-4E85B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9D5332-3FB4-06F7-6AA1-7C8258C5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1332676"/>
            <a:ext cx="10851820" cy="469432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BBB5148-DF9B-2796-80B8-80DA86E1B2A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9287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42.32 PM.png">
            <a:extLst>
              <a:ext uri="{FF2B5EF4-FFF2-40B4-BE49-F238E27FC236}">
                <a16:creationId xmlns:a16="http://schemas.microsoft.com/office/drawing/2014/main" id="{F146D9CB-23E7-664B-BCCC-91C88FB4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4196"/>
          <a:stretch/>
        </p:blipFill>
        <p:spPr>
          <a:xfrm>
            <a:off x="1648690" y="1044992"/>
            <a:ext cx="9144000" cy="4982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721DC-3498-7447-B097-8852B0D09D7A}"/>
              </a:ext>
            </a:extLst>
          </p:cNvPr>
          <p:cNvSpPr/>
          <p:nvPr/>
        </p:nvSpPr>
        <p:spPr>
          <a:xfrm>
            <a:off x="9411721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931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E2F64-940F-A44E-83E9-43084BB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File Formats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A326-4547-564C-960B-AF433115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File Format #1: </a:t>
            </a:r>
            <a:br>
              <a:rPr lang="en-US" dirty="0"/>
            </a:br>
            <a:r>
              <a:rPr lang="en-US" dirty="0"/>
              <a:t>FASTQ (raw reads)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extension from traditional FASTA format. </a:t>
            </a:r>
          </a:p>
          <a:p>
            <a:r>
              <a:rPr lang="en-US" dirty="0"/>
              <a:t>Each block has 4 elements (in 4 lines)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 Name (read name, group,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+ (optional: Sequence name again)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Associated quality score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275939-441E-6A31-B92E-8D7173C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7" y="3863416"/>
            <a:ext cx="6895965" cy="27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056"/>
          </a:xfrm>
        </p:spPr>
        <p:txBody>
          <a:bodyPr anchor="ctr"/>
          <a:lstStyle/>
          <a:p>
            <a:r>
              <a:rPr lang="en-US" dirty="0"/>
              <a:t>Phred value = −10 x log</a:t>
            </a:r>
            <a:r>
              <a:rPr lang="en-US" baseline="-25000" dirty="0"/>
              <a:t>10</a:t>
            </a:r>
            <a:r>
              <a:rPr lang="en-US" dirty="0"/>
              <a:t>(ε)</a:t>
            </a:r>
            <a:br>
              <a:rPr lang="en-US" dirty="0"/>
            </a:br>
            <a:r>
              <a:rPr lang="en-US" dirty="0"/>
              <a:t>							 		</a:t>
            </a:r>
            <a:r>
              <a:rPr lang="en-US" sz="2400" dirty="0"/>
              <a:t>(*ε: Error Rate)</a:t>
            </a:r>
            <a:br>
              <a:rPr lang="en-US" sz="2400" dirty="0"/>
            </a:br>
            <a:r>
              <a:rPr lang="en-US" sz="2400" dirty="0"/>
              <a:t>e.g.:</a:t>
            </a:r>
          </a:p>
          <a:p>
            <a:pPr marL="457200" lvl="1" indent="0">
              <a:buNone/>
            </a:pPr>
            <a:r>
              <a:rPr lang="en-US" dirty="0"/>
              <a:t>90% confidence    &gt;&gt; 10% ε = 10</a:t>
            </a:r>
            <a:r>
              <a:rPr lang="en-US" baseline="30000" dirty="0"/>
              <a:t>-1   </a:t>
            </a:r>
            <a:r>
              <a:rPr lang="en-US" dirty="0"/>
              <a:t>&gt;&gt; Phred Q10  &gt;&gt;  ASCII 74 = J</a:t>
            </a:r>
          </a:p>
          <a:p>
            <a:pPr marL="457200" lvl="1" indent="0">
              <a:buNone/>
            </a:pPr>
            <a:r>
              <a:rPr lang="en-US" dirty="0"/>
              <a:t>99% confidence    &gt;&gt; 1% ε = 10</a:t>
            </a:r>
            <a:r>
              <a:rPr lang="en-US" baseline="30000" dirty="0"/>
              <a:t>-2      </a:t>
            </a:r>
            <a:r>
              <a:rPr lang="en-US" dirty="0"/>
              <a:t>&gt;&gt; Phred Q20  &gt;&gt;  ASCII 84 = T</a:t>
            </a:r>
          </a:p>
          <a:p>
            <a:pPr marL="457200" lvl="1" indent="0">
              <a:buNone/>
            </a:pPr>
            <a:r>
              <a:rPr lang="en-US" dirty="0"/>
              <a:t>99.9% confidence &gt;&gt; 0.1% ε = 10</a:t>
            </a:r>
            <a:r>
              <a:rPr lang="en-US" baseline="30000" dirty="0"/>
              <a:t>-3 </a:t>
            </a:r>
            <a:r>
              <a:rPr lang="en-US" dirty="0"/>
              <a:t>&gt;&gt; Phred Q30  &gt;&gt;  ASCII 94 = ^</a:t>
            </a:r>
          </a:p>
          <a:p>
            <a:r>
              <a:rPr lang="en-US" dirty="0"/>
              <a:t>There are different encoding schemes as well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2EAD2-FDCE-C642-AE06-544F5377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89681"/>
            <a:ext cx="5651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of Phred Scores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CBD349-75B8-5894-D58C-BC79CE16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2" y="1523685"/>
            <a:ext cx="4698816" cy="50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0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708"/>
            <a:ext cx="9144000" cy="49271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Alignment</a:t>
            </a:r>
          </a:p>
        </p:txBody>
      </p:sp>
      <p:pic>
        <p:nvPicPr>
          <p:cNvPr id="7" name="Picture 6" descr="Screen Shot 2015-08-09 at 3.42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r="3441" b="4196"/>
          <a:stretch/>
        </p:blipFill>
        <p:spPr>
          <a:xfrm>
            <a:off x="6594018" y="1417639"/>
            <a:ext cx="3616782" cy="204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299" y="2258068"/>
            <a:ext cx="1227369" cy="120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51505" y="6017316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69AAD-7F94-B64C-82FB-10A455D757BC}"/>
              </a:ext>
            </a:extLst>
          </p:cNvPr>
          <p:cNvSpPr txBox="1"/>
          <p:nvPr/>
        </p:nvSpPr>
        <p:spPr>
          <a:xfrm>
            <a:off x="3711058" y="2996772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b="1" i="0" u="none" strike="noStrike" baseline="0" dirty="0">
                <a:latin typeface="Calibri-Bold"/>
              </a:rPr>
              <a:t>BWA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DNA</a:t>
            </a:r>
          </a:p>
          <a:p>
            <a:pPr algn="l"/>
            <a:r>
              <a:rPr lang="tr-TR" sz="1800" b="1" i="0" u="none" strike="noStrike" baseline="0" dirty="0">
                <a:latin typeface="Calibri-Bold"/>
              </a:rPr>
              <a:t>STAR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</a:t>
            </a:r>
            <a:r>
              <a:rPr lang="tr-TR" sz="1800" b="1" i="0" u="none" strike="noStrike" baseline="0" dirty="0" err="1">
                <a:latin typeface="Calibri-Bold"/>
              </a:rPr>
              <a:t>RNAseq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7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55B9-C940-234E-B4E6-8385E02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Sequencing and Basic Terminology</a:t>
            </a:r>
          </a:p>
        </p:txBody>
      </p:sp>
    </p:spTree>
    <p:extLst>
      <p:ext uri="{BB962C8B-B14F-4D97-AF65-F5344CB8AC3E}">
        <p14:creationId xmlns:p14="http://schemas.microsoft.com/office/powerpoint/2010/main" val="130605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 Headers </a:t>
            </a:r>
          </a:p>
        </p:txBody>
      </p:sp>
      <p:pic>
        <p:nvPicPr>
          <p:cNvPr id="4" name="Picture 3" descr="Screen Shot 2015-08-09 at 4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5260"/>
            <a:ext cx="9144000" cy="54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0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6B70E-1892-B962-2181-85B7560869EF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68A73F7-9C49-AB7A-A1F2-E34C5E89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06" y="2557064"/>
            <a:ext cx="8797587" cy="77511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A6026D-D6A2-88B4-48D4-03E710AF1E48}"/>
              </a:ext>
            </a:extLst>
          </p:cNvPr>
          <p:cNvSpPr txBox="1">
            <a:spLocks/>
          </p:cNvSpPr>
          <p:nvPr/>
        </p:nvSpPr>
        <p:spPr>
          <a:xfrm>
            <a:off x="1906695" y="3525818"/>
            <a:ext cx="9083040" cy="264579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r-TR" sz="2000" dirty="0"/>
              <a:t>Query Name </a:t>
            </a:r>
          </a:p>
          <a:p>
            <a:pPr marL="342900" indent="-342900">
              <a:buAutoNum type="arabicPeriod"/>
            </a:pPr>
            <a:r>
              <a:rPr lang="tr-TR" sz="2000" dirty="0"/>
              <a:t>FLAG</a:t>
            </a:r>
          </a:p>
          <a:p>
            <a:pPr marL="342900" indent="-342900">
              <a:buAutoNum type="arabicPeriod"/>
            </a:pPr>
            <a:r>
              <a:rPr lang="tr-TR" sz="2000" dirty="0"/>
              <a:t>Reference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Quality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/>
              <a:t>CIGAR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Mate</a:t>
            </a:r>
            <a:r>
              <a:rPr lang="tr-TR" sz="2000" dirty="0"/>
              <a:t>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r>
              <a:rPr lang="tr-TR" sz="2000" dirty="0"/>
              <a:t> of </a:t>
            </a:r>
            <a:r>
              <a:rPr lang="tr-TR" sz="2000" dirty="0" err="1"/>
              <a:t>Mate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Template</a:t>
            </a:r>
            <a:r>
              <a:rPr lang="tr-TR" sz="2000" dirty="0"/>
              <a:t> </a:t>
            </a:r>
            <a:r>
              <a:rPr lang="tr-TR" sz="2000" dirty="0" err="1"/>
              <a:t>Length</a:t>
            </a:r>
            <a:r>
              <a:rPr lang="tr-TR" sz="2000" dirty="0"/>
              <a:t> (Reference)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Sequence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Quality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Predefined</a:t>
            </a:r>
            <a:r>
              <a:rPr lang="tr-TR" sz="2000" dirty="0"/>
              <a:t> </a:t>
            </a:r>
            <a:r>
              <a:rPr lang="tr-TR" sz="2000" dirty="0" err="1"/>
              <a:t>Tags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2368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3B77FEB-CE98-F0E4-5F67-BEB2BBFA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" y="3243789"/>
            <a:ext cx="6283747" cy="292398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F21E42-063B-BEF9-3726-1B111EDF7010}"/>
              </a:ext>
            </a:extLst>
          </p:cNvPr>
          <p:cNvSpPr txBox="1"/>
          <p:nvPr/>
        </p:nvSpPr>
        <p:spPr>
          <a:xfrm>
            <a:off x="6631218" y="3518425"/>
            <a:ext cx="42649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FLAG value is 99</a:t>
            </a:r>
            <a:r>
              <a:rPr lang="tr-TR" dirty="0"/>
              <a:t> (</a:t>
            </a:r>
            <a:r>
              <a:rPr lang="en-US" dirty="0"/>
              <a:t>64 + 32 + 2 + 1</a:t>
            </a:r>
            <a:r>
              <a:rPr lang="tr-TR" dirty="0"/>
              <a:t>) i</a:t>
            </a:r>
            <a:r>
              <a:rPr lang="en-US" dirty="0" err="1"/>
              <a:t>ndicating</a:t>
            </a:r>
            <a:r>
              <a:rPr lang="en-US" dirty="0"/>
              <a:t> that: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is the first in pair (read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paired-end mate of this read mapped in the reverse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part of a properly aligning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paired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3CC906-AE59-EF46-06B2-FF5F5D2E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6" y="2264456"/>
            <a:ext cx="8797587" cy="775118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11E9ADB-EFDB-8E9F-2CA5-E2787BB7A6F3}"/>
              </a:ext>
            </a:extLst>
          </p:cNvPr>
          <p:cNvSpPr/>
          <p:nvPr/>
        </p:nvSpPr>
        <p:spPr>
          <a:xfrm>
            <a:off x="3273552" y="2386584"/>
            <a:ext cx="374904" cy="557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6790221-B98D-81D8-BED1-8410ECBADB09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</p:spTree>
    <p:extLst>
      <p:ext uri="{BB962C8B-B14F-4D97-AF65-F5344CB8AC3E}">
        <p14:creationId xmlns:p14="http://schemas.microsoft.com/office/powerpoint/2010/main" val="420632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5.4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7"/>
          <a:stretch/>
        </p:blipFill>
        <p:spPr>
          <a:xfrm>
            <a:off x="1524000" y="1690309"/>
            <a:ext cx="9144000" cy="49030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CIGAR – Explanation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7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42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 File Format #3: </a:t>
            </a:r>
            <a:br>
              <a:rPr lang="en-US" b="1" dirty="0"/>
            </a:br>
            <a:r>
              <a:rPr lang="en-US" b="1" dirty="0"/>
              <a:t>VCF Genomic Variation</a:t>
            </a:r>
          </a:p>
        </p:txBody>
      </p:sp>
      <p:pic>
        <p:nvPicPr>
          <p:cNvPr id="4" name="Picture 3" descr="Screen Shot 2015-08-09 at 4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81839"/>
            <a:ext cx="9144000" cy="53938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9621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VCF Format</a:t>
            </a:r>
          </a:p>
        </p:txBody>
      </p:sp>
      <p:pic>
        <p:nvPicPr>
          <p:cNvPr id="4" name="Picture 3" descr="Screen Shot 2015-08-09 at 4.5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441"/>
            <a:ext cx="9144000" cy="52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C03-EBB6-1F4F-AE53-57C1BBA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15AC9-59C2-6B4F-95DA-9B1039511F4E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9E789-802B-21FB-CDE6-BED15AD1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1" y="1568917"/>
            <a:ext cx="10371719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C5664-3CD3-05B6-E0D7-D62E3FD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019B1C-C3FB-20FC-9150-84CAC57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7C7021-94AB-61FB-3F98-FFC40BB9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619583"/>
            <a:ext cx="9222184" cy="426707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E33D970-4485-38FC-2A3E-A49A8A3904CB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184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687EA-755B-0149-05F0-7D4A28C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FEB9D-4945-E9AD-403C-0A83A6DC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DF35FD-E71A-4F9D-9CC5-63693E98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41" y="1524021"/>
            <a:ext cx="9383717" cy="436804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51FE538-E99C-1096-DE86-DB5DA4E05C7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55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9F9-B769-0340-A3EB-ADDEA93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Actual Sequencing - Illumina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627EFC-8549-2D4C-8AE7-D496BDB9C23B}"/>
              </a:ext>
            </a:extLst>
          </p:cNvPr>
          <p:cNvGrpSpPr/>
          <p:nvPr/>
        </p:nvGrpSpPr>
        <p:grpSpPr>
          <a:xfrm>
            <a:off x="2119720" y="1305095"/>
            <a:ext cx="7952559" cy="5180674"/>
            <a:chOff x="71436" y="1318284"/>
            <a:chExt cx="8107950" cy="5280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3FA5F9-DDF2-F14F-B7C8-0761CAD1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6" y="1318284"/>
              <a:ext cx="4021674" cy="52800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59AEF-462B-E64B-95C5-3BB515EB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7556" y="1318284"/>
              <a:ext cx="3901830" cy="528002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3D2AC12-8B08-A849-A26B-54707FF308E4}"/>
              </a:ext>
            </a:extLst>
          </p:cNvPr>
          <p:cNvSpPr/>
          <p:nvPr/>
        </p:nvSpPr>
        <p:spPr>
          <a:xfrm>
            <a:off x="6613426" y="6532570"/>
            <a:ext cx="5440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oboto"/>
              </a:rPr>
              <a:t>Illumina Sequencing by Synthesis: </a:t>
            </a:r>
            <a:r>
              <a:rPr lang="en-US" sz="1400" dirty="0">
                <a:latin typeface="Roboto"/>
                <a:hlinkClick r:id="rId4"/>
              </a:rPr>
              <a:t>https://</a:t>
            </a:r>
            <a:r>
              <a:rPr lang="en-US" sz="1400" dirty="0" err="1">
                <a:latin typeface="Roboto"/>
                <a:hlinkClick r:id="rId4"/>
              </a:rPr>
              <a:t>youtu.be</a:t>
            </a:r>
            <a:r>
              <a:rPr lang="en-US" sz="1400" dirty="0">
                <a:latin typeface="Roboto"/>
                <a:hlinkClick r:id="rId4"/>
              </a:rPr>
              <a:t>/fCd6B5HRaZ8</a:t>
            </a:r>
            <a:endParaRPr lang="en-US" sz="1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B496F3-2FAA-0A4D-BBA3-C47E59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27B5-230A-834A-BC13-DC5E7B2C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59" y="1544806"/>
            <a:ext cx="3780681" cy="53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5167C-F6C6-C985-0B42-DF41637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4767AB-FCBF-EE28-BC6C-AEA51E03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090"/>
            <a:ext cx="10515600" cy="51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0" i="0" u="none" strike="noStrike" baseline="0" dirty="0">
                <a:latin typeface="Calibri" panose="020F0502020204030204" pitchFamily="34" charset="0"/>
              </a:rPr>
              <a:t>https://www.illumina.com/science/technology/next-generation-sequencing/paired-end-vs-single-read-sequencing.html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AB91F2-C79F-3389-7B25-B93EC131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0" y="1776134"/>
            <a:ext cx="9363959" cy="43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BA39-62B5-234D-95B9-8A129AF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Pair-end Reads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35A-9D48-8E43-B0FE-34BB34E1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DNA fragments are typically longer than the measured read lengths</a:t>
            </a:r>
          </a:p>
          <a:p>
            <a:pPr lvl="1"/>
            <a:r>
              <a:rPr lang="en-US" dirty="0"/>
              <a:t>For many applications, it is greatly advantageous to be able to measure (if not the entire fragment) at least both ends of it</a:t>
            </a:r>
          </a:p>
          <a:p>
            <a:pPr lvl="1"/>
            <a:r>
              <a:rPr lang="en-US" dirty="0"/>
              <a:t>Recommended for genomic variation and genome assembly analyses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DC8F-CF61-534D-A4BF-2937CA33703D}"/>
              </a:ext>
            </a:extLst>
          </p:cNvPr>
          <p:cNvSpPr txBox="1"/>
          <p:nvPr/>
        </p:nvSpPr>
        <p:spPr>
          <a:xfrm>
            <a:off x="9790493" y="6338986"/>
            <a:ext cx="21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The </a:t>
            </a:r>
            <a:r>
              <a:rPr lang="en-US" sz="1400" i="1" dirty="0" err="1"/>
              <a:t>Biostar</a:t>
            </a:r>
            <a:r>
              <a:rPr lang="en-US" sz="1400" i="1" dirty="0"/>
              <a:t> Handbook</a:t>
            </a:r>
          </a:p>
        </p:txBody>
      </p:sp>
    </p:spTree>
    <p:extLst>
      <p:ext uri="{BB962C8B-B14F-4D97-AF65-F5344CB8AC3E}">
        <p14:creationId xmlns:p14="http://schemas.microsoft.com/office/powerpoint/2010/main" val="348737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608</Words>
  <Application>Microsoft Office PowerPoint</Application>
  <PresentationFormat>Geniş ekran</PresentationFormat>
  <Paragraphs>79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Calibri-Bold</vt:lpstr>
      <vt:lpstr>Helvetica</vt:lpstr>
      <vt:lpstr>Roboto</vt:lpstr>
      <vt:lpstr>Office Theme</vt:lpstr>
      <vt:lpstr>Whole Exome Sequencing Basics</vt:lpstr>
      <vt:lpstr>Basics of Sequencing and Basic Terminology</vt:lpstr>
      <vt:lpstr>Our Goal</vt:lpstr>
      <vt:lpstr>Procedure</vt:lpstr>
      <vt:lpstr>Procedure</vt:lpstr>
      <vt:lpstr>Actual Sequencing - Illumina</vt:lpstr>
      <vt:lpstr>Terminology – Pair-end Sequencing</vt:lpstr>
      <vt:lpstr>Terminology – Pair-end Sequencing</vt:lpstr>
      <vt:lpstr>Pair-end Reads Advantage</vt:lpstr>
      <vt:lpstr>Terminology – Coverage</vt:lpstr>
      <vt:lpstr>WGS vs WES</vt:lpstr>
      <vt:lpstr>WGS vs WES</vt:lpstr>
      <vt:lpstr>Exome Kits</vt:lpstr>
      <vt:lpstr>PowerPoint Sunusu</vt:lpstr>
      <vt:lpstr>Important File Formats</vt:lpstr>
      <vt:lpstr>Important File Format #1:  FASTQ (raw reads) </vt:lpstr>
      <vt:lpstr>Quality Scores</vt:lpstr>
      <vt:lpstr>Meaning of Phred Scores</vt:lpstr>
      <vt:lpstr>Alignment</vt:lpstr>
      <vt:lpstr>SAM Headers </vt:lpstr>
      <vt:lpstr>Important File Format #2:  SAM/BAM(aligned reads)</vt:lpstr>
      <vt:lpstr>Important File Format #2:  SAM/BAM(aligned reads)</vt:lpstr>
      <vt:lpstr>CIGAR – Explanation</vt:lpstr>
      <vt:lpstr>Important File Format #3:  VCF Genomic Variation</vt:lpstr>
      <vt:lpstr>VCF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EGE.ULGEN</dc:creator>
  <cp:lastModifiedBy>Berk Gürdamar</cp:lastModifiedBy>
  <cp:revision>105</cp:revision>
  <dcterms:created xsi:type="dcterms:W3CDTF">2018-02-28T17:15:16Z</dcterms:created>
  <dcterms:modified xsi:type="dcterms:W3CDTF">2023-09-11T08:21:43Z</dcterms:modified>
</cp:coreProperties>
</file>