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90" r:id="rId5"/>
    <p:sldId id="270" r:id="rId6"/>
    <p:sldId id="269" r:id="rId7"/>
    <p:sldId id="295" r:id="rId8"/>
    <p:sldId id="271" r:id="rId9"/>
    <p:sldId id="292" r:id="rId10"/>
    <p:sldId id="293" r:id="rId11"/>
    <p:sldId id="294" r:id="rId12"/>
    <p:sldId id="279" r:id="rId13"/>
    <p:sldId id="278" r:id="rId14"/>
    <p:sldId id="280" r:id="rId15"/>
    <p:sldId id="281" r:id="rId16"/>
    <p:sldId id="282" r:id="rId17"/>
    <p:sldId id="283" r:id="rId18"/>
    <p:sldId id="286" r:id="rId19"/>
    <p:sldId id="284" r:id="rId20"/>
    <p:sldId id="296" r:id="rId21"/>
    <p:sldId id="28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0"/>
            <p14:sldId id="270"/>
            <p14:sldId id="269"/>
            <p14:sldId id="295"/>
            <p14:sldId id="271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6"/>
            <p14:sldId id="284"/>
            <p14:sldId id="29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hyperlink" Target="https://youtu.be/fCd6B5HRaZ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025F64-4EFC-96D7-AA95-EE7C5E28B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7802640" y="5466943"/>
            <a:ext cx="4389360" cy="1391057"/>
          </a:xfrm>
          <a:prstGeom prst="rect">
            <a:avLst/>
          </a:prstGeom>
        </p:spPr>
      </p:pic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CE68002F-7E1E-EF3A-B967-629FFD9E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217"/>
            <a:ext cx="4780764" cy="10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DF56D4B-7C45-B2CA-4ED7-F1684E2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9CBEB24-D9DA-4ED0-18DD-5CA038CA5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110B4523-7484-064C-CC66-2188C58B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6E67C2F-8EDF-274A-3E91-457FF316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D0E7061D-A4DF-85DF-909B-5CE89879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8015438-C9F3-56C7-C358-D86254E6C6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2018FD5-313C-4058-D877-89B7E3FC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FE5ED78-A33A-EEE8-D881-59EC1FB7D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99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#1: </a:t>
            </a:r>
            <a:br>
              <a:rPr lang="en-US" b="1" dirty="0"/>
            </a:br>
            <a:r>
              <a:rPr lang="en-US" b="1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4110304"/>
            <a:ext cx="6895965" cy="2738238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A264F9B5-8511-32AC-5FDF-5153AA82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A65359-9104-35DF-231F-6BB3B257F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8"/>
            <a:ext cx="10515600" cy="3871087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Phred scale was originally used to represent base quality scores emitted by the Phred program in the early days of the Human Genome Project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r>
              <a:rPr lang="tr-TR" dirty="0"/>
              <a:t>  	</a:t>
            </a:r>
            <a:r>
              <a:rPr lang="en-US" sz="2400" dirty="0"/>
              <a:t>(*ε: Error Rate)</a:t>
            </a:r>
            <a:endParaRPr lang="tr-TR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5501371"/>
            <a:ext cx="4514596" cy="1237709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012AF1A-C4D6-C665-7B98-F097DE89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6445F2E-08D4-6771-BDF0-9BBB73EF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4949088-0295-AB8F-684E-8CA4E012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418BDF1-ECE0-55FC-54F0-0F4893DB1C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778EB761-8C77-478F-7EA9-7C9FC4F5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1C3903-8339-6183-DF22-0E44706E68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B1E700C5-75BD-70A4-9793-8EF651F2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9BF6BC-7EB5-0C1B-4F55-CDE7C6CCB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366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6B70E-1892-B962-2181-85B7560869EF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8A73F7-9C49-AB7A-A1F2-E34C5E89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6" y="2557064"/>
            <a:ext cx="8797587" cy="77511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A6026D-D6A2-88B4-48D4-03E710AF1E48}"/>
              </a:ext>
            </a:extLst>
          </p:cNvPr>
          <p:cNvSpPr txBox="1">
            <a:spLocks/>
          </p:cNvSpPr>
          <p:nvPr/>
        </p:nvSpPr>
        <p:spPr>
          <a:xfrm>
            <a:off x="1906695" y="3525818"/>
            <a:ext cx="9083040" cy="264579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tr-TR" sz="2000" dirty="0"/>
              <a:t>Query Name </a:t>
            </a:r>
          </a:p>
          <a:p>
            <a:pPr marL="342900" indent="-342900">
              <a:buAutoNum type="arabicPeriod"/>
            </a:pPr>
            <a:r>
              <a:rPr lang="tr-TR" sz="2000" dirty="0"/>
              <a:t>FLAG</a:t>
            </a:r>
          </a:p>
          <a:p>
            <a:pPr marL="342900" indent="-342900">
              <a:buAutoNum type="arabicPeriod"/>
            </a:pPr>
            <a:r>
              <a:rPr lang="tr-TR" sz="2000" dirty="0"/>
              <a:t>Reference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Quality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/>
              <a:t>CIGAR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Mate</a:t>
            </a:r>
            <a:r>
              <a:rPr lang="tr-TR" sz="2000" dirty="0"/>
              <a:t> Name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Position</a:t>
            </a:r>
            <a:r>
              <a:rPr lang="tr-TR" sz="2000" dirty="0"/>
              <a:t> of </a:t>
            </a:r>
            <a:r>
              <a:rPr lang="tr-TR" sz="2000" dirty="0" err="1"/>
              <a:t>Mate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Template</a:t>
            </a:r>
            <a:r>
              <a:rPr lang="tr-TR" sz="2000" dirty="0"/>
              <a:t> </a:t>
            </a:r>
            <a:r>
              <a:rPr lang="tr-TR" sz="2000" dirty="0" err="1"/>
              <a:t>Length</a:t>
            </a:r>
            <a:r>
              <a:rPr lang="tr-TR" sz="2000" dirty="0"/>
              <a:t> (Reference)</a:t>
            </a:r>
          </a:p>
          <a:p>
            <a:pPr marL="342900" indent="-342900">
              <a:buAutoNum type="arabicPeriod"/>
            </a:pPr>
            <a:r>
              <a:rPr lang="tr-TR" sz="2000" dirty="0" err="1"/>
              <a:t>Sequence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Quality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endParaRPr lang="tr-TR" sz="2000" dirty="0"/>
          </a:p>
          <a:p>
            <a:pPr marL="342900" indent="-342900">
              <a:buAutoNum type="arabicPeriod"/>
            </a:pPr>
            <a:r>
              <a:rPr lang="tr-TR" sz="2000" dirty="0" err="1"/>
              <a:t>Predefined</a:t>
            </a:r>
            <a:r>
              <a:rPr lang="tr-TR" sz="2000" dirty="0"/>
              <a:t> </a:t>
            </a:r>
            <a:r>
              <a:rPr lang="tr-TR" sz="2000" dirty="0" err="1"/>
              <a:t>Tags</a:t>
            </a:r>
            <a:endParaRPr lang="tr-TR" sz="2000" dirty="0"/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62BB1F77-7BAF-2308-D8BE-4690F7BB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DA5D05-271C-3933-AFC8-68CDAC16B4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E90FB64F-C1E3-EA65-D83F-85263B09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182767C-56CC-F26E-5663-5322E743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92225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B77FEB-CE98-F0E4-5F67-BEB2BBFA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" y="3243789"/>
            <a:ext cx="6283747" cy="2923981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F21E42-063B-BEF9-3726-1B111EDF7010}"/>
              </a:ext>
            </a:extLst>
          </p:cNvPr>
          <p:cNvSpPr txBox="1"/>
          <p:nvPr/>
        </p:nvSpPr>
        <p:spPr>
          <a:xfrm>
            <a:off x="6631218" y="3518425"/>
            <a:ext cx="4264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FLAG value is 99</a:t>
            </a:r>
            <a:r>
              <a:rPr lang="tr-TR" dirty="0"/>
              <a:t> (</a:t>
            </a:r>
            <a:r>
              <a:rPr lang="en-US" dirty="0"/>
              <a:t>64 + 32 + 2 + 1</a:t>
            </a:r>
            <a:r>
              <a:rPr lang="tr-TR" dirty="0"/>
              <a:t>) i</a:t>
            </a:r>
            <a:r>
              <a:rPr lang="en-US" dirty="0" err="1"/>
              <a:t>ndicating</a:t>
            </a:r>
            <a:r>
              <a:rPr lang="en-US" dirty="0"/>
              <a:t> that: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is the first in pair (read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paired-end mate of this read mapped in the reverse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part of a properly aligning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 was paired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3CC906-AE59-EF46-06B2-FF5F5D2E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6" y="2264456"/>
            <a:ext cx="8797587" cy="775118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411E9ADB-EFDB-8E9F-2CA5-E2787BB7A6F3}"/>
              </a:ext>
            </a:extLst>
          </p:cNvPr>
          <p:cNvSpPr/>
          <p:nvPr/>
        </p:nvSpPr>
        <p:spPr>
          <a:xfrm>
            <a:off x="3273552" y="2386584"/>
            <a:ext cx="374904" cy="557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790221-B98D-81D8-BED1-8410ECBADB09}"/>
              </a:ext>
            </a:extLst>
          </p:cNvPr>
          <p:cNvSpPr/>
          <p:nvPr/>
        </p:nvSpPr>
        <p:spPr>
          <a:xfrm>
            <a:off x="7456491" y="6400095"/>
            <a:ext cx="4525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https://zymoresearch.eu/blogs/blog/what-are-sam-and-bam-files</a:t>
            </a: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CDBA5110-9126-1ABB-8650-98AF884F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DFF71C-5368-5B8B-FA71-72553B992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1F29EEDB-BFBC-9980-372A-A93087C9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EC9CB94-C58A-C9C8-3BED-8C830A2C8A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738509"/>
            <a:ext cx="8601456" cy="5073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50DBE1D7-2B7E-A5F2-32CA-7D11C591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F786EE4-9F04-6B73-8F98-E8B9E334B6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1624A3BA-5E9B-7845-A045-D06473E8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7F621D-1594-ECC3-8885-BAFA6D0E58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05D4FDEE-02B8-2CE9-3D2E-6194F102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EB91181-CF87-E588-5412-F32820AF0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019B1C-C3FB-20FC-9150-84CAC5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E7FE610C-0F72-C7DB-51DA-86F83CC2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0D601A0-77CA-C881-B8CE-D71C3DEF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  <p:pic>
        <p:nvPicPr>
          <p:cNvPr id="2" name="Picture 2" descr="EJP RD – European Joint Programme on Rare Diseases">
            <a:extLst>
              <a:ext uri="{FF2B5EF4-FFF2-40B4-BE49-F238E27FC236}">
                <a16:creationId xmlns:a16="http://schemas.microsoft.com/office/drawing/2014/main" id="{33383A00-C3FE-7751-B7EC-AA1D84B2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0F68EC1-86AC-70DB-2A19-99576DC772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  <p:pic>
        <p:nvPicPr>
          <p:cNvPr id="3" name="Picture 2" descr="EJP RD – European Joint Programme on Rare Diseases">
            <a:extLst>
              <a:ext uri="{FF2B5EF4-FFF2-40B4-BE49-F238E27FC236}">
                <a16:creationId xmlns:a16="http://schemas.microsoft.com/office/drawing/2014/main" id="{47B0FA66-64C4-7F2D-54CD-3DA327F7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A952B10-4AFD-8F5D-35C4-4767019AA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167C-F6C6-C985-0B42-DF41637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767AB-FCBF-EE28-BC6C-AEA51E0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368"/>
            <a:ext cx="10515600" cy="3015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200" b="0" i="0" u="none" strike="noStrike" baseline="0" dirty="0">
                <a:latin typeface="Calibri" panose="020F0502020204030204" pitchFamily="34" charset="0"/>
              </a:rPr>
              <a:t>https://www.illumina.com/science/technology/next-generation-sequencing/paired-end-vs-single-read-sequencing.html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AB91F2-C79F-3389-7B25-B93EC131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30" y="1865034"/>
            <a:ext cx="7714739" cy="3610187"/>
          </a:xfrm>
          <a:prstGeom prst="rect">
            <a:avLst/>
          </a:prstGeom>
        </p:spPr>
      </p:pic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64B09271-8B16-CBC0-D131-1444A0A5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75760CE-27BA-35AB-ED9D-DA25AA583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690688"/>
            <a:ext cx="5257800" cy="4351338"/>
          </a:xfrm>
        </p:spPr>
        <p:txBody>
          <a:bodyPr anchor="ctr"/>
          <a:lstStyle/>
          <a:p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Scenario 1: Single Read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Sequence: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ATATATATGGGTTTGG</a:t>
            </a:r>
            <a:b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it-IT" b="1" i="0" dirty="0">
                <a:solidFill>
                  <a:srgbClr val="282829"/>
                </a:solidFill>
                <a:effectLst/>
                <a:latin typeface="-apple-system"/>
              </a:rPr>
              <a:t>Read: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Alignment</a:t>
            </a:r>
            <a:r>
              <a:rPr lang="tr-TR" b="1" i="0" dirty="0">
                <a:solidFill>
                  <a:srgbClr val="282829"/>
                </a:solidFill>
                <a:effectLst/>
                <a:latin typeface="-apple-system"/>
              </a:rPr>
              <a:t>: </a:t>
            </a: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ATAT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82829"/>
                </a:solidFill>
                <a:latin typeface="-apple-system"/>
              </a:rPr>
              <a:t>		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82829"/>
                </a:solidFill>
                <a:effectLst/>
                <a:latin typeface="-apple-system"/>
              </a:rPr>
              <a:t>		         </a:t>
            </a:r>
            <a:r>
              <a:rPr lang="it-IT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endParaRPr lang="tr-TR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  <p:pic>
        <p:nvPicPr>
          <p:cNvPr id="5" name="Picture 2" descr="EJP RD – European Joint Programme on Rare Diseases">
            <a:extLst>
              <a:ext uri="{FF2B5EF4-FFF2-40B4-BE49-F238E27FC236}">
                <a16:creationId xmlns:a16="http://schemas.microsoft.com/office/drawing/2014/main" id="{5240D97A-0990-ADBE-5717-F8A29BDD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E40DA78-A8CD-DBF5-4B9E-437DF14D3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5EA82-4F12-67C3-99A0-722D9979643C}"/>
              </a:ext>
            </a:extLst>
          </p:cNvPr>
          <p:cNvSpPr txBox="1">
            <a:spLocks/>
          </p:cNvSpPr>
          <p:nvPr/>
        </p:nvSpPr>
        <p:spPr>
          <a:xfrm>
            <a:off x="6028944" y="158096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rgbClr val="282829"/>
                </a:solidFill>
                <a:latin typeface="-apple-system"/>
              </a:rPr>
              <a:t>Scenario 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2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: </a:t>
            </a:r>
            <a:r>
              <a:rPr lang="tr-TR" b="1" i="0" dirty="0" err="1">
                <a:solidFill>
                  <a:srgbClr val="282829"/>
                </a:solidFill>
                <a:effectLst/>
                <a:latin typeface="-apple-system"/>
              </a:rPr>
              <a:t>Paired-End</a:t>
            </a:r>
            <a:r>
              <a:rPr lang="it-IT" b="1" dirty="0">
                <a:solidFill>
                  <a:srgbClr val="282829"/>
                </a:solidFill>
                <a:latin typeface="-apple-system"/>
              </a:rPr>
              <a:t> Read</a:t>
            </a:r>
            <a:br>
              <a:rPr lang="it-IT" dirty="0">
                <a:solidFill>
                  <a:srgbClr val="282829"/>
                </a:solidFill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Sequence: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ATATATATGGGTTTGG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ATAT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Paired Read: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TTGG</a:t>
            </a:r>
            <a:b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Distance between reads: 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4bp</a:t>
            </a:r>
            <a:endParaRPr lang="tr-TR" dirty="0">
              <a:solidFill>
                <a:srgbClr val="282829"/>
              </a:solidFill>
              <a:latin typeface="-apple-system"/>
            </a:endParaRPr>
          </a:p>
          <a:p>
            <a:endParaRPr lang="tr-TR" dirty="0">
              <a:solidFill>
                <a:srgbClr val="282829"/>
              </a:solidFill>
              <a:latin typeface="-apple-system"/>
            </a:endParaRPr>
          </a:p>
          <a:p>
            <a:r>
              <a:rPr lang="tr-TR" b="1" dirty="0" err="1">
                <a:solidFill>
                  <a:srgbClr val="282829"/>
                </a:solidFill>
                <a:latin typeface="-apple-system"/>
              </a:rPr>
              <a:t>Alignment</a:t>
            </a:r>
            <a:r>
              <a:rPr lang="tr-TR" b="1" dirty="0">
                <a:solidFill>
                  <a:srgbClr val="282829"/>
                </a:solidFill>
                <a:latin typeface="-apple-system"/>
              </a:rPr>
              <a:t>: </a:t>
            </a:r>
            <a:r>
              <a:rPr lang="tr-TR" dirty="0">
                <a:solidFill>
                  <a:srgbClr val="282829"/>
                </a:solidFill>
                <a:latin typeface="-apple-system"/>
              </a:rPr>
              <a:t>ATATATATGGGTTTGG</a:t>
            </a:r>
            <a:br>
              <a:rPr lang="tr-TR" dirty="0">
                <a:solidFill>
                  <a:srgbClr val="282829"/>
                </a:solidFill>
                <a:latin typeface="-apple-system"/>
              </a:rPr>
            </a:br>
            <a:r>
              <a:rPr lang="tr-TR" dirty="0">
                <a:solidFill>
                  <a:srgbClr val="282829"/>
                </a:solidFill>
                <a:latin typeface="-apple-system"/>
              </a:rPr>
              <a:t>		         ATAT - - - - TTGG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4" name="Picture 2" descr="EJP RD – European Joint Programme on Rare Diseases">
            <a:extLst>
              <a:ext uri="{FF2B5EF4-FFF2-40B4-BE49-F238E27FC236}">
                <a16:creationId xmlns:a16="http://schemas.microsoft.com/office/drawing/2014/main" id="{8CF8FD9B-AC1D-11FD-1DDC-DA7D0E44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104"/>
            <a:ext cx="2752725" cy="6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E8E2B5E-9886-C8F4-DF09-CE19BB9D1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8" b="25389"/>
          <a:stretch/>
        </p:blipFill>
        <p:spPr>
          <a:xfrm>
            <a:off x="9584247" y="-41958"/>
            <a:ext cx="2607753" cy="8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600</Words>
  <Application>Microsoft Office PowerPoint</Application>
  <PresentationFormat>Geniş ekran</PresentationFormat>
  <Paragraphs>81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Procedure</vt:lpstr>
      <vt:lpstr>Terminology – Pair-end Sequencing</vt:lpstr>
      <vt:lpstr>Actual Sequencing - Illumina</vt:lpstr>
      <vt:lpstr>Terminology – Pair-end Sequencing</vt:lpstr>
      <vt:lpstr>Pair-end Reads Advantage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SAM Headers </vt:lpstr>
      <vt:lpstr>Important File Format #2:  SAM/BAM(aligned reads)</vt:lpstr>
      <vt:lpstr>Important File Format #2:  SAM/BAM(aligned reads)</vt:lpstr>
      <vt:lpstr>CIGAR – Explanation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113</cp:revision>
  <dcterms:created xsi:type="dcterms:W3CDTF">2018-02-28T17:15:16Z</dcterms:created>
  <dcterms:modified xsi:type="dcterms:W3CDTF">2023-09-17T16:17:19Z</dcterms:modified>
</cp:coreProperties>
</file>