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C82366-CE85-07C6-8AE0-044FAD5A5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4F8FD86-B6A9-DC04-EDA0-B8B9CD768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B15FC3F-FD62-0B1C-3524-3A8C7133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A12B263-A5D2-FC4B-2146-77B10135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7224B12-1849-323F-5469-0DBCFF8C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644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74732C-2A1A-EAB4-A56C-FF6956FB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AED41D4-AD2D-B9E0-0378-8D4CEDC99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0C43EF1-25CB-FA3F-4B0D-CBB31578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0814C8-B9B2-84DC-31C0-8791C89F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487DE67-C013-615A-6D79-001712DE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419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06CE5EA-E30E-9EF0-3E12-47C237767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1E76B32-D212-27B9-ADA2-5637EF50A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EB2C0EF-0C25-D2CE-27DC-75D15E35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A98860-541E-8DDA-D29A-46FE9562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F3F91B1-757F-3D5C-3623-05105856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115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97FAFF-3CF9-9B65-297C-9D96181C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6F421E-0000-E952-F864-E7DD0F0D2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396E57B-7A6D-3846-B3D7-951F8338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3740D3E-0A43-7D05-13E9-53712BE8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3A9B64C-1802-5645-9E22-37FEC664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781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F1463A-B718-06DC-8FD1-89D73663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AF0793F-0BC3-42EC-F793-6810E6115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091CDB9-239C-A6E3-BB8D-1EC78662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0E7B0A4-134A-9518-59A3-D7DE354F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5458053-9591-6EB3-A48E-E0B23B9F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178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62418D-B77E-676F-7672-8111AD84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0976CD-99B9-F046-236C-0E5234372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4FFAFFE-2198-1E2A-8796-B0314B47C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6DC6019-0572-E63A-21D9-D8EA394E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879B0AB-D066-2AE4-BE36-738D1C57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8666D7-4661-9C42-56B6-0222D961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336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762C70-9802-A843-1AAD-8F3BB8104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B33398F-3B3B-9BAF-23ED-98E415A3D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D203635-D2A6-5CFC-D911-6EC810307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3583DC0-B642-D894-4205-4CBD41AFC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650731E-83A8-4DFB-FFFA-86C2889BB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6383826-AC88-8687-D192-719BC14F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5D3C820-56E3-AA1D-2F86-A21EC9B3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3B41C86-3371-00CA-2079-BA1D635B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177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7E7295-D6EF-AD57-4F0B-D2CA5715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AFB05F9-231D-36E7-4795-788421F1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CD8F261-60A4-3A52-CED4-210802D1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16E478C-1575-84F0-F0BD-80D7D9C8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10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4E2CE54-C9D3-379D-4BCB-F932AFA4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951F863-69C2-2EBB-C424-094E3F58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E4475A5-26A4-0F89-7C4D-0E0D2ECB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515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BE9F8C-0306-F434-517B-5A83A4D7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9D3712-8ED7-98E5-9ED8-BF2167E0F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D7B6211-FF50-BAA0-AAC1-55F40F80D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78B8EA0-E1C8-5759-B362-C7C6A8E5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EB058C4-D7DC-BA48-7D6E-2C48F994A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277A9F5-3846-BC83-CA10-ECB6209F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195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A21A33-68E1-59E3-DD14-29956F1F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5AC32B4-7AA6-B59D-9D5F-6FCDDC1CE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C59DFAF-DCCE-55C5-6C6F-B3F215C32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8EDEABA-E4A1-199A-EC9C-47AEA932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19C925B-7675-6BB9-FE9C-79C377F9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F1D6D9F-39CC-412B-31BF-5B151568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197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135B02A-0648-D9CD-CA1A-AF0A0AA3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3F48F2C-0B5B-797D-3FE9-EBAED7095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0204912-DEED-4D40-CE51-617C2FFC6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82A09-6979-4E64-8303-8162828D3F74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F054A3-785F-ED3E-5339-B6C68DE1C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EF304A-AA75-6EAA-9A5A-48D874F9E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313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nomebiology.biomedcentral.com/articles/10.1186/s13059-016-0973-5" TargetMode="External"/><Relationship Id="rId2" Type="http://schemas.openxmlformats.org/officeDocument/2006/relationships/hyperlink" Target="https://github.com/brentp/vcfann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enomebiology.biomedcentral.com/articles/10.1186/s13059-016-0974-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quinlan-lab/vcf2d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mini.readthedocs.io/en/lates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.png"/><Relationship Id="rId4" Type="http://schemas.openxmlformats.org/officeDocument/2006/relationships/hyperlink" Target="https://pubmed.ncbi.nlm.nih.gov/23874191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294755/" TargetMode="External"/><Relationship Id="rId2" Type="http://schemas.openxmlformats.org/officeDocument/2006/relationships/hyperlink" Target="https://www.ncbi.nlm.nih.gov/pmc/articles/PMC2938201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.png"/><Relationship Id="rId4" Type="http://schemas.openxmlformats.org/officeDocument/2006/relationships/hyperlink" Target="https://github.com/WGLab/InterVa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8A6E-733E-DC46-A8E8-A06D3447F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Whole Exome Sequencing</a:t>
            </a:r>
            <a:br>
              <a:rPr lang="tr-TR" b="1" dirty="0"/>
            </a:br>
            <a:r>
              <a:rPr lang="tr-TR" b="1" dirty="0" err="1"/>
              <a:t>Annotation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C076-3B4F-B741-865E-800F6BCA4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Berk Gürdamar</a:t>
            </a:r>
            <a:r>
              <a:rPr lang="en-US" sz="2800" dirty="0"/>
              <a:t>, M</a:t>
            </a:r>
            <a:r>
              <a:rPr lang="tr-TR" sz="2800" dirty="0" err="1"/>
              <a:t>Sc</a:t>
            </a:r>
            <a:endParaRPr lang="en-US" sz="28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8DECD02-0F04-343C-D3AD-17D7976179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7802640" y="5466943"/>
            <a:ext cx="4389360" cy="1391057"/>
          </a:xfrm>
          <a:prstGeom prst="rect">
            <a:avLst/>
          </a:prstGeom>
        </p:spPr>
      </p:pic>
      <p:pic>
        <p:nvPicPr>
          <p:cNvPr id="5" name="Picture 2" descr="EJP RD – European Joint Programme on Rare Diseases">
            <a:extLst>
              <a:ext uri="{FF2B5EF4-FFF2-40B4-BE49-F238E27FC236}">
                <a16:creationId xmlns:a16="http://schemas.microsoft.com/office/drawing/2014/main" id="{A83A9792-6FF8-E92C-57BB-E4A5DCE88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5217"/>
            <a:ext cx="4780764" cy="105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97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E3BDA8-FF8A-0064-A395-9BED078D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Vcfanno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8B5461-C075-27A3-2066-45E936237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9889"/>
            <a:ext cx="10515600" cy="52597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tr-TR" sz="1400" dirty="0">
                <a:hlinkClick r:id="rId2"/>
              </a:rPr>
              <a:t>https://github.com/brentp/vcfanno</a:t>
            </a:r>
            <a:endParaRPr lang="tr-TR" sz="1400" dirty="0"/>
          </a:p>
          <a:p>
            <a:pPr marL="0" indent="0" algn="ctr">
              <a:buNone/>
            </a:pPr>
            <a:r>
              <a:rPr lang="tr-TR" sz="1400" dirty="0">
                <a:hlinkClick r:id="rId3"/>
              </a:rPr>
              <a:t>https://genomebiology.biomedcentral.com/articles/10.1186/s13059-016-0973-5</a:t>
            </a:r>
            <a:endParaRPr lang="tr-TR" sz="1400" dirty="0"/>
          </a:p>
          <a:p>
            <a:pPr marL="0" indent="0" algn="ctr">
              <a:buNone/>
            </a:pPr>
            <a:endParaRPr lang="tr-TR" sz="1400" dirty="0"/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9A838152-7C7D-D1D7-E873-4D3CA252DB5E}"/>
              </a:ext>
            </a:extLst>
          </p:cNvPr>
          <p:cNvSpPr txBox="1">
            <a:spLocks/>
          </p:cNvSpPr>
          <p:nvPr/>
        </p:nvSpPr>
        <p:spPr>
          <a:xfrm>
            <a:off x="6720840" y="2907792"/>
            <a:ext cx="5108448" cy="3314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333333"/>
                </a:solidFill>
              </a:rPr>
              <a:t>~85,000 variants per second with 50 attributes from 17 commonly used genome annotation resources</a:t>
            </a:r>
            <a:endParaRPr lang="tr-TR" sz="24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tr-TR" sz="1800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333333"/>
                </a:solidFill>
              </a:rPr>
              <a:t>*</a:t>
            </a:r>
            <a:r>
              <a:rPr lang="tr-TR" sz="1800" dirty="0" err="1">
                <a:solidFill>
                  <a:srgbClr val="333333"/>
                </a:solidFill>
              </a:rPr>
              <a:t>annotates</a:t>
            </a:r>
            <a:r>
              <a:rPr lang="tr-TR" sz="1800" dirty="0">
                <a:solidFill>
                  <a:srgbClr val="333333"/>
                </a:solidFill>
              </a:rPr>
              <a:t> </a:t>
            </a:r>
            <a:r>
              <a:rPr lang="tr-TR" sz="1800" dirty="0" err="1">
                <a:solidFill>
                  <a:srgbClr val="333333"/>
                </a:solidFill>
              </a:rPr>
              <a:t>only</a:t>
            </a:r>
            <a:r>
              <a:rPr lang="tr-TR" sz="1800" dirty="0">
                <a:solidFill>
                  <a:srgbClr val="333333"/>
                </a:solidFill>
              </a:rPr>
              <a:t> </a:t>
            </a:r>
            <a:r>
              <a:rPr lang="tr-TR" sz="1800" dirty="0" err="1">
                <a:solidFill>
                  <a:srgbClr val="333333"/>
                </a:solidFill>
              </a:rPr>
              <a:t>clinvar</a:t>
            </a:r>
            <a:r>
              <a:rPr lang="tr-TR" sz="1800" dirty="0">
                <a:solidFill>
                  <a:srgbClr val="333333"/>
                </a:solidFill>
              </a:rPr>
              <a:t>, </a:t>
            </a:r>
            <a:r>
              <a:rPr lang="tr-TR" sz="1800" dirty="0" err="1">
                <a:solidFill>
                  <a:srgbClr val="333333"/>
                </a:solidFill>
              </a:rPr>
              <a:t>required</a:t>
            </a:r>
            <a:r>
              <a:rPr lang="tr-TR" sz="1800" dirty="0">
                <a:solidFill>
                  <a:srgbClr val="333333"/>
                </a:solidFill>
              </a:rPr>
              <a:t> </a:t>
            </a:r>
            <a:r>
              <a:rPr lang="tr-TR" sz="1800" dirty="0" err="1">
                <a:solidFill>
                  <a:srgbClr val="333333"/>
                </a:solidFill>
              </a:rPr>
              <a:t>for</a:t>
            </a:r>
            <a:r>
              <a:rPr lang="tr-TR" sz="1800" dirty="0">
                <a:solidFill>
                  <a:srgbClr val="333333"/>
                </a:solidFill>
              </a:rPr>
              <a:t> vcf2db</a:t>
            </a:r>
          </a:p>
          <a:p>
            <a:pPr marL="0" indent="0">
              <a:buNone/>
            </a:pPr>
            <a:endParaRPr lang="tr-TR" sz="2400" dirty="0"/>
          </a:p>
        </p:txBody>
      </p:sp>
      <p:pic>
        <p:nvPicPr>
          <p:cNvPr id="1026" name="Picture 2" descr="Fig. 1">
            <a:extLst>
              <a:ext uri="{FF2B5EF4-FFF2-40B4-BE49-F238E27FC236}">
                <a16:creationId xmlns:a16="http://schemas.microsoft.com/office/drawing/2014/main" id="{06987D2D-7D97-873F-CE25-CEFB314C8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7" y="2240280"/>
            <a:ext cx="5549465" cy="286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JP RD – European Joint Programme on Rare Diseases">
            <a:extLst>
              <a:ext uri="{FF2B5EF4-FFF2-40B4-BE49-F238E27FC236}">
                <a16:creationId xmlns:a16="http://schemas.microsoft.com/office/drawing/2014/main" id="{A66941CE-7644-F02E-024E-C8E0A46A0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C405846-6096-3AD1-6F55-96A1EC5C482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6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0EA8DA-CEB8-CA5D-265B-B6A1E589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Ensembl</a:t>
            </a:r>
            <a:r>
              <a:rPr lang="tr-TR" b="1" dirty="0"/>
              <a:t> </a:t>
            </a:r>
            <a:r>
              <a:rPr lang="tr-TR" b="1" dirty="0" err="1"/>
              <a:t>Variant</a:t>
            </a:r>
            <a:r>
              <a:rPr lang="tr-TR" b="1" dirty="0"/>
              <a:t> </a:t>
            </a:r>
            <a:r>
              <a:rPr lang="tr-TR" b="1" dirty="0" err="1"/>
              <a:t>Effect</a:t>
            </a:r>
            <a:r>
              <a:rPr lang="tr-TR" b="1" dirty="0"/>
              <a:t> </a:t>
            </a:r>
            <a:r>
              <a:rPr lang="tr-TR" b="1" dirty="0" err="1"/>
              <a:t>Predictor</a:t>
            </a:r>
            <a:r>
              <a:rPr lang="tr-TR" b="1" dirty="0"/>
              <a:t> (VEP)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F90F6653-8454-93FB-0DE9-19984274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551"/>
            <a:ext cx="10515600" cy="4046411"/>
          </a:xfrm>
        </p:spPr>
        <p:txBody>
          <a:bodyPr>
            <a:normAutofit/>
          </a:bodyPr>
          <a:lstStyle/>
          <a:p>
            <a:r>
              <a:rPr lang="tr-TR" sz="2400" dirty="0"/>
              <a:t>--</a:t>
            </a:r>
            <a:r>
              <a:rPr lang="tr-TR" sz="2400" dirty="0" err="1"/>
              <a:t>hgvsg</a:t>
            </a:r>
            <a:r>
              <a:rPr lang="tr-TR" sz="2400" dirty="0"/>
              <a:t> = </a:t>
            </a:r>
            <a:r>
              <a:rPr lang="en-US" sz="2400" dirty="0"/>
              <a:t>Add genomic HGVS nomenclature based on the input chromosome name.</a:t>
            </a:r>
            <a:endParaRPr lang="tr-TR" sz="2400" dirty="0"/>
          </a:p>
          <a:p>
            <a:endParaRPr lang="tr-TR" sz="2400" dirty="0"/>
          </a:p>
          <a:p>
            <a:r>
              <a:rPr lang="en-US" sz="2400" dirty="0"/>
              <a:t>--</a:t>
            </a:r>
            <a:r>
              <a:rPr lang="en-US" sz="2400" dirty="0" err="1"/>
              <a:t>total_length</a:t>
            </a:r>
            <a:r>
              <a:rPr lang="tr-TR" sz="2400" dirty="0"/>
              <a:t> = </a:t>
            </a:r>
            <a:r>
              <a:rPr lang="en-US" sz="2400" dirty="0"/>
              <a:t>Give cDNA, CDS and protein positions as Position/Length.</a:t>
            </a:r>
            <a:endParaRPr lang="tr-TR" sz="2400" dirty="0"/>
          </a:p>
          <a:p>
            <a:endParaRPr lang="tr-TR" sz="2400" dirty="0"/>
          </a:p>
          <a:p>
            <a:r>
              <a:rPr lang="tr-TR" sz="2400" dirty="0"/>
              <a:t>--</a:t>
            </a:r>
            <a:r>
              <a:rPr lang="tr-TR" sz="2400" dirty="0" err="1"/>
              <a:t>everything</a:t>
            </a:r>
            <a:r>
              <a:rPr lang="tr-TR" sz="2400" dirty="0"/>
              <a:t> = </a:t>
            </a:r>
            <a:r>
              <a:rPr lang="tr-TR" sz="2400" dirty="0" err="1"/>
              <a:t>Shortcut</a:t>
            </a:r>
            <a:r>
              <a:rPr lang="tr-TR" sz="2400" dirty="0"/>
              <a:t> </a:t>
            </a:r>
            <a:r>
              <a:rPr lang="tr-TR" sz="2400" dirty="0" err="1"/>
              <a:t>flag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switch</a:t>
            </a:r>
            <a:r>
              <a:rPr lang="tr-TR" sz="2400" dirty="0"/>
              <a:t> on </a:t>
            </a:r>
            <a:r>
              <a:rPr lang="tr-TR" sz="2400" dirty="0" err="1"/>
              <a:t>all</a:t>
            </a:r>
            <a:r>
              <a:rPr lang="tr-TR" sz="2400" dirty="0"/>
              <a:t> of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following</a:t>
            </a:r>
            <a:r>
              <a:rPr lang="tr-TR" sz="2400" dirty="0"/>
              <a:t>:</a:t>
            </a:r>
          </a:p>
          <a:p>
            <a:pPr lvl="1"/>
            <a:r>
              <a:rPr lang="tr-TR" sz="2000" dirty="0"/>
              <a:t>--</a:t>
            </a:r>
            <a:r>
              <a:rPr lang="tr-TR" sz="2000" dirty="0" err="1"/>
              <a:t>sift</a:t>
            </a:r>
            <a:r>
              <a:rPr lang="tr-TR" sz="2000" dirty="0"/>
              <a:t> b, --</a:t>
            </a:r>
            <a:r>
              <a:rPr lang="tr-TR" sz="2000" dirty="0" err="1"/>
              <a:t>polyphen</a:t>
            </a:r>
            <a:r>
              <a:rPr lang="tr-TR" sz="2000" dirty="0"/>
              <a:t> b, --</a:t>
            </a:r>
            <a:r>
              <a:rPr lang="tr-TR" sz="2000" dirty="0" err="1"/>
              <a:t>ccds</a:t>
            </a:r>
            <a:r>
              <a:rPr lang="tr-TR" sz="2000" dirty="0"/>
              <a:t>, --</a:t>
            </a:r>
            <a:r>
              <a:rPr lang="tr-TR" sz="2000" dirty="0" err="1"/>
              <a:t>hgvs</a:t>
            </a:r>
            <a:r>
              <a:rPr lang="tr-TR" sz="2000" dirty="0"/>
              <a:t>, --</a:t>
            </a:r>
            <a:r>
              <a:rPr lang="tr-TR" sz="2000" dirty="0" err="1"/>
              <a:t>symbol</a:t>
            </a:r>
            <a:r>
              <a:rPr lang="tr-TR" sz="2000" dirty="0"/>
              <a:t>, --</a:t>
            </a:r>
            <a:r>
              <a:rPr lang="tr-TR" sz="2000" dirty="0" err="1"/>
              <a:t>numbers</a:t>
            </a:r>
            <a:r>
              <a:rPr lang="tr-TR" sz="2000" dirty="0"/>
              <a:t>, --</a:t>
            </a:r>
            <a:r>
              <a:rPr lang="tr-TR" sz="2000" dirty="0" err="1"/>
              <a:t>domains</a:t>
            </a:r>
            <a:r>
              <a:rPr lang="tr-TR" sz="2000" dirty="0"/>
              <a:t>, --</a:t>
            </a:r>
            <a:r>
              <a:rPr lang="tr-TR" sz="2000" dirty="0" err="1"/>
              <a:t>regulatory</a:t>
            </a:r>
            <a:r>
              <a:rPr lang="tr-TR" sz="2000" dirty="0"/>
              <a:t>, --</a:t>
            </a:r>
            <a:r>
              <a:rPr lang="tr-TR" sz="2000" dirty="0" err="1"/>
              <a:t>canonical</a:t>
            </a:r>
            <a:r>
              <a:rPr lang="tr-TR" sz="2000" dirty="0"/>
              <a:t>, --protein, --</a:t>
            </a:r>
            <a:r>
              <a:rPr lang="tr-TR" sz="2000" dirty="0" err="1"/>
              <a:t>biotype</a:t>
            </a:r>
            <a:r>
              <a:rPr lang="tr-TR" sz="2000" dirty="0"/>
              <a:t>, --af, --af_1kg, --</a:t>
            </a:r>
            <a:r>
              <a:rPr lang="tr-TR" sz="2000" dirty="0" err="1"/>
              <a:t>af_esp</a:t>
            </a:r>
            <a:r>
              <a:rPr lang="tr-TR" sz="2000" dirty="0"/>
              <a:t>, --</a:t>
            </a:r>
            <a:r>
              <a:rPr lang="tr-TR" sz="2000" dirty="0" err="1"/>
              <a:t>af_gnomade</a:t>
            </a:r>
            <a:r>
              <a:rPr lang="tr-TR" sz="2000" dirty="0"/>
              <a:t>, --</a:t>
            </a:r>
            <a:r>
              <a:rPr lang="tr-TR" sz="2000" dirty="0" err="1"/>
              <a:t>af_gnomadg</a:t>
            </a:r>
            <a:r>
              <a:rPr lang="tr-TR" sz="2000" dirty="0"/>
              <a:t>, --</a:t>
            </a:r>
            <a:r>
              <a:rPr lang="tr-TR" sz="2000" dirty="0" err="1"/>
              <a:t>max_af</a:t>
            </a:r>
            <a:r>
              <a:rPr lang="tr-TR" sz="2000" dirty="0"/>
              <a:t>, --</a:t>
            </a:r>
            <a:r>
              <a:rPr lang="tr-TR" sz="2000" dirty="0" err="1"/>
              <a:t>pubmed</a:t>
            </a:r>
            <a:r>
              <a:rPr lang="tr-TR" sz="2000" dirty="0"/>
              <a:t>, --</a:t>
            </a:r>
            <a:r>
              <a:rPr lang="tr-TR" sz="2000" dirty="0" err="1"/>
              <a:t>uniprot</a:t>
            </a:r>
            <a:r>
              <a:rPr lang="tr-TR" sz="2000" dirty="0"/>
              <a:t>, --</a:t>
            </a:r>
            <a:r>
              <a:rPr lang="tr-TR" sz="2000" dirty="0" err="1"/>
              <a:t>mane</a:t>
            </a:r>
            <a:r>
              <a:rPr lang="tr-TR" sz="2000" dirty="0"/>
              <a:t>, --</a:t>
            </a:r>
            <a:r>
              <a:rPr lang="tr-TR" sz="2000" dirty="0" err="1"/>
              <a:t>tsl</a:t>
            </a:r>
            <a:r>
              <a:rPr lang="tr-TR" sz="2000" dirty="0"/>
              <a:t>, --</a:t>
            </a:r>
            <a:r>
              <a:rPr lang="tr-TR" sz="2000" dirty="0" err="1"/>
              <a:t>appris</a:t>
            </a:r>
            <a:r>
              <a:rPr lang="tr-TR" sz="2000" dirty="0"/>
              <a:t>, --</a:t>
            </a:r>
            <a:r>
              <a:rPr lang="tr-TR" sz="2000" dirty="0" err="1"/>
              <a:t>variant_class</a:t>
            </a:r>
            <a:r>
              <a:rPr lang="tr-TR" sz="2000" dirty="0"/>
              <a:t>, --</a:t>
            </a:r>
            <a:r>
              <a:rPr lang="tr-TR" sz="2000" dirty="0" err="1"/>
              <a:t>gene_phenotype</a:t>
            </a:r>
            <a:r>
              <a:rPr lang="tr-TR" sz="2000" dirty="0"/>
              <a:t>, --</a:t>
            </a:r>
            <a:r>
              <a:rPr lang="tr-TR" sz="2000" dirty="0" err="1"/>
              <a:t>mirna</a:t>
            </a:r>
            <a:endParaRPr lang="tr-TR" sz="2000" dirty="0"/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5963CD01-FE3E-A2C1-796A-098FA22B3FD5}"/>
              </a:ext>
            </a:extLst>
          </p:cNvPr>
          <p:cNvSpPr txBox="1">
            <a:spLocks/>
          </p:cNvSpPr>
          <p:nvPr/>
        </p:nvSpPr>
        <p:spPr>
          <a:xfrm>
            <a:off x="838200" y="6229889"/>
            <a:ext cx="10515600" cy="52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1400" dirty="0">
                <a:hlinkClick r:id="rId2"/>
              </a:rPr>
              <a:t>https://genomebiology.biomedcentral.com/articles/10.1186/s13059-016-0974-4</a:t>
            </a: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tr-TR" sz="1400" dirty="0"/>
          </a:p>
        </p:txBody>
      </p:sp>
      <p:pic>
        <p:nvPicPr>
          <p:cNvPr id="3" name="Picture 2" descr="EJP RD – European Joint Programme on Rare Diseases">
            <a:extLst>
              <a:ext uri="{FF2B5EF4-FFF2-40B4-BE49-F238E27FC236}">
                <a16:creationId xmlns:a16="http://schemas.microsoft.com/office/drawing/2014/main" id="{7615F430-E918-C3F2-AA5E-3FF41B187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335950C6-CD63-C334-FDAB-159ADFB5D5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1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A1A898-0C36-DE1D-F7B9-0A9DF491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325563"/>
          </a:xfrm>
        </p:spPr>
        <p:txBody>
          <a:bodyPr/>
          <a:lstStyle/>
          <a:p>
            <a:r>
              <a:rPr lang="tr-TR" b="1" dirty="0"/>
              <a:t>vcf2db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262597-D321-2A53-14E8-AFDA8CFE7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Create</a:t>
            </a:r>
            <a:r>
              <a:rPr lang="tr-TR" dirty="0"/>
              <a:t> Gemini </a:t>
            </a:r>
            <a:r>
              <a:rPr lang="tr-TR" dirty="0" err="1"/>
              <a:t>compatible</a:t>
            </a:r>
            <a:r>
              <a:rPr lang="tr-TR" dirty="0"/>
              <a:t> </a:t>
            </a:r>
            <a:r>
              <a:rPr lang="tr-TR" dirty="0" err="1"/>
              <a:t>database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hg38</a:t>
            </a:r>
          </a:p>
          <a:p>
            <a:endParaRPr lang="tr-TR" dirty="0"/>
          </a:p>
          <a:p>
            <a:r>
              <a:rPr lang="tr-TR" dirty="0" err="1"/>
              <a:t>Pedigree</a:t>
            </a:r>
            <a:r>
              <a:rPr lang="tr-TR" dirty="0"/>
              <a:t> file</a:t>
            </a:r>
          </a:p>
          <a:p>
            <a:pPr lvl="1"/>
            <a:r>
              <a:rPr lang="en-US" dirty="0"/>
              <a:t>Family ID</a:t>
            </a:r>
          </a:p>
          <a:p>
            <a:pPr lvl="1"/>
            <a:r>
              <a:rPr lang="en-US" dirty="0"/>
              <a:t>Individual ID</a:t>
            </a:r>
          </a:p>
          <a:p>
            <a:pPr lvl="1"/>
            <a:r>
              <a:rPr lang="en-US" dirty="0"/>
              <a:t>Paternal ID</a:t>
            </a:r>
          </a:p>
          <a:p>
            <a:pPr lvl="1"/>
            <a:r>
              <a:rPr lang="en-US" dirty="0"/>
              <a:t>Maternal ID</a:t>
            </a:r>
          </a:p>
          <a:p>
            <a:pPr lvl="1"/>
            <a:r>
              <a:rPr lang="en-US" dirty="0"/>
              <a:t>Sex (1=male; 2=female; other=unknown)</a:t>
            </a:r>
          </a:p>
          <a:p>
            <a:pPr lvl="1"/>
            <a:r>
              <a:rPr lang="en-US" dirty="0"/>
              <a:t>Phenotype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C940162-43FE-859F-26DF-367C49DDCE28}"/>
              </a:ext>
            </a:extLst>
          </p:cNvPr>
          <p:cNvSpPr txBox="1"/>
          <p:nvPr/>
        </p:nvSpPr>
        <p:spPr>
          <a:xfrm>
            <a:off x="7582662" y="4001294"/>
            <a:ext cx="29329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/>
              <a:t>FAM001  1  0 0  1  2</a:t>
            </a:r>
          </a:p>
          <a:p>
            <a:r>
              <a:rPr lang="tr-TR" sz="2400" dirty="0"/>
              <a:t>FAM001  2  0 0  1  2</a:t>
            </a:r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B0720597-FD73-236B-4BDF-E730C9D02D44}"/>
              </a:ext>
            </a:extLst>
          </p:cNvPr>
          <p:cNvSpPr txBox="1">
            <a:spLocks/>
          </p:cNvSpPr>
          <p:nvPr/>
        </p:nvSpPr>
        <p:spPr>
          <a:xfrm>
            <a:off x="838200" y="6229889"/>
            <a:ext cx="10515600" cy="52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1400" dirty="0">
                <a:hlinkClick r:id="rId2"/>
              </a:rPr>
              <a:t>https://github.com/quinlan-lab/vcf2db</a:t>
            </a: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tr-TR" sz="1400" dirty="0"/>
          </a:p>
        </p:txBody>
      </p:sp>
      <p:pic>
        <p:nvPicPr>
          <p:cNvPr id="4" name="Picture 2" descr="EJP RD – European Joint Programme on Rare Diseases">
            <a:extLst>
              <a:ext uri="{FF2B5EF4-FFF2-40B4-BE49-F238E27FC236}">
                <a16:creationId xmlns:a16="http://schemas.microsoft.com/office/drawing/2014/main" id="{1928D03B-E1E8-C95C-7B00-C96F8B678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83D2F34-E175-2005-3333-1BF246C8FC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7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B546AC-F723-C655-F32E-DC2831EA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gemini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130080-7F36-B61F-6C25-A64B1ADE4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558" y="1878551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/>
              <a:t>--</a:t>
            </a:r>
            <a:r>
              <a:rPr lang="tr-TR" sz="2400" dirty="0" err="1"/>
              <a:t>gt-filter</a:t>
            </a:r>
            <a:r>
              <a:rPr lang="tr-TR" sz="2400" dirty="0"/>
              <a:t> \ </a:t>
            </a:r>
          </a:p>
          <a:p>
            <a:pPr marL="0" indent="0">
              <a:buNone/>
            </a:pPr>
            <a:r>
              <a:rPr lang="tr-TR" sz="2400" dirty="0"/>
              <a:t>"(gt_types.1094PC0012 == HET </a:t>
            </a:r>
            <a:r>
              <a:rPr lang="tr-TR" sz="2400" dirty="0" err="1"/>
              <a:t>or</a:t>
            </a:r>
            <a:r>
              <a:rPr lang="tr-TR" sz="2400" dirty="0"/>
              <a:t> \ gt_types.1094PC0005 == HOM_REF) \ </a:t>
            </a:r>
            <a:r>
              <a:rPr lang="tr-TR" sz="2400" dirty="0" err="1"/>
              <a:t>and</a:t>
            </a:r>
            <a:r>
              <a:rPr lang="tr-TR" sz="2400" dirty="0"/>
              <a:t> (gt_types.1094PC0013 == HET)"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/>
              <a:t>--</a:t>
            </a:r>
            <a:r>
              <a:rPr lang="tr-TR" sz="2400" dirty="0" err="1"/>
              <a:t>gt-filter</a:t>
            </a:r>
            <a:r>
              <a:rPr lang="tr-TR" sz="2400" dirty="0"/>
              <a:t> \</a:t>
            </a:r>
          </a:p>
          <a:p>
            <a:pPr marL="0" indent="0">
              <a:buNone/>
            </a:pPr>
            <a:r>
              <a:rPr lang="tr-TR" sz="2400" dirty="0"/>
              <a:t>"gt_depths.sample1 &gt;= 20 </a:t>
            </a:r>
            <a:r>
              <a:rPr lang="tr-TR" sz="2400" dirty="0" err="1"/>
              <a:t>and</a:t>
            </a:r>
            <a:r>
              <a:rPr lang="tr-TR" sz="2400" dirty="0"/>
              <a:t> \ gt_depths.sample2 &gt;= 20 </a:t>
            </a:r>
            <a:r>
              <a:rPr lang="tr-TR" sz="2400" dirty="0" err="1"/>
              <a:t>and</a:t>
            </a:r>
            <a:r>
              <a:rPr lang="tr-TR" sz="2400" dirty="0"/>
              <a:t> \ gt_depths.sample3 &gt;= 20"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D31C03B-F4C2-CCA5-15C5-79586B40D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42" y="1547203"/>
            <a:ext cx="5483158" cy="411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FC578081-D6EA-EB06-2C6C-46551282525B}"/>
              </a:ext>
            </a:extLst>
          </p:cNvPr>
          <p:cNvSpPr txBox="1">
            <a:spLocks/>
          </p:cNvSpPr>
          <p:nvPr/>
        </p:nvSpPr>
        <p:spPr>
          <a:xfrm>
            <a:off x="838200" y="6229889"/>
            <a:ext cx="10515600" cy="525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1400" dirty="0">
                <a:hlinkClick r:id="rId3"/>
              </a:rPr>
              <a:t>https://gemini.readthedocs.io/en/latest/</a:t>
            </a: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tr-TR" sz="1400" dirty="0">
                <a:hlinkClick r:id="rId4"/>
              </a:rPr>
              <a:t>https://pubmed.ncbi.nlm.nih.gov/23874191/</a:t>
            </a: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tr-TR" sz="1400" dirty="0"/>
          </a:p>
        </p:txBody>
      </p:sp>
      <p:pic>
        <p:nvPicPr>
          <p:cNvPr id="5" name="Picture 2" descr="EJP RD – European Joint Programme on Rare Diseases">
            <a:extLst>
              <a:ext uri="{FF2B5EF4-FFF2-40B4-BE49-F238E27FC236}">
                <a16:creationId xmlns:a16="http://schemas.microsoft.com/office/drawing/2014/main" id="{75449F17-EC48-265C-1523-0236D317A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3D3F9FD9-BAB7-B4D4-5402-A15616D541A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83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CF378E-AA22-23D8-0986-38EF264B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gemini - </a:t>
            </a:r>
            <a:r>
              <a:rPr lang="tr-TR" b="1" dirty="0" err="1"/>
              <a:t>impact_severity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851B27-5B09-5EC7-0C8C-3672A0309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826F8B0-58CF-7144-DD56-3EE9DBCFE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27" y="1617462"/>
            <a:ext cx="5529828" cy="228196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881F1CB-5564-240E-C8F8-218682D33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27" y="3913745"/>
            <a:ext cx="6062262" cy="270299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08FEAB2-62AC-959F-9D89-77E9AD75F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189" y="2709687"/>
            <a:ext cx="5279006" cy="3341970"/>
          </a:xfrm>
          <a:prstGeom prst="rect">
            <a:avLst/>
          </a:prstGeom>
        </p:spPr>
      </p:pic>
      <p:pic>
        <p:nvPicPr>
          <p:cNvPr id="4" name="Picture 2" descr="EJP RD – European Joint Programme on Rare Diseases">
            <a:extLst>
              <a:ext uri="{FF2B5EF4-FFF2-40B4-BE49-F238E27FC236}">
                <a16:creationId xmlns:a16="http://schemas.microsoft.com/office/drawing/2014/main" id="{1DC0125A-A04C-93A7-CA83-DA381BA4C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481F31B5-4082-6442-2BE0-700ADB29E45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1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CD6C56-A5E9-61F6-3C0A-8FB65FD7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InterVar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21D202-2061-4CF9-39ED-4EB86170B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</a:t>
            </a:r>
            <a:r>
              <a:rPr lang="en-US" dirty="0" err="1"/>
              <a:t>linical</a:t>
            </a:r>
            <a:r>
              <a:rPr lang="en-US" dirty="0"/>
              <a:t> interpretation of genetic variants by the ACMG-AMP 2015 guidelines</a:t>
            </a:r>
            <a:r>
              <a:rPr lang="tr-TR" dirty="0"/>
              <a:t>.</a:t>
            </a:r>
          </a:p>
          <a:p>
            <a:pPr lvl="1"/>
            <a:r>
              <a:rPr lang="tr-TR" dirty="0" err="1"/>
              <a:t>Uses</a:t>
            </a:r>
            <a:r>
              <a:rPr lang="tr-TR" dirty="0"/>
              <a:t> </a:t>
            </a:r>
            <a:r>
              <a:rPr lang="tr-TR" dirty="0" err="1"/>
              <a:t>Annovar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annotation</a:t>
            </a:r>
            <a:r>
              <a:rPr lang="tr-TR" dirty="0"/>
              <a:t> </a:t>
            </a:r>
            <a:r>
              <a:rPr lang="tr-TR" sz="1800" dirty="0"/>
              <a:t>(</a:t>
            </a:r>
            <a:r>
              <a:rPr lang="tr-TR" sz="1800" dirty="0">
                <a:hlinkClick r:id="rId2"/>
              </a:rPr>
              <a:t>https://www.ncbi.nlm.nih.gov/pmc/articles/PMC2938201/</a:t>
            </a:r>
            <a:r>
              <a:rPr lang="tr-TR" sz="1800" dirty="0"/>
              <a:t>)</a:t>
            </a:r>
          </a:p>
          <a:p>
            <a:endParaRPr lang="tr-TR" sz="2200" dirty="0"/>
          </a:p>
          <a:p>
            <a:r>
              <a:rPr lang="tr-TR" sz="2200" b="1" dirty="0" err="1"/>
              <a:t>Parameters</a:t>
            </a:r>
            <a:r>
              <a:rPr lang="tr-TR" sz="2200" b="1" dirty="0"/>
              <a:t>:</a:t>
            </a:r>
          </a:p>
          <a:p>
            <a:pPr lvl="1"/>
            <a:r>
              <a:rPr lang="tr-TR" sz="1800" dirty="0"/>
              <a:t>table_annovar.pl = </a:t>
            </a:r>
            <a:r>
              <a:rPr lang="en-US" sz="1800" dirty="0"/>
              <a:t>generate a tab-delimited output file with many columns, each representing one set of annotations</a:t>
            </a:r>
            <a:endParaRPr lang="tr-TR" sz="1800" dirty="0"/>
          </a:p>
          <a:p>
            <a:pPr lvl="1"/>
            <a:r>
              <a:rPr lang="tr-TR" sz="1800" dirty="0"/>
              <a:t>annotate_variation.pl = </a:t>
            </a:r>
            <a:r>
              <a:rPr lang="tr-TR" sz="1800" dirty="0" err="1"/>
              <a:t>does</a:t>
            </a:r>
            <a:r>
              <a:rPr lang="tr-TR" sz="1800" dirty="0"/>
              <a:t> </a:t>
            </a:r>
            <a:r>
              <a:rPr lang="tr-TR" sz="1800" dirty="0" err="1"/>
              <a:t>annotation</a:t>
            </a:r>
            <a:endParaRPr lang="tr-TR" sz="1800" dirty="0"/>
          </a:p>
          <a:p>
            <a:pPr lvl="1"/>
            <a:r>
              <a:rPr lang="tr-TR" sz="1800" dirty="0"/>
              <a:t>convert2annovar.pl = </a:t>
            </a:r>
            <a:r>
              <a:rPr lang="tr-TR" sz="1800" dirty="0" err="1"/>
              <a:t>convert</a:t>
            </a:r>
            <a:r>
              <a:rPr lang="tr-TR" sz="1800" dirty="0"/>
              <a:t> </a:t>
            </a:r>
            <a:r>
              <a:rPr lang="tr-TR" sz="1800" dirty="0" err="1"/>
              <a:t>input</a:t>
            </a:r>
            <a:r>
              <a:rPr lang="tr-TR" sz="1800" dirty="0"/>
              <a:t> format </a:t>
            </a:r>
            <a:r>
              <a:rPr lang="tr-TR" sz="1800" dirty="0" err="1"/>
              <a:t>to</a:t>
            </a:r>
            <a:r>
              <a:rPr lang="tr-TR" sz="1800" dirty="0"/>
              <a:t> </a:t>
            </a:r>
            <a:r>
              <a:rPr lang="tr-TR" sz="1800" dirty="0" err="1"/>
              <a:t>annovar</a:t>
            </a:r>
            <a:r>
              <a:rPr lang="tr-TR" sz="1800" dirty="0"/>
              <a:t> format</a:t>
            </a:r>
          </a:p>
          <a:p>
            <a:pPr lvl="1"/>
            <a:r>
              <a:rPr lang="tr-TR" sz="1800" dirty="0" err="1"/>
              <a:t>input_type</a:t>
            </a:r>
            <a:r>
              <a:rPr lang="tr-TR" sz="1800" dirty="0"/>
              <a:t> = </a:t>
            </a:r>
            <a:r>
              <a:rPr lang="en-US" sz="1800" dirty="0"/>
              <a:t>input file type, </a:t>
            </a:r>
            <a:r>
              <a:rPr lang="en-US" sz="1800" dirty="0" err="1"/>
              <a:t>Avinput</a:t>
            </a:r>
            <a:r>
              <a:rPr lang="tr-TR" sz="1800" dirty="0"/>
              <a:t> </a:t>
            </a:r>
            <a:r>
              <a:rPr lang="en-US" sz="1800" dirty="0"/>
              <a:t>(</a:t>
            </a:r>
            <a:r>
              <a:rPr lang="en-US" sz="1800" dirty="0" err="1"/>
              <a:t>Annovar’s</a:t>
            </a:r>
            <a:r>
              <a:rPr lang="tr-TR" sz="1800" dirty="0"/>
              <a:t> </a:t>
            </a:r>
            <a:r>
              <a:rPr lang="en-US" sz="1800" dirty="0"/>
              <a:t>format),</a:t>
            </a:r>
            <a:r>
              <a:rPr lang="tr-TR" sz="1800" dirty="0"/>
              <a:t> </a:t>
            </a:r>
            <a:r>
              <a:rPr lang="en-US" sz="1800" dirty="0"/>
              <a:t>VCF</a:t>
            </a:r>
            <a:r>
              <a:rPr lang="tr-TR" sz="1800" dirty="0"/>
              <a:t> </a:t>
            </a:r>
            <a:r>
              <a:rPr lang="en-US" sz="1800" dirty="0"/>
              <a:t>(VCF with single</a:t>
            </a:r>
            <a:r>
              <a:rPr lang="tr-TR" sz="1800" dirty="0"/>
              <a:t> </a:t>
            </a:r>
            <a:r>
              <a:rPr lang="en-US" sz="1800" dirty="0"/>
              <a:t>sample),</a:t>
            </a:r>
            <a:r>
              <a:rPr lang="tr-TR" sz="1800" dirty="0"/>
              <a:t> </a:t>
            </a:r>
            <a:r>
              <a:rPr lang="en-US" sz="1800" dirty="0" err="1"/>
              <a:t>VCF_m</a:t>
            </a:r>
            <a:r>
              <a:rPr lang="tr-TR" sz="1800" dirty="0"/>
              <a:t> </a:t>
            </a:r>
            <a:r>
              <a:rPr lang="en-US" sz="1800" dirty="0"/>
              <a:t>(VCF with multiple samples</a:t>
            </a:r>
            <a:r>
              <a:rPr lang="tr-TR" sz="1800" dirty="0"/>
              <a:t>)</a:t>
            </a:r>
            <a:endParaRPr lang="en-US" sz="1800" dirty="0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947375DD-43DE-C0EB-AC76-4616268190E8}"/>
              </a:ext>
            </a:extLst>
          </p:cNvPr>
          <p:cNvSpPr txBox="1">
            <a:spLocks/>
          </p:cNvSpPr>
          <p:nvPr/>
        </p:nvSpPr>
        <p:spPr>
          <a:xfrm>
            <a:off x="838200" y="6229889"/>
            <a:ext cx="10515600" cy="525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1400" dirty="0">
                <a:hlinkClick r:id="rId3"/>
              </a:rPr>
              <a:t>https://www.ncbi.nlm.nih.gov/pmc/articles/PMC5294755/</a:t>
            </a: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tr-TR" sz="1400" dirty="0">
                <a:hlinkClick r:id="rId4"/>
              </a:rPr>
              <a:t>https://github.com/WGLab/InterVar</a:t>
            </a: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tr-TR" sz="1400" dirty="0"/>
          </a:p>
        </p:txBody>
      </p:sp>
      <p:pic>
        <p:nvPicPr>
          <p:cNvPr id="5" name="Picture 2" descr="EJP RD – European Joint Programme on Rare Diseases">
            <a:extLst>
              <a:ext uri="{FF2B5EF4-FFF2-40B4-BE49-F238E27FC236}">
                <a16:creationId xmlns:a16="http://schemas.microsoft.com/office/drawing/2014/main" id="{01B0BDDF-46D2-6562-F3BD-89F208E3E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9C444B61-029B-866E-5BCA-884CD7A7D21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7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601C23-E2B6-3F6E-7F30-307BE1E5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Final Report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B9C20D-0083-FD21-C4BA-CE41CF224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/>
              <a:t>R CMD BATCH /</a:t>
            </a:r>
            <a:r>
              <a:rPr lang="tr-TR" sz="1800" dirty="0" err="1"/>
              <a:t>home</a:t>
            </a:r>
            <a:r>
              <a:rPr lang="tr-TR" sz="1800" dirty="0"/>
              <a:t>/</a:t>
            </a:r>
            <a:r>
              <a:rPr lang="tr-TR" sz="1800" dirty="0" err="1"/>
              <a:t>projects</a:t>
            </a:r>
            <a:r>
              <a:rPr lang="tr-TR" sz="1800" dirty="0"/>
              <a:t>/</a:t>
            </a:r>
            <a:r>
              <a:rPr lang="tr-TR" sz="1800" dirty="0" err="1"/>
              <a:t>ejprd_istanbul_workshop</a:t>
            </a:r>
            <a:r>
              <a:rPr lang="tr-TR" sz="1800" dirty="0"/>
              <a:t>/</a:t>
            </a:r>
            <a:r>
              <a:rPr lang="tr-TR" sz="1800" dirty="0" err="1"/>
              <a:t>scripts</a:t>
            </a:r>
            <a:r>
              <a:rPr lang="tr-TR" sz="1800" dirty="0"/>
              <a:t>/</a:t>
            </a:r>
            <a:r>
              <a:rPr lang="tr-TR" sz="1800" dirty="0" err="1"/>
              <a:t>final_report_script.R</a:t>
            </a:r>
            <a:r>
              <a:rPr lang="tr-TR" sz="1800" dirty="0"/>
              <a:t> \</a:t>
            </a:r>
          </a:p>
          <a:p>
            <a:pPr marL="0" indent="0">
              <a:buNone/>
            </a:pPr>
            <a:r>
              <a:rPr lang="tr-TR" sz="1800" dirty="0"/>
              <a:t>/</a:t>
            </a:r>
            <a:r>
              <a:rPr lang="tr-TR" sz="1800" dirty="0" err="1"/>
              <a:t>home</a:t>
            </a:r>
            <a:r>
              <a:rPr lang="tr-TR" sz="1800" dirty="0"/>
              <a:t>/</a:t>
            </a:r>
            <a:r>
              <a:rPr lang="tr-TR" sz="1800" dirty="0" err="1"/>
              <a:t>projects</a:t>
            </a:r>
            <a:r>
              <a:rPr lang="tr-TR" sz="1800" dirty="0"/>
              <a:t>/</a:t>
            </a:r>
            <a:r>
              <a:rPr lang="tr-TR" sz="1800" dirty="0" err="1"/>
              <a:t>ejprd_istanbul_workshop</a:t>
            </a:r>
            <a:r>
              <a:rPr lang="tr-TR" sz="1800" dirty="0"/>
              <a:t>/{</a:t>
            </a:r>
            <a:r>
              <a:rPr lang="tr-TR" sz="1800" dirty="0" err="1"/>
              <a:t>user_id</a:t>
            </a:r>
            <a:r>
              <a:rPr lang="tr-TR" sz="1800" dirty="0"/>
              <a:t>}/</a:t>
            </a:r>
            <a:r>
              <a:rPr lang="tr-TR" sz="1800" dirty="0" err="1"/>
              <a:t>annotation</a:t>
            </a:r>
            <a:r>
              <a:rPr lang="tr-TR" sz="1800" dirty="0"/>
              <a:t>/sample.hg38_multianno.txt.intervar \</a:t>
            </a:r>
          </a:p>
          <a:p>
            <a:pPr marL="0" indent="0">
              <a:buNone/>
            </a:pPr>
            <a:r>
              <a:rPr lang="tr-TR" sz="1800" dirty="0"/>
              <a:t>/</a:t>
            </a:r>
            <a:r>
              <a:rPr lang="tr-TR" sz="1800" dirty="0" err="1"/>
              <a:t>home</a:t>
            </a:r>
            <a:r>
              <a:rPr lang="tr-TR" sz="1800" dirty="0"/>
              <a:t>/</a:t>
            </a:r>
            <a:r>
              <a:rPr lang="tr-TR" sz="1800" dirty="0" err="1"/>
              <a:t>projects</a:t>
            </a:r>
            <a:r>
              <a:rPr lang="tr-TR" sz="1800" dirty="0"/>
              <a:t>/</a:t>
            </a:r>
            <a:r>
              <a:rPr lang="tr-TR" sz="1800" dirty="0" err="1"/>
              <a:t>ejprd_istanbul_workshop</a:t>
            </a:r>
            <a:r>
              <a:rPr lang="tr-TR" sz="1800" dirty="0"/>
              <a:t>/{</a:t>
            </a:r>
            <a:r>
              <a:rPr lang="tr-TR" sz="1800" dirty="0" err="1"/>
              <a:t>user_id</a:t>
            </a:r>
            <a:r>
              <a:rPr lang="tr-TR" sz="1800" dirty="0"/>
              <a:t>}/</a:t>
            </a:r>
            <a:r>
              <a:rPr lang="tr-TR" sz="1800" dirty="0" err="1"/>
              <a:t>annotation</a:t>
            </a:r>
            <a:r>
              <a:rPr lang="tr-TR" sz="1800" dirty="0"/>
              <a:t>/sample.query.txt \</a:t>
            </a:r>
          </a:p>
          <a:p>
            <a:pPr marL="0" indent="0">
              <a:buNone/>
            </a:pPr>
            <a:r>
              <a:rPr lang="tr-TR" sz="1800" dirty="0"/>
              <a:t>/</a:t>
            </a:r>
            <a:r>
              <a:rPr lang="tr-TR" sz="1800" dirty="0" err="1"/>
              <a:t>home</a:t>
            </a:r>
            <a:r>
              <a:rPr lang="tr-TR" sz="1800" dirty="0"/>
              <a:t>/</a:t>
            </a:r>
            <a:r>
              <a:rPr lang="tr-TR" sz="1800" dirty="0" err="1"/>
              <a:t>projects</a:t>
            </a:r>
            <a:r>
              <a:rPr lang="tr-TR" sz="1800" dirty="0"/>
              <a:t>/</a:t>
            </a:r>
            <a:r>
              <a:rPr lang="tr-TR" sz="1800" dirty="0" err="1"/>
              <a:t>ejprd_istanbul_workshop</a:t>
            </a:r>
            <a:r>
              <a:rPr lang="tr-TR" sz="1800" dirty="0"/>
              <a:t>/{</a:t>
            </a:r>
            <a:r>
              <a:rPr lang="tr-TR" sz="1800" dirty="0" err="1"/>
              <a:t>user_id</a:t>
            </a:r>
            <a:r>
              <a:rPr lang="tr-TR" sz="1800" dirty="0"/>
              <a:t>}/</a:t>
            </a:r>
            <a:r>
              <a:rPr lang="tr-TR" sz="1800" dirty="0" err="1"/>
              <a:t>annotation</a:t>
            </a:r>
            <a:r>
              <a:rPr lang="tr-TR" sz="1800" dirty="0"/>
              <a:t>/sample.hg38_multianno.txt \</a:t>
            </a:r>
          </a:p>
          <a:p>
            <a:pPr marL="0" indent="0">
              <a:buNone/>
            </a:pPr>
            <a:r>
              <a:rPr lang="tr-TR" sz="1800" dirty="0"/>
              <a:t>/</a:t>
            </a:r>
            <a:r>
              <a:rPr lang="tr-TR" sz="1800" dirty="0" err="1"/>
              <a:t>home</a:t>
            </a:r>
            <a:r>
              <a:rPr lang="tr-TR" sz="1800" dirty="0"/>
              <a:t>/</a:t>
            </a:r>
            <a:r>
              <a:rPr lang="tr-TR" sz="1800" dirty="0" err="1"/>
              <a:t>projects</a:t>
            </a:r>
            <a:r>
              <a:rPr lang="tr-TR" sz="1800" dirty="0"/>
              <a:t>/</a:t>
            </a:r>
            <a:r>
              <a:rPr lang="tr-TR" sz="1800" dirty="0" err="1"/>
              <a:t>ejprd_istanbul_workshop</a:t>
            </a:r>
            <a:r>
              <a:rPr lang="tr-TR" sz="1800" dirty="0"/>
              <a:t>/{</a:t>
            </a:r>
            <a:r>
              <a:rPr lang="tr-TR" sz="1800" dirty="0" err="1"/>
              <a:t>user_id</a:t>
            </a:r>
            <a:r>
              <a:rPr lang="tr-TR" sz="1800" dirty="0"/>
              <a:t>}/</a:t>
            </a:r>
            <a:r>
              <a:rPr lang="tr-TR" sz="1800" dirty="0" err="1"/>
              <a:t>annotation</a:t>
            </a:r>
            <a:r>
              <a:rPr lang="tr-TR" sz="1800" dirty="0"/>
              <a:t>/</a:t>
            </a:r>
            <a:r>
              <a:rPr lang="tr-TR" sz="1800" dirty="0" err="1"/>
              <a:t>sample.final.annotation.tsv</a:t>
            </a:r>
            <a:endParaRPr lang="tr-TR" sz="1800" dirty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b="1" dirty="0" err="1"/>
              <a:t>Parameters</a:t>
            </a:r>
            <a:r>
              <a:rPr lang="tr-TR" sz="1800" b="1" dirty="0"/>
              <a:t>:</a:t>
            </a:r>
          </a:p>
          <a:p>
            <a:pPr lvl="1"/>
            <a:r>
              <a:rPr lang="tr-TR" sz="1800" dirty="0"/>
              <a:t>sample.hg38_multianno.txt.intervar = ACMG </a:t>
            </a:r>
            <a:r>
              <a:rPr lang="tr-TR" sz="1800" dirty="0" err="1"/>
              <a:t>Classification</a:t>
            </a:r>
            <a:endParaRPr lang="tr-TR" sz="1800" dirty="0"/>
          </a:p>
          <a:p>
            <a:pPr lvl="1"/>
            <a:r>
              <a:rPr lang="tr-TR" sz="1800" dirty="0"/>
              <a:t>sample.query.txt = </a:t>
            </a:r>
            <a:r>
              <a:rPr lang="tr-TR" sz="1800" dirty="0" err="1"/>
              <a:t>Annotation</a:t>
            </a:r>
            <a:endParaRPr lang="tr-TR" sz="1800" dirty="0"/>
          </a:p>
          <a:p>
            <a:pPr lvl="1"/>
            <a:r>
              <a:rPr lang="tr-TR" sz="1800" dirty="0"/>
              <a:t>sample.hg38_multianno.txt = </a:t>
            </a:r>
            <a:r>
              <a:rPr lang="tr-TR" sz="1800" dirty="0" err="1"/>
              <a:t>In</a:t>
            </a:r>
            <a:r>
              <a:rPr lang="tr-TR" sz="1800" dirty="0"/>
              <a:t> </a:t>
            </a:r>
            <a:r>
              <a:rPr lang="tr-TR" sz="1800" dirty="0" err="1"/>
              <a:t>silico</a:t>
            </a:r>
            <a:r>
              <a:rPr lang="tr-TR" sz="1800" dirty="0"/>
              <a:t> </a:t>
            </a:r>
            <a:r>
              <a:rPr lang="tr-TR" sz="1800" dirty="0" err="1"/>
              <a:t>scores</a:t>
            </a:r>
            <a:endParaRPr lang="tr-TR" sz="1800" dirty="0"/>
          </a:p>
          <a:p>
            <a:pPr lvl="1"/>
            <a:r>
              <a:rPr lang="tr-TR" sz="1800" dirty="0" err="1"/>
              <a:t>sample.final.annotation.tsv</a:t>
            </a:r>
            <a:r>
              <a:rPr lang="tr-TR" sz="1800" dirty="0"/>
              <a:t> = Final </a:t>
            </a:r>
            <a:r>
              <a:rPr lang="tr-TR" sz="1800" dirty="0" err="1"/>
              <a:t>report</a:t>
            </a:r>
            <a:endParaRPr lang="tr-TR" sz="1800" dirty="0"/>
          </a:p>
        </p:txBody>
      </p:sp>
      <p:pic>
        <p:nvPicPr>
          <p:cNvPr id="4" name="Picture 2" descr="EJP RD – European Joint Programme on Rare Diseases">
            <a:extLst>
              <a:ext uri="{FF2B5EF4-FFF2-40B4-BE49-F238E27FC236}">
                <a16:creationId xmlns:a16="http://schemas.microsoft.com/office/drawing/2014/main" id="{D6B40E7E-4919-B073-B83E-C47FC181E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348476AF-7D99-6F23-2162-18AF42E1F4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6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659</Words>
  <Application>Microsoft Office PowerPoint</Application>
  <PresentationFormat>Geniş ekran</PresentationFormat>
  <Paragraphs>63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Whole Exome Sequencing Annotation</vt:lpstr>
      <vt:lpstr>Vcfanno</vt:lpstr>
      <vt:lpstr>Ensembl Variant Effect Predictor (VEP)</vt:lpstr>
      <vt:lpstr>vcf2db</vt:lpstr>
      <vt:lpstr>gemini</vt:lpstr>
      <vt:lpstr>gemini - impact_severity</vt:lpstr>
      <vt:lpstr>InterVar</vt:lpstr>
      <vt:lpstr>Final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 Exome Sequencing</dc:title>
  <dc:creator>Berk Gürdamar</dc:creator>
  <cp:lastModifiedBy>Berk Gürdamar</cp:lastModifiedBy>
  <cp:revision>16</cp:revision>
  <dcterms:created xsi:type="dcterms:W3CDTF">2023-09-07T09:05:49Z</dcterms:created>
  <dcterms:modified xsi:type="dcterms:W3CDTF">2023-09-17T12:53:26Z</dcterms:modified>
</cp:coreProperties>
</file>