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57" r:id="rId4"/>
    <p:sldId id="290" r:id="rId5"/>
    <p:sldId id="270" r:id="rId6"/>
    <p:sldId id="269" r:id="rId7"/>
    <p:sldId id="295" r:id="rId8"/>
    <p:sldId id="271" r:id="rId9"/>
    <p:sldId id="292" r:id="rId10"/>
    <p:sldId id="293" r:id="rId11"/>
    <p:sldId id="294" r:id="rId12"/>
    <p:sldId id="279" r:id="rId13"/>
    <p:sldId id="278" r:id="rId14"/>
    <p:sldId id="280" r:id="rId15"/>
    <p:sldId id="281" r:id="rId16"/>
    <p:sldId id="282" r:id="rId17"/>
    <p:sldId id="283" r:id="rId18"/>
    <p:sldId id="286" r:id="rId19"/>
    <p:sldId id="284" r:id="rId20"/>
    <p:sldId id="296" r:id="rId21"/>
    <p:sldId id="285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7DDAFD0-D30D-9642-B26C-94D410434326}">
          <p14:sldIdLst>
            <p14:sldId id="256"/>
          </p14:sldIdLst>
        </p14:section>
        <p14:section name="Sequencing and Terminology" id="{C7CCEBD1-B6D6-1F44-9CF7-8305111401ED}">
          <p14:sldIdLst>
            <p14:sldId id="277"/>
            <p14:sldId id="257"/>
            <p14:sldId id="290"/>
            <p14:sldId id="270"/>
            <p14:sldId id="269"/>
            <p14:sldId id="295"/>
            <p14:sldId id="271"/>
            <p14:sldId id="292"/>
            <p14:sldId id="293"/>
            <p14:sldId id="294"/>
          </p14:sldIdLst>
        </p14:section>
        <p14:section name="File Formats" id="{63409867-7E95-3E47-B482-AF00CE7C97CB}">
          <p14:sldIdLst>
            <p14:sldId id="279"/>
            <p14:sldId id="278"/>
            <p14:sldId id="280"/>
            <p14:sldId id="281"/>
            <p14:sldId id="282"/>
            <p14:sldId id="283"/>
            <p14:sldId id="286"/>
            <p14:sldId id="284"/>
            <p14:sldId id="296"/>
            <p14:sldId id="285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94626"/>
  </p:normalViewPr>
  <p:slideViewPr>
    <p:cSldViewPr snapToGrid="0" snapToObjects="1">
      <p:cViewPr varScale="1">
        <p:scale>
          <a:sx n="84" d="100"/>
          <a:sy n="84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F3A05-53FF-7C45-B5E5-052E57A50E8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E7392-740F-5146-B2D6-AC1736C64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3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Compact Idiosyncratic Gapped Alignment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E7392-740F-5146-B2D6-AC1736C64E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BC7D-7520-6143-843E-D8C8DD34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C1838-FB2F-C54A-9BFF-5A3B3201A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94BF-E04F-0E47-BC16-88D90C1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3052-409F-FC43-A1B8-9EACF2A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5084-55DE-CA46-AB03-32FBD5D6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E1B0-A721-1644-B009-D07B8577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7D9CD-4706-2740-92A5-917D2DAF4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2C4B-39F4-404D-8DD2-CB09FC83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62BD-3BBB-4B42-B612-C02BF6A3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B977-2372-B64A-84CE-A550341D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EDA3F-21AB-BE4F-837D-C060E73CD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D9D96-D382-4347-9BE8-D7696DAF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1FE9-C8B5-1F41-B029-4DA5B672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B905-31A0-4848-AD40-383E5827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470E-6764-CD46-8F41-883FCA5B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7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FD05-FAC3-D744-8999-FAEA73FB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1EDA-77F7-0746-95DE-D8DDC922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F75E-7FF6-A84D-92E3-414FA694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2921-08AE-CF44-858D-0444E423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4B1E-D568-0F44-A3BA-7A1491C1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F4FB-4B7A-694E-A54E-96347A99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8572-A173-9946-A2A4-0810C3A5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57B6-B44F-424F-9DBF-9FEA0833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6DFC3-33C4-A74F-A3BC-C66FF67E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EA99-F7AB-DF49-9BFA-5A978B8B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8B22-EAAB-2B44-9686-7503F4BB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7211-C531-694C-9D74-6243B31BF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3B8E6-0B69-974B-9C08-029DBE25E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B601-43ED-294C-8356-334A807D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C512-B774-7942-88EF-86F0946F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C696-2C7C-D54A-8E56-4149725A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E1BA-BEB0-B347-8513-3D7EA11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E05-3ED4-2941-BFC1-B5793BFC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8AA3-EAD6-E548-827F-CA453117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C6C77-5994-BA40-947B-C242A5A8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813EA-D48D-0749-AD5C-172D0022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78424-8E4C-6C46-A8BF-D2CC4412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3B5F2-34C4-8A48-9095-E6B0EF29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B2A87-A24F-804B-B1A8-EF5921E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E308-5F41-924A-BD54-26F919E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4600D-DAD1-864B-9C2E-76A49542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61426-A249-4142-B69E-0CFD49C3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3694B-6835-294A-A39A-A3DC25A5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B34BD-9FBC-C94B-A417-A1F26AC9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0D181-2887-DF40-9CB5-426A89AD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8516C-BE4B-9F46-8AD4-204C01DD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DF-F483-2E4E-A679-2C39DB68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BD98-C5C8-D84A-9F8F-C6AB9349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F203-4B30-ED45-A4A1-92A52E3E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69452-A358-0343-9FF2-19988B76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FD6EF-A366-EA48-B4A8-412753C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95E4-DB34-9245-B6F0-27742C13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B5-BE6B-FE4D-8EDE-757C2467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A1240-815C-3945-9308-EA8CC1B04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851D6-D749-0042-9782-C03CBCD3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88AA5-9059-7141-A418-1980EEB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BB58-011E-1F4F-8074-3E59E1D2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C786D-B70D-8642-A665-78CDC774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3A367-E20E-084B-84B2-FD8D7980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30A3-840B-2F4C-A390-28E627E5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F1CB-B557-9946-9FDE-0E42883B6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D20F-9E00-9645-BA2A-A69E1752E50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B4D1-9D5B-BE49-BF2E-F131F3C81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54C1-8109-4D4E-B34B-B10D26253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hyperlink" Target="https://youtu.be/fCd6B5HRaZ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8A6E-733E-DC46-A8E8-A06D3447F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Whole Exome Sequencing</a:t>
            </a:r>
            <a:br>
              <a:rPr lang="en-US" b="1" dirty="0"/>
            </a:br>
            <a:r>
              <a:rPr lang="en-US" b="1" dirty="0"/>
              <a:t>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C076-3B4F-B741-865E-800F6BCA4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Berk Gürdamar</a:t>
            </a:r>
            <a:r>
              <a:rPr lang="en-US" dirty="0"/>
              <a:t>, </a:t>
            </a:r>
            <a:r>
              <a:rPr lang="tr-TR" dirty="0"/>
              <a:t>MSc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3025F64-4EFC-96D7-AA95-EE7C5E28B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7802640" y="5466943"/>
            <a:ext cx="4389360" cy="1391057"/>
          </a:xfrm>
          <a:prstGeom prst="rect">
            <a:avLst/>
          </a:prstGeom>
        </p:spPr>
      </p:pic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CE68002F-7E1E-EF3A-B967-629FFD9E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5217"/>
            <a:ext cx="4780764" cy="105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7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4B30C-86B5-B451-5A8A-14089DF0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WGS </a:t>
            </a:r>
            <a:r>
              <a:rPr lang="tr-TR" b="1" dirty="0" err="1"/>
              <a:t>vs</a:t>
            </a:r>
            <a:r>
              <a:rPr lang="tr-TR" b="1" dirty="0"/>
              <a:t> WES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FE361-7E63-AE1A-9AE2-9463C38A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710692-5EE1-3C93-D85B-97A51A37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40" y="1429962"/>
            <a:ext cx="10218120" cy="4747001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55CFBEF6-ED54-F943-F209-C0C60F000C55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ADF56D4B-7C45-B2CA-4ED7-F1684E29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9CBEB24-D9DA-4ED0-18DD-5CA038CA55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8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E7A08C-57A8-822A-DDB2-F68EEB4A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Exome</a:t>
            </a:r>
            <a:r>
              <a:rPr lang="tr-TR" b="1" dirty="0"/>
              <a:t> </a:t>
            </a:r>
            <a:r>
              <a:rPr lang="tr-TR" b="1" dirty="0" err="1"/>
              <a:t>Kits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0DF5-7AAD-DA85-FBC2-4E85BE6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9D5332-3FB4-06F7-6AA1-7C8258C5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0" y="1332676"/>
            <a:ext cx="10851820" cy="4694327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7BBB5148-DF9B-2796-80B8-80DA86E1B2A2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110B4523-7484-064C-CC66-2188C58B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6E67C2F-8EDF-274A-3E91-457FF316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7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3.42.32 PM.png">
            <a:extLst>
              <a:ext uri="{FF2B5EF4-FFF2-40B4-BE49-F238E27FC236}">
                <a16:creationId xmlns:a16="http://schemas.microsoft.com/office/drawing/2014/main" id="{F146D9CB-23E7-664B-BCCC-91C88FB4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b="4196"/>
          <a:stretch/>
        </p:blipFill>
        <p:spPr>
          <a:xfrm>
            <a:off x="1648690" y="1044992"/>
            <a:ext cx="9144000" cy="4982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721DC-3498-7447-B097-8852B0D09D7A}"/>
              </a:ext>
            </a:extLst>
          </p:cNvPr>
          <p:cNvSpPr/>
          <p:nvPr/>
        </p:nvSpPr>
        <p:spPr>
          <a:xfrm>
            <a:off x="9411721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2" name="Picture 2" descr="EJP RD – European Joint Programme on Rare Diseases">
            <a:extLst>
              <a:ext uri="{FF2B5EF4-FFF2-40B4-BE49-F238E27FC236}">
                <a16:creationId xmlns:a16="http://schemas.microsoft.com/office/drawing/2014/main" id="{D0E7061D-A4DF-85DF-909B-5CE898793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8015438-C9F3-56C7-C358-D86254E6C6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1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CE2F64-940F-A44E-83E9-43084BB0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File Formats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2A326-4547-564C-960B-AF4331154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2" descr="EJP RD – European Joint Programme on Rare Diseases">
            <a:extLst>
              <a:ext uri="{FF2B5EF4-FFF2-40B4-BE49-F238E27FC236}">
                <a16:creationId xmlns:a16="http://schemas.microsoft.com/office/drawing/2014/main" id="{12018FD5-313C-4058-D877-89B7E3FC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FE5ED78-A33A-EEE8-D881-59EC1FB7D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8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99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#1: </a:t>
            </a:r>
            <a:br>
              <a:rPr lang="en-US" b="1" dirty="0"/>
            </a:br>
            <a:r>
              <a:rPr lang="en-US" b="1" dirty="0"/>
              <a:t>FASTQ (raw reads)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20377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extension from traditional FASTA format. </a:t>
            </a:r>
          </a:p>
          <a:p>
            <a:r>
              <a:rPr lang="en-US" dirty="0"/>
              <a:t>Each block has 4 elements (in 4 lines)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Sequence Name (read name, group, etc.)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Sequence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+ (optional: Sequence name again)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Associated quality score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8275939-441E-6A31-B92E-8D7173C0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17" y="4110304"/>
            <a:ext cx="6895965" cy="2738238"/>
          </a:xfrm>
          <a:prstGeom prst="rect">
            <a:avLst/>
          </a:prstGeom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A264F9B5-8511-32AC-5FDF-5153AA82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3A65359-9104-35DF-231F-6BB3B257FF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08"/>
            <a:ext cx="10515600" cy="3871087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The Phred scale was originally used to represent base quality scores emitted by the Phred program in the early days of the Human Genome Project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Phred value = −10 x log</a:t>
            </a:r>
            <a:r>
              <a:rPr lang="en-US" baseline="-25000" dirty="0"/>
              <a:t>10</a:t>
            </a:r>
            <a:r>
              <a:rPr lang="en-US" dirty="0"/>
              <a:t>(ε)</a:t>
            </a:r>
            <a:r>
              <a:rPr lang="tr-TR" dirty="0"/>
              <a:t>  	</a:t>
            </a:r>
            <a:r>
              <a:rPr lang="en-US" sz="2400" dirty="0"/>
              <a:t>(*ε: Error Rate)</a:t>
            </a:r>
            <a:endParaRPr lang="tr-TR" sz="2400" dirty="0"/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e.g.:</a:t>
            </a:r>
          </a:p>
          <a:p>
            <a:pPr marL="457200" lvl="1" indent="0">
              <a:buNone/>
            </a:pPr>
            <a:r>
              <a:rPr lang="en-US" dirty="0"/>
              <a:t>90% confidence    &gt;&gt; 10% ε = 10</a:t>
            </a:r>
            <a:r>
              <a:rPr lang="en-US" baseline="30000" dirty="0"/>
              <a:t>-1   </a:t>
            </a:r>
            <a:r>
              <a:rPr lang="en-US" dirty="0"/>
              <a:t>&gt;&gt; Phred Q10  &gt;&gt;  ASCII 74 = J</a:t>
            </a:r>
          </a:p>
          <a:p>
            <a:pPr marL="457200" lvl="1" indent="0">
              <a:buNone/>
            </a:pPr>
            <a:r>
              <a:rPr lang="en-US" dirty="0"/>
              <a:t>99% confidence    &gt;&gt; 1% ε = 10</a:t>
            </a:r>
            <a:r>
              <a:rPr lang="en-US" baseline="30000" dirty="0"/>
              <a:t>-2      </a:t>
            </a:r>
            <a:r>
              <a:rPr lang="en-US" dirty="0"/>
              <a:t>&gt;&gt; Phred Q20  &gt;&gt;  ASCII 84 = T</a:t>
            </a:r>
          </a:p>
          <a:p>
            <a:pPr marL="457200" lvl="1" indent="0">
              <a:buNone/>
            </a:pPr>
            <a:r>
              <a:rPr lang="en-US" dirty="0"/>
              <a:t>99.9% confidence &gt;&gt; 0.1% ε = 10</a:t>
            </a:r>
            <a:r>
              <a:rPr lang="en-US" baseline="30000" dirty="0"/>
              <a:t>-3 </a:t>
            </a:r>
            <a:r>
              <a:rPr lang="en-US" dirty="0"/>
              <a:t>&gt;&gt; Phred Q30  &gt;&gt;  ASCII 94 = ^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2EAD2-FDCE-C642-AE06-544F5377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4" y="5501371"/>
            <a:ext cx="4514596" cy="1237709"/>
          </a:xfrm>
          <a:prstGeom prst="rect">
            <a:avLst/>
          </a:prstGeom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6012AF1A-C4D6-C665-7B98-F097DE89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6445F2E-08D4-6771-BDF0-9BBB73EF9B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4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Meaning of Phred Scores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CBD349-75B8-5894-D58C-BC79CE16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92" y="1523685"/>
            <a:ext cx="4698816" cy="5098896"/>
          </a:xfrm>
          <a:prstGeom prst="rect">
            <a:avLst/>
          </a:prstGeom>
        </p:spPr>
      </p:pic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14949088-0295-AB8F-684E-8CA4E012C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418BDF1-ECE0-55FC-54F0-0F4893DB1C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3.0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5708"/>
            <a:ext cx="9144000" cy="492710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Alignment</a:t>
            </a:r>
          </a:p>
        </p:txBody>
      </p:sp>
      <p:pic>
        <p:nvPicPr>
          <p:cNvPr id="7" name="Picture 6" descr="Screen Shot 2015-08-09 at 3.42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r="3441" b="4196"/>
          <a:stretch/>
        </p:blipFill>
        <p:spPr>
          <a:xfrm>
            <a:off x="6594018" y="1417639"/>
            <a:ext cx="3616782" cy="20407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29299" y="2258068"/>
            <a:ext cx="1227369" cy="1200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51505" y="6017316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69AAD-7F94-B64C-82FB-10A455D757BC}"/>
              </a:ext>
            </a:extLst>
          </p:cNvPr>
          <p:cNvSpPr txBox="1"/>
          <p:nvPr/>
        </p:nvSpPr>
        <p:spPr>
          <a:xfrm>
            <a:off x="3711058" y="2996772"/>
            <a:ext cx="178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1800" b="1" i="0" u="none" strike="noStrike" baseline="0" dirty="0">
                <a:latin typeface="Calibri-Bold"/>
              </a:rPr>
              <a:t>BWA </a:t>
            </a:r>
            <a:r>
              <a:rPr lang="tr-TR" sz="1800" b="1" i="0" u="none" strike="noStrike" baseline="0" dirty="0" err="1">
                <a:latin typeface="Calibri-Bold"/>
              </a:rPr>
              <a:t>for</a:t>
            </a:r>
            <a:r>
              <a:rPr lang="tr-TR" sz="1800" b="1" i="0" u="none" strike="noStrike" baseline="0" dirty="0">
                <a:latin typeface="Calibri-Bold"/>
              </a:rPr>
              <a:t> DNA</a:t>
            </a:r>
          </a:p>
          <a:p>
            <a:pPr algn="l"/>
            <a:r>
              <a:rPr lang="tr-TR" sz="1800" b="1" i="0" u="none" strike="noStrike" baseline="0" dirty="0">
                <a:latin typeface="Calibri-Bold"/>
              </a:rPr>
              <a:t>STAR </a:t>
            </a:r>
            <a:r>
              <a:rPr lang="tr-TR" sz="1800" b="1" i="0" u="none" strike="noStrike" baseline="0" dirty="0" err="1">
                <a:latin typeface="Calibri-Bold"/>
              </a:rPr>
              <a:t>for</a:t>
            </a:r>
            <a:r>
              <a:rPr lang="tr-TR" sz="1800" b="1" i="0" u="none" strike="noStrike" baseline="0" dirty="0">
                <a:latin typeface="Calibri-Bold"/>
              </a:rPr>
              <a:t> </a:t>
            </a:r>
            <a:r>
              <a:rPr lang="tr-TR" sz="1800" b="1" i="0" u="none" strike="noStrike" baseline="0" dirty="0" err="1">
                <a:latin typeface="Calibri-Bold"/>
              </a:rPr>
              <a:t>RNAseq</a:t>
            </a:r>
            <a:endParaRPr lang="en-US" dirty="0"/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778EB761-8C77-478F-7EA9-7C9FC4F57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81C3903-8339-6183-DF22-0E44706E68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7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SAM Headers </a:t>
            </a:r>
          </a:p>
        </p:txBody>
      </p:sp>
      <p:pic>
        <p:nvPicPr>
          <p:cNvPr id="4" name="Picture 3" descr="Screen Shot 2015-08-09 at 4.54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05260"/>
            <a:ext cx="9144000" cy="5452741"/>
          </a:xfrm>
          <a:prstGeom prst="rect">
            <a:avLst/>
          </a:prstGeom>
        </p:spPr>
      </p:pic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B1E700C5-75BD-70A4-9793-8EF651F2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29BF6BC-7EB5-0C1B-4F55-CDE7C6CCB8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4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#2: </a:t>
            </a:r>
            <a:br>
              <a:rPr lang="en-US" b="1" dirty="0"/>
            </a:br>
            <a:r>
              <a:rPr lang="en-US" b="1" dirty="0"/>
              <a:t>SAM/BAM(aligned reads)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83665"/>
            <a:ext cx="8229600" cy="552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S</a:t>
            </a:r>
            <a:r>
              <a:rPr lang="en-US" sz="2400" dirty="0"/>
              <a:t>equence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 </a:t>
            </a:r>
            <a:r>
              <a:rPr lang="en-US" sz="2400" b="1" dirty="0"/>
              <a:t>/ B</a:t>
            </a:r>
            <a:r>
              <a:rPr lang="en-US" sz="2400" dirty="0"/>
              <a:t>inary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06B70E-1892-B962-2181-85B7560869EF}"/>
              </a:ext>
            </a:extLst>
          </p:cNvPr>
          <p:cNvSpPr/>
          <p:nvPr/>
        </p:nvSpPr>
        <p:spPr>
          <a:xfrm>
            <a:off x="7456491" y="6400095"/>
            <a:ext cx="4525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https://zymoresearch.eu/blogs/blog/what-are-sam-and-bam-files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68A73F7-9C49-AB7A-A1F2-E34C5E89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06" y="2557064"/>
            <a:ext cx="8797587" cy="77511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2A6026D-D6A2-88B4-48D4-03E710AF1E48}"/>
              </a:ext>
            </a:extLst>
          </p:cNvPr>
          <p:cNvSpPr txBox="1">
            <a:spLocks/>
          </p:cNvSpPr>
          <p:nvPr/>
        </p:nvSpPr>
        <p:spPr>
          <a:xfrm>
            <a:off x="1906695" y="3525818"/>
            <a:ext cx="9083040" cy="264579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tr-TR" sz="2000" dirty="0"/>
              <a:t>Query Name </a:t>
            </a:r>
          </a:p>
          <a:p>
            <a:pPr marL="342900" indent="-342900">
              <a:buAutoNum type="arabicPeriod"/>
            </a:pPr>
            <a:r>
              <a:rPr lang="tr-TR" sz="2000" dirty="0"/>
              <a:t>FLAG</a:t>
            </a:r>
          </a:p>
          <a:p>
            <a:pPr marL="342900" indent="-342900">
              <a:buAutoNum type="arabicPeriod"/>
            </a:pPr>
            <a:r>
              <a:rPr lang="tr-TR" sz="2000" dirty="0"/>
              <a:t>Reference Name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Position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Mapping</a:t>
            </a:r>
            <a:r>
              <a:rPr lang="tr-TR" sz="2000" dirty="0"/>
              <a:t> </a:t>
            </a:r>
            <a:r>
              <a:rPr lang="tr-TR" sz="2000" dirty="0" err="1"/>
              <a:t>Quality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/>
              <a:t>CIGAR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Mate</a:t>
            </a:r>
            <a:r>
              <a:rPr lang="tr-TR" sz="2000" dirty="0"/>
              <a:t> Name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Position</a:t>
            </a:r>
            <a:r>
              <a:rPr lang="tr-TR" sz="2000" dirty="0"/>
              <a:t> of </a:t>
            </a:r>
            <a:r>
              <a:rPr lang="tr-TR" sz="2000" dirty="0" err="1"/>
              <a:t>Mate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Template</a:t>
            </a:r>
            <a:r>
              <a:rPr lang="tr-TR" sz="2000" dirty="0"/>
              <a:t> </a:t>
            </a:r>
            <a:r>
              <a:rPr lang="tr-TR" sz="2000" dirty="0" err="1"/>
              <a:t>Length</a:t>
            </a:r>
            <a:r>
              <a:rPr lang="tr-TR" sz="2000" dirty="0"/>
              <a:t> (Reference)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Sequence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Quality</a:t>
            </a:r>
            <a:r>
              <a:rPr lang="tr-TR" sz="2000" dirty="0"/>
              <a:t> </a:t>
            </a:r>
            <a:r>
              <a:rPr lang="tr-TR" sz="2000" dirty="0" err="1"/>
              <a:t>String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Predefined</a:t>
            </a:r>
            <a:r>
              <a:rPr lang="tr-TR" sz="2000" dirty="0"/>
              <a:t> </a:t>
            </a:r>
            <a:r>
              <a:rPr lang="tr-TR" sz="2000" dirty="0" err="1"/>
              <a:t>Tags</a:t>
            </a:r>
            <a:endParaRPr lang="tr-TR" sz="2000" dirty="0"/>
          </a:p>
        </p:txBody>
      </p:sp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62BB1F77-7BAF-2308-D8BE-4690F7BB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3DA5D05-271C-3933-AFC8-68CDAC16B4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55B9-C940-234E-B4E6-8385E02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Basics of Sequencing and Basic Terminology</a:t>
            </a:r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E90FB64F-C1E3-EA65-D83F-85263B09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182767C-56CC-F26E-5663-5322E743D2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45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#2: </a:t>
            </a:r>
            <a:br>
              <a:rPr lang="en-US" b="1" dirty="0"/>
            </a:br>
            <a:r>
              <a:rPr lang="en-US" b="1" dirty="0"/>
              <a:t>SAM/BAM(aligned reads)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92225"/>
            <a:ext cx="8229600" cy="552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S</a:t>
            </a:r>
            <a:r>
              <a:rPr lang="en-US" sz="2400" dirty="0"/>
              <a:t>equence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 </a:t>
            </a:r>
            <a:r>
              <a:rPr lang="en-US" sz="2400" b="1" dirty="0"/>
              <a:t>/ B</a:t>
            </a:r>
            <a:r>
              <a:rPr lang="en-US" sz="2400" dirty="0"/>
              <a:t>inary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3B77FEB-CE98-F0E4-5F67-BEB2BBFA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1" y="3243789"/>
            <a:ext cx="6283747" cy="2923981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D2F21E42-063B-BEF9-3726-1B111EDF7010}"/>
              </a:ext>
            </a:extLst>
          </p:cNvPr>
          <p:cNvSpPr txBox="1"/>
          <p:nvPr/>
        </p:nvSpPr>
        <p:spPr>
          <a:xfrm>
            <a:off x="6631218" y="3518425"/>
            <a:ext cx="42649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FLAG value is 99</a:t>
            </a:r>
            <a:r>
              <a:rPr lang="tr-TR" dirty="0"/>
              <a:t> (</a:t>
            </a:r>
            <a:r>
              <a:rPr lang="en-US" dirty="0"/>
              <a:t>64 + 32 + 2 + 1</a:t>
            </a:r>
            <a:r>
              <a:rPr lang="tr-TR" dirty="0"/>
              <a:t>) i</a:t>
            </a:r>
            <a:r>
              <a:rPr lang="en-US" dirty="0" err="1"/>
              <a:t>ndicating</a:t>
            </a:r>
            <a:r>
              <a:rPr lang="en-US" dirty="0"/>
              <a:t> that: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read is the first in pair (read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paired-end mate of this read mapped in the reverse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read was part of a properly aligning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read was paired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3CC906-AE59-EF46-06B2-FF5F5D2E5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06" y="2264456"/>
            <a:ext cx="8797587" cy="775118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411E9ADB-EFDB-8E9F-2CA5-E2787BB7A6F3}"/>
              </a:ext>
            </a:extLst>
          </p:cNvPr>
          <p:cNvSpPr/>
          <p:nvPr/>
        </p:nvSpPr>
        <p:spPr>
          <a:xfrm>
            <a:off x="3273552" y="2386584"/>
            <a:ext cx="374904" cy="557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6790221-B98D-81D8-BED1-8410ECBADB09}"/>
              </a:ext>
            </a:extLst>
          </p:cNvPr>
          <p:cNvSpPr/>
          <p:nvPr/>
        </p:nvSpPr>
        <p:spPr>
          <a:xfrm>
            <a:off x="7456491" y="6400095"/>
            <a:ext cx="4525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https://zymoresearch.eu/blogs/blog/what-are-sam-and-bam-files</a:t>
            </a: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CDBA5110-9126-1ABB-8650-98AF884F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5DFF71C-5368-5B8B-FA71-72553B992B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21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5.42.1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7"/>
          <a:stretch/>
        </p:blipFill>
        <p:spPr>
          <a:xfrm>
            <a:off x="1524000" y="1690309"/>
            <a:ext cx="9144000" cy="49030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CIGAR – Explanation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467140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2" name="Picture 2" descr="EJP RD – European Joint Programme on Rare Diseases">
            <a:extLst>
              <a:ext uri="{FF2B5EF4-FFF2-40B4-BE49-F238E27FC236}">
                <a16:creationId xmlns:a16="http://schemas.microsoft.com/office/drawing/2014/main" id="{1F29EEDB-BFBC-9980-372A-A93087C9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EC9CB94-C58A-C9C8-3BED-8C830A2C8A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42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#3: </a:t>
            </a:r>
            <a:br>
              <a:rPr lang="en-US" b="1" dirty="0"/>
            </a:br>
            <a:r>
              <a:rPr lang="en-US" b="1" dirty="0"/>
              <a:t>VCF Genomic Variation</a:t>
            </a:r>
          </a:p>
        </p:txBody>
      </p:sp>
      <p:pic>
        <p:nvPicPr>
          <p:cNvPr id="4" name="Picture 3" descr="Screen Shot 2015-08-09 at 4.5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1738509"/>
            <a:ext cx="8601456" cy="50737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140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50DBE1D7-2B7E-A5F2-32CA-7D11C591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F786EE4-9F04-6B73-8F98-E8B9E334B6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VCF Format</a:t>
            </a:r>
          </a:p>
        </p:txBody>
      </p:sp>
      <p:pic>
        <p:nvPicPr>
          <p:cNvPr id="4" name="Picture 3" descr="Screen Shot 2015-08-09 at 4.5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1441"/>
            <a:ext cx="9144000" cy="5258354"/>
          </a:xfrm>
          <a:prstGeom prst="rect">
            <a:avLst/>
          </a:prstGeom>
        </p:spPr>
      </p:pic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1624A3BA-5E9B-7845-A045-D06473E82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57F621D-1594-ECC3-8885-BAFA6D0E58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C03-EBB6-1F4F-AE53-57C1BBA2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15AC9-59C2-6B4F-95DA-9B1039511F4E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49E789-802B-21FB-CDE6-BED15AD1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81" y="1568917"/>
            <a:ext cx="10371719" cy="4458086"/>
          </a:xfrm>
          <a:prstGeom prst="rect">
            <a:avLst/>
          </a:prstGeom>
        </p:spPr>
      </p:pic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05D4FDEE-02B8-2CE9-3D2E-6194F102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EB91181-CF87-E588-5412-F32820AF0C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8C5664-3CD3-05B6-E0D7-D62E3FDB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7C7021-94AB-61FB-3F98-FFC40BB9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08" y="1619583"/>
            <a:ext cx="9222184" cy="4267079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DE33D970-4485-38FC-2A3E-A49A8A3904CB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E7FE610C-0F72-C7DB-51DA-86F83CC2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0D601A0-77CA-C881-B8CE-D71C3DEF73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0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B496F3-2FAA-0A4D-BBA3-C47E594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Pair-end Sequencing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527B5-230A-834A-BC13-DC5E7B2C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59" y="1544806"/>
            <a:ext cx="3780681" cy="5313194"/>
          </a:xfrm>
          <a:prstGeom prst="rect">
            <a:avLst/>
          </a:prstGeom>
        </p:spPr>
      </p:pic>
      <p:pic>
        <p:nvPicPr>
          <p:cNvPr id="2" name="Picture 2" descr="EJP RD – European Joint Programme on Rare Diseases">
            <a:extLst>
              <a:ext uri="{FF2B5EF4-FFF2-40B4-BE49-F238E27FC236}">
                <a16:creationId xmlns:a16="http://schemas.microsoft.com/office/drawing/2014/main" id="{33383A00-C3FE-7751-B7EC-AA1D84B2B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0F68EC1-86AC-70DB-2A19-99576DC772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7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9F9-B769-0340-A3EB-ADDEA93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Actual Sequencing - Illumina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627EFC-8549-2D4C-8AE7-D496BDB9C23B}"/>
              </a:ext>
            </a:extLst>
          </p:cNvPr>
          <p:cNvGrpSpPr/>
          <p:nvPr/>
        </p:nvGrpSpPr>
        <p:grpSpPr>
          <a:xfrm>
            <a:off x="2119720" y="1305095"/>
            <a:ext cx="7952559" cy="5180674"/>
            <a:chOff x="71436" y="1318284"/>
            <a:chExt cx="8107950" cy="52800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3FA5F9-DDF2-F14F-B7C8-0761CAD1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6" y="1318284"/>
              <a:ext cx="4021674" cy="52800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C59AEF-462B-E64B-95C5-3BB515EBC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7556" y="1318284"/>
              <a:ext cx="3901830" cy="528002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3D2AC12-8B08-A849-A26B-54707FF308E4}"/>
              </a:ext>
            </a:extLst>
          </p:cNvPr>
          <p:cNvSpPr/>
          <p:nvPr/>
        </p:nvSpPr>
        <p:spPr>
          <a:xfrm>
            <a:off x="6613426" y="6532570"/>
            <a:ext cx="5440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Roboto"/>
              </a:rPr>
              <a:t>Illumina Sequencing by Synthesis: </a:t>
            </a:r>
            <a:r>
              <a:rPr lang="en-US" sz="1400" dirty="0">
                <a:latin typeface="Roboto"/>
                <a:hlinkClick r:id="rId4"/>
              </a:rPr>
              <a:t>https://</a:t>
            </a:r>
            <a:r>
              <a:rPr lang="en-US" sz="1400" dirty="0" err="1">
                <a:latin typeface="Roboto"/>
                <a:hlinkClick r:id="rId4"/>
              </a:rPr>
              <a:t>youtu.be</a:t>
            </a:r>
            <a:r>
              <a:rPr lang="en-US" sz="1400" dirty="0">
                <a:latin typeface="Roboto"/>
                <a:hlinkClick r:id="rId4"/>
              </a:rPr>
              <a:t>/fCd6B5HRaZ8</a:t>
            </a:r>
            <a:endParaRPr lang="en-US" sz="1400" b="0" i="0" dirty="0">
              <a:effectLst/>
              <a:latin typeface="Roboto"/>
            </a:endParaRPr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47B0FA66-64C4-7F2D-54CD-3DA327F7F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A952B10-4AFD-8F5D-35C4-4767019AA8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65167C-F6C6-C985-0B42-DF416376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Pair-end Sequencing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4767AB-FCBF-EE28-BC6C-AEA51E03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3368"/>
            <a:ext cx="10515600" cy="3015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200" b="0" i="0" u="none" strike="noStrike" baseline="0" dirty="0">
                <a:latin typeface="Calibri" panose="020F0502020204030204" pitchFamily="34" charset="0"/>
              </a:rPr>
              <a:t>https://www.illumina.com/science/technology/next-generation-sequencing/paired-end-vs-single-read-sequencing.html</a:t>
            </a:r>
            <a:endParaRPr lang="tr-TR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AAB91F2-C79F-3389-7B25-B93EC131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30" y="1865034"/>
            <a:ext cx="7714739" cy="3610187"/>
          </a:xfrm>
          <a:prstGeom prst="rect">
            <a:avLst/>
          </a:prstGeom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64B09271-8B16-CBC0-D131-1444A0A5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75760CE-27BA-35AB-ED9D-DA25AA5838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BA39-62B5-234D-95B9-8A129AF9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Pair-end Reads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535A-9D48-8E43-B0FE-34BB34E1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690688"/>
            <a:ext cx="5257800" cy="4351338"/>
          </a:xfrm>
        </p:spPr>
        <p:txBody>
          <a:bodyPr anchor="ctr"/>
          <a:lstStyle/>
          <a:p>
            <a:r>
              <a:rPr lang="it-IT" b="1" i="0" dirty="0">
                <a:solidFill>
                  <a:srgbClr val="282829"/>
                </a:solidFill>
                <a:effectLst/>
                <a:latin typeface="-apple-system"/>
              </a:rPr>
              <a:t>Scenario 1: Single Read</a:t>
            </a:r>
            <a:b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it-IT" b="1" i="0" dirty="0">
                <a:solidFill>
                  <a:srgbClr val="282829"/>
                </a:solidFill>
                <a:effectLst/>
                <a:latin typeface="-apple-system"/>
              </a:rPr>
              <a:t>Sequence: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 ATATATATGGGTTTGG</a:t>
            </a:r>
            <a:b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it-IT" b="1" i="0" dirty="0">
                <a:solidFill>
                  <a:srgbClr val="282829"/>
                </a:solidFill>
                <a:effectLst/>
                <a:latin typeface="-apple-system"/>
              </a:rPr>
              <a:t>Read: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 ATAT</a:t>
            </a:r>
            <a:endParaRPr lang="tr-TR" b="0" i="0" dirty="0">
              <a:solidFill>
                <a:srgbClr val="282829"/>
              </a:solidFill>
              <a:effectLst/>
              <a:latin typeface="-apple-system"/>
            </a:endParaRPr>
          </a:p>
          <a:p>
            <a:endParaRPr lang="tr-TR" dirty="0">
              <a:solidFill>
                <a:srgbClr val="282829"/>
              </a:solidFill>
              <a:latin typeface="-apple-system"/>
            </a:endParaRPr>
          </a:p>
          <a:p>
            <a:r>
              <a:rPr lang="tr-TR" b="1" i="0" dirty="0" err="1">
                <a:solidFill>
                  <a:srgbClr val="282829"/>
                </a:solidFill>
                <a:effectLst/>
                <a:latin typeface="-apple-system"/>
              </a:rPr>
              <a:t>Alignment</a:t>
            </a:r>
            <a:r>
              <a:rPr lang="tr-TR" b="1" i="0" dirty="0">
                <a:solidFill>
                  <a:srgbClr val="282829"/>
                </a:solidFill>
                <a:effectLst/>
                <a:latin typeface="-apple-system"/>
              </a:rPr>
              <a:t>: </a:t>
            </a:r>
            <a:r>
              <a:rPr lang="tr-TR" b="0" i="0" dirty="0">
                <a:solidFill>
                  <a:srgbClr val="282829"/>
                </a:solidFill>
                <a:effectLst/>
                <a:latin typeface="-apple-system"/>
              </a:rPr>
              <a:t>ATATATATGGGTTTGG</a:t>
            </a:r>
            <a:br>
              <a:rPr lang="tr-TR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tr-TR" b="0" i="0" dirty="0">
                <a:solidFill>
                  <a:srgbClr val="282829"/>
                </a:solidFill>
                <a:effectLst/>
                <a:latin typeface="-apple-system"/>
              </a:rPr>
              <a:t>		 ATAT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 </a:t>
            </a:r>
            <a:endParaRPr lang="tr-TR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r-TR" dirty="0">
                <a:solidFill>
                  <a:srgbClr val="282829"/>
                </a:solidFill>
                <a:latin typeface="-apple-system"/>
              </a:rPr>
              <a:t>		     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ATAT</a:t>
            </a:r>
            <a:endParaRPr lang="tr-TR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282829"/>
                </a:solidFill>
                <a:effectLst/>
                <a:latin typeface="-apple-system"/>
              </a:rPr>
              <a:t>		         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ATAT</a:t>
            </a:r>
            <a:endParaRPr lang="tr-TR" b="0" i="0" dirty="0">
              <a:solidFill>
                <a:srgbClr val="282829"/>
              </a:solidFill>
              <a:effectLst/>
              <a:latin typeface="-apple-system"/>
            </a:endParaRPr>
          </a:p>
        </p:txBody>
      </p:sp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5240D97A-0990-ADBE-5717-F8A29BDDD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E40DA78-A8CD-DBF5-4B9E-437DF14D3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C5EA82-4F12-67C3-99A0-722D9979643C}"/>
              </a:ext>
            </a:extLst>
          </p:cNvPr>
          <p:cNvSpPr txBox="1">
            <a:spLocks/>
          </p:cNvSpPr>
          <p:nvPr/>
        </p:nvSpPr>
        <p:spPr>
          <a:xfrm>
            <a:off x="6028944" y="158096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rgbClr val="282829"/>
                </a:solidFill>
                <a:latin typeface="-apple-system"/>
              </a:rPr>
              <a:t>Scenario </a:t>
            </a:r>
            <a:r>
              <a:rPr lang="tr-TR" b="1" dirty="0">
                <a:solidFill>
                  <a:srgbClr val="282829"/>
                </a:solidFill>
                <a:latin typeface="-apple-system"/>
              </a:rPr>
              <a:t>2</a:t>
            </a:r>
            <a:r>
              <a:rPr lang="it-IT" b="1" dirty="0">
                <a:solidFill>
                  <a:srgbClr val="282829"/>
                </a:solidFill>
                <a:latin typeface="-apple-system"/>
              </a:rPr>
              <a:t>: </a:t>
            </a:r>
            <a:r>
              <a:rPr lang="tr-TR" b="1" i="0" dirty="0" err="1">
                <a:solidFill>
                  <a:srgbClr val="282829"/>
                </a:solidFill>
                <a:effectLst/>
                <a:latin typeface="-apple-system"/>
              </a:rPr>
              <a:t>Paired-End</a:t>
            </a:r>
            <a:r>
              <a:rPr lang="it-IT" b="1" dirty="0">
                <a:solidFill>
                  <a:srgbClr val="282829"/>
                </a:solidFill>
                <a:latin typeface="-apple-system"/>
              </a:rPr>
              <a:t> Read</a:t>
            </a:r>
            <a:br>
              <a:rPr lang="it-IT" dirty="0">
                <a:solidFill>
                  <a:srgbClr val="282829"/>
                </a:solidFill>
                <a:latin typeface="-apple-system"/>
              </a:rPr>
            </a:b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Sequence: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ATATATATGGGTTTGG</a:t>
            </a:r>
            <a:b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Read: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ATAT</a:t>
            </a:r>
            <a:b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Paired Read: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TTGG</a:t>
            </a:r>
            <a:b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Distance between reads: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4bp</a:t>
            </a:r>
            <a:endParaRPr lang="tr-TR" dirty="0">
              <a:solidFill>
                <a:srgbClr val="282829"/>
              </a:solidFill>
              <a:latin typeface="-apple-system"/>
            </a:endParaRPr>
          </a:p>
          <a:p>
            <a:endParaRPr lang="tr-TR" dirty="0">
              <a:solidFill>
                <a:srgbClr val="282829"/>
              </a:solidFill>
              <a:latin typeface="-apple-system"/>
            </a:endParaRPr>
          </a:p>
          <a:p>
            <a:r>
              <a:rPr lang="tr-TR" b="1" dirty="0" err="1">
                <a:solidFill>
                  <a:srgbClr val="282829"/>
                </a:solidFill>
                <a:latin typeface="-apple-system"/>
              </a:rPr>
              <a:t>Alignment</a:t>
            </a:r>
            <a:r>
              <a:rPr lang="tr-TR" b="1" dirty="0">
                <a:solidFill>
                  <a:srgbClr val="282829"/>
                </a:solidFill>
                <a:latin typeface="-apple-system"/>
              </a:rPr>
              <a:t>: </a:t>
            </a:r>
            <a:r>
              <a:rPr lang="tr-TR" dirty="0">
                <a:solidFill>
                  <a:srgbClr val="282829"/>
                </a:solidFill>
                <a:latin typeface="-apple-system"/>
              </a:rPr>
              <a:t>ATATATATGGGTTTGG</a:t>
            </a:r>
            <a:br>
              <a:rPr lang="tr-TR" dirty="0">
                <a:solidFill>
                  <a:srgbClr val="282829"/>
                </a:solidFill>
                <a:latin typeface="-apple-system"/>
              </a:rPr>
            </a:br>
            <a:r>
              <a:rPr lang="tr-TR" dirty="0">
                <a:solidFill>
                  <a:srgbClr val="282829"/>
                </a:solidFill>
                <a:latin typeface="-apple-system"/>
              </a:rPr>
              <a:t>		         ATAT - - - - TTGG</a:t>
            </a:r>
          </a:p>
        </p:txBody>
      </p:sp>
    </p:spTree>
    <p:extLst>
      <p:ext uri="{BB962C8B-B14F-4D97-AF65-F5344CB8AC3E}">
        <p14:creationId xmlns:p14="http://schemas.microsoft.com/office/powerpoint/2010/main" val="348737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E3DFBC-36A1-FBCF-A96E-EE290EF8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WGS </a:t>
            </a:r>
            <a:r>
              <a:rPr lang="tr-TR" b="1" dirty="0" err="1"/>
              <a:t>vs</a:t>
            </a:r>
            <a:r>
              <a:rPr lang="tr-TR" b="1" dirty="0"/>
              <a:t> WES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0ACE44-F0B6-6F76-2F8C-09EE0509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94465FF-F8DD-C59B-7689-114151EE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5" y="1245681"/>
            <a:ext cx="10501270" cy="4366638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F6BFFD62-2381-283D-9FEB-FA23DC98979F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8CF8FD9B-AC1D-11FD-1DDC-DA7D0E44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E8E2B5E-9886-C8F4-DF09-CE19BB9D1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4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600</Words>
  <Application>Microsoft Office PowerPoint</Application>
  <PresentationFormat>Geniş ekran</PresentationFormat>
  <Paragraphs>81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Calibri-Bold</vt:lpstr>
      <vt:lpstr>Helvetica</vt:lpstr>
      <vt:lpstr>Roboto</vt:lpstr>
      <vt:lpstr>Office Theme</vt:lpstr>
      <vt:lpstr>Whole Exome Sequencing Basics</vt:lpstr>
      <vt:lpstr>Basics of Sequencing and Basic Terminology</vt:lpstr>
      <vt:lpstr>Our Goal</vt:lpstr>
      <vt:lpstr>Procedure</vt:lpstr>
      <vt:lpstr>Terminology – Pair-end Sequencing</vt:lpstr>
      <vt:lpstr>Actual Sequencing - Illumina</vt:lpstr>
      <vt:lpstr>Terminology – Pair-end Sequencing</vt:lpstr>
      <vt:lpstr>Pair-end Reads Advantage</vt:lpstr>
      <vt:lpstr>WGS vs WES</vt:lpstr>
      <vt:lpstr>WGS vs WES</vt:lpstr>
      <vt:lpstr>Exome Kits</vt:lpstr>
      <vt:lpstr>PowerPoint Sunusu</vt:lpstr>
      <vt:lpstr>Important File Formats</vt:lpstr>
      <vt:lpstr>Important File Format #1:  FASTQ (raw reads) </vt:lpstr>
      <vt:lpstr>Quality Scores</vt:lpstr>
      <vt:lpstr>Meaning of Phred Scores</vt:lpstr>
      <vt:lpstr>Alignment</vt:lpstr>
      <vt:lpstr>SAM Headers </vt:lpstr>
      <vt:lpstr>Important File Format #2:  SAM/BAM(aligned reads)</vt:lpstr>
      <vt:lpstr>Important File Format #2:  SAM/BAM(aligned reads)</vt:lpstr>
      <vt:lpstr>CIGAR – Explanation</vt:lpstr>
      <vt:lpstr>Important File Format #3:  VCF Genomic Variation</vt:lpstr>
      <vt:lpstr>VCF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Exome Sequencing</dc:title>
  <dc:creator>EGE.ULGEN</dc:creator>
  <cp:lastModifiedBy>Berk Gürdamar</cp:lastModifiedBy>
  <cp:revision>114</cp:revision>
  <dcterms:created xsi:type="dcterms:W3CDTF">2018-02-28T17:15:16Z</dcterms:created>
  <dcterms:modified xsi:type="dcterms:W3CDTF">2023-09-18T11:11:57Z</dcterms:modified>
</cp:coreProperties>
</file>