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C82366-CE85-07C6-8AE0-044FAD5A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4F8FD86-B6A9-DC04-EDA0-B8B9CD768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15FC3F-FD62-0B1C-3524-3A8C7133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2B263-A5D2-FC4B-2146-77B10135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224B12-1849-323F-5469-0DBCFF8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4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4732C-2A1A-EAB4-A56C-FF6956FB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ED41D4-AD2D-B9E0-0378-8D4CEDC9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43EF1-25CB-FA3F-4B0D-CBB31578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0814C8-B9B2-84DC-31C0-8791C89F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87DE67-C013-615A-6D79-001712D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06CE5EA-E30E-9EF0-3E12-47C23776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1E76B32-D212-27B9-ADA2-5637EF50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B2C0EF-0C25-D2CE-27DC-75D15E35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A98860-541E-8DDA-D29A-46FE956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F91B1-757F-3D5C-3623-0510585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7FAFF-3CF9-9B65-297C-9D96181C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6F421E-0000-E952-F864-E7DD0F0D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6E57B-7A6D-3846-B3D7-951F833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740D3E-0A43-7D05-13E9-53712BE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A9B64C-1802-5645-9E22-37FEC66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F1463A-B718-06DC-8FD1-89D7366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F0793F-0BC3-42EC-F793-6810E61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91CDB9-239C-A6E3-BB8D-1EC7866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E7B0A4-134A-9518-59A3-D7DE354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458053-9591-6EB3-A48E-E0B23B9F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62418D-B77E-676F-7672-8111AD8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976CD-99B9-F046-236C-0E5234372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FFAFFE-2198-1E2A-8796-B0314B47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DC6019-0572-E63A-21D9-D8EA394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79B0AB-D066-2AE4-BE36-738D1C5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8666D7-4661-9C42-56B6-0222D961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62C70-9802-A843-1AAD-8F3BB81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B33398F-3B3B-9BAF-23ED-98E415A3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D203635-D2A6-5CFC-D911-6EC81030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583DC0-B642-D894-4205-4CBD41A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50731E-83A8-4DFB-FFFA-86C2889B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383826-AC88-8687-D192-719BC14F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D3C820-56E3-AA1D-2F86-A21EC9B3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B41C86-3371-00CA-2079-BA1D635B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E7295-D6EF-AD57-4F0B-D2CA5715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AFB05F9-231D-36E7-4795-788421F1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D8F261-60A4-3A52-CED4-210802D1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6E478C-1575-84F0-F0BD-80D7D9C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1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2CE54-C9D3-379D-4BCB-F932AFA4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51F863-69C2-2EBB-C424-094E3F5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4475A5-26A4-0F89-7C4D-0E0D2ECB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15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BE9F8C-0306-F434-517B-5A83A4D7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9D3712-8ED7-98E5-9ED8-BF2167E0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7B6211-FF50-BAA0-AAC1-55F40F80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8B8EA0-E1C8-5759-B362-C7C6A8E5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EB058C4-D7DC-BA48-7D6E-2C48F99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77A9F5-3846-BC83-CA10-ECB6209F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21A33-68E1-59E3-DD14-29956F1F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5AC32B4-7AA6-B59D-9D5F-6FCDDC1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59DFAF-DCCE-55C5-6C6F-B3F215C3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DEABA-E4A1-199A-EC9C-47AEA93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9C925B-7675-6BB9-FE9C-79C377F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1D6D9F-39CC-412B-31BF-5B151568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9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135B02A-0648-D9CD-CA1A-AF0A0AA3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F48F2C-0B5B-797D-3FE9-EBAED709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204912-DEED-4D40-CE51-617C2FFC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2A09-6979-4E64-8303-8162828D3F74}" type="datetimeFigureOut">
              <a:rPr lang="tr-TR" smtClean="0"/>
              <a:t>8.09.2023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F054A3-785F-ED3E-5339-B6C68DE1C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EF304A-AA75-6EAA-9A5A-48D874F9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E259-A6F7-47FF-96B5-A669A64594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6-0973-5" TargetMode="External"/><Relationship Id="rId2" Type="http://schemas.openxmlformats.org/officeDocument/2006/relationships/hyperlink" Target="https://github.com/brentp/vcfan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biology.biomedcentral.com/articles/10.1186/s13059-016-0974-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inlan-lab/vcf2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readthedocs.io/en/late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2387419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294755/" TargetMode="External"/><Relationship Id="rId2" Type="http://schemas.openxmlformats.org/officeDocument/2006/relationships/hyperlink" Target="https://www.ncbi.nlm.nih.gov/pmc/articles/PMC29382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GLab/InterVa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Whole Exome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Berk Gürdamar</a:t>
            </a:r>
            <a:r>
              <a:rPr lang="en-US" sz="2800" dirty="0"/>
              <a:t>, M</a:t>
            </a:r>
            <a:r>
              <a:rPr lang="tr-TR" sz="2800" dirty="0" err="1"/>
              <a:t>Sc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E3BDA8-FF8A-0064-A395-9BED078D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Vcfanno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B5461-C075-27A3-2066-45E9362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9889"/>
            <a:ext cx="10515600" cy="52597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tr-TR" sz="1400" dirty="0">
                <a:hlinkClick r:id="rId2"/>
              </a:rPr>
              <a:t>https://github.com/brentp/vcfanno</a:t>
            </a:r>
            <a:endParaRPr lang="tr-TR" sz="1400" dirty="0"/>
          </a:p>
          <a:p>
            <a:pPr marL="0" indent="0" algn="ctr">
              <a:buNone/>
            </a:pPr>
            <a:r>
              <a:rPr lang="tr-TR" sz="1400" dirty="0">
                <a:hlinkClick r:id="rId3"/>
              </a:rPr>
              <a:t>https://genomebiology.biomedcentral.com/articles/10.1186/s13059-016-0973-5</a:t>
            </a:r>
            <a:endParaRPr lang="tr-TR" sz="1400" dirty="0"/>
          </a:p>
          <a:p>
            <a:pPr marL="0" indent="0" algn="ctr">
              <a:buNone/>
            </a:pPr>
            <a:endParaRPr lang="tr-TR" sz="14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A838152-7C7D-D1D7-E873-4D3CA252DB5E}"/>
              </a:ext>
            </a:extLst>
          </p:cNvPr>
          <p:cNvSpPr txBox="1">
            <a:spLocks/>
          </p:cNvSpPr>
          <p:nvPr/>
        </p:nvSpPr>
        <p:spPr>
          <a:xfrm>
            <a:off x="6720840" y="2907792"/>
            <a:ext cx="5108448" cy="331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333333"/>
                </a:solidFill>
              </a:rPr>
              <a:t>~85,000 variants per second with 50 attributes from 17 commonly used genome annotation resources</a:t>
            </a:r>
            <a:endParaRPr lang="tr-TR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333333"/>
                </a:solidFill>
              </a:rPr>
              <a:t>*</a:t>
            </a:r>
            <a:r>
              <a:rPr lang="tr-TR" sz="1800" dirty="0" err="1">
                <a:solidFill>
                  <a:srgbClr val="333333"/>
                </a:solidFill>
              </a:rPr>
              <a:t>annotates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only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clinvar</a:t>
            </a:r>
            <a:r>
              <a:rPr lang="tr-TR" sz="1800" dirty="0">
                <a:solidFill>
                  <a:srgbClr val="333333"/>
                </a:solidFill>
              </a:rPr>
              <a:t>, </a:t>
            </a:r>
            <a:r>
              <a:rPr lang="tr-TR" sz="1800" dirty="0" err="1">
                <a:solidFill>
                  <a:srgbClr val="333333"/>
                </a:solidFill>
              </a:rPr>
              <a:t>required</a:t>
            </a:r>
            <a:r>
              <a:rPr lang="tr-TR" sz="1800" dirty="0">
                <a:solidFill>
                  <a:srgbClr val="333333"/>
                </a:solidFill>
              </a:rPr>
              <a:t> </a:t>
            </a:r>
            <a:r>
              <a:rPr lang="tr-TR" sz="1800" dirty="0" err="1">
                <a:solidFill>
                  <a:srgbClr val="333333"/>
                </a:solidFill>
              </a:rPr>
              <a:t>for</a:t>
            </a:r>
            <a:r>
              <a:rPr lang="tr-TR" sz="1800" dirty="0">
                <a:solidFill>
                  <a:srgbClr val="333333"/>
                </a:solidFill>
              </a:rPr>
              <a:t> vcf2db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06987D2D-7D97-873F-CE25-CEFB314C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7" y="2240280"/>
            <a:ext cx="5549465" cy="28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EA8DA-CEB8-CA5D-265B-B6A1E58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Ensembl</a:t>
            </a:r>
            <a:r>
              <a:rPr lang="tr-TR" b="1" dirty="0"/>
              <a:t> </a:t>
            </a:r>
            <a:r>
              <a:rPr lang="tr-TR" b="1" dirty="0" err="1"/>
              <a:t>Variant</a:t>
            </a:r>
            <a:r>
              <a:rPr lang="tr-TR" b="1" dirty="0"/>
              <a:t> </a:t>
            </a:r>
            <a:r>
              <a:rPr lang="tr-TR" b="1" dirty="0" err="1"/>
              <a:t>Effect</a:t>
            </a:r>
            <a:r>
              <a:rPr lang="tr-TR" b="1" dirty="0"/>
              <a:t> </a:t>
            </a:r>
            <a:r>
              <a:rPr lang="tr-TR" b="1" dirty="0" err="1"/>
              <a:t>Predictor</a:t>
            </a:r>
            <a:r>
              <a:rPr lang="tr-TR" b="1" dirty="0"/>
              <a:t> (VEP)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90F6653-8454-93FB-0DE9-19984274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551"/>
            <a:ext cx="10515600" cy="4046411"/>
          </a:xfrm>
        </p:spPr>
        <p:txBody>
          <a:bodyPr>
            <a:normAutofit/>
          </a:bodyPr>
          <a:lstStyle/>
          <a:p>
            <a:r>
              <a:rPr lang="tr-TR" sz="2400" dirty="0"/>
              <a:t>--</a:t>
            </a:r>
            <a:r>
              <a:rPr lang="tr-TR" sz="2400" dirty="0" err="1"/>
              <a:t>hgvsg</a:t>
            </a:r>
            <a:r>
              <a:rPr lang="tr-TR" sz="2400" dirty="0"/>
              <a:t> = </a:t>
            </a:r>
            <a:r>
              <a:rPr lang="en-US" sz="2400" dirty="0"/>
              <a:t>Add genomic HGVS nomenclature based on the input chromosome name.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--</a:t>
            </a:r>
            <a:r>
              <a:rPr lang="en-US" sz="2400" dirty="0" err="1"/>
              <a:t>total_length</a:t>
            </a:r>
            <a:r>
              <a:rPr lang="tr-TR" sz="2400" dirty="0"/>
              <a:t> = </a:t>
            </a:r>
            <a:r>
              <a:rPr lang="en-US" sz="2400" dirty="0"/>
              <a:t>Give cDNA, CDS and protein positions as Position/Length.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--</a:t>
            </a:r>
            <a:r>
              <a:rPr lang="tr-TR" sz="2400" dirty="0" err="1"/>
              <a:t>everything</a:t>
            </a:r>
            <a:r>
              <a:rPr lang="tr-TR" sz="2400" dirty="0"/>
              <a:t> = </a:t>
            </a:r>
            <a:r>
              <a:rPr lang="tr-TR" sz="2400" dirty="0" err="1"/>
              <a:t>Shortcut</a:t>
            </a:r>
            <a:r>
              <a:rPr lang="tr-TR" sz="2400" dirty="0"/>
              <a:t> </a:t>
            </a:r>
            <a:r>
              <a:rPr lang="tr-TR" sz="2400" dirty="0" err="1"/>
              <a:t>flag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switch</a:t>
            </a:r>
            <a:r>
              <a:rPr lang="tr-TR" sz="2400" dirty="0"/>
              <a:t> on </a:t>
            </a:r>
            <a:r>
              <a:rPr lang="tr-TR" sz="2400" dirty="0" err="1"/>
              <a:t>all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following</a:t>
            </a:r>
            <a:r>
              <a:rPr lang="tr-TR" sz="2400" dirty="0"/>
              <a:t>:</a:t>
            </a:r>
          </a:p>
          <a:p>
            <a:pPr lvl="1"/>
            <a:r>
              <a:rPr lang="tr-TR" sz="2000" dirty="0"/>
              <a:t>--</a:t>
            </a:r>
            <a:r>
              <a:rPr lang="tr-TR" sz="2000" dirty="0" err="1"/>
              <a:t>sift</a:t>
            </a:r>
            <a:r>
              <a:rPr lang="tr-TR" sz="2000" dirty="0"/>
              <a:t> b, --</a:t>
            </a:r>
            <a:r>
              <a:rPr lang="tr-TR" sz="2000" dirty="0" err="1"/>
              <a:t>polyphen</a:t>
            </a:r>
            <a:r>
              <a:rPr lang="tr-TR" sz="2000" dirty="0"/>
              <a:t> b, --</a:t>
            </a:r>
            <a:r>
              <a:rPr lang="tr-TR" sz="2000" dirty="0" err="1"/>
              <a:t>ccds</a:t>
            </a:r>
            <a:r>
              <a:rPr lang="tr-TR" sz="2000" dirty="0"/>
              <a:t>, --</a:t>
            </a:r>
            <a:r>
              <a:rPr lang="tr-TR" sz="2000" dirty="0" err="1"/>
              <a:t>hgvs</a:t>
            </a:r>
            <a:r>
              <a:rPr lang="tr-TR" sz="2000" dirty="0"/>
              <a:t>, --</a:t>
            </a:r>
            <a:r>
              <a:rPr lang="tr-TR" sz="2000" dirty="0" err="1"/>
              <a:t>symbol</a:t>
            </a:r>
            <a:r>
              <a:rPr lang="tr-TR" sz="2000" dirty="0"/>
              <a:t>, --</a:t>
            </a:r>
            <a:r>
              <a:rPr lang="tr-TR" sz="2000" dirty="0" err="1"/>
              <a:t>numbers</a:t>
            </a:r>
            <a:r>
              <a:rPr lang="tr-TR" sz="2000" dirty="0"/>
              <a:t>, --</a:t>
            </a:r>
            <a:r>
              <a:rPr lang="tr-TR" sz="2000" dirty="0" err="1"/>
              <a:t>domains</a:t>
            </a:r>
            <a:r>
              <a:rPr lang="tr-TR" sz="2000" dirty="0"/>
              <a:t>, --</a:t>
            </a:r>
            <a:r>
              <a:rPr lang="tr-TR" sz="2000" dirty="0" err="1"/>
              <a:t>regulatory</a:t>
            </a:r>
            <a:r>
              <a:rPr lang="tr-TR" sz="2000" dirty="0"/>
              <a:t>, --</a:t>
            </a:r>
            <a:r>
              <a:rPr lang="tr-TR" sz="2000" dirty="0" err="1"/>
              <a:t>canonical</a:t>
            </a:r>
            <a:r>
              <a:rPr lang="tr-TR" sz="2000" dirty="0"/>
              <a:t>, --protein, --</a:t>
            </a:r>
            <a:r>
              <a:rPr lang="tr-TR" sz="2000" dirty="0" err="1"/>
              <a:t>biotype</a:t>
            </a:r>
            <a:r>
              <a:rPr lang="tr-TR" sz="2000" dirty="0"/>
              <a:t>, --af, --af_1kg, --</a:t>
            </a:r>
            <a:r>
              <a:rPr lang="tr-TR" sz="2000" dirty="0" err="1"/>
              <a:t>af_esp</a:t>
            </a:r>
            <a:r>
              <a:rPr lang="tr-TR" sz="2000" dirty="0"/>
              <a:t>, --</a:t>
            </a:r>
            <a:r>
              <a:rPr lang="tr-TR" sz="2000" dirty="0" err="1"/>
              <a:t>af_gnomade</a:t>
            </a:r>
            <a:r>
              <a:rPr lang="tr-TR" sz="2000" dirty="0"/>
              <a:t>, --</a:t>
            </a:r>
            <a:r>
              <a:rPr lang="tr-TR" sz="2000" dirty="0" err="1"/>
              <a:t>af_gnomadg</a:t>
            </a:r>
            <a:r>
              <a:rPr lang="tr-TR" sz="2000" dirty="0"/>
              <a:t>, --</a:t>
            </a:r>
            <a:r>
              <a:rPr lang="tr-TR" sz="2000" dirty="0" err="1"/>
              <a:t>max_af</a:t>
            </a:r>
            <a:r>
              <a:rPr lang="tr-TR" sz="2000" dirty="0"/>
              <a:t>, --</a:t>
            </a:r>
            <a:r>
              <a:rPr lang="tr-TR" sz="2000" dirty="0" err="1"/>
              <a:t>pubmed</a:t>
            </a:r>
            <a:r>
              <a:rPr lang="tr-TR" sz="2000" dirty="0"/>
              <a:t>, --</a:t>
            </a:r>
            <a:r>
              <a:rPr lang="tr-TR" sz="2000" dirty="0" err="1"/>
              <a:t>uniprot</a:t>
            </a:r>
            <a:r>
              <a:rPr lang="tr-TR" sz="2000" dirty="0"/>
              <a:t>, --</a:t>
            </a:r>
            <a:r>
              <a:rPr lang="tr-TR" sz="2000" dirty="0" err="1"/>
              <a:t>mane</a:t>
            </a:r>
            <a:r>
              <a:rPr lang="tr-TR" sz="2000" dirty="0"/>
              <a:t>, --</a:t>
            </a:r>
            <a:r>
              <a:rPr lang="tr-TR" sz="2000" dirty="0" err="1"/>
              <a:t>tsl</a:t>
            </a:r>
            <a:r>
              <a:rPr lang="tr-TR" sz="2000" dirty="0"/>
              <a:t>, --</a:t>
            </a:r>
            <a:r>
              <a:rPr lang="tr-TR" sz="2000" dirty="0" err="1"/>
              <a:t>appris</a:t>
            </a:r>
            <a:r>
              <a:rPr lang="tr-TR" sz="2000" dirty="0"/>
              <a:t>, --</a:t>
            </a:r>
            <a:r>
              <a:rPr lang="tr-TR" sz="2000" dirty="0" err="1"/>
              <a:t>variant_class</a:t>
            </a:r>
            <a:r>
              <a:rPr lang="tr-TR" sz="2000" dirty="0"/>
              <a:t>, --</a:t>
            </a:r>
            <a:r>
              <a:rPr lang="tr-TR" sz="2000" dirty="0" err="1"/>
              <a:t>gene_phenotype</a:t>
            </a:r>
            <a:r>
              <a:rPr lang="tr-TR" sz="2000" dirty="0"/>
              <a:t>, --</a:t>
            </a:r>
            <a:r>
              <a:rPr lang="tr-TR" sz="2000" dirty="0" err="1"/>
              <a:t>mirna</a:t>
            </a:r>
            <a:endParaRPr lang="tr-TR" sz="2000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963CD01-FE3E-A2C1-796A-098FA22B3FD5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https://genomebiology.biomedcentral.com/articles/10.1186/s13059-016-0974-4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7072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A1A898-0C36-DE1D-F7B9-0A9DF49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tr-TR" b="1" dirty="0"/>
              <a:t>vcf2db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62597-D321-2A53-14E8-AFDA8CFE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Create</a:t>
            </a:r>
            <a:r>
              <a:rPr lang="tr-TR" dirty="0"/>
              <a:t> Gemini </a:t>
            </a:r>
            <a:r>
              <a:rPr lang="tr-TR" dirty="0" err="1"/>
              <a:t>compatible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hg38</a:t>
            </a:r>
          </a:p>
          <a:p>
            <a:endParaRPr lang="tr-TR" dirty="0"/>
          </a:p>
          <a:p>
            <a:r>
              <a:rPr lang="tr-TR" dirty="0" err="1"/>
              <a:t>Pedigree</a:t>
            </a:r>
            <a:r>
              <a:rPr lang="tr-TR" dirty="0"/>
              <a:t> file</a:t>
            </a:r>
          </a:p>
          <a:p>
            <a:pPr lvl="1"/>
            <a:r>
              <a:rPr lang="en-US" dirty="0"/>
              <a:t>Family ID</a:t>
            </a:r>
          </a:p>
          <a:p>
            <a:pPr lvl="1"/>
            <a:r>
              <a:rPr lang="en-US" dirty="0"/>
              <a:t>Individual ID</a:t>
            </a:r>
          </a:p>
          <a:p>
            <a:pPr lvl="1"/>
            <a:r>
              <a:rPr lang="en-US" dirty="0"/>
              <a:t>Paternal ID</a:t>
            </a:r>
          </a:p>
          <a:p>
            <a:pPr lvl="1"/>
            <a:r>
              <a:rPr lang="en-US" dirty="0"/>
              <a:t>Maternal ID</a:t>
            </a:r>
          </a:p>
          <a:p>
            <a:pPr lvl="1"/>
            <a:r>
              <a:rPr lang="en-US" dirty="0"/>
              <a:t>Sex (1=male; 2=female; other=unknown)</a:t>
            </a:r>
          </a:p>
          <a:p>
            <a:pPr lvl="1"/>
            <a:r>
              <a:rPr lang="en-US" dirty="0"/>
              <a:t>Phenotype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40162-43FE-859F-26DF-367C49DDCE28}"/>
              </a:ext>
            </a:extLst>
          </p:cNvPr>
          <p:cNvSpPr txBox="1"/>
          <p:nvPr/>
        </p:nvSpPr>
        <p:spPr>
          <a:xfrm>
            <a:off x="7582662" y="4001294"/>
            <a:ext cx="2932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FAM001  1  0 0  1  2</a:t>
            </a:r>
          </a:p>
          <a:p>
            <a:r>
              <a:rPr lang="tr-TR" sz="2400" dirty="0"/>
              <a:t>FAM001  2  0 0  1  2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B0720597-FD73-236B-4BDF-E730C9D02D44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2"/>
              </a:rPr>
              <a:t>https://github.com/quinlan-lab/vcf2db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30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546AC-F723-C655-F32E-DC2831EA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0080-7F36-B61F-6C25-A64B1ADE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558" y="187855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 </a:t>
            </a:r>
          </a:p>
          <a:p>
            <a:pPr marL="0" indent="0">
              <a:buNone/>
            </a:pPr>
            <a:r>
              <a:rPr lang="tr-TR" sz="2400" dirty="0"/>
              <a:t>"(gt_types.1094PC0012 == HET </a:t>
            </a:r>
            <a:r>
              <a:rPr lang="tr-TR" sz="2400" dirty="0" err="1"/>
              <a:t>or</a:t>
            </a:r>
            <a:r>
              <a:rPr lang="tr-TR" sz="2400" dirty="0"/>
              <a:t> \ gt_types.1094PC0005 == HOM_REF) \ </a:t>
            </a:r>
            <a:r>
              <a:rPr lang="tr-TR" sz="2400" dirty="0" err="1"/>
              <a:t>and</a:t>
            </a:r>
            <a:r>
              <a:rPr lang="tr-TR" sz="2400" dirty="0"/>
              <a:t> (gt_types.1094PC0013 == HET)«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--</a:t>
            </a:r>
            <a:r>
              <a:rPr lang="tr-TR" sz="2400" dirty="0" err="1"/>
              <a:t>gt-filter</a:t>
            </a:r>
            <a:r>
              <a:rPr lang="tr-TR" sz="2400" dirty="0"/>
              <a:t> \</a:t>
            </a:r>
          </a:p>
          <a:p>
            <a:pPr marL="0" indent="0">
              <a:buNone/>
            </a:pPr>
            <a:r>
              <a:rPr lang="tr-TR" sz="2400" dirty="0"/>
              <a:t>"gt_depths.sample1 &gt;= 20 </a:t>
            </a:r>
            <a:r>
              <a:rPr lang="tr-TR" sz="2400" dirty="0" err="1"/>
              <a:t>and</a:t>
            </a:r>
            <a:r>
              <a:rPr lang="tr-TR" sz="2400" dirty="0"/>
              <a:t> \ gt_depths.sample2 &gt;= 20 </a:t>
            </a:r>
            <a:r>
              <a:rPr lang="tr-TR" sz="2400" dirty="0" err="1"/>
              <a:t>and</a:t>
            </a:r>
            <a:r>
              <a:rPr lang="tr-TR" sz="2400" dirty="0"/>
              <a:t> \ gt_depths.sample3 &gt;= 20»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31C03B-F4C2-CCA5-15C5-79586B40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" y="1547203"/>
            <a:ext cx="5483158" cy="41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C578081-D6EA-EB06-2C6C-46551282525B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https://gemini.readthedocs.io/en/latest/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https://pubmed.ncbi.nlm.nih.gov/23874191/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8932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CF378E-AA22-23D8-0986-38EF264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gemini - </a:t>
            </a:r>
            <a:r>
              <a:rPr lang="tr-TR" b="1" dirty="0" err="1"/>
              <a:t>impact_severity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851B27-5B09-5EC7-0C8C-3672A030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26F8B0-58CF-7144-DD56-3EE9DBCF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7" y="1617462"/>
            <a:ext cx="5529828" cy="22819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81F1CB-5564-240E-C8F8-218682D3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7" y="3913745"/>
            <a:ext cx="6062262" cy="270299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08FEAB2-62AC-959F-9D89-77E9AD75F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189" y="2709687"/>
            <a:ext cx="5279006" cy="33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D6C56-A5E9-61F6-3C0A-8FB65FD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InterVar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21D202-2061-4CF9-39ED-4EB86170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en-US" dirty="0" err="1"/>
              <a:t>linical</a:t>
            </a:r>
            <a:r>
              <a:rPr lang="en-US" dirty="0"/>
              <a:t> interpretation of genetic variants by the ACMG-AMP 2015 guidelines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Annovar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annotation</a:t>
            </a:r>
            <a:r>
              <a:rPr lang="tr-TR" dirty="0"/>
              <a:t> </a:t>
            </a:r>
            <a:r>
              <a:rPr lang="tr-TR" sz="1800" dirty="0"/>
              <a:t>(</a:t>
            </a:r>
            <a:r>
              <a:rPr lang="tr-TR" sz="1800" dirty="0">
                <a:hlinkClick r:id="rId2"/>
              </a:rPr>
              <a:t>https://www.ncbi.nlm.nih.gov/pmc/articles/PMC2938201/</a:t>
            </a:r>
            <a:r>
              <a:rPr lang="tr-TR" sz="1800" dirty="0"/>
              <a:t>)</a:t>
            </a:r>
          </a:p>
          <a:p>
            <a:endParaRPr lang="tr-TR" sz="2200" dirty="0"/>
          </a:p>
          <a:p>
            <a:r>
              <a:rPr lang="tr-TR" sz="2200" b="1" dirty="0" err="1"/>
              <a:t>Parameters</a:t>
            </a:r>
            <a:r>
              <a:rPr lang="tr-TR" sz="2200" b="1" dirty="0"/>
              <a:t>:</a:t>
            </a:r>
          </a:p>
          <a:p>
            <a:pPr lvl="1"/>
            <a:r>
              <a:rPr lang="tr-TR" sz="1800" dirty="0"/>
              <a:t>table_annovar.pl = </a:t>
            </a:r>
            <a:r>
              <a:rPr lang="en-US" sz="1800" dirty="0"/>
              <a:t>generate a tab-delimited output file with many columns, each representing one set of annotations</a:t>
            </a:r>
            <a:endParaRPr lang="tr-TR" sz="1800" dirty="0"/>
          </a:p>
          <a:p>
            <a:pPr lvl="1"/>
            <a:r>
              <a:rPr lang="tr-TR" sz="1800" dirty="0"/>
              <a:t>annotate_variation.pl = </a:t>
            </a:r>
            <a:r>
              <a:rPr lang="tr-TR" sz="1800" dirty="0" err="1"/>
              <a:t>does</a:t>
            </a:r>
            <a:r>
              <a:rPr lang="tr-TR" sz="1800" dirty="0"/>
              <a:t>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convert2annovar.pl = </a:t>
            </a:r>
            <a:r>
              <a:rPr lang="tr-TR" sz="1800" dirty="0" err="1"/>
              <a:t>convert</a:t>
            </a:r>
            <a:r>
              <a:rPr lang="tr-TR" sz="1800" dirty="0"/>
              <a:t> </a:t>
            </a:r>
            <a:r>
              <a:rPr lang="tr-TR" sz="1800" dirty="0" err="1"/>
              <a:t>input</a:t>
            </a:r>
            <a:r>
              <a:rPr lang="tr-TR" sz="1800" dirty="0"/>
              <a:t> format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annovar</a:t>
            </a:r>
            <a:r>
              <a:rPr lang="tr-TR" sz="1800" dirty="0"/>
              <a:t> format</a:t>
            </a:r>
          </a:p>
          <a:p>
            <a:pPr lvl="1"/>
            <a:r>
              <a:rPr lang="tr-TR" sz="1800" dirty="0" err="1"/>
              <a:t>input_type</a:t>
            </a:r>
            <a:r>
              <a:rPr lang="tr-TR" sz="1800" dirty="0"/>
              <a:t> = </a:t>
            </a:r>
            <a:r>
              <a:rPr lang="en-US" sz="1800" dirty="0"/>
              <a:t>input file type, </a:t>
            </a:r>
            <a:r>
              <a:rPr lang="en-US" sz="1800" dirty="0" err="1"/>
              <a:t>Avinput</a:t>
            </a:r>
            <a:r>
              <a:rPr lang="tr-TR" sz="18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Annovar’s</a:t>
            </a:r>
            <a:r>
              <a:rPr lang="tr-TR" sz="1800" dirty="0"/>
              <a:t> </a:t>
            </a:r>
            <a:r>
              <a:rPr lang="en-US" sz="1800" dirty="0"/>
              <a:t>format),</a:t>
            </a:r>
            <a:r>
              <a:rPr lang="tr-TR" sz="1800" dirty="0"/>
              <a:t> </a:t>
            </a:r>
            <a:r>
              <a:rPr lang="en-US" sz="1800" dirty="0"/>
              <a:t>VCF</a:t>
            </a:r>
            <a:r>
              <a:rPr lang="tr-TR" sz="1800" dirty="0"/>
              <a:t> </a:t>
            </a:r>
            <a:r>
              <a:rPr lang="en-US" sz="1800" dirty="0"/>
              <a:t>(VCF with single</a:t>
            </a:r>
            <a:r>
              <a:rPr lang="tr-TR" sz="1800" dirty="0"/>
              <a:t> </a:t>
            </a:r>
            <a:r>
              <a:rPr lang="en-US" sz="1800" dirty="0"/>
              <a:t>sample),</a:t>
            </a:r>
            <a:r>
              <a:rPr lang="tr-TR" sz="1800" dirty="0"/>
              <a:t> </a:t>
            </a:r>
            <a:r>
              <a:rPr lang="en-US" sz="1800" dirty="0" err="1"/>
              <a:t>VCF_m</a:t>
            </a:r>
            <a:r>
              <a:rPr lang="tr-TR" sz="1800" dirty="0"/>
              <a:t> </a:t>
            </a:r>
            <a:r>
              <a:rPr lang="en-US" sz="1800" dirty="0"/>
              <a:t>(VCF with multiple samples</a:t>
            </a:r>
            <a:r>
              <a:rPr lang="tr-TR" sz="1800" dirty="0"/>
              <a:t>)</a:t>
            </a:r>
            <a:endParaRPr lang="en-US" sz="1800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47375DD-43DE-C0EB-AC76-4616268190E8}"/>
              </a:ext>
            </a:extLst>
          </p:cNvPr>
          <p:cNvSpPr txBox="1">
            <a:spLocks/>
          </p:cNvSpPr>
          <p:nvPr/>
        </p:nvSpPr>
        <p:spPr>
          <a:xfrm>
            <a:off x="838200" y="6229889"/>
            <a:ext cx="10515600" cy="525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3"/>
              </a:rPr>
              <a:t>https://www.ncbi.nlm.nih.gov/pmc/articles/PMC5294755/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1400" dirty="0">
                <a:hlinkClick r:id="rId4"/>
              </a:rPr>
              <a:t>https://github.com/WGLab/InterVar</a:t>
            </a: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1667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601C23-E2B6-3F6E-7F30-307BE1E5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Final Report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9C20D-0083-FD21-C4BA-CE41CF22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R CMD BATCH 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</a:t>
            </a:r>
            <a:r>
              <a:rPr lang="tr-TR" sz="1800" dirty="0" err="1"/>
              <a:t>scripts</a:t>
            </a:r>
            <a:r>
              <a:rPr lang="tr-TR" sz="1800" dirty="0"/>
              <a:t>/</a:t>
            </a:r>
            <a:r>
              <a:rPr lang="tr-TR" sz="1800" dirty="0" err="1"/>
              <a:t>final_report_script.R</a:t>
            </a:r>
            <a:r>
              <a:rPr lang="tr-TR" sz="1800" dirty="0"/>
              <a:t>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/sample.hg38_multianno.txt.intervar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/sample.query.txt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/sample.hg38_multianno.txt \</a:t>
            </a:r>
          </a:p>
          <a:p>
            <a:pPr marL="0" indent="0">
              <a:buNone/>
            </a:pPr>
            <a:r>
              <a:rPr lang="tr-TR" sz="1800" dirty="0"/>
              <a:t>/</a:t>
            </a:r>
            <a:r>
              <a:rPr lang="tr-TR" sz="1800" dirty="0" err="1"/>
              <a:t>home</a:t>
            </a:r>
            <a:r>
              <a:rPr lang="tr-TR" sz="1800" dirty="0"/>
              <a:t>/</a:t>
            </a:r>
            <a:r>
              <a:rPr lang="tr-TR" sz="1800" dirty="0" err="1"/>
              <a:t>projects</a:t>
            </a:r>
            <a:r>
              <a:rPr lang="tr-TR" sz="1800" dirty="0"/>
              <a:t>/</a:t>
            </a:r>
            <a:r>
              <a:rPr lang="tr-TR" sz="1800" dirty="0" err="1"/>
              <a:t>ejprd_istanbul_workshop</a:t>
            </a:r>
            <a:r>
              <a:rPr lang="tr-TR" sz="1800" dirty="0"/>
              <a:t>/{</a:t>
            </a:r>
            <a:r>
              <a:rPr lang="tr-TR" sz="1800" dirty="0" err="1"/>
              <a:t>user_id</a:t>
            </a:r>
            <a:r>
              <a:rPr lang="tr-TR" sz="1800" dirty="0"/>
              <a:t>}/</a:t>
            </a:r>
            <a:r>
              <a:rPr lang="tr-TR" sz="1800" dirty="0" err="1"/>
              <a:t>annotation</a:t>
            </a:r>
            <a:r>
              <a:rPr lang="tr-TR" sz="1800" dirty="0"/>
              <a:t>/</a:t>
            </a:r>
            <a:r>
              <a:rPr lang="tr-TR" sz="1800" dirty="0" err="1"/>
              <a:t>sample.final.annotation.tsv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err="1"/>
              <a:t>Parameters</a:t>
            </a:r>
            <a:r>
              <a:rPr lang="tr-TR" sz="1800" b="1" dirty="0"/>
              <a:t>:</a:t>
            </a:r>
          </a:p>
          <a:p>
            <a:pPr lvl="1"/>
            <a:r>
              <a:rPr lang="tr-TR" sz="1800" dirty="0"/>
              <a:t>sample.hg38_multianno.txt.intervar = ACMG </a:t>
            </a:r>
            <a:r>
              <a:rPr lang="tr-TR" sz="1800" dirty="0" err="1"/>
              <a:t>Classification</a:t>
            </a:r>
            <a:endParaRPr lang="tr-TR" sz="1800" dirty="0"/>
          </a:p>
          <a:p>
            <a:pPr lvl="1"/>
            <a:r>
              <a:rPr lang="tr-TR" sz="1800" dirty="0"/>
              <a:t>sample.query.txt = </a:t>
            </a:r>
            <a:r>
              <a:rPr lang="tr-TR" sz="1800" dirty="0" err="1"/>
              <a:t>Annotation</a:t>
            </a:r>
            <a:endParaRPr lang="tr-TR" sz="1800" dirty="0"/>
          </a:p>
          <a:p>
            <a:pPr lvl="1"/>
            <a:r>
              <a:rPr lang="tr-TR" sz="1800" dirty="0"/>
              <a:t>sample.hg38_multianno.txt = </a:t>
            </a:r>
            <a:r>
              <a:rPr lang="tr-TR" sz="1800" dirty="0" err="1"/>
              <a:t>In</a:t>
            </a:r>
            <a:r>
              <a:rPr lang="tr-TR" sz="1800" dirty="0"/>
              <a:t> </a:t>
            </a:r>
            <a:r>
              <a:rPr lang="tr-TR" sz="1800" dirty="0" err="1"/>
              <a:t>silico</a:t>
            </a:r>
            <a:r>
              <a:rPr lang="tr-TR" sz="1800" dirty="0"/>
              <a:t> </a:t>
            </a:r>
            <a:r>
              <a:rPr lang="tr-TR" sz="1800" dirty="0" err="1"/>
              <a:t>scores</a:t>
            </a:r>
            <a:endParaRPr lang="tr-TR" sz="1800" dirty="0"/>
          </a:p>
          <a:p>
            <a:pPr lvl="1"/>
            <a:r>
              <a:rPr lang="tr-TR" sz="1800" dirty="0" err="1"/>
              <a:t>sample.final.annotation.tsv</a:t>
            </a:r>
            <a:r>
              <a:rPr lang="tr-TR" sz="1800" dirty="0"/>
              <a:t> = Final </a:t>
            </a:r>
            <a:r>
              <a:rPr lang="tr-TR" sz="1800" dirty="0" err="1"/>
              <a:t>report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39916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657</Words>
  <Application>Microsoft Office PowerPoint</Application>
  <PresentationFormat>Geniş ekran</PresentationFormat>
  <Paragraphs>63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Whole Exome Sequencing</vt:lpstr>
      <vt:lpstr>Vcfanno</vt:lpstr>
      <vt:lpstr>Ensembl Variant Effect Predictor (VEP)</vt:lpstr>
      <vt:lpstr>vcf2db</vt:lpstr>
      <vt:lpstr>gemini</vt:lpstr>
      <vt:lpstr>gemini - impact_severity</vt:lpstr>
      <vt:lpstr>InterVar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Berk Gürdamar</dc:creator>
  <cp:lastModifiedBy>Berk Gürdamar</cp:lastModifiedBy>
  <cp:revision>12</cp:revision>
  <dcterms:created xsi:type="dcterms:W3CDTF">2023-09-07T09:05:49Z</dcterms:created>
  <dcterms:modified xsi:type="dcterms:W3CDTF">2023-09-08T12:58:47Z</dcterms:modified>
</cp:coreProperties>
</file>