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1" r:id="rId7"/>
    <p:sldId id="266" r:id="rId8"/>
    <p:sldId id="262" r:id="rId9"/>
    <p:sldId id="263" r:id="rId10"/>
    <p:sldId id="264" r:id="rId11"/>
    <p:sldId id="269" r:id="rId12"/>
    <p:sldId id="268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31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766-86E9-412B-9E87-ADA02CAF182F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20C-1420-4BCF-A6EB-DE7E7C639D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697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766-86E9-412B-9E87-ADA02CAF182F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20C-1420-4BCF-A6EB-DE7E7C639D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98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766-86E9-412B-9E87-ADA02CAF182F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20C-1420-4BCF-A6EB-DE7E7C639D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48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766-86E9-412B-9E87-ADA02CAF182F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20C-1420-4BCF-A6EB-DE7E7C639D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92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766-86E9-412B-9E87-ADA02CAF182F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20C-1420-4BCF-A6EB-DE7E7C639D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494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766-86E9-412B-9E87-ADA02CAF182F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20C-1420-4BCF-A6EB-DE7E7C639D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147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766-86E9-412B-9E87-ADA02CAF182F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20C-1420-4BCF-A6EB-DE7E7C639D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372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766-86E9-412B-9E87-ADA02CAF182F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20C-1420-4BCF-A6EB-DE7E7C639D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829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766-86E9-412B-9E87-ADA02CAF182F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20C-1420-4BCF-A6EB-DE7E7C639D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079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766-86E9-412B-9E87-ADA02CAF182F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20C-1420-4BCF-A6EB-DE7E7C639D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85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766-86E9-412B-9E87-ADA02CAF182F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C20C-1420-4BCF-A6EB-DE7E7C639D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405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0F766-86E9-412B-9E87-ADA02CAF182F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C20C-1420-4BCF-A6EB-DE7E7C639D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837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Információs rendszerek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96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altLang="hu-HU" dirty="0"/>
              <a:t>Kapcsolat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/>
              <a:t>fok</a:t>
            </a:r>
          </a:p>
          <a:p>
            <a:r>
              <a:rPr lang="hu-HU" altLang="hu-HU" dirty="0"/>
              <a:t>számosság</a:t>
            </a:r>
          </a:p>
          <a:p>
            <a:r>
              <a:rPr lang="hu-HU" altLang="hu-HU" dirty="0"/>
              <a:t>szorosság</a:t>
            </a:r>
            <a:endParaRPr lang="en-US" alt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262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altLang="hu-HU" dirty="0"/>
              <a:t>Absztrakciós szintek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/>
              <a:t>koncepcionális</a:t>
            </a:r>
          </a:p>
          <a:p>
            <a:r>
              <a:rPr lang="hu-HU" altLang="hu-HU" dirty="0"/>
              <a:t>logikai</a:t>
            </a:r>
          </a:p>
          <a:p>
            <a:r>
              <a:rPr lang="hu-HU" altLang="hu-HU" dirty="0"/>
              <a:t>fizikai</a:t>
            </a:r>
            <a:endParaRPr lang="en-US" alt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22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altLang="hu-HU" dirty="0"/>
              <a:t>Adatmodellek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 smtClean="0"/>
              <a:t>hierarchikus</a:t>
            </a:r>
            <a:endParaRPr lang="hu-HU" altLang="hu-HU" dirty="0"/>
          </a:p>
          <a:p>
            <a:r>
              <a:rPr lang="hu-HU" altLang="hu-HU" dirty="0"/>
              <a:t>hálós</a:t>
            </a:r>
          </a:p>
          <a:p>
            <a:r>
              <a:rPr lang="hu-HU" altLang="hu-HU" dirty="0"/>
              <a:t>relációs</a:t>
            </a:r>
          </a:p>
          <a:p>
            <a:r>
              <a:rPr lang="hu-HU" altLang="hu-HU" dirty="0" smtClean="0"/>
              <a:t>ER</a:t>
            </a:r>
          </a:p>
          <a:p>
            <a:r>
              <a:rPr lang="hu-HU" altLang="hu-HU" smtClean="0"/>
              <a:t>UML</a:t>
            </a:r>
            <a:endParaRPr lang="hu-HU" altLang="hu-HU" dirty="0"/>
          </a:p>
          <a:p>
            <a:r>
              <a:rPr lang="hu-HU" altLang="hu-HU" dirty="0"/>
              <a:t>objektumorientált (OO)</a:t>
            </a:r>
          </a:p>
          <a:p>
            <a:r>
              <a:rPr lang="hu-HU" altLang="hu-HU" dirty="0"/>
              <a:t>objektumrelációs (OR)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331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Témakörök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Bevezetés: adatmodellek, ER és EER, leképezésük a relációs modellre</a:t>
            </a:r>
            <a:r>
              <a:rPr lang="hu-HU" dirty="0" smtClean="0"/>
              <a:t>.</a:t>
            </a:r>
          </a:p>
          <a:p>
            <a:r>
              <a:rPr lang="hu-HU" dirty="0" smtClean="0"/>
              <a:t>(</a:t>
            </a:r>
            <a:r>
              <a:rPr lang="hu-HU" dirty="0"/>
              <a:t>Gyakorlati adatbázis tervezés és UML</a:t>
            </a:r>
            <a:r>
              <a:rPr lang="hu-HU" dirty="0" smtClean="0"/>
              <a:t>.)</a:t>
            </a:r>
            <a:endParaRPr lang="hu-HU" dirty="0"/>
          </a:p>
          <a:p>
            <a:r>
              <a:rPr lang="hu-HU" dirty="0"/>
              <a:t>Objektum, objektum-relációs és XML adatbázisok</a:t>
            </a:r>
            <a:r>
              <a:rPr lang="hu-HU" dirty="0" smtClean="0"/>
              <a:t>. </a:t>
            </a:r>
            <a:endParaRPr lang="hu-HU" dirty="0"/>
          </a:p>
          <a:p>
            <a:r>
              <a:rPr lang="hu-HU" dirty="0" err="1"/>
              <a:t>NoSQL</a:t>
            </a:r>
            <a:r>
              <a:rPr lang="hu-HU" dirty="0"/>
              <a:t> </a:t>
            </a:r>
            <a:r>
              <a:rPr lang="hu-HU" dirty="0" err="1" smtClean="0"/>
              <a:t>adatmbázisok</a:t>
            </a:r>
            <a:r>
              <a:rPr lang="hu-HU" dirty="0" smtClean="0"/>
              <a:t>. </a:t>
            </a:r>
            <a:endParaRPr lang="hu-HU" dirty="0"/>
          </a:p>
          <a:p>
            <a:r>
              <a:rPr lang="hu-HU" dirty="0"/>
              <a:t>Lekérdezés feldolgozás és optimalizálás, adatbázisok hangolása</a:t>
            </a:r>
            <a:r>
              <a:rPr lang="hu-HU" dirty="0" smtClean="0"/>
              <a:t>.</a:t>
            </a:r>
            <a:endParaRPr lang="hu-HU" dirty="0"/>
          </a:p>
          <a:p>
            <a:r>
              <a:rPr lang="hu-HU" dirty="0"/>
              <a:t>Elosztott adatbázisok</a:t>
            </a:r>
            <a:r>
              <a:rPr lang="hu-HU" dirty="0" smtClean="0"/>
              <a:t>. </a:t>
            </a:r>
            <a:endParaRPr lang="hu-HU" dirty="0"/>
          </a:p>
          <a:p>
            <a:r>
              <a:rPr lang="hu-HU" dirty="0"/>
              <a:t>Információs rendszerek modellezése</a:t>
            </a:r>
            <a:r>
              <a:rPr lang="hu-HU" dirty="0" smtClean="0"/>
              <a:t>. </a:t>
            </a:r>
            <a:endParaRPr lang="hu-HU" dirty="0"/>
          </a:p>
          <a:p>
            <a:r>
              <a:rPr lang="hu-HU" dirty="0"/>
              <a:t>Információs rendszerek architektúrái</a:t>
            </a:r>
            <a:r>
              <a:rPr lang="hu-HU" dirty="0" smtClean="0"/>
              <a:t>. </a:t>
            </a:r>
            <a:endParaRPr lang="hu-HU" dirty="0"/>
          </a:p>
          <a:p>
            <a:r>
              <a:rPr lang="hu-HU" dirty="0"/>
              <a:t>Adattárházak és OLAP.</a:t>
            </a:r>
            <a:r>
              <a:rPr lang="hu-HU" dirty="0" smtClean="0"/>
              <a:t>. </a:t>
            </a:r>
            <a:endParaRPr lang="hu-HU" dirty="0"/>
          </a:p>
          <a:p>
            <a:r>
              <a:rPr lang="hu-HU" dirty="0"/>
              <a:t>Az információ visszakeresés módszerei</a:t>
            </a:r>
            <a:r>
              <a:rPr lang="hu-HU" dirty="0" smtClean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048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477078"/>
            <a:ext cx="7886700" cy="5699885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Weboldal: </a:t>
            </a:r>
          </a:p>
          <a:p>
            <a:pPr lvl="1"/>
            <a:r>
              <a:rPr lang="hu-HU" dirty="0" err="1" smtClean="0"/>
              <a:t>Elearning.unideb.hu</a:t>
            </a:r>
            <a:endParaRPr lang="hu-HU" dirty="0" smtClean="0"/>
          </a:p>
          <a:p>
            <a:r>
              <a:rPr lang="hu-HU" dirty="0"/>
              <a:t>Irodalom:</a:t>
            </a:r>
          </a:p>
          <a:p>
            <a:pPr lvl="1"/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Elmasri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Navathe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Fundamentals of Database Systems</a:t>
            </a:r>
            <a:endParaRPr lang="hu-H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Sommerville</a:t>
            </a:r>
            <a:r>
              <a:rPr lang="hu-H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Software </a:t>
            </a:r>
            <a:r>
              <a:rPr lang="hu-H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hu-H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(9th)</a:t>
            </a:r>
          </a:p>
          <a:p>
            <a:pPr lvl="1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Ullman –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Widom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Database Systems</a:t>
            </a:r>
          </a:p>
          <a:p>
            <a:pPr lvl="1"/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Cattell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Barry: The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Standard : ODMG 3.0 </a:t>
            </a:r>
          </a:p>
          <a:p>
            <a:pPr lvl="1"/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Devlin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 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Melton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Simon: SQL:1999 : 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Poole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metamodel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 an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hu-H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Sadalage</a:t>
            </a:r>
            <a:r>
              <a:rPr lang="hu-H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Fowler</a:t>
            </a:r>
            <a:r>
              <a:rPr lang="hu-H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hu-H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distilled</a:t>
            </a:r>
            <a:r>
              <a:rPr lang="hu-H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 a </a:t>
            </a:r>
            <a:r>
              <a:rPr lang="hu-H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lang="hu-H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hu-H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emerging</a:t>
            </a:r>
            <a:r>
              <a:rPr lang="hu-H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hu-H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polyglot</a:t>
            </a:r>
            <a:r>
              <a:rPr lang="hu-H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r>
              <a:rPr lang="hu-H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Krishnan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warehousing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Sullivan: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 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mortals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Maksimchuk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Nailburg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UML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mortals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Melton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Advanced SQL, 1999 : 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object-relational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hu-H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Fowler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UML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distilled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 a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Malinowski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Advanced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: 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Inmon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Building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Kimball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toolkit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 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dimensional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Kimball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ETL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toolkit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 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extracting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conforming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delivering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Kimball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toolkit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 [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building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business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2746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Checkbox1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2746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Checkbox2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2746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3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Modellezés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Rendszer - Komplex, dinamikus, nyílt</a:t>
            </a:r>
          </a:p>
          <a:p>
            <a:r>
              <a:rPr lang="hu-HU" dirty="0" smtClean="0"/>
              <a:t>Egyed, tulajdonság, viselkedés</a:t>
            </a:r>
          </a:p>
          <a:p>
            <a:r>
              <a:rPr lang="hu-HU" dirty="0" smtClean="0"/>
              <a:t>Absztrakció</a:t>
            </a:r>
          </a:p>
          <a:p>
            <a:r>
              <a:rPr lang="hu-HU" dirty="0" smtClean="0"/>
              <a:t>A modell követelményei:</a:t>
            </a:r>
          </a:p>
          <a:p>
            <a:pPr lvl="1"/>
            <a:r>
              <a:rPr lang="hu-HU" dirty="0" smtClean="0"/>
              <a:t>Leképezés követelménye</a:t>
            </a:r>
          </a:p>
          <a:p>
            <a:pPr lvl="1"/>
            <a:r>
              <a:rPr lang="hu-HU" dirty="0" smtClean="0"/>
              <a:t>Leszűkítés követelménye</a:t>
            </a:r>
          </a:p>
          <a:p>
            <a:pPr lvl="1"/>
            <a:r>
              <a:rPr lang="hu-HU" dirty="0" smtClean="0"/>
              <a:t>Alkalmazhatóság követelménye</a:t>
            </a:r>
          </a:p>
          <a:p>
            <a:r>
              <a:rPr lang="hu-HU" dirty="0" smtClean="0"/>
              <a:t>Egyedek tulajdonságai – adat, viselkedés – program</a:t>
            </a:r>
          </a:p>
          <a:p>
            <a:r>
              <a:rPr lang="hu-HU" dirty="0" smtClean="0"/>
              <a:t>Adatmodell, funkcionális modell</a:t>
            </a:r>
          </a:p>
          <a:p>
            <a:r>
              <a:rPr lang="hu-HU" dirty="0" smtClean="0"/>
              <a:t>Adatabsztrakció, procedurális absztrakció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57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Modellek leírása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/>
              <a:t>Természetes nyelv</a:t>
            </a:r>
          </a:p>
          <a:p>
            <a:r>
              <a:rPr lang="hu-HU" altLang="hu-HU" dirty="0"/>
              <a:t>Formalizált természetes nyelv</a:t>
            </a:r>
          </a:p>
          <a:p>
            <a:r>
              <a:rPr lang="hu-HU" altLang="hu-HU" dirty="0"/>
              <a:t>Programozási nyelv</a:t>
            </a:r>
          </a:p>
          <a:p>
            <a:r>
              <a:rPr lang="hu-HU" altLang="hu-HU" dirty="0"/>
              <a:t>Vizuális nyelv</a:t>
            </a:r>
          </a:p>
          <a:p>
            <a:r>
              <a:rPr lang="hu-HU" altLang="hu-HU" dirty="0"/>
              <a:t>Matematika (algebra, logika</a:t>
            </a:r>
            <a:r>
              <a:rPr lang="hu-HU" altLang="hu-HU" dirty="0" smtClean="0"/>
              <a:t>)</a:t>
            </a:r>
            <a:endParaRPr lang="hu-HU" altLang="hu-HU" dirty="0"/>
          </a:p>
        </p:txBody>
      </p:sp>
    </p:spTree>
    <p:extLst>
      <p:ext uri="{BB962C8B-B14F-4D97-AF65-F5344CB8AC3E}">
        <p14:creationId xmlns:p14="http://schemas.microsoft.com/office/powerpoint/2010/main" val="89156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altLang="hu-HU" dirty="0"/>
              <a:t>A rendszerfejlesztés életciklusa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altLang="hu-HU" dirty="0"/>
              <a:t>Vízió</a:t>
            </a:r>
          </a:p>
          <a:p>
            <a:r>
              <a:rPr lang="hu-HU" altLang="hu-HU" dirty="0"/>
              <a:t>Követelmények feltárása</a:t>
            </a:r>
          </a:p>
          <a:p>
            <a:r>
              <a:rPr lang="hu-HU" altLang="hu-HU" dirty="0"/>
              <a:t>Elemzés</a:t>
            </a:r>
          </a:p>
          <a:p>
            <a:r>
              <a:rPr lang="hu-HU" altLang="hu-HU" dirty="0" err="1"/>
              <a:t>Architekturális</a:t>
            </a:r>
            <a:r>
              <a:rPr lang="hu-HU" altLang="hu-HU" dirty="0"/>
              <a:t> tervezés</a:t>
            </a:r>
          </a:p>
          <a:p>
            <a:r>
              <a:rPr lang="hu-HU" altLang="hu-HU" dirty="0"/>
              <a:t>Tervezés</a:t>
            </a:r>
          </a:p>
          <a:p>
            <a:r>
              <a:rPr lang="hu-HU" altLang="hu-HU" dirty="0"/>
              <a:t>Implementálás</a:t>
            </a:r>
          </a:p>
          <a:p>
            <a:r>
              <a:rPr lang="hu-HU" altLang="hu-HU" dirty="0"/>
              <a:t>Tesztelés</a:t>
            </a:r>
          </a:p>
          <a:p>
            <a:r>
              <a:rPr lang="hu-HU" altLang="hu-HU" dirty="0"/>
              <a:t>Üzembe helyezés</a:t>
            </a:r>
          </a:p>
          <a:p>
            <a:r>
              <a:rPr lang="hu-HU" altLang="hu-HU" dirty="0"/>
              <a:t>Üzemeltetés</a:t>
            </a:r>
          </a:p>
          <a:p>
            <a:r>
              <a:rPr lang="hu-HU" altLang="hu-HU" dirty="0"/>
              <a:t>Karbantartás</a:t>
            </a:r>
          </a:p>
          <a:p>
            <a:r>
              <a:rPr lang="hu-HU" altLang="hu-HU" dirty="0"/>
              <a:t>Evolúció</a:t>
            </a:r>
          </a:p>
          <a:p>
            <a:r>
              <a:rPr lang="hu-HU" altLang="hu-HU" dirty="0"/>
              <a:t>Üzemen kívül helyezés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21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modellezés folyamata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91" y="1595579"/>
            <a:ext cx="5913783" cy="4842738"/>
          </a:xfrm>
        </p:spPr>
      </p:pic>
    </p:spTree>
    <p:extLst>
      <p:ext uri="{BB962C8B-B14F-4D97-AF65-F5344CB8AC3E}">
        <p14:creationId xmlns:p14="http://schemas.microsoft.com/office/powerpoint/2010/main" val="7555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altLang="hu-HU" dirty="0" smtClean="0"/>
              <a:t>Alapfogalmak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 err="1"/>
              <a:t>egyedelőfordulás</a:t>
            </a:r>
            <a:r>
              <a:rPr lang="hu-HU" altLang="hu-HU" dirty="0"/>
              <a:t> </a:t>
            </a:r>
            <a:r>
              <a:rPr lang="hu-HU" altLang="hu-HU" dirty="0" smtClean="0"/>
              <a:t>- </a:t>
            </a:r>
            <a:r>
              <a:rPr lang="hu-HU" altLang="hu-HU" dirty="0"/>
              <a:t>egyedtípus</a:t>
            </a:r>
          </a:p>
          <a:p>
            <a:r>
              <a:rPr lang="hu-HU" altLang="hu-HU" dirty="0" err="1"/>
              <a:t>tulajdonságelőfordulás</a:t>
            </a:r>
            <a:r>
              <a:rPr lang="hu-HU" altLang="hu-HU" dirty="0"/>
              <a:t> </a:t>
            </a:r>
            <a:r>
              <a:rPr lang="hu-HU" altLang="hu-HU" dirty="0" smtClean="0"/>
              <a:t>- </a:t>
            </a:r>
            <a:r>
              <a:rPr lang="hu-HU" altLang="hu-HU" dirty="0"/>
              <a:t>tulajdonságtípus</a:t>
            </a:r>
          </a:p>
          <a:p>
            <a:r>
              <a:rPr lang="hu-HU" altLang="hu-HU" dirty="0" err="1"/>
              <a:t>kapcsolatelőfordulás</a:t>
            </a:r>
            <a:r>
              <a:rPr lang="hu-HU" altLang="hu-HU" dirty="0"/>
              <a:t> </a:t>
            </a:r>
            <a:r>
              <a:rPr lang="hu-HU" altLang="hu-HU" dirty="0" smtClean="0"/>
              <a:t>– kapcsolattípus</a:t>
            </a:r>
          </a:p>
          <a:p>
            <a:endParaRPr lang="hu-HU" altLang="hu-HU" dirty="0"/>
          </a:p>
          <a:p>
            <a:r>
              <a:rPr lang="hu-HU" altLang="hu-HU" dirty="0" smtClean="0"/>
              <a:t>Koncepcionális modell: véges számú egyedtípusból, tulajdonságtípusból és kapcsolattípusból áll</a:t>
            </a:r>
            <a:endParaRPr lang="en-US" alt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87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altLang="hu-HU" dirty="0"/>
              <a:t>Tulajdonság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/>
              <a:t>egyszerű – összetett</a:t>
            </a:r>
          </a:p>
          <a:p>
            <a:r>
              <a:rPr lang="hu-HU" altLang="hu-HU" dirty="0"/>
              <a:t>egyértékű – </a:t>
            </a:r>
            <a:r>
              <a:rPr lang="hu-HU" altLang="hu-HU" dirty="0" smtClean="0"/>
              <a:t>halmazértékű</a:t>
            </a:r>
            <a:endParaRPr lang="hu-HU" altLang="hu-HU" dirty="0"/>
          </a:p>
          <a:p>
            <a:r>
              <a:rPr lang="hu-HU" altLang="hu-HU" dirty="0"/>
              <a:t>tárolt – származtatott</a:t>
            </a:r>
          </a:p>
          <a:p>
            <a:r>
              <a:rPr lang="hu-HU" altLang="hu-HU" dirty="0"/>
              <a:t>azonosító – </a:t>
            </a:r>
            <a:r>
              <a:rPr lang="hu-HU" altLang="hu-HU" dirty="0" smtClean="0"/>
              <a:t>leíró</a:t>
            </a:r>
          </a:p>
          <a:p>
            <a:endParaRPr lang="hu-HU" altLang="hu-HU" dirty="0"/>
          </a:p>
          <a:p>
            <a:r>
              <a:rPr lang="hu-HU" altLang="hu-HU" dirty="0"/>
              <a:t>NULL érték</a:t>
            </a:r>
            <a:endParaRPr lang="en-US" alt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36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235</Words>
  <Application>Microsoft Office PowerPoint</Application>
  <PresentationFormat>Diavetítés a képernyőre (4:3 oldalarány)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Office-téma</vt:lpstr>
      <vt:lpstr>Információs rendszerek</vt:lpstr>
      <vt:lpstr>Témakörök</vt:lpstr>
      <vt:lpstr>PowerPoint bemutató</vt:lpstr>
      <vt:lpstr>Modellezés</vt:lpstr>
      <vt:lpstr>Modellek leírása</vt:lpstr>
      <vt:lpstr>A rendszerfejlesztés életciklusa</vt:lpstr>
      <vt:lpstr>A modellezés folyamata</vt:lpstr>
      <vt:lpstr>Alapfogalmak</vt:lpstr>
      <vt:lpstr>Tulajdonság</vt:lpstr>
      <vt:lpstr>Kapcsolat</vt:lpstr>
      <vt:lpstr>Absztrakciós szintek</vt:lpstr>
      <vt:lpstr>Adatmodellek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Adat- és rendszermodellek</dc:title>
  <dc:creator>A</dc:creator>
  <cp:lastModifiedBy>Windows-felhasználó</cp:lastModifiedBy>
  <cp:revision>13</cp:revision>
  <dcterms:created xsi:type="dcterms:W3CDTF">2015-09-13T08:17:01Z</dcterms:created>
  <dcterms:modified xsi:type="dcterms:W3CDTF">2018-10-13T14:06:47Z</dcterms:modified>
</cp:coreProperties>
</file>