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862" r:id="rId3"/>
    <p:sldMasterId id="2147483875" r:id="rId4"/>
  </p:sldMasterIdLst>
  <p:notesMasterIdLst>
    <p:notesMasterId r:id="rId27"/>
  </p:notesMasterIdLst>
  <p:sldIdLst>
    <p:sldId id="300" r:id="rId5"/>
    <p:sldId id="307" r:id="rId6"/>
    <p:sldId id="308" r:id="rId7"/>
    <p:sldId id="309" r:id="rId8"/>
    <p:sldId id="303" r:id="rId9"/>
    <p:sldId id="313" r:id="rId10"/>
    <p:sldId id="314" r:id="rId11"/>
    <p:sldId id="315" r:id="rId12"/>
    <p:sldId id="305" r:id="rId13"/>
    <p:sldId id="318" r:id="rId14"/>
    <p:sldId id="337" r:id="rId15"/>
    <p:sldId id="319" r:id="rId16"/>
    <p:sldId id="339" r:id="rId17"/>
    <p:sldId id="340" r:id="rId18"/>
    <p:sldId id="342" r:id="rId19"/>
    <p:sldId id="343" r:id="rId20"/>
    <p:sldId id="323" r:id="rId21"/>
    <p:sldId id="328" r:id="rId22"/>
    <p:sldId id="330" r:id="rId23"/>
    <p:sldId id="331" r:id="rId24"/>
    <p:sldId id="332" r:id="rId25"/>
    <p:sldId id="33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2730" autoAdjust="0"/>
  </p:normalViewPr>
  <p:slideViewPr>
    <p:cSldViewPr>
      <p:cViewPr varScale="1">
        <p:scale>
          <a:sx n="68" d="100"/>
          <a:sy n="68" d="100"/>
        </p:scale>
        <p:origin x="144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3EA71C-A7D8-4B45-958E-3E9C7ACFD813}" type="datetimeFigureOut">
              <a:rPr lang="en-US"/>
              <a:pPr>
                <a:defRPr/>
              </a:pPr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157C26-DED5-456C-8024-3D85011579A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129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Valójában a a tartománymegszorítás következik a  relációs modell definíciójából</a:t>
            </a:r>
          </a:p>
          <a:p>
            <a:r>
              <a:rPr lang="hu-HU" altLang="hu-HU" smtClean="0"/>
              <a:t>A kulcsmegszorítás pedig azt mondja, hogy kulcs mindig van. Itt a megszorítás csak annyi, hogy elsődleges kulcsot kell választani</a:t>
            </a:r>
          </a:p>
        </p:txBody>
      </p:sp>
      <p:sp>
        <p:nvSpPr>
          <p:cNvPr id="19460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412660-C69A-4AD8-A74D-12BE52A8913D}" type="slidenum">
              <a:rPr lang="en-US" altLang="hu-HU" smtClean="0"/>
              <a:pPr/>
              <a:t>10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221104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A hivatkozások miatt (FK), mivel az FK-ban lehet null érték, ami azt jelenti, hogy nem hivatkozik, ezért van az, hogy az elsődleges kulcs nem lehet NULL, mert arra a NULL-ra akkor nem tudunk hivatkozni</a:t>
            </a:r>
          </a:p>
        </p:txBody>
      </p:sp>
      <p:sp>
        <p:nvSpPr>
          <p:cNvPr id="2560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CA1A44-842E-46D9-BD29-E5D6B9AF421D}" type="slidenum">
              <a:rPr lang="en-US" altLang="hu-HU" smtClean="0"/>
              <a:pPr/>
              <a:t>15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72035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Az IC-ből a legfontosabb az egyedintegritási megszorítás és a hivatkozási integritási megszorítás.  </a:t>
            </a:r>
          </a:p>
        </p:txBody>
      </p:sp>
      <p:sp>
        <p:nvSpPr>
          <p:cNvPr id="2867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172F3C-6B34-4EA1-89C7-E635855823B4}" type="slidenum">
              <a:rPr lang="en-US" altLang="hu-HU" smtClean="0"/>
              <a:pPr/>
              <a:t>17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143825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altLang="hu-HU" smtClean="0"/>
              <a:t>Amelyek megsérthetnek integritási megszorításokat!!!</a:t>
            </a:r>
          </a:p>
        </p:txBody>
      </p:sp>
      <p:sp>
        <p:nvSpPr>
          <p:cNvPr id="34820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94D380-D2A5-45DA-9470-140E633706CE}" type="slidenum">
              <a:rPr lang="en-US" altLang="hu-HU" smtClean="0"/>
              <a:pPr/>
              <a:t>22</a:t>
            </a:fld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33453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hu-HU" altLang="hu-HU" sz="1000" smtClean="0">
              <a:latin typeface="Century Gothic" panose="020B0502020202020204" pitchFamily="34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23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9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65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3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2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7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37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24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3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9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0915-BE59-4CA9-BA60-62C157D64708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0721-0366-4149-9AFB-F555761433E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936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8C64E-D1A5-4E14-ACBB-7A6D122F1F81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EAA2-47D5-4219-93E8-99DB2F50FF3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548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6F639-18B9-45E9-AE99-A8CEEC9AA197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7C409-952F-4B45-9739-7B5E84E697B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224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40CA-F055-49DD-AE68-7F9B002A7632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3A120-77D3-4919-8C03-D5596F14E4F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215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58BED-F8F6-4136-A75F-ACE9FC6FE8B8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43220-63CE-4E8A-81BA-7E4AA72A324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111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DA394-A0FA-4CA5-BED3-ED9EBD1FE462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89FB-91F8-42AE-8662-55991ABEF04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04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hu-HU" sz="2800" b="1" smtClean="0">
                <a:solidFill>
                  <a:srgbClr val="800000"/>
                </a:solidFill>
                <a:latin typeface="Century Gothic" panose="020B0502020202020204" pitchFamily="34" charset="0"/>
              </a:rPr>
              <a:t>Chapter 1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hu-HU" sz="3000" b="1" smtClean="0">
                <a:solidFill>
                  <a:srgbClr val="800000"/>
                </a:solidFill>
                <a:latin typeface="Century Gothic" panose="020B0502020202020204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5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2880B-D5B2-4F27-8800-3FF8A60FE52B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AAB3C-B692-4333-ACD5-6D6616BD1B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9867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32F47-AE78-4106-ADDB-81B13F3B62C9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5C2B1-188A-4A11-B906-E2DBCC64D66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294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62458-2124-4D30-946B-BCCDD9F2A648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E446-0E65-47BF-ADF2-3FB581B067A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425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90553-D150-4939-900A-95F49A526991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5B02-8D11-42A9-9794-3940CCF15CE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728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78888-DB36-4231-8F96-D7B501B2E3B7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FDE93-DAE7-41D5-A637-3BC9F4AE61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034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5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1B6DD-2107-4DE6-9F84-3D4C7F0BF54D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C433-75F7-45BA-9E93-440E2C8A72A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243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410CC-E0DA-42D1-B47B-F8094F5E557B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23AD6-B818-4294-8814-3E05D9F0566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468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1CAE-96EE-4DD1-BA1B-2E8EE1899887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86877-0F3E-423C-A7A7-10E54AFA555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135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961FF-D10D-43C6-98D8-45850D4DF8E4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2E27-B1C5-4E47-BC83-79DB5C868D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37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DFD8D-626F-40DC-8566-B428F8E37954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1227-60B7-4452-BDB7-6D2E42A4FE9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055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0E605-8C7E-43CF-B34E-14FBBED3AD95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4199-8E5A-40DF-BC6A-F1ACB73ECC1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8703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9E765-78DC-4C05-ABDD-C705B4FC0C7D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C425-9E7D-4B5C-AF46-50B0E3FE45B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0532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44AE4-9BDC-4AEC-BE7A-F7CEF5D7D28C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62C35-3F2A-4771-A0BA-06B58E7877A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034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417E3-93C5-4988-A108-D601BDD2054E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F4A6-5CE2-4251-8B94-46D24170361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1062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257DA-A51F-4B7E-88EF-644670108AEE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0717F-B868-4BBA-A5CF-2671BC541AC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994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EC64D-9337-43E5-BCE8-6FB6DBE66A0C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148C7-3077-4F46-BB32-283C83033C9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9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3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9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7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hu-HU" altLang="hu-HU" sz="1000" smtClean="0">
              <a:latin typeface="Century Gothic" panose="020B0502020202020204" pitchFamily="34" charset="0"/>
              <a:ea typeface="ヒラギノ角ゴ Pro W3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37" r:id="rId2"/>
    <p:sldLayoutId id="2147484081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625"/>
              </a:spcBef>
              <a:defRPr/>
            </a:pPr>
            <a:r>
              <a:rPr lang="en-US" altLang="hu-HU" sz="1000" smtClean="0">
                <a:solidFill>
                  <a:srgbClr val="000000"/>
                </a:solidFill>
                <a:latin typeface="Century Gothic" panose="020B0502020202020204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 smtClean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 smtClean="0"/>
              <a:t>Click to edit the outline text format</a:t>
            </a:r>
          </a:p>
          <a:p>
            <a:pPr lvl="1"/>
            <a:r>
              <a:rPr lang="en-GB" altLang="hu-HU" smtClean="0"/>
              <a:t>Second Outline Level</a:t>
            </a:r>
          </a:p>
          <a:p>
            <a:pPr lvl="2"/>
            <a:r>
              <a:rPr lang="en-GB" altLang="hu-HU" smtClean="0"/>
              <a:t>Third Outline Level</a:t>
            </a:r>
          </a:p>
          <a:p>
            <a:pPr lvl="3"/>
            <a:r>
              <a:rPr lang="en-GB" altLang="hu-HU" smtClean="0"/>
              <a:t>Fourth Outline Level</a:t>
            </a:r>
          </a:p>
          <a:p>
            <a:pPr lvl="4"/>
            <a:r>
              <a:rPr lang="en-GB" altLang="hu-HU" smtClean="0"/>
              <a:t>Fifth Outline Level</a:t>
            </a:r>
          </a:p>
          <a:p>
            <a:pPr lvl="4"/>
            <a:r>
              <a:rPr lang="en-GB" altLang="hu-HU" smtClean="0"/>
              <a:t>Sixth Outline Level</a:t>
            </a:r>
          </a:p>
          <a:p>
            <a:pPr lvl="4"/>
            <a:r>
              <a:rPr lang="en-GB" altLang="hu-HU" smtClean="0"/>
              <a:t>Seventh Outline Level</a:t>
            </a:r>
          </a:p>
          <a:p>
            <a:pPr lvl="4"/>
            <a:r>
              <a:rPr lang="en-GB" altLang="hu-HU" smtClean="0"/>
              <a:t>Eighth Outline Level</a:t>
            </a:r>
          </a:p>
          <a:p>
            <a:pPr lvl="4"/>
            <a:r>
              <a:rPr lang="en-GB" altLang="hu-HU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helye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3075" name="Szöveg helye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9EDC2-7012-438F-8C9A-DE700AF33E9B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F1A0FB-9574-4B8F-8C74-BDD34299578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82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helye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4099" name="Szöveg helye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65C87D-91E0-48D2-94A2-AEADADADCCFA}" type="datetimeFigureOut">
              <a:rPr lang="hu-HU"/>
              <a:pPr>
                <a:defRPr/>
              </a:pPr>
              <a:t>2016.10.08.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6A8241-C9E7-44A8-9EF1-71138C1ECA1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ctr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4400" smtClean="0"/>
              <a:t>A r</a:t>
            </a:r>
            <a:r>
              <a:rPr lang="en-US" altLang="hu-HU" sz="4400" smtClean="0"/>
              <a:t>el</a:t>
            </a:r>
            <a:r>
              <a:rPr lang="hu-HU" altLang="hu-HU" sz="4400" smtClean="0"/>
              <a:t>ációs modell</a:t>
            </a:r>
            <a:endParaRPr lang="en-US" altLang="hu-HU" sz="44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800" smtClean="0"/>
              <a:t>Codd, 1970: matematikai modell</a:t>
            </a:r>
          </a:p>
          <a:p>
            <a:pPr eaLnBrk="1" hangingPunct="1"/>
            <a:r>
              <a:rPr lang="hu-HU" altLang="hu-HU" sz="2800" smtClean="0"/>
              <a:t>A koncepcionális, a logikai és a fizikai modellezési szintek elválnak.</a:t>
            </a:r>
          </a:p>
          <a:p>
            <a:pPr eaLnBrk="1" hangingPunct="1"/>
            <a:r>
              <a:rPr lang="hu-HU" altLang="hu-HU" sz="2800" smtClean="0"/>
              <a:t>Alapfogalmak:</a:t>
            </a:r>
          </a:p>
          <a:p>
            <a:pPr lvl="1" eaLnBrk="1" hangingPunct="1"/>
            <a:r>
              <a:rPr lang="hu-HU" altLang="hu-HU" smtClean="0"/>
              <a:t>tábla, </a:t>
            </a:r>
          </a:p>
          <a:p>
            <a:pPr lvl="1" eaLnBrk="1" hangingPunct="1"/>
            <a:r>
              <a:rPr lang="hu-HU" altLang="hu-HU" smtClean="0"/>
              <a:t>reláció, </a:t>
            </a:r>
          </a:p>
          <a:p>
            <a:pPr lvl="1" eaLnBrk="1" hangingPunct="1"/>
            <a:r>
              <a:rPr lang="hu-HU" altLang="hu-HU" smtClean="0"/>
              <a:t>sor (tuple), </a:t>
            </a:r>
          </a:p>
          <a:p>
            <a:pPr lvl="1" eaLnBrk="1" hangingPunct="1"/>
            <a:r>
              <a:rPr lang="hu-HU" altLang="hu-HU" smtClean="0"/>
              <a:t>oszlop, </a:t>
            </a:r>
          </a:p>
          <a:p>
            <a:pPr lvl="1" eaLnBrk="1" hangingPunct="1"/>
            <a:r>
              <a:rPr lang="hu-HU" altLang="hu-HU" smtClean="0"/>
              <a:t>attribútum (oszlopfej), </a:t>
            </a:r>
          </a:p>
          <a:p>
            <a:pPr lvl="1" eaLnBrk="1" hangingPunct="1"/>
            <a:r>
              <a:rPr lang="hu-HU" altLang="hu-HU" smtClean="0"/>
              <a:t>oszloptípus, </a:t>
            </a:r>
          </a:p>
          <a:p>
            <a:pPr lvl="1" eaLnBrk="1" hangingPunct="1"/>
            <a:r>
              <a:rPr lang="hu-HU" altLang="hu-HU" smtClean="0"/>
              <a:t>tartomány (adattípus, formátum, az értékekre megadott korlátok). </a:t>
            </a:r>
          </a:p>
          <a:p>
            <a:pPr lvl="1" eaLnBrk="1" hangingPunct="1"/>
            <a:endParaRPr lang="hu-HU" altLang="hu-HU" sz="25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</p:spPr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8013" cy="4524375"/>
          </a:xfrm>
        </p:spPr>
        <p:txBody>
          <a:bodyPr/>
          <a:lstStyle/>
          <a:p>
            <a:pPr eaLnBrk="1" hangingPunct="1"/>
            <a:endParaRPr lang="hu-HU" altLang="hu-HU" smtClean="0"/>
          </a:p>
          <a:p>
            <a:pPr eaLnBrk="1" hangingPunct="1"/>
            <a:r>
              <a:rPr lang="hu-HU" altLang="hu-HU" smtClean="0"/>
              <a:t>Tartomány megszorítás</a:t>
            </a:r>
          </a:p>
          <a:p>
            <a:pPr eaLnBrk="1" hangingPunct="1"/>
            <a:r>
              <a:rPr lang="hu-HU" altLang="hu-HU" smtClean="0"/>
              <a:t>Kulcsmegszorítások </a:t>
            </a:r>
          </a:p>
          <a:p>
            <a:pPr eaLnBrk="1" hangingPunct="1"/>
            <a:r>
              <a:rPr lang="hu-HU" altLang="hu-HU" smtClean="0"/>
              <a:t>Egyedintegritási megszorítás</a:t>
            </a:r>
          </a:p>
          <a:p>
            <a:pPr eaLnBrk="1" hangingPunct="1"/>
            <a:r>
              <a:rPr lang="hu-HU" altLang="hu-HU" smtClean="0"/>
              <a:t>Hivatkozási integritási megszorítás</a:t>
            </a:r>
          </a:p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</p:spPr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8013" cy="4524375"/>
          </a:xfrm>
        </p:spPr>
        <p:txBody>
          <a:bodyPr/>
          <a:lstStyle/>
          <a:p>
            <a:pPr eaLnBrk="1" hangingPunct="1"/>
            <a:endParaRPr lang="hu-HU" altLang="hu-HU" smtClean="0"/>
          </a:p>
          <a:p>
            <a:pPr eaLnBrk="1" hangingPunct="1"/>
            <a:r>
              <a:rPr lang="hu-HU" altLang="hu-HU" smtClean="0"/>
              <a:t>Tartomány megszorítás</a:t>
            </a:r>
          </a:p>
          <a:p>
            <a:pPr lvl="1" eaLnBrk="1" hangingPunct="1"/>
            <a:r>
              <a:rPr lang="hu-HU" altLang="hu-HU" smtClean="0"/>
              <a:t>A tartománymegszorítás kimondja, hogy minden rekordban minden egyes A attribútumhoz tartozó értéknek a dom(A) tartományból kell származnia és ezen dom(A) tartományok minden elemének atomi értéknek kell lennie.</a:t>
            </a:r>
          </a:p>
          <a:p>
            <a:pPr lvl="1" eaLnBrk="1" hangingPunct="1"/>
            <a:r>
              <a:rPr lang="hu-HU" altLang="hu-HU" smtClean="0"/>
              <a:t>A tartományokra jellemző adattípusok: </a:t>
            </a:r>
          </a:p>
          <a:p>
            <a:pPr lvl="2" eaLnBrk="1" hangingPunct="1"/>
            <a:r>
              <a:rPr lang="hu-HU" altLang="hu-HU" smtClean="0"/>
              <a:t>numerikus</a:t>
            </a:r>
          </a:p>
          <a:p>
            <a:pPr lvl="2" eaLnBrk="1" hangingPunct="1"/>
            <a:r>
              <a:rPr lang="hu-HU" altLang="hu-HU" smtClean="0"/>
              <a:t>egész</a:t>
            </a:r>
          </a:p>
          <a:p>
            <a:pPr lvl="2" eaLnBrk="1" hangingPunct="1"/>
            <a:r>
              <a:rPr lang="hu-HU" altLang="hu-HU" smtClean="0"/>
              <a:t>valós</a:t>
            </a:r>
          </a:p>
          <a:p>
            <a:pPr lvl="2" eaLnBrk="1" hangingPunct="1"/>
            <a:r>
              <a:rPr lang="hu-HU" altLang="hu-HU" smtClean="0"/>
              <a:t>karakter</a:t>
            </a:r>
          </a:p>
          <a:p>
            <a:pPr lvl="2" eaLnBrk="1" hangingPunct="1"/>
            <a:r>
              <a:rPr lang="hu-HU" altLang="hu-HU" smtClean="0"/>
              <a:t>logikai</a:t>
            </a:r>
          </a:p>
          <a:p>
            <a:pPr lvl="2" eaLnBrk="1" hangingPunct="1"/>
            <a:r>
              <a:rPr lang="hu-HU" altLang="hu-HU" smtClean="0"/>
              <a:t>sztring (fix és változó hosszúságú)</a:t>
            </a:r>
          </a:p>
          <a:p>
            <a:pPr lvl="2" eaLnBrk="1" hangingPunct="1"/>
            <a:r>
              <a:rPr lang="hu-HU" altLang="hu-HU" smtClean="0"/>
              <a:t>dátum</a:t>
            </a:r>
          </a:p>
          <a:p>
            <a:pPr lvl="2" eaLnBrk="1" hangingPunct="1"/>
            <a:r>
              <a:rPr lang="hu-HU" altLang="hu-HU" smtClean="0"/>
              <a:t>egyéb speciális adattípusok (idő, időbélyeg, pénz stb.)</a:t>
            </a:r>
            <a:endParaRPr lang="en-US" altLang="hu-HU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400" smtClean="0"/>
              <a:t>Kulcsmegszorítások</a:t>
            </a:r>
          </a:p>
          <a:p>
            <a:pPr lvl="1" eaLnBrk="1" hangingPunct="1"/>
            <a:r>
              <a:rPr lang="hu-HU" altLang="hu-HU" sz="2200" smtClean="0"/>
              <a:t>Definíció szerint egy relációban minden rekord különböző, azaz egy relációban nincs két olyan rekord, amelynek minden attribútumértéke azonos lenne.</a:t>
            </a:r>
          </a:p>
          <a:p>
            <a:pPr lvl="1" eaLnBrk="1" hangingPunct="1"/>
            <a:r>
              <a:rPr lang="en-US" altLang="hu-HU" sz="2200" b="1" smtClean="0"/>
              <a:t>S</a:t>
            </a:r>
            <a:r>
              <a:rPr lang="hu-HU" altLang="hu-HU" sz="2200" b="1" smtClean="0"/>
              <a:t>z</a:t>
            </a:r>
            <a:r>
              <a:rPr lang="en-US" altLang="hu-HU" sz="2200" b="1" smtClean="0"/>
              <a:t>uperk</a:t>
            </a:r>
            <a:r>
              <a:rPr lang="hu-HU" altLang="hu-HU" sz="2200" b="1" smtClean="0"/>
              <a:t>ulcs</a:t>
            </a:r>
            <a:endParaRPr lang="en-US" altLang="hu-HU" sz="2200" b="1" smtClean="0"/>
          </a:p>
          <a:p>
            <a:pPr lvl="2" eaLnBrk="1" hangingPunct="1"/>
            <a:r>
              <a:rPr lang="hu-HU" altLang="hu-HU" sz="1900" smtClean="0"/>
              <a:t>Az R relációsémának létezik egy olyan SK attribútumhalmaza, amely olyan tulajdonságú, hogy tekintve R bármelyik r relációját, az adott relációban nincs két olyan rekord, amelynek az értékei azonosak lennének ezen SK attribútumokra vonatkozóan. Azaz bármely két különböző t1 és t2 rekordot kiválasztva R egy r relációjából: </a:t>
            </a:r>
            <a:br>
              <a:rPr lang="hu-HU" altLang="hu-HU" sz="1900" smtClean="0"/>
            </a:br>
            <a:r>
              <a:rPr lang="hu-HU" altLang="hu-HU" sz="1900" smtClean="0"/>
              <a:t>t1[SK] &lt;&gt; t2[SK]. </a:t>
            </a:r>
            <a:br>
              <a:rPr lang="hu-HU" altLang="hu-HU" sz="1900" smtClean="0"/>
            </a:br>
            <a:r>
              <a:rPr lang="hu-HU" altLang="hu-HU" sz="1900" smtClean="0"/>
              <a:t>Minden ilyen SK attribútumhalmaz az R relációséma </a:t>
            </a:r>
            <a:r>
              <a:rPr lang="hu-HU" altLang="hu-HU" sz="1900" b="1" smtClean="0"/>
              <a:t>szuperkulcs</a:t>
            </a:r>
            <a:r>
              <a:rPr lang="hu-HU" altLang="hu-HU" sz="1900" smtClean="0"/>
              <a:t>a.</a:t>
            </a:r>
          </a:p>
          <a:p>
            <a:pPr lvl="1" eaLnBrk="1" hangingPunct="1"/>
            <a:r>
              <a:rPr lang="hu-HU" altLang="hu-HU" sz="2000" smtClean="0"/>
              <a:t>Minden relációnak van legalább egy szuperkulcsa – az összes attribútumának a halmaza.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400" smtClean="0"/>
              <a:t>Kulcsmegszorítások (folyt)</a:t>
            </a:r>
          </a:p>
          <a:p>
            <a:pPr lvl="1" eaLnBrk="1" hangingPunct="1"/>
            <a:r>
              <a:rPr lang="en-US" altLang="hu-HU" sz="2000" b="1" smtClean="0"/>
              <a:t>K</a:t>
            </a:r>
            <a:r>
              <a:rPr lang="hu-HU" altLang="hu-HU" sz="2000" b="1" smtClean="0"/>
              <a:t>ulcs</a:t>
            </a:r>
            <a:endParaRPr lang="en-US" altLang="hu-HU" sz="2000" b="1" smtClean="0"/>
          </a:p>
          <a:p>
            <a:pPr lvl="2" eaLnBrk="1" hangingPunct="1"/>
            <a:r>
              <a:rPr lang="hu-HU" altLang="hu-HU" sz="1800" smtClean="0"/>
              <a:t>Egy R relációséma K </a:t>
            </a:r>
            <a:r>
              <a:rPr lang="hu-HU" altLang="hu-HU" sz="1800" b="1" smtClean="0"/>
              <a:t>kulcs</a:t>
            </a:r>
            <a:r>
              <a:rPr lang="hu-HU" altLang="hu-HU" sz="1800" smtClean="0"/>
              <a:t>a R-nek egy olyan szuperkulcsa, amelyből egy A attribútumot elhagyva, az így kapott K’ attribútumhalmaz már nem szuperkulcsa R-nek.</a:t>
            </a:r>
          </a:p>
          <a:p>
            <a:pPr lvl="2" eaLnBrk="1" hangingPunct="1"/>
            <a:r>
              <a:rPr lang="hu-HU" altLang="hu-HU" sz="1800" smtClean="0"/>
              <a:t>Egy kulcs kielégíti a következő két feltételt:</a:t>
            </a:r>
          </a:p>
          <a:p>
            <a:pPr lvl="3" eaLnBrk="1" hangingPunct="1"/>
            <a:r>
              <a:rPr lang="hu-HU" altLang="hu-HU" sz="1800" smtClean="0"/>
              <a:t> Bármilyen relációt tekintve, a reláció két különböző rekordjának nem lehetnek azonosak a kulcsban szereplő attribútumokhoz tartozó értékei.</a:t>
            </a:r>
          </a:p>
          <a:p>
            <a:pPr lvl="3" eaLnBrk="1" hangingPunct="1"/>
            <a:r>
              <a:rPr lang="hu-HU" altLang="hu-HU" sz="1800" smtClean="0"/>
              <a:t> Minimális szuperkulcs, azaz egy olyan szuperkulcs, amelyből nem tudunk úgy eltávolítani egyetlen attribútumot sem, hogy az egyediségre vonatkozó feltétel továbbra is fennálljon.</a:t>
            </a:r>
          </a:p>
          <a:p>
            <a:pPr lvl="2" eaLnBrk="1" hangingPunct="1"/>
            <a:r>
              <a:rPr lang="hu-HU" altLang="hu-HU" sz="1800" smtClean="0"/>
              <a:t>Egy K kulcs egyszerű, ha egyetlen attribútum alkotja, egyébként összetett.</a:t>
            </a:r>
            <a:endParaRPr lang="en-US" altLang="hu-HU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400" smtClean="0"/>
              <a:t>Kulcsmegszorítások (folyt)</a:t>
            </a:r>
          </a:p>
          <a:p>
            <a:pPr lvl="1" eaLnBrk="1" hangingPunct="1"/>
            <a:r>
              <a:rPr lang="hu-HU" altLang="hu-HU" sz="2300" smtClean="0"/>
              <a:t>Egy relációsémának egynél több kulcsa is lehet. Ilyen esetben a kulcsok mindegyikét </a:t>
            </a:r>
            <a:r>
              <a:rPr lang="hu-HU" altLang="hu-HU" sz="2300" b="1" smtClean="0"/>
              <a:t>kulcsjelölt</a:t>
            </a:r>
            <a:r>
              <a:rPr lang="hu-HU" altLang="hu-HU" sz="2300" smtClean="0"/>
              <a:t>nek hívjuk.</a:t>
            </a:r>
          </a:p>
          <a:p>
            <a:pPr lvl="1" eaLnBrk="1" hangingPunct="1"/>
            <a:r>
              <a:rPr lang="hu-HU" altLang="hu-HU" sz="2300" smtClean="0"/>
              <a:t>A modellező feladata, hogy a kulcsjelöltek közül kiválasszon egyet a relációséma </a:t>
            </a:r>
            <a:r>
              <a:rPr lang="hu-HU" altLang="hu-HU" sz="2300" b="1" smtClean="0"/>
              <a:t>elsődleges kulcsá</a:t>
            </a:r>
            <a:r>
              <a:rPr lang="hu-HU" altLang="hu-HU" sz="2300" smtClean="0"/>
              <a:t>ul. Ez a kulcsjelölt lesz az, amelynek az értékeit a relációkban szereplő rekordok azonosítására fogjuk használni. A kulcsmegszorítás szerint a relációsémának mindig rendelkeznie kell elsődleges kulccsal.</a:t>
            </a:r>
          </a:p>
          <a:p>
            <a:pPr lvl="1" eaLnBrk="1" hangingPunct="1"/>
            <a:r>
              <a:rPr lang="hu-HU" altLang="hu-HU" sz="2300" smtClean="0"/>
              <a:t>A többi kulcsjelöltre egyediségi megszorítást tehetünk (unique)</a:t>
            </a:r>
            <a:endParaRPr lang="en-US" altLang="hu-HU" sz="23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u-HU" sz="2400" smtClean="0"/>
              <a:t>E</a:t>
            </a:r>
            <a:r>
              <a:rPr lang="hu-HU" altLang="hu-HU" sz="2400" smtClean="0"/>
              <a:t>gyed </a:t>
            </a:r>
            <a:r>
              <a:rPr lang="en-US" altLang="hu-HU" sz="2400" smtClean="0"/>
              <a:t>integrit</a:t>
            </a:r>
            <a:r>
              <a:rPr lang="hu-HU" altLang="hu-HU" sz="2400" smtClean="0"/>
              <a:t>ási megszorítás</a:t>
            </a:r>
          </a:p>
          <a:p>
            <a:pPr lvl="1" eaLnBrk="1" hangingPunct="1"/>
            <a:r>
              <a:rPr lang="hu-HU" altLang="hu-HU" sz="2200" smtClean="0"/>
              <a:t>Az egyedintegritási megszorítás kimondja, hogy egyetlen elsődlegeskulcs-érték sem lehet NULL érték. Ha az elsődleges kulcs összetett, akkor annak egyik komponense sem lehet NULL érték.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Integritási megszorítások </a:t>
            </a:r>
            <a:endParaRPr lang="en-US" altLang="hu-HU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altLang="hu-HU" sz="2600" dirty="0" smtClean="0"/>
              <a:t>Hivatkozás integritási megszorítás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sz="2100" dirty="0" smtClean="0"/>
              <a:t>A hivatkozási integritási megszorítást két reláció között értelmezzük, és a két relációban lévő rekordok között konzisztencia megteremtése érdekében használjuk.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sz="2100" dirty="0" smtClean="0"/>
              <a:t>Egy R</a:t>
            </a:r>
            <a:r>
              <a:rPr lang="hu-HU" sz="2100" baseline="-25000" dirty="0" smtClean="0"/>
              <a:t>1</a:t>
            </a:r>
            <a:r>
              <a:rPr lang="hu-HU" sz="2100" dirty="0" smtClean="0"/>
              <a:t> relációséma </a:t>
            </a:r>
            <a:r>
              <a:rPr lang="hu-HU" sz="2100" dirty="0" err="1" smtClean="0"/>
              <a:t>FK-val</a:t>
            </a:r>
            <a:r>
              <a:rPr lang="hu-HU" sz="2100" dirty="0" smtClean="0"/>
              <a:t> jelölt </a:t>
            </a:r>
            <a:r>
              <a:rPr lang="hu-HU" sz="2100" dirty="0" err="1" smtClean="0"/>
              <a:t>attribútumhalmaza</a:t>
            </a:r>
            <a:r>
              <a:rPr lang="hu-HU" sz="2100" dirty="0" smtClean="0"/>
              <a:t> </a:t>
            </a:r>
            <a:r>
              <a:rPr lang="hu-HU" sz="2100" b="1" dirty="0" smtClean="0"/>
              <a:t>külső</a:t>
            </a:r>
            <a:r>
              <a:rPr lang="hu-HU" sz="2100" dirty="0" smtClean="0"/>
              <a:t> (idegen) </a:t>
            </a:r>
            <a:r>
              <a:rPr lang="hu-HU" sz="2100" b="1" dirty="0" smtClean="0"/>
              <a:t>kulcsa</a:t>
            </a:r>
            <a:r>
              <a:rPr lang="hu-HU" sz="2100" dirty="0" smtClean="0"/>
              <a:t> R</a:t>
            </a:r>
            <a:r>
              <a:rPr lang="hu-HU" sz="2100" baseline="-25000" dirty="0" smtClean="0"/>
              <a:t>1</a:t>
            </a:r>
            <a:r>
              <a:rPr lang="hu-HU" sz="2100" dirty="0" smtClean="0"/>
              <a:t>-nek, amely hivatkozik az R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 relációsémára, ha eleget tesz a következő feltételeknek: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hu-HU" sz="2100" dirty="0" smtClean="0"/>
              <a:t> Az </a:t>
            </a:r>
            <a:r>
              <a:rPr lang="hu-HU" sz="2100" dirty="0" err="1" smtClean="0"/>
              <a:t>FK-beli</a:t>
            </a:r>
            <a:r>
              <a:rPr lang="hu-HU" sz="2100" dirty="0" smtClean="0"/>
              <a:t> attribútumoknak és az R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 </a:t>
            </a:r>
            <a:r>
              <a:rPr lang="hu-HU" sz="2100" dirty="0" err="1" smtClean="0"/>
              <a:t>PK-val</a:t>
            </a:r>
            <a:r>
              <a:rPr lang="hu-HU" sz="2100" dirty="0" smtClean="0"/>
              <a:t> jelölt elsődleges </a:t>
            </a:r>
            <a:r>
              <a:rPr lang="hu-HU" sz="2100" dirty="0" err="1" smtClean="0"/>
              <a:t>kulcsattribútumainak</a:t>
            </a:r>
            <a:r>
              <a:rPr lang="hu-HU" sz="2100" dirty="0" smtClean="0"/>
              <a:t> páronként azonos a tartománya; ekkor azt mondjuk, hogy az FK attribútumok hivatkoznak az R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 relációsémára.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hu-HU" sz="2100" dirty="0" smtClean="0"/>
              <a:t> Bármely r</a:t>
            </a:r>
            <a:r>
              <a:rPr lang="hu-HU" sz="2100" baseline="-25000" dirty="0" smtClean="0"/>
              <a:t>1</a:t>
            </a:r>
            <a:r>
              <a:rPr lang="hu-HU" sz="2100" dirty="0" smtClean="0"/>
              <a:t>(</a:t>
            </a:r>
            <a:r>
              <a:rPr lang="hu-HU" sz="2100" dirty="0" err="1" smtClean="0"/>
              <a:t>R</a:t>
            </a:r>
            <a:r>
              <a:rPr lang="hu-HU" sz="2100" baseline="-25000" dirty="0" err="1" smtClean="0"/>
              <a:t>1</a:t>
            </a:r>
            <a:r>
              <a:rPr lang="hu-HU" sz="2100" dirty="0" smtClean="0"/>
              <a:t>) aktuális állapotának egy t</a:t>
            </a:r>
            <a:r>
              <a:rPr lang="hu-HU" sz="2100" baseline="-25000" dirty="0" smtClean="0"/>
              <a:t>1</a:t>
            </a:r>
            <a:r>
              <a:rPr lang="hu-HU" sz="2100" dirty="0" smtClean="0"/>
              <a:t> rekordjában egy </a:t>
            </a:r>
            <a:r>
              <a:rPr lang="hu-HU" sz="2100" dirty="0" err="1" smtClean="0"/>
              <a:t>FK-beli</a:t>
            </a:r>
            <a:r>
              <a:rPr lang="hu-HU" sz="2100" dirty="0" smtClean="0"/>
              <a:t> érték vagy megjelenik egy r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(</a:t>
            </a:r>
            <a:r>
              <a:rPr lang="hu-HU" sz="2100" dirty="0" err="1" smtClean="0"/>
              <a:t>R</a:t>
            </a:r>
            <a:r>
              <a:rPr lang="hu-HU" sz="2100" baseline="-25000" dirty="0" err="1" smtClean="0"/>
              <a:t>2</a:t>
            </a:r>
            <a:r>
              <a:rPr lang="hu-HU" sz="2100" dirty="0" smtClean="0"/>
              <a:t>) aktuális állapotának valamely t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 rekordjában PK értékeként, vagy az értéke NULL. Az előbbi esetben t</a:t>
            </a:r>
            <a:r>
              <a:rPr lang="hu-HU" sz="2100" baseline="-25000" dirty="0" smtClean="0"/>
              <a:t>1</a:t>
            </a:r>
            <a:r>
              <a:rPr lang="hu-HU" sz="2100" dirty="0" smtClean="0"/>
              <a:t>[FK] = t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[PK], ekkor azt mondjuk, hogy a t</a:t>
            </a:r>
            <a:r>
              <a:rPr lang="hu-HU" sz="2100" baseline="-25000" dirty="0" smtClean="0"/>
              <a:t>1</a:t>
            </a:r>
            <a:r>
              <a:rPr lang="hu-HU" sz="2100" dirty="0" smtClean="0"/>
              <a:t> rekord hivatkozik a t</a:t>
            </a:r>
            <a:r>
              <a:rPr lang="hu-HU" sz="2100" baseline="-25000" dirty="0" smtClean="0"/>
              <a:t>2</a:t>
            </a:r>
            <a:r>
              <a:rPr lang="hu-HU" sz="2100" dirty="0" smtClean="0"/>
              <a:t> rekordra.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hu-HU" sz="2100" dirty="0" smtClean="0"/>
              <a:t>	Ha e két feltétel teljesül, egy hivatkozási integritási megszorítás </a:t>
            </a:r>
            <a:r>
              <a:rPr lang="pt-BR" sz="2100" dirty="0" smtClean="0"/>
              <a:t>áll fenn </a:t>
            </a:r>
            <a:r>
              <a:rPr lang="hu-HU" sz="2100" dirty="0" smtClean="0"/>
              <a:t>	</a:t>
            </a:r>
            <a:r>
              <a:rPr lang="pt-BR" sz="2100" dirty="0" smtClean="0"/>
              <a:t>R</a:t>
            </a:r>
            <a:r>
              <a:rPr lang="pt-BR" sz="2100" baseline="-25000" dirty="0" smtClean="0"/>
              <a:t>1</a:t>
            </a:r>
            <a:r>
              <a:rPr lang="pt-BR" sz="2100" dirty="0" smtClean="0"/>
              <a:t>-r</a:t>
            </a:r>
            <a:r>
              <a:rPr lang="hu-HU" sz="2100" dirty="0" smtClean="0"/>
              <a:t>ő</a:t>
            </a:r>
            <a:r>
              <a:rPr lang="pt-BR" sz="2100" dirty="0" smtClean="0"/>
              <a:t>l R</a:t>
            </a:r>
            <a:r>
              <a:rPr lang="pt-BR" sz="2100" baseline="-25000" dirty="0" smtClean="0"/>
              <a:t>2</a:t>
            </a:r>
            <a:r>
              <a:rPr lang="pt-BR" sz="2100" dirty="0" smtClean="0"/>
              <a:t>-re vonatkozóan.</a:t>
            </a:r>
            <a:endParaRPr lang="hu-HU" sz="21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altLang="hu-HU" sz="2100" dirty="0" smtClean="0"/>
              <a:t>Egy relációs adatbázisséma minden </a:t>
            </a:r>
            <a:r>
              <a:rPr lang="en-US" altLang="hu-HU" sz="2100" dirty="0" err="1" smtClean="0"/>
              <a:t>integrit</a:t>
            </a:r>
            <a:r>
              <a:rPr lang="hu-HU" altLang="hu-HU" sz="2100" dirty="0" err="1" smtClean="0"/>
              <a:t>ási</a:t>
            </a:r>
            <a:r>
              <a:rPr lang="hu-HU" altLang="hu-HU" sz="2100" dirty="0" smtClean="0"/>
              <a:t> megszorítását meg kell határozni. </a:t>
            </a:r>
            <a:endParaRPr lang="en-US" altLang="hu-HU" sz="2100" dirty="0" smtClean="0"/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hu-HU" sz="21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hu-HU" smtClean="0"/>
              <a:t>Rel</a:t>
            </a:r>
            <a:r>
              <a:rPr lang="hu-HU" altLang="hu-HU" smtClean="0"/>
              <a:t>ációs adatbázis séma és </a:t>
            </a:r>
            <a:br>
              <a:rPr lang="hu-HU" altLang="hu-HU" smtClean="0"/>
            </a:br>
            <a:r>
              <a:rPr lang="hu-HU" altLang="hu-HU" smtClean="0"/>
              <a:t>r</a:t>
            </a:r>
            <a:r>
              <a:rPr lang="en-US" altLang="hu-HU" smtClean="0"/>
              <a:t>el</a:t>
            </a:r>
            <a:r>
              <a:rPr lang="hu-HU" altLang="hu-HU" smtClean="0"/>
              <a:t>ációs adatbázis</a:t>
            </a:r>
            <a:endParaRPr lang="en-US" altLang="hu-HU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u-HU" sz="2400" b="1" smtClean="0"/>
              <a:t>Rel</a:t>
            </a:r>
            <a:r>
              <a:rPr lang="hu-HU" altLang="hu-HU" sz="2400" b="1" smtClean="0"/>
              <a:t>ációs adatbázis séma </a:t>
            </a:r>
            <a:r>
              <a:rPr lang="en-US" altLang="hu-HU" sz="2400" smtClean="0"/>
              <a:t> </a:t>
            </a:r>
          </a:p>
          <a:p>
            <a:pPr lvl="1" eaLnBrk="1" hangingPunct="1"/>
            <a:r>
              <a:rPr lang="hu-HU" altLang="hu-HU" sz="2000" smtClean="0"/>
              <a:t>Egy S relációs adatbázisséma az </a:t>
            </a:r>
            <a:r>
              <a:rPr lang="en-US" altLang="hu-HU" sz="2000" i="1" smtClean="0"/>
              <a:t>S = </a:t>
            </a:r>
            <a:r>
              <a:rPr lang="en-US" altLang="hu-HU" sz="2000" smtClean="0"/>
              <a:t>{</a:t>
            </a:r>
            <a:r>
              <a:rPr lang="en-US" altLang="hu-HU" sz="2000" i="1" smtClean="0"/>
              <a:t>R</a:t>
            </a:r>
            <a:r>
              <a:rPr lang="en-US" altLang="hu-HU" sz="2000" baseline="-25000" smtClean="0"/>
              <a:t>1</a:t>
            </a:r>
            <a:r>
              <a:rPr lang="en-US" altLang="hu-HU" sz="2000" smtClean="0"/>
              <a:t>,</a:t>
            </a:r>
            <a:r>
              <a:rPr lang="en-US" altLang="hu-HU" sz="2000" i="1" smtClean="0"/>
              <a:t> R</a:t>
            </a:r>
            <a:r>
              <a:rPr lang="en-US" altLang="hu-HU" sz="2000" baseline="-25000" smtClean="0"/>
              <a:t>2</a:t>
            </a:r>
            <a:r>
              <a:rPr lang="en-US" altLang="hu-HU" sz="2000" smtClean="0"/>
              <a:t>, ..., </a:t>
            </a:r>
            <a:r>
              <a:rPr lang="en-US" altLang="hu-HU" sz="2000" i="1" smtClean="0"/>
              <a:t>R</a:t>
            </a:r>
            <a:r>
              <a:rPr lang="en-US" altLang="hu-HU" sz="2000" i="1" baseline="-25000" smtClean="0"/>
              <a:t>m</a:t>
            </a:r>
            <a:r>
              <a:rPr lang="en-US" altLang="hu-HU" sz="2000" smtClean="0"/>
              <a:t>}</a:t>
            </a:r>
            <a:r>
              <a:rPr lang="en-US" altLang="hu-HU" sz="2000" i="1" smtClean="0"/>
              <a:t> </a:t>
            </a:r>
            <a:r>
              <a:rPr lang="hu-HU" altLang="hu-HU" sz="2000" i="1" smtClean="0"/>
              <a:t> </a:t>
            </a:r>
            <a:r>
              <a:rPr lang="hu-HU" altLang="hu-HU" sz="2000" smtClean="0"/>
              <a:t>relációséma-halmaz, valamint integritási megszorítások – IC-vel jelölt – halmazának az együttese.</a:t>
            </a:r>
            <a:endParaRPr lang="en-US" altLang="hu-HU" sz="2000" smtClean="0"/>
          </a:p>
          <a:p>
            <a:pPr eaLnBrk="1" hangingPunct="1"/>
            <a:r>
              <a:rPr lang="en-US" altLang="hu-HU" sz="2400" b="1" smtClean="0"/>
              <a:t>Rel</a:t>
            </a:r>
            <a:r>
              <a:rPr lang="hu-HU" altLang="hu-HU" sz="2400" b="1" smtClean="0"/>
              <a:t>ációs adatbázis (állapota)</a:t>
            </a:r>
          </a:p>
          <a:p>
            <a:pPr lvl="1" eaLnBrk="1" hangingPunct="1"/>
            <a:r>
              <a:rPr lang="hu-HU" altLang="hu-HU" sz="2000" smtClean="0"/>
              <a:t>S egy relációs adatbázis(állapot)a olyan </a:t>
            </a:r>
            <a:r>
              <a:rPr lang="en-US" altLang="hu-HU" sz="2000" i="1" smtClean="0"/>
              <a:t>DB = </a:t>
            </a:r>
            <a:r>
              <a:rPr lang="en-US" altLang="hu-HU" sz="2000" smtClean="0"/>
              <a:t>{</a:t>
            </a:r>
            <a:r>
              <a:rPr lang="en-US" altLang="hu-HU" sz="2000" i="1" smtClean="0"/>
              <a:t>r</a:t>
            </a:r>
            <a:r>
              <a:rPr lang="en-US" altLang="hu-HU" sz="2000" i="1" baseline="-25000" smtClean="0"/>
              <a:t>1</a:t>
            </a:r>
            <a:r>
              <a:rPr lang="en-US" altLang="hu-HU" sz="2000" smtClean="0"/>
              <a:t>,</a:t>
            </a:r>
            <a:r>
              <a:rPr lang="en-US" altLang="hu-HU" sz="2000" i="1" smtClean="0"/>
              <a:t> r</a:t>
            </a:r>
            <a:r>
              <a:rPr lang="en-US" altLang="hu-HU" sz="2000" i="1" baseline="-25000" smtClean="0"/>
              <a:t>2</a:t>
            </a:r>
            <a:r>
              <a:rPr lang="en-US" altLang="hu-HU" sz="2000" smtClean="0"/>
              <a:t>, ..., </a:t>
            </a:r>
            <a:r>
              <a:rPr lang="en-US" altLang="hu-HU" sz="2000" i="1" smtClean="0"/>
              <a:t>r</a:t>
            </a:r>
            <a:r>
              <a:rPr lang="en-US" altLang="hu-HU" sz="2000" i="1" baseline="-25000" smtClean="0"/>
              <a:t>m</a:t>
            </a:r>
            <a:r>
              <a:rPr lang="en-US" altLang="hu-HU" sz="2000" smtClean="0"/>
              <a:t>}</a:t>
            </a:r>
            <a:r>
              <a:rPr lang="en-US" altLang="hu-HU" sz="2000" i="1" smtClean="0"/>
              <a:t> </a:t>
            </a:r>
            <a:r>
              <a:rPr lang="es-ES" altLang="hu-HU" sz="2000" smtClean="0"/>
              <a:t>reláció(állapoto)k halmaza, ahol minden r</a:t>
            </a:r>
            <a:r>
              <a:rPr lang="es-ES" altLang="hu-HU" sz="2000" baseline="-25000" smtClean="0"/>
              <a:t>i</a:t>
            </a:r>
            <a:r>
              <a:rPr lang="es-ES" altLang="hu-HU" sz="2000" smtClean="0"/>
              <a:t> az R</a:t>
            </a:r>
            <a:r>
              <a:rPr lang="es-ES" altLang="hu-HU" sz="2000" baseline="-25000" smtClean="0"/>
              <a:t>i</a:t>
            </a:r>
            <a:r>
              <a:rPr lang="es-ES" altLang="hu-HU" sz="2000" smtClean="0"/>
              <a:t> séma egy</a:t>
            </a:r>
            <a:r>
              <a:rPr lang="hu-HU" altLang="hu-HU" sz="2000" smtClean="0"/>
              <a:t> relációja, és minden r</a:t>
            </a:r>
            <a:r>
              <a:rPr lang="hu-HU" altLang="hu-HU" sz="2000" baseline="-25000" smtClean="0"/>
              <a:t>i</a:t>
            </a:r>
            <a:r>
              <a:rPr lang="hu-HU" altLang="hu-HU" sz="2000" smtClean="0"/>
              <a:t>  reláció kielégíti az IC-ben megadott integritási megszorításokat.</a:t>
            </a:r>
            <a:endParaRPr lang="en-US" altLang="hu-HU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58875"/>
          </a:xfrm>
        </p:spPr>
        <p:txBody>
          <a:bodyPr/>
          <a:lstStyle/>
          <a:p>
            <a:pPr eaLnBrk="1" hangingPunct="1"/>
            <a:r>
              <a:rPr lang="hu-HU" altLang="hu-HU" smtClean="0"/>
              <a:t>Más típusú megszorítások</a:t>
            </a:r>
            <a:endParaRPr lang="en-US" altLang="hu-HU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altLang="hu-HU" sz="2400" dirty="0" smtClean="0"/>
              <a:t>NULL megszorítás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altLang="hu-HU" dirty="0" smtClean="0"/>
              <a:t>Az attribútum értékei vehetnek-e fel NULL értéket vagy sem.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hu-HU" sz="2400" dirty="0" smtClean="0"/>
              <a:t>S</a:t>
            </a:r>
            <a:r>
              <a:rPr lang="hu-HU" altLang="hu-HU" sz="2400" dirty="0" smtClean="0"/>
              <a:t>z</a:t>
            </a:r>
            <a:r>
              <a:rPr lang="en-US" altLang="hu-HU" sz="2400" dirty="0" err="1" smtClean="0"/>
              <a:t>emanti</a:t>
            </a:r>
            <a:r>
              <a:rPr lang="hu-HU" altLang="hu-HU" sz="2400" dirty="0" err="1" smtClean="0"/>
              <a:t>kus</a:t>
            </a:r>
            <a:r>
              <a:rPr lang="hu-HU" altLang="hu-HU" sz="2400" dirty="0" smtClean="0"/>
              <a:t> </a:t>
            </a:r>
            <a:r>
              <a:rPr lang="en-US" altLang="hu-HU" sz="2400" dirty="0" err="1" smtClean="0"/>
              <a:t>integrit</a:t>
            </a:r>
            <a:r>
              <a:rPr lang="hu-HU" altLang="hu-HU" sz="2400" dirty="0" smtClean="0"/>
              <a:t>ás</a:t>
            </a:r>
            <a:r>
              <a:rPr lang="en-US" altLang="hu-HU" sz="2400" dirty="0" smtClean="0"/>
              <a:t> </a:t>
            </a:r>
            <a:r>
              <a:rPr lang="hu-HU" altLang="hu-HU" sz="2400" dirty="0" smtClean="0"/>
              <a:t>megszorítás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altLang="hu-HU" sz="2000" dirty="0" smtClean="0"/>
              <a:t>Pl. programmal, </a:t>
            </a:r>
            <a:r>
              <a:rPr lang="hu-HU" altLang="hu-HU" sz="2000" dirty="0" err="1" smtClean="0"/>
              <a:t>triggerrel</a:t>
            </a:r>
            <a:r>
              <a:rPr lang="hu-HU" altLang="hu-HU" sz="2000" dirty="0" smtClean="0"/>
              <a:t> adhatóak meg</a:t>
            </a:r>
            <a:endParaRPr lang="en-US" altLang="hu-HU" sz="2000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sz="2000" dirty="0" smtClean="0"/>
              <a:t>Példa: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hu-HU" sz="1700" dirty="0" smtClean="0"/>
              <a:t> </a:t>
            </a:r>
            <a:r>
              <a:rPr lang="hu-HU" sz="1800" dirty="0" smtClean="0"/>
              <a:t>A dolgozó fizetése nem lehet nagyobb a </a:t>
            </a:r>
            <a:r>
              <a:rPr lang="hu-HU" sz="1800" dirty="0" err="1" smtClean="0"/>
              <a:t>főnökéénél</a:t>
            </a:r>
            <a:r>
              <a:rPr lang="hu-HU" sz="1800" dirty="0" smtClean="0"/>
              <a:t>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hu-HU" sz="1800" dirty="0" smtClean="0"/>
              <a:t> Egy héten egy dolgozó maximum 56 órát dolgozhat egy projekten.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u-HU" sz="2400" dirty="0" smtClean="0"/>
              <a:t>Adatok közti függések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sz="2000" dirty="0" smtClean="0"/>
              <a:t>funkcionális függés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sz="2000" dirty="0" smtClean="0"/>
              <a:t>többértékű függés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u-HU" altLang="hu-HU" sz="2400" dirty="0" smtClean="0"/>
              <a:t>Állapot megszorítások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altLang="hu-HU" sz="2100" dirty="0" smtClean="0"/>
              <a:t>Az adatbázis érvényes állapotának meg kell felelnie ezeknek a megszorításoknak</a:t>
            </a:r>
            <a:endParaRPr lang="en-US" altLang="hu-HU" sz="21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u-HU" sz="2400" dirty="0" smtClean="0"/>
              <a:t>Átmenet-megszorítások vagy dinamikus megszorítások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sz="2000" dirty="0" smtClean="0"/>
              <a:t>Példa:</a:t>
            </a:r>
            <a:r>
              <a:rPr lang="hu-HU" sz="2000" b="1" dirty="0" smtClean="0"/>
              <a:t> </a:t>
            </a:r>
            <a:r>
              <a:rPr lang="hu-HU" sz="2000" dirty="0" smtClean="0"/>
              <a:t> A dolgozó fizetése csak nőhet.</a:t>
            </a:r>
            <a:endParaRPr lang="en-US" altLang="hu-HU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1913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A r</a:t>
            </a:r>
            <a:r>
              <a:rPr lang="en-US" altLang="hu-HU" smtClean="0"/>
              <a:t>el</a:t>
            </a:r>
            <a:r>
              <a:rPr lang="hu-HU" altLang="hu-HU" smtClean="0"/>
              <a:t>ációs modell fogalmai</a:t>
            </a:r>
            <a:endParaRPr lang="en-US" altLang="hu-HU" smtClean="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229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"/>
          <a:stretch>
            <a:fillRect/>
          </a:stretch>
        </p:blipFill>
        <p:spPr bwMode="auto">
          <a:xfrm>
            <a:off x="381000" y="1295400"/>
            <a:ext cx="792956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7"/>
          <a:stretch>
            <a:fillRect/>
          </a:stretch>
        </p:blipFill>
        <p:spPr bwMode="auto">
          <a:xfrm>
            <a:off x="381000" y="504825"/>
            <a:ext cx="82645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412038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Műveletek a reláción</a:t>
            </a:r>
            <a:endParaRPr lang="en-US" altLang="hu-HU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Adatok kinyerése (lekérdezés)</a:t>
            </a:r>
          </a:p>
          <a:p>
            <a:pPr eaLnBrk="1" hangingPunct="1"/>
            <a:r>
              <a:rPr lang="hu-HU" altLang="hu-HU" smtClean="0"/>
              <a:t>Beszúrás</a:t>
            </a:r>
          </a:p>
          <a:p>
            <a:pPr eaLnBrk="1" hangingPunct="1"/>
            <a:r>
              <a:rPr lang="hu-HU" altLang="hu-HU" smtClean="0"/>
              <a:t>Törlés</a:t>
            </a:r>
          </a:p>
          <a:p>
            <a:pPr eaLnBrk="1" hangingPunct="1"/>
            <a:r>
              <a:rPr lang="hu-HU" altLang="hu-HU" smtClean="0"/>
              <a:t>Módosítás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4400" smtClean="0"/>
              <a:t>A r</a:t>
            </a:r>
            <a:r>
              <a:rPr lang="en-US" altLang="hu-HU" sz="4400" smtClean="0"/>
              <a:t>el</a:t>
            </a:r>
            <a:r>
              <a:rPr lang="hu-HU" altLang="hu-HU" sz="4400" smtClean="0"/>
              <a:t>ációs modell fogalmai</a:t>
            </a:r>
            <a:endParaRPr lang="en-US" altLang="hu-HU" sz="440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5029200"/>
          </a:xfrm>
        </p:spPr>
        <p:txBody>
          <a:bodyPr/>
          <a:lstStyle/>
          <a:p>
            <a:pPr eaLnBrk="1" hangingPunct="1"/>
            <a:r>
              <a:rPr lang="hu-HU" altLang="hu-HU" sz="2000" smtClean="0"/>
              <a:t>A D tartomány atomi értékek halmaza (tartalmazhat NULL értéket is)</a:t>
            </a:r>
          </a:p>
          <a:p>
            <a:pPr lvl="1" eaLnBrk="1" hangingPunct="1"/>
            <a:r>
              <a:rPr lang="hu-HU" altLang="hu-HU" smtClean="0"/>
              <a:t>név, </a:t>
            </a:r>
          </a:p>
          <a:p>
            <a:pPr lvl="1" eaLnBrk="1" hangingPunct="1"/>
            <a:r>
              <a:rPr lang="hu-HU" altLang="hu-HU" smtClean="0"/>
              <a:t>típus, </a:t>
            </a:r>
          </a:p>
          <a:p>
            <a:pPr lvl="1" eaLnBrk="1" hangingPunct="1"/>
            <a:r>
              <a:rPr lang="hu-HU" altLang="hu-HU" smtClean="0"/>
              <a:t>formátum, </a:t>
            </a:r>
          </a:p>
          <a:p>
            <a:pPr lvl="1" eaLnBrk="1" hangingPunct="1"/>
            <a:r>
              <a:rPr lang="hu-HU" altLang="hu-HU" smtClean="0"/>
              <a:t>értékekre vonatkozó megszorítások</a:t>
            </a:r>
          </a:p>
          <a:p>
            <a:pPr eaLnBrk="1" hangingPunct="1"/>
            <a:r>
              <a:rPr lang="hu-HU" altLang="hu-HU" sz="2000" smtClean="0"/>
              <a:t>A r</a:t>
            </a:r>
            <a:r>
              <a:rPr lang="en-US" altLang="hu-HU" sz="2000" smtClean="0"/>
              <a:t>el</a:t>
            </a:r>
            <a:r>
              <a:rPr lang="hu-HU" altLang="hu-HU" sz="2000" smtClean="0"/>
              <a:t>ációs séma </a:t>
            </a:r>
            <a:r>
              <a:rPr lang="en-US" altLang="hu-HU" sz="2000" i="1" smtClean="0"/>
              <a:t>R</a:t>
            </a:r>
          </a:p>
          <a:p>
            <a:pPr lvl="1" eaLnBrk="1" hangingPunct="1"/>
            <a:r>
              <a:rPr lang="en-US" altLang="hu-HU" i="1" smtClean="0"/>
              <a:t>R</a:t>
            </a:r>
            <a:r>
              <a:rPr lang="en-US" altLang="hu-HU" smtClean="0"/>
              <a:t>(</a:t>
            </a:r>
            <a:r>
              <a:rPr lang="en-US" altLang="hu-HU" i="1" smtClean="0"/>
              <a:t>A</a:t>
            </a:r>
            <a:r>
              <a:rPr lang="en-US" altLang="hu-HU" baseline="-25000" smtClean="0"/>
              <a:t>1</a:t>
            </a:r>
            <a:r>
              <a:rPr lang="en-US" altLang="hu-HU" smtClean="0"/>
              <a:t>,</a:t>
            </a:r>
            <a:r>
              <a:rPr lang="en-US" altLang="hu-HU" i="1" smtClean="0"/>
              <a:t> A</a:t>
            </a:r>
            <a:r>
              <a:rPr lang="en-US" altLang="hu-HU" baseline="-25000" smtClean="0"/>
              <a:t>2</a:t>
            </a:r>
            <a:r>
              <a:rPr lang="en-US" altLang="hu-HU" smtClean="0"/>
              <a:t>, ...,</a:t>
            </a:r>
            <a:r>
              <a:rPr lang="en-US" altLang="hu-HU" i="1" smtClean="0"/>
              <a:t>A</a:t>
            </a:r>
            <a:r>
              <a:rPr lang="en-US" altLang="hu-HU" i="1" baseline="-25000" smtClean="0"/>
              <a:t>n</a:t>
            </a:r>
            <a:r>
              <a:rPr lang="en-US" altLang="hu-HU" smtClean="0"/>
              <a:t>)</a:t>
            </a:r>
          </a:p>
          <a:p>
            <a:pPr lvl="1" eaLnBrk="1" hangingPunct="1"/>
            <a:r>
              <a:rPr lang="hu-HU" altLang="hu-HU" smtClean="0"/>
              <a:t>R a séma neve, </a:t>
            </a:r>
          </a:p>
          <a:p>
            <a:pPr lvl="1" eaLnBrk="1" hangingPunct="1"/>
            <a:r>
              <a:rPr lang="en-US" altLang="hu-HU" i="1" smtClean="0"/>
              <a:t>A</a:t>
            </a:r>
            <a:r>
              <a:rPr lang="en-US" altLang="hu-HU" baseline="-25000" smtClean="0"/>
              <a:t>1</a:t>
            </a:r>
            <a:r>
              <a:rPr lang="en-US" altLang="hu-HU" smtClean="0"/>
              <a:t>,</a:t>
            </a:r>
            <a:r>
              <a:rPr lang="en-US" altLang="hu-HU" i="1" smtClean="0"/>
              <a:t> A</a:t>
            </a:r>
            <a:r>
              <a:rPr lang="en-US" altLang="hu-HU" baseline="-25000" smtClean="0"/>
              <a:t>2</a:t>
            </a:r>
            <a:r>
              <a:rPr lang="en-US" altLang="hu-HU" smtClean="0"/>
              <a:t>,</a:t>
            </a:r>
            <a:r>
              <a:rPr lang="en-US" altLang="hu-HU" i="1" smtClean="0"/>
              <a:t> ..., A</a:t>
            </a:r>
            <a:r>
              <a:rPr lang="en-US" altLang="hu-HU" i="1" baseline="-25000" smtClean="0"/>
              <a:t>n</a:t>
            </a:r>
            <a:r>
              <a:rPr lang="hu-HU" altLang="hu-HU" i="1" baseline="-25000" smtClean="0"/>
              <a:t> </a:t>
            </a:r>
            <a:r>
              <a:rPr lang="hu-HU" altLang="hu-HU" smtClean="0"/>
              <a:t>attribútumok</a:t>
            </a:r>
            <a:endParaRPr lang="en-US" altLang="hu-HU" i="1" baseline="-25000" smtClean="0"/>
          </a:p>
          <a:p>
            <a:pPr eaLnBrk="1" hangingPunct="1"/>
            <a:r>
              <a:rPr lang="en-US" altLang="hu-HU" sz="2000" smtClean="0"/>
              <a:t>A</a:t>
            </a:r>
            <a:r>
              <a:rPr lang="hu-HU" altLang="hu-HU" sz="2000" smtClean="0"/>
              <a:t>z </a:t>
            </a:r>
            <a:r>
              <a:rPr lang="en-US" altLang="hu-HU" sz="2000" i="1" smtClean="0"/>
              <a:t>A</a:t>
            </a:r>
            <a:r>
              <a:rPr lang="en-US" altLang="hu-HU" sz="2000" i="1" baseline="-25000" smtClean="0"/>
              <a:t>i</a:t>
            </a:r>
            <a:r>
              <a:rPr lang="en-US" altLang="hu-HU" sz="2000" smtClean="0"/>
              <a:t> </a:t>
            </a:r>
            <a:r>
              <a:rPr lang="hu-HU" altLang="hu-HU" sz="2000" smtClean="0"/>
              <a:t>a</a:t>
            </a:r>
            <a:r>
              <a:rPr lang="en-US" altLang="hu-HU" sz="2000" smtClean="0"/>
              <a:t>ttrib</a:t>
            </a:r>
            <a:r>
              <a:rPr lang="hu-HU" altLang="hu-HU" sz="2000" smtClean="0"/>
              <a:t>útum</a:t>
            </a:r>
            <a:endParaRPr lang="en-US" altLang="hu-HU" sz="2000" smtClean="0"/>
          </a:p>
          <a:p>
            <a:pPr lvl="1" eaLnBrk="1" hangingPunct="1"/>
            <a:r>
              <a:rPr lang="hu-HU" altLang="hu-HU" smtClean="0"/>
              <a:t>A D</a:t>
            </a:r>
            <a:r>
              <a:rPr lang="en-US" altLang="hu-HU" i="1" baseline="-25000" smtClean="0"/>
              <a:t>i</a:t>
            </a:r>
            <a:r>
              <a:rPr lang="hu-HU" altLang="hu-HU" smtClean="0"/>
              <a:t> tartományból veheti fel az értékeit (a tartomány azt attribútum lehetséges elemeit tartalmazza)</a:t>
            </a:r>
          </a:p>
          <a:p>
            <a:pPr lvl="1" eaLnBrk="1" hangingPunct="1"/>
            <a:r>
              <a:rPr lang="en-US" altLang="hu-HU" i="1" smtClean="0"/>
              <a:t>A</a:t>
            </a:r>
            <a:r>
              <a:rPr lang="en-US" altLang="hu-HU" i="1" baseline="-25000" smtClean="0"/>
              <a:t>i</a:t>
            </a:r>
            <a:r>
              <a:rPr lang="en-US" altLang="hu-HU" smtClean="0"/>
              <a:t> </a:t>
            </a:r>
            <a:r>
              <a:rPr lang="hu-HU" altLang="hu-HU" smtClean="0"/>
              <a:t>a</a:t>
            </a:r>
            <a:r>
              <a:rPr lang="en-US" altLang="hu-HU" smtClean="0"/>
              <a:t>ttrib</a:t>
            </a:r>
            <a:r>
              <a:rPr lang="hu-HU" altLang="hu-HU" smtClean="0"/>
              <a:t>útum a D</a:t>
            </a:r>
            <a:r>
              <a:rPr lang="en-US" altLang="hu-HU" i="1" baseline="-25000" smtClean="0"/>
              <a:t>i</a:t>
            </a:r>
            <a:r>
              <a:rPr lang="hu-HU" altLang="hu-HU" smtClean="0"/>
              <a:t> tartomány adott relációs sémában játszott szerepére utaló név</a:t>
            </a:r>
            <a:endParaRPr lang="en-US" altLang="hu-HU" i="1" smtClean="0"/>
          </a:p>
          <a:p>
            <a:pPr eaLnBrk="1" hangingPunct="1"/>
            <a:r>
              <a:rPr lang="hu-HU" altLang="hu-HU" sz="2000" smtClean="0"/>
              <a:t>A reláció foka</a:t>
            </a:r>
          </a:p>
          <a:p>
            <a:pPr lvl="1" eaLnBrk="1" hangingPunct="1"/>
            <a:r>
              <a:rPr lang="hu-HU" altLang="hu-HU" smtClean="0"/>
              <a:t>A relációs séma attribútumainak száma</a:t>
            </a:r>
            <a:endParaRPr lang="en-US" altLang="hu-HU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4400" smtClean="0"/>
              <a:t>A r</a:t>
            </a:r>
            <a:r>
              <a:rPr lang="en-US" altLang="hu-HU" sz="4400" smtClean="0"/>
              <a:t>el</a:t>
            </a:r>
            <a:r>
              <a:rPr lang="hu-HU" altLang="hu-HU" sz="4400" smtClean="0"/>
              <a:t>ációs modell fogalmai</a:t>
            </a:r>
            <a:endParaRPr lang="en-US" altLang="hu-HU" sz="440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altLang="hu-HU" dirty="0" smtClean="0"/>
              <a:t>A r</a:t>
            </a:r>
            <a:r>
              <a:rPr lang="en-US" altLang="hu-HU" dirty="0" smtClean="0"/>
              <a:t>el</a:t>
            </a:r>
            <a:r>
              <a:rPr lang="hu-HU" altLang="hu-HU" dirty="0" err="1" smtClean="0"/>
              <a:t>áció</a:t>
            </a:r>
            <a:r>
              <a:rPr lang="hu-HU" altLang="hu-HU" dirty="0" smtClean="0"/>
              <a:t> </a:t>
            </a:r>
          </a:p>
          <a:p>
            <a:pPr marL="514350" lvl="2" eaLnBrk="1" fontAlgn="auto" hangingPunct="1">
              <a:spcBef>
                <a:spcPts val="750"/>
              </a:spcBef>
              <a:spcAft>
                <a:spcPts val="0"/>
              </a:spcAft>
              <a:defRPr/>
            </a:pPr>
            <a:r>
              <a:rPr lang="pt-BR" sz="2100" dirty="0" smtClean="0"/>
              <a:t>A</a:t>
            </a:r>
            <a:r>
              <a:rPr lang="hu-HU" sz="2100" dirty="0" smtClean="0"/>
              <a:t>z</a:t>
            </a:r>
            <a:r>
              <a:rPr lang="pt-BR" sz="2100" dirty="0" smtClean="0"/>
              <a:t> </a:t>
            </a:r>
            <a:r>
              <a:rPr lang="en-US" altLang="hu-HU" sz="2100" i="1" dirty="0" smtClean="0"/>
              <a:t>R</a:t>
            </a:r>
            <a:r>
              <a:rPr lang="en-US" altLang="hu-HU" sz="2100" dirty="0" smtClean="0"/>
              <a:t>(A</a:t>
            </a:r>
            <a:r>
              <a:rPr lang="en-US" altLang="hu-HU" sz="2100" baseline="-25000" dirty="0" smtClean="0"/>
              <a:t>1</a:t>
            </a:r>
            <a:r>
              <a:rPr lang="en-US" altLang="hu-HU" sz="2100" dirty="0" smtClean="0"/>
              <a:t>,</a:t>
            </a:r>
            <a:r>
              <a:rPr lang="en-US" altLang="hu-HU" sz="2100" i="1" dirty="0" smtClean="0"/>
              <a:t> A</a:t>
            </a:r>
            <a:r>
              <a:rPr lang="en-US" altLang="hu-HU" sz="2100" baseline="-25000" dirty="0" smtClean="0"/>
              <a:t>2</a:t>
            </a:r>
            <a:r>
              <a:rPr lang="en-US" altLang="hu-HU" sz="2100" dirty="0" smtClean="0"/>
              <a:t>, ...,</a:t>
            </a:r>
            <a:r>
              <a:rPr lang="en-US" altLang="hu-HU" sz="2100" i="1" dirty="0" smtClean="0"/>
              <a:t>A</a:t>
            </a:r>
            <a:r>
              <a:rPr lang="en-US" altLang="hu-HU" sz="2100" i="1" baseline="-25000" dirty="0" smtClean="0"/>
              <a:t>n</a:t>
            </a:r>
            <a:r>
              <a:rPr lang="en-US" altLang="hu-HU" sz="2100" dirty="0" smtClean="0"/>
              <a:t>)</a:t>
            </a:r>
            <a:r>
              <a:rPr lang="hu-HU" altLang="hu-HU" sz="2100" dirty="0" smtClean="0"/>
              <a:t> </a:t>
            </a:r>
            <a:r>
              <a:rPr lang="pt-BR" sz="2100" dirty="0" smtClean="0"/>
              <a:t>relációséma egy r relációja – </a:t>
            </a:r>
            <a:r>
              <a:rPr lang="hu-HU" sz="2100" dirty="0" smtClean="0"/>
              <a:t/>
            </a:r>
            <a:br>
              <a:rPr lang="hu-HU" sz="2100" dirty="0" smtClean="0"/>
            </a:br>
            <a:r>
              <a:rPr lang="pt-BR" sz="2100" dirty="0" smtClean="0"/>
              <a:t>amit szokás</a:t>
            </a:r>
            <a:r>
              <a:rPr lang="hu-HU" sz="2100" dirty="0" smtClean="0"/>
              <a:t> </a:t>
            </a:r>
            <a:r>
              <a:rPr lang="pt-BR" sz="2100" dirty="0" smtClean="0"/>
              <a:t>r (R)-rel is jelölni – </a:t>
            </a:r>
            <a:r>
              <a:rPr lang="hu-HU" sz="2100" dirty="0" smtClean="0"/>
              <a:t/>
            </a:r>
            <a:br>
              <a:rPr lang="hu-HU" sz="2100" dirty="0" smtClean="0"/>
            </a:br>
            <a:r>
              <a:rPr lang="pt-BR" sz="2100" dirty="0" smtClean="0"/>
              <a:t>elem n-eseknek egy halmaza:</a:t>
            </a:r>
            <a:r>
              <a:rPr lang="hu-HU" sz="2100" dirty="0" smtClean="0"/>
              <a:t> </a:t>
            </a:r>
            <a:r>
              <a:rPr lang="en-US" altLang="hu-HU" sz="2100" i="1" dirty="0" smtClean="0"/>
              <a:t>r = </a:t>
            </a:r>
            <a:r>
              <a:rPr lang="en-US" altLang="hu-HU" sz="2100" dirty="0" smtClean="0"/>
              <a:t>{</a:t>
            </a:r>
            <a:r>
              <a:rPr lang="en-US" altLang="hu-HU" sz="2100" i="1" dirty="0" smtClean="0"/>
              <a:t>t</a:t>
            </a:r>
            <a:r>
              <a:rPr lang="en-US" altLang="hu-HU" sz="2100" baseline="-25000" dirty="0" smtClean="0"/>
              <a:t>1</a:t>
            </a:r>
            <a:r>
              <a:rPr lang="en-US" altLang="hu-HU" sz="2100" dirty="0" smtClean="0"/>
              <a:t>,</a:t>
            </a:r>
            <a:r>
              <a:rPr lang="en-US" altLang="hu-HU" sz="2100" i="1" dirty="0" smtClean="0"/>
              <a:t> t</a:t>
            </a:r>
            <a:r>
              <a:rPr lang="en-US" altLang="hu-HU" sz="2100" i="1" baseline="-25000" dirty="0" smtClean="0"/>
              <a:t>2</a:t>
            </a:r>
            <a:r>
              <a:rPr lang="en-US" altLang="hu-HU" sz="2100" dirty="0" smtClean="0"/>
              <a:t>, ..., </a:t>
            </a:r>
            <a:r>
              <a:rPr lang="en-US" altLang="hu-HU" sz="2100" i="1" dirty="0" smtClean="0"/>
              <a:t>t</a:t>
            </a:r>
            <a:r>
              <a:rPr lang="en-US" altLang="hu-HU" sz="2100" i="1" baseline="-25000" dirty="0" smtClean="0"/>
              <a:t>m</a:t>
            </a:r>
            <a:r>
              <a:rPr lang="en-US" altLang="hu-HU" sz="2100" dirty="0" smtClean="0"/>
              <a:t>}</a:t>
            </a:r>
          </a:p>
          <a:p>
            <a:pPr marL="514350" lvl="2" eaLnBrk="1" fontAlgn="auto" hangingPunct="1">
              <a:spcBef>
                <a:spcPts val="750"/>
              </a:spcBef>
              <a:spcAft>
                <a:spcPts val="0"/>
              </a:spcAft>
              <a:defRPr/>
            </a:pPr>
            <a:r>
              <a:rPr lang="hu-HU" sz="2100" dirty="0" smtClean="0"/>
              <a:t>Minden </a:t>
            </a:r>
            <a:r>
              <a:rPr lang="en-US" altLang="hu-HU" sz="2100" i="1" dirty="0" smtClean="0"/>
              <a:t>t</a:t>
            </a:r>
            <a:r>
              <a:rPr lang="hu-HU" altLang="hu-HU" sz="2100" baseline="-25000" dirty="0" smtClean="0"/>
              <a:t>i</a:t>
            </a:r>
            <a:r>
              <a:rPr lang="hu-HU" altLang="hu-HU" sz="2100" dirty="0" smtClean="0"/>
              <a:t> </a:t>
            </a:r>
            <a:r>
              <a:rPr lang="hu-HU" sz="500" dirty="0" smtClean="0"/>
              <a:t> </a:t>
            </a:r>
            <a:r>
              <a:rPr lang="hu-HU" sz="2100" dirty="0" smtClean="0"/>
              <a:t>elem (1&lt;=  i&lt;=  m) n darab értéknek egy rendezett listája: </a:t>
            </a:r>
            <a:r>
              <a:rPr lang="en-US" altLang="hu-HU" sz="2100" i="1" dirty="0" smtClean="0"/>
              <a:t>t</a:t>
            </a:r>
            <a:r>
              <a:rPr lang="hu-HU" altLang="hu-HU" sz="2100" baseline="-25000" dirty="0" smtClean="0"/>
              <a:t>i  </a:t>
            </a:r>
            <a:r>
              <a:rPr lang="hu-HU" sz="2100" dirty="0" smtClean="0"/>
              <a:t>= &lt;v</a:t>
            </a:r>
            <a:r>
              <a:rPr lang="hu-HU" sz="2100" baseline="-25000" dirty="0" smtClean="0"/>
              <a:t>i1</a:t>
            </a:r>
            <a:r>
              <a:rPr lang="hu-HU" sz="2100" dirty="0" smtClean="0"/>
              <a:t>, v</a:t>
            </a:r>
            <a:r>
              <a:rPr lang="hu-HU" sz="2100" baseline="-25000" dirty="0" smtClean="0"/>
              <a:t>i2</a:t>
            </a:r>
            <a:r>
              <a:rPr lang="hu-HU" sz="2100" dirty="0" smtClean="0"/>
              <a:t>, … </a:t>
            </a:r>
            <a:r>
              <a:rPr lang="hu-HU" sz="2100" dirty="0" err="1" smtClean="0"/>
              <a:t>v</a:t>
            </a:r>
            <a:r>
              <a:rPr lang="hu-HU" sz="2100" baseline="-25000" dirty="0" err="1" smtClean="0"/>
              <a:t>in</a:t>
            </a:r>
            <a:r>
              <a:rPr lang="hu-HU" sz="2100" dirty="0" smtClean="0"/>
              <a:t>&gt;, ahol </a:t>
            </a:r>
          </a:p>
          <a:p>
            <a:pPr marL="514350" lvl="2" eaLnBrk="1" fontAlgn="auto" hangingPunct="1">
              <a:spcBef>
                <a:spcPts val="750"/>
              </a:spcBef>
              <a:spcAft>
                <a:spcPts val="0"/>
              </a:spcAft>
              <a:defRPr/>
            </a:pPr>
            <a:r>
              <a:rPr lang="hu-HU" sz="2100" dirty="0" smtClean="0"/>
              <a:t>minden </a:t>
            </a:r>
            <a:r>
              <a:rPr lang="hu-HU" sz="2100" dirty="0" err="1" smtClean="0"/>
              <a:t>v</a:t>
            </a:r>
            <a:r>
              <a:rPr lang="hu-HU" sz="2100" baseline="-25000" dirty="0" err="1" smtClean="0"/>
              <a:t>ij</a:t>
            </a:r>
            <a:r>
              <a:rPr lang="hu-HU" sz="2100" baseline="-25000" dirty="0" smtClean="0"/>
              <a:t> </a:t>
            </a:r>
            <a:r>
              <a:rPr lang="hu-HU" sz="2100" dirty="0" smtClean="0"/>
              <a:t>érték (1&lt;= j&lt;= n) vagy A</a:t>
            </a:r>
            <a:r>
              <a:rPr lang="hu-HU" sz="2100" baseline="-25000" dirty="0" smtClean="0"/>
              <a:t>j </a:t>
            </a:r>
            <a:r>
              <a:rPr lang="hu-HU" sz="2100" dirty="0" smtClean="0"/>
              <a:t> tartományának az eleme.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u-HU" altLang="hu-HU" dirty="0" smtClean="0"/>
              <a:t>A reláció (másik </a:t>
            </a:r>
            <a:r>
              <a:rPr lang="hu-HU" altLang="hu-HU" dirty="0" err="1" smtClean="0"/>
              <a:t>def</a:t>
            </a:r>
            <a:r>
              <a:rPr lang="hu-HU" altLang="hu-HU" dirty="0" smtClean="0"/>
              <a:t>)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hu-HU" altLang="hu-HU" dirty="0" smtClean="0"/>
              <a:t>Az R-et meghatározó tartományok Descartes szorzatának a részhalmaza: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hu-HU" i="1" dirty="0" smtClean="0">
                <a:cs typeface="Courier New" panose="02070309020205020404" pitchFamily="49" charset="0"/>
              </a:rPr>
              <a:t>r</a:t>
            </a:r>
            <a:r>
              <a:rPr lang="en-US" altLang="hu-HU" dirty="0" smtClean="0">
                <a:cs typeface="Courier New" panose="02070309020205020404" pitchFamily="49" charset="0"/>
              </a:rPr>
              <a:t>(</a:t>
            </a:r>
            <a:r>
              <a:rPr lang="en-US" altLang="hu-HU" i="1" dirty="0" smtClean="0">
                <a:cs typeface="Courier New" panose="02070309020205020404" pitchFamily="49" charset="0"/>
              </a:rPr>
              <a:t>R</a:t>
            </a:r>
            <a:r>
              <a:rPr lang="en-US" altLang="hu-HU" dirty="0" smtClean="0">
                <a:cs typeface="Courier New" panose="02070309020205020404" pitchFamily="49" charset="0"/>
              </a:rPr>
              <a:t>)</a:t>
            </a:r>
            <a:r>
              <a:rPr lang="en-US" altLang="hu-HU" i="1" dirty="0" smtClean="0">
                <a:cs typeface="Courier New" panose="02070309020205020404" pitchFamily="49" charset="0"/>
              </a:rPr>
              <a:t> </a:t>
            </a:r>
            <a:r>
              <a:rPr lang="en-US" altLang="hu-HU" dirty="0" smtClean="0">
                <a:cs typeface="Courier New" panose="02070309020205020404" pitchFamily="49" charset="0"/>
              </a:rPr>
              <a:t>⊆ (</a:t>
            </a:r>
            <a:r>
              <a:rPr lang="en-US" altLang="hu-HU" dirty="0" err="1" smtClean="0">
                <a:cs typeface="Courier New" panose="02070309020205020404" pitchFamily="49" charset="0"/>
              </a:rPr>
              <a:t>dom</a:t>
            </a:r>
            <a:r>
              <a:rPr lang="en-US" altLang="hu-HU" i="1" dirty="0" smtClean="0">
                <a:cs typeface="Courier New" panose="02070309020205020404" pitchFamily="49" charset="0"/>
              </a:rPr>
              <a:t>(A</a:t>
            </a:r>
            <a:r>
              <a:rPr lang="en-US" altLang="hu-HU" baseline="-25000" dirty="0" smtClean="0">
                <a:cs typeface="Courier New" panose="02070309020205020404" pitchFamily="49" charset="0"/>
              </a:rPr>
              <a:t>1</a:t>
            </a:r>
            <a:r>
              <a:rPr lang="en-US" altLang="hu-HU" dirty="0" smtClean="0">
                <a:cs typeface="Courier New" panose="02070309020205020404" pitchFamily="49" charset="0"/>
              </a:rPr>
              <a:t>)</a:t>
            </a:r>
            <a:r>
              <a:rPr lang="en-US" altLang="hu-HU" i="1" dirty="0" smtClean="0">
                <a:cs typeface="Courier New" panose="02070309020205020404" pitchFamily="49" charset="0"/>
              </a:rPr>
              <a:t> </a:t>
            </a:r>
            <a:r>
              <a:rPr lang="en-US" altLang="hu-HU" dirty="0" smtClean="0">
                <a:cs typeface="Courier New" panose="02070309020205020404" pitchFamily="49" charset="0"/>
              </a:rPr>
              <a:t>×</a:t>
            </a:r>
            <a:r>
              <a:rPr lang="en-US" altLang="hu-HU" i="1" dirty="0" smtClean="0">
                <a:cs typeface="Courier New" panose="02070309020205020404" pitchFamily="49" charset="0"/>
              </a:rPr>
              <a:t> </a:t>
            </a:r>
            <a:r>
              <a:rPr lang="en-US" altLang="hu-HU" dirty="0" err="1" smtClean="0">
                <a:cs typeface="Courier New" panose="02070309020205020404" pitchFamily="49" charset="0"/>
              </a:rPr>
              <a:t>dom</a:t>
            </a:r>
            <a:r>
              <a:rPr lang="en-US" altLang="hu-HU" dirty="0" smtClean="0">
                <a:cs typeface="Courier New" panose="02070309020205020404" pitchFamily="49" charset="0"/>
              </a:rPr>
              <a:t>(</a:t>
            </a:r>
            <a:r>
              <a:rPr lang="en-US" altLang="hu-HU" i="1" dirty="0" smtClean="0">
                <a:cs typeface="Courier New" panose="02070309020205020404" pitchFamily="49" charset="0"/>
              </a:rPr>
              <a:t>A</a:t>
            </a:r>
            <a:r>
              <a:rPr lang="en-US" altLang="hu-HU" baseline="-25000" dirty="0" smtClean="0">
                <a:cs typeface="Courier New" panose="02070309020205020404" pitchFamily="49" charset="0"/>
              </a:rPr>
              <a:t>2</a:t>
            </a:r>
            <a:r>
              <a:rPr lang="en-US" altLang="hu-HU" dirty="0" smtClean="0">
                <a:cs typeface="Courier New" panose="02070309020205020404" pitchFamily="49" charset="0"/>
              </a:rPr>
              <a:t>)</a:t>
            </a:r>
            <a:r>
              <a:rPr lang="en-US" altLang="hu-HU" i="1" dirty="0" smtClean="0">
                <a:cs typeface="Courier New" panose="02070309020205020404" pitchFamily="49" charset="0"/>
              </a:rPr>
              <a:t> </a:t>
            </a:r>
            <a:r>
              <a:rPr lang="en-US" altLang="hu-HU" dirty="0" smtClean="0">
                <a:cs typeface="Courier New" panose="02070309020205020404" pitchFamily="49" charset="0"/>
              </a:rPr>
              <a:t>× ... × </a:t>
            </a:r>
            <a:r>
              <a:rPr lang="en-US" altLang="hu-HU" dirty="0" err="1" smtClean="0">
                <a:cs typeface="Courier New" panose="02070309020205020404" pitchFamily="49" charset="0"/>
              </a:rPr>
              <a:t>dom</a:t>
            </a:r>
            <a:r>
              <a:rPr lang="en-US" altLang="hu-HU" dirty="0" smtClean="0">
                <a:cs typeface="Courier New" panose="02070309020205020404" pitchFamily="49" charset="0"/>
              </a:rPr>
              <a:t>(</a:t>
            </a:r>
            <a:r>
              <a:rPr lang="en-US" altLang="hu-HU" i="1" dirty="0" smtClean="0">
                <a:cs typeface="Courier New" panose="02070309020205020404" pitchFamily="49" charset="0"/>
              </a:rPr>
              <a:t>A</a:t>
            </a:r>
            <a:r>
              <a:rPr lang="en-US" altLang="hu-HU" i="1" baseline="-25000" dirty="0" smtClean="0">
                <a:cs typeface="Courier New" panose="02070309020205020404" pitchFamily="49" charset="0"/>
              </a:rPr>
              <a:t>n</a:t>
            </a:r>
            <a:r>
              <a:rPr lang="en-US" altLang="hu-HU" dirty="0" smtClean="0">
                <a:cs typeface="Courier New" panose="02070309020205020404" pitchFamily="49" charset="0"/>
              </a:rPr>
              <a:t>))</a:t>
            </a:r>
            <a:endParaRPr lang="hu-HU" altLang="hu-HU" dirty="0" smtClean="0"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(A definícióban említett elem n-eseket rekordoknak is nevezzük.)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(Egy t rekordban szereplő </a:t>
            </a:r>
            <a:r>
              <a:rPr lang="hu-HU" dirty="0" err="1" smtClean="0"/>
              <a:t>j-edik</a:t>
            </a:r>
            <a:r>
              <a:rPr lang="hu-HU" dirty="0" smtClean="0"/>
              <a:t> értékre, amely az A</a:t>
            </a:r>
            <a:r>
              <a:rPr lang="hu-HU" baseline="-25000" dirty="0" smtClean="0"/>
              <a:t>j</a:t>
            </a:r>
            <a:r>
              <a:rPr lang="hu-HU" dirty="0" smtClean="0"/>
              <a:t> attribútumhoz tartozik, t[A</a:t>
            </a:r>
            <a:r>
              <a:rPr lang="hu-HU" baseline="-25000" dirty="0" smtClean="0"/>
              <a:t>j</a:t>
            </a:r>
            <a:r>
              <a:rPr lang="hu-HU" dirty="0" smtClean="0"/>
              <a:t> ]</a:t>
            </a:r>
            <a:r>
              <a:rPr lang="hu-HU" dirty="0" err="1" smtClean="0"/>
              <a:t>-vel</a:t>
            </a:r>
            <a:r>
              <a:rPr lang="hu-HU" dirty="0" smtClean="0"/>
              <a:t> (vagy röviden t[j]</a:t>
            </a:r>
            <a:r>
              <a:rPr lang="hu-HU" dirty="0" err="1" smtClean="0"/>
              <a:t>-vel</a:t>
            </a:r>
            <a:r>
              <a:rPr lang="hu-HU" dirty="0" smtClean="0"/>
              <a:t>) hivatkozhatunk.)</a:t>
            </a:r>
            <a:endParaRPr lang="en-US" altLang="hu-HU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hu-HU" dirty="0" smtClean="0">
              <a:cs typeface="Courier New" panose="02070309020205020404" pitchFamily="49" charset="0"/>
            </a:endParaRPr>
          </a:p>
          <a:p>
            <a:pPr marL="514350" lvl="2" eaLnBrk="1" fontAlgn="auto" hangingPunct="1">
              <a:spcBef>
                <a:spcPts val="750"/>
              </a:spcBef>
              <a:spcAft>
                <a:spcPts val="0"/>
              </a:spcAft>
              <a:defRPr/>
            </a:pPr>
            <a:endParaRPr lang="en-US" altLang="hu-H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3600" smtClean="0"/>
              <a:t>A r</a:t>
            </a:r>
            <a:r>
              <a:rPr lang="en-US" altLang="hu-HU" sz="3600" smtClean="0"/>
              <a:t>el</a:t>
            </a:r>
            <a:r>
              <a:rPr lang="hu-HU" altLang="hu-HU" sz="3600" smtClean="0"/>
              <a:t>ációs modell fogalmai</a:t>
            </a:r>
            <a:endParaRPr lang="en-US" altLang="hu-HU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Egy reláció sorai között nem értelmezhető sorrend, mert egy halmaz elemei. </a:t>
            </a:r>
          </a:p>
          <a:p>
            <a:pPr eaLnBrk="1" hangingPunct="1"/>
            <a:r>
              <a:rPr lang="hu-HU" altLang="hu-HU" smtClean="0"/>
              <a:t>Ha egy sort</a:t>
            </a:r>
            <a:r>
              <a:rPr lang="en-US" altLang="hu-HU" smtClean="0"/>
              <a:t> (&lt;attrib</a:t>
            </a:r>
            <a:r>
              <a:rPr lang="hu-HU" altLang="hu-HU" smtClean="0"/>
              <a:t>útum</a:t>
            </a:r>
            <a:r>
              <a:rPr lang="en-US" altLang="hu-HU" smtClean="0"/>
              <a:t>&gt;, &lt;</a:t>
            </a:r>
            <a:r>
              <a:rPr lang="hu-HU" altLang="hu-HU" smtClean="0"/>
              <a:t>érték</a:t>
            </a:r>
            <a:r>
              <a:rPr lang="en-US" altLang="hu-HU" smtClean="0"/>
              <a:t>&gt;) </a:t>
            </a:r>
            <a:r>
              <a:rPr lang="hu-HU" altLang="hu-HU" smtClean="0"/>
              <a:t>párok halmazaként értelmezünk, akkor az attribútumok rendezettsége nem lényeges, mert a név és az érték együtt szerepel.</a:t>
            </a:r>
          </a:p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3200" smtClean="0"/>
              <a:t>A r</a:t>
            </a:r>
            <a:r>
              <a:rPr lang="en-US" altLang="hu-HU" sz="3200" smtClean="0"/>
              <a:t>el</a:t>
            </a:r>
            <a:r>
              <a:rPr lang="hu-HU" altLang="hu-HU" sz="3200" smtClean="0"/>
              <a:t>ációs modell fogalmai</a:t>
            </a:r>
            <a:endParaRPr lang="en-US" altLang="hu-HU" smtClean="0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19313"/>
            <a:ext cx="81915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3600" smtClean="0"/>
              <a:t>A r</a:t>
            </a:r>
            <a:r>
              <a:rPr lang="en-US" altLang="hu-HU" sz="3600" smtClean="0"/>
              <a:t>el</a:t>
            </a:r>
            <a:r>
              <a:rPr lang="hu-HU" altLang="hu-HU" sz="3600" smtClean="0"/>
              <a:t>ációs modell fogalmai</a:t>
            </a:r>
            <a:endParaRPr lang="en-US" altLang="hu-HU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A sor (record) értékei </a:t>
            </a:r>
          </a:p>
          <a:p>
            <a:pPr lvl="1" eaLnBrk="1" hangingPunct="1"/>
            <a:r>
              <a:rPr lang="hu-HU" altLang="hu-HU" smtClean="0"/>
              <a:t>Egy record minden értéke atomi, ezért</a:t>
            </a:r>
          </a:p>
          <a:p>
            <a:pPr lvl="1" eaLnBrk="1" hangingPunct="1"/>
            <a:r>
              <a:rPr lang="hu-HU" altLang="hu-HU" smtClean="0"/>
              <a:t>az összetett és a halmazértékű attribútumok nem megengedettek (1NF)</a:t>
            </a:r>
            <a:endParaRPr lang="en-US" altLang="hu-HU" smtClean="0"/>
          </a:p>
          <a:p>
            <a:pPr lvl="1" eaLnBrk="1" hangingPunct="1"/>
            <a:r>
              <a:rPr lang="hu-HU" altLang="hu-HU" smtClean="0"/>
              <a:t>A halmazértékű a</a:t>
            </a:r>
            <a:r>
              <a:rPr lang="en-US" altLang="hu-HU" smtClean="0"/>
              <a:t>ttrib</a:t>
            </a:r>
            <a:r>
              <a:rPr lang="hu-HU" altLang="hu-HU" smtClean="0"/>
              <a:t>útumok helyett több relációt használunk</a:t>
            </a:r>
          </a:p>
          <a:p>
            <a:pPr lvl="1" eaLnBrk="1" hangingPunct="1"/>
            <a:r>
              <a:rPr lang="hu-HU" altLang="hu-HU" smtClean="0"/>
              <a:t>Az összetett attribútumok helyett annak egyszerű komponenseit használjuk</a:t>
            </a:r>
            <a:endParaRPr lang="en-US" altLang="hu-HU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4400" smtClean="0"/>
              <a:t>A r</a:t>
            </a:r>
            <a:r>
              <a:rPr lang="en-US" altLang="hu-HU" sz="4400" smtClean="0"/>
              <a:t>el</a:t>
            </a:r>
            <a:r>
              <a:rPr lang="hu-HU" altLang="hu-HU" sz="4400" smtClean="0"/>
              <a:t>ációs modell fogalmai</a:t>
            </a:r>
            <a:endParaRPr lang="en-US" altLang="hu-HU" sz="44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NULL </a:t>
            </a:r>
            <a:r>
              <a:rPr lang="hu-HU" altLang="hu-HU" smtClean="0"/>
              <a:t>érték </a:t>
            </a:r>
          </a:p>
          <a:p>
            <a:pPr lvl="1" eaLnBrk="1" hangingPunct="1"/>
            <a:r>
              <a:rPr lang="hu-HU" altLang="hu-HU" smtClean="0"/>
              <a:t>Egy attribútum értékét akkor képviseli, ha az ismeretlen a következő értelemben: </a:t>
            </a:r>
          </a:p>
          <a:p>
            <a:pPr lvl="2" eaLnBrk="1" hangingPunct="1"/>
            <a:r>
              <a:rPr lang="hu-HU" altLang="hu-HU" i="1" smtClean="0"/>
              <a:t>Nem tudjuk, hogy létezik-e az adott érték</a:t>
            </a:r>
          </a:p>
          <a:p>
            <a:pPr lvl="2" eaLnBrk="1" hangingPunct="1"/>
            <a:r>
              <a:rPr lang="hu-HU" altLang="hu-HU" i="1" smtClean="0"/>
              <a:t>Az érték létezik, de nem tudjuk</a:t>
            </a:r>
          </a:p>
          <a:p>
            <a:pPr lvl="2" eaLnBrk="1" hangingPunct="1"/>
            <a:r>
              <a:rPr lang="hu-HU" altLang="hu-HU" i="1" smtClean="0"/>
              <a:t>Az érték nem létezhet az adott előfordulásra</a:t>
            </a:r>
            <a:endParaRPr lang="en-US" altLang="hu-HU" i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 r</a:t>
            </a:r>
            <a:r>
              <a:rPr lang="en-US" altLang="hu-HU" smtClean="0"/>
              <a:t>el</a:t>
            </a:r>
            <a:r>
              <a:rPr lang="hu-HU" altLang="hu-HU" smtClean="0"/>
              <a:t>ációs modell megszorításai</a:t>
            </a:r>
            <a:endParaRPr lang="en-US" altLang="hu-HU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sz="2400" smtClean="0"/>
              <a:t>A megszorítások </a:t>
            </a:r>
          </a:p>
          <a:p>
            <a:pPr lvl="1" eaLnBrk="1" hangingPunct="1"/>
            <a:r>
              <a:rPr lang="hu-HU" altLang="hu-HU" sz="2000" smtClean="0"/>
              <a:t>Egy adatbázis állapot aktuális értékeire vonatkoznak</a:t>
            </a:r>
          </a:p>
          <a:p>
            <a:pPr lvl="1" eaLnBrk="1" hangingPunct="1"/>
            <a:r>
              <a:rPr lang="hu-HU" altLang="hu-HU" sz="2000" smtClean="0"/>
              <a:t>Az adatbázis által reprezentált minivilág szabályaiból származnak</a:t>
            </a:r>
            <a:endParaRPr lang="en-US" altLang="hu-HU" sz="2000" smtClean="0"/>
          </a:p>
          <a:p>
            <a:pPr eaLnBrk="1" hangingPunct="1"/>
            <a:r>
              <a:rPr lang="hu-HU" altLang="hu-HU" sz="2400" smtClean="0"/>
              <a:t>Csoportosítása:</a:t>
            </a:r>
          </a:p>
          <a:p>
            <a:pPr lvl="1" eaLnBrk="1" hangingPunct="1"/>
            <a:r>
              <a:rPr lang="hu-HU" altLang="hu-HU" sz="1700" smtClean="0"/>
              <a:t> </a:t>
            </a:r>
            <a:r>
              <a:rPr lang="hu-HU" altLang="hu-HU" sz="2000" smtClean="0"/>
              <a:t>Az adatmodellben rejlő megszorítások: modellalapú vagy implicit megszorítások. (Pl. a relációk jellemzői)</a:t>
            </a:r>
          </a:p>
          <a:p>
            <a:pPr lvl="1" eaLnBrk="1" hangingPunct="1"/>
            <a:r>
              <a:rPr lang="hu-HU" altLang="hu-HU" sz="2000" smtClean="0"/>
              <a:t> Az adatmodell sémáiban közvetlenül kifejezett megszorítások: sémaalapú (integritási) vagy explicit megszorítások.</a:t>
            </a:r>
          </a:p>
          <a:p>
            <a:pPr lvl="1" eaLnBrk="1" hangingPunct="1"/>
            <a:r>
              <a:rPr lang="hu-HU" altLang="hu-HU" sz="2000" smtClean="0"/>
              <a:t> Olyan megszorítások, amelyeket nem lehet közvetlenül az adatmodell sémáiban kifejezni, és ezért az alkalmazói programokkal kell kifejezni és érvényre juttatni őket: alkalmazásalapú vagy szemantikus megszorítások vagy üzleti szabályok.</a:t>
            </a:r>
            <a:endParaRPr lang="en-US" altLang="hu-HU" sz="200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1184</Words>
  <Application>Microsoft Office PowerPoint</Application>
  <PresentationFormat>Diavetítés a képernyőre (4:3 oldalarány)</PresentationFormat>
  <Paragraphs>144</Paragraphs>
  <Slides>22</Slides>
  <Notes>4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4</vt:i4>
      </vt:variant>
      <vt:variant>
        <vt:lpstr>Diacímek</vt:lpstr>
      </vt:variant>
      <vt:variant>
        <vt:i4>22</vt:i4>
      </vt:variant>
    </vt:vector>
  </HeadingPairs>
  <TitlesOfParts>
    <vt:vector size="33" baseType="lpstr">
      <vt:lpstr>Arial</vt:lpstr>
      <vt:lpstr>Calibri</vt:lpstr>
      <vt:lpstr>Times New Roman</vt:lpstr>
      <vt:lpstr>Calibri Light</vt:lpstr>
      <vt:lpstr>Century Gothic</vt:lpstr>
      <vt:lpstr>ヒラギノ角ゴ Pro W3</vt:lpstr>
      <vt:lpstr>Courier New</vt:lpstr>
      <vt:lpstr>Default Design</vt:lpstr>
      <vt:lpstr>Office Theme</vt:lpstr>
      <vt:lpstr>Office-téma</vt:lpstr>
      <vt:lpstr>1_Office-téma</vt:lpstr>
      <vt:lpstr>A relációs modell</vt:lpstr>
      <vt:lpstr>A relációs modell fogalmai</vt:lpstr>
      <vt:lpstr>A relációs modell fogalmai</vt:lpstr>
      <vt:lpstr>A relációs modell fogalmai</vt:lpstr>
      <vt:lpstr>A relációs modell fogalmai</vt:lpstr>
      <vt:lpstr>A relációs modell fogalmai</vt:lpstr>
      <vt:lpstr>A relációs modell fogalmai</vt:lpstr>
      <vt:lpstr>A relációs modell fogalmai</vt:lpstr>
      <vt:lpstr>A relációs modell megszorításai</vt:lpstr>
      <vt:lpstr>Integritási megszorítások </vt:lpstr>
      <vt:lpstr>Integritási megszorítások </vt:lpstr>
      <vt:lpstr>Integritási megszorítások </vt:lpstr>
      <vt:lpstr>Integritási megszorítások </vt:lpstr>
      <vt:lpstr>Integritási megszorítások </vt:lpstr>
      <vt:lpstr>Integritási megszorítások </vt:lpstr>
      <vt:lpstr>Integritási megszorítások </vt:lpstr>
      <vt:lpstr>Relációs adatbázis séma és  relációs adatbázis</vt:lpstr>
      <vt:lpstr>Más típusú megszorítások</vt:lpstr>
      <vt:lpstr>PowerPoint bemutató</vt:lpstr>
      <vt:lpstr>PowerPoint bemutató</vt:lpstr>
      <vt:lpstr>PowerPoint bemutató</vt:lpstr>
      <vt:lpstr>Műveletek a reláción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Ani</cp:lastModifiedBy>
  <cp:revision>83</cp:revision>
  <dcterms:created xsi:type="dcterms:W3CDTF">2010-05-06T15:58:58Z</dcterms:created>
  <dcterms:modified xsi:type="dcterms:W3CDTF">2016-10-08T08:17:56Z</dcterms:modified>
</cp:coreProperties>
</file>