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59"/>
  </p:notesMasterIdLst>
  <p:sldIdLst>
    <p:sldId id="257" r:id="rId3"/>
    <p:sldId id="338" r:id="rId4"/>
    <p:sldId id="301" r:id="rId5"/>
    <p:sldId id="309" r:id="rId6"/>
    <p:sldId id="310" r:id="rId7"/>
    <p:sldId id="311" r:id="rId8"/>
    <p:sldId id="312" r:id="rId9"/>
    <p:sldId id="339" r:id="rId10"/>
    <p:sldId id="313" r:id="rId11"/>
    <p:sldId id="314" r:id="rId12"/>
    <p:sldId id="315" r:id="rId13"/>
    <p:sldId id="340" r:id="rId14"/>
    <p:sldId id="316" r:id="rId15"/>
    <p:sldId id="317" r:id="rId16"/>
    <p:sldId id="302" r:id="rId17"/>
    <p:sldId id="319" r:id="rId18"/>
    <p:sldId id="367" r:id="rId19"/>
    <p:sldId id="320" r:id="rId20"/>
    <p:sldId id="365" r:id="rId21"/>
    <p:sldId id="349" r:id="rId22"/>
    <p:sldId id="350" r:id="rId23"/>
    <p:sldId id="352" r:id="rId24"/>
    <p:sldId id="341" r:id="rId25"/>
    <p:sldId id="323" r:id="rId26"/>
    <p:sldId id="324" r:id="rId27"/>
    <p:sldId id="325" r:id="rId28"/>
    <p:sldId id="368" r:id="rId29"/>
    <p:sldId id="369" r:id="rId30"/>
    <p:sldId id="370" r:id="rId31"/>
    <p:sldId id="371" r:id="rId32"/>
    <p:sldId id="342" r:id="rId33"/>
    <p:sldId id="328" r:id="rId34"/>
    <p:sldId id="343" r:id="rId35"/>
    <p:sldId id="372" r:id="rId36"/>
    <p:sldId id="329" r:id="rId37"/>
    <p:sldId id="344" r:id="rId38"/>
    <p:sldId id="345" r:id="rId39"/>
    <p:sldId id="373" r:id="rId40"/>
    <p:sldId id="305" r:id="rId41"/>
    <p:sldId id="346" r:id="rId42"/>
    <p:sldId id="347" r:id="rId43"/>
    <p:sldId id="306" r:id="rId44"/>
    <p:sldId id="356" r:id="rId45"/>
    <p:sldId id="358" r:id="rId46"/>
    <p:sldId id="357" r:id="rId47"/>
    <p:sldId id="336" r:id="rId48"/>
    <p:sldId id="360" r:id="rId49"/>
    <p:sldId id="359" r:id="rId50"/>
    <p:sldId id="307" r:id="rId51"/>
    <p:sldId id="361" r:id="rId52"/>
    <p:sldId id="362" r:id="rId53"/>
    <p:sldId id="364" r:id="rId54"/>
    <p:sldId id="337" r:id="rId55"/>
    <p:sldId id="366" r:id="rId56"/>
    <p:sldId id="354" r:id="rId57"/>
    <p:sldId id="353"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FC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80641" autoAdjust="0"/>
  </p:normalViewPr>
  <p:slideViewPr>
    <p:cSldViewPr>
      <p:cViewPr varScale="1">
        <p:scale>
          <a:sx n="66" d="100"/>
          <a:sy n="66" d="100"/>
        </p:scale>
        <p:origin x="149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507BCAAD-E4E1-42FB-8807-7872CB966CA9}" type="datetimeFigureOut">
              <a:rPr lang="en-US"/>
              <a:pPr>
                <a:defRPr/>
              </a:pPr>
              <a:t>10/8/2016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0F64A72-2779-4C34-A0F3-3F5A34CB895A}" type="slidenum">
              <a:rPr lang="en-US" altLang="hu-HU"/>
              <a:pPr>
                <a:defRPr/>
              </a:pPr>
              <a:t>‹#›</a:t>
            </a:fld>
            <a:endParaRPr lang="en-US" altLang="hu-HU"/>
          </a:p>
        </p:txBody>
      </p:sp>
    </p:spTree>
    <p:extLst>
      <p:ext uri="{BB962C8B-B14F-4D97-AF65-F5344CB8AC3E}">
        <p14:creationId xmlns:p14="http://schemas.microsoft.com/office/powerpoint/2010/main" val="69600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Megőrizni: Azaz a normalizálás során nem veszíteni összefüggéseket</a:t>
            </a:r>
          </a:p>
        </p:txBody>
      </p:sp>
      <p:sp>
        <p:nvSpPr>
          <p:cNvPr id="8196"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DF23BB-F928-466B-80BC-CE6B95134393}" type="slidenum">
              <a:rPr lang="en-US" altLang="hu-HU" smtClean="0"/>
              <a:pPr/>
              <a:t>2</a:t>
            </a:fld>
            <a:endParaRPr lang="en-US" altLang="hu-HU" smtClean="0"/>
          </a:p>
        </p:txBody>
      </p:sp>
    </p:spTree>
    <p:extLst>
      <p:ext uri="{BB962C8B-B14F-4D97-AF65-F5344CB8AC3E}">
        <p14:creationId xmlns:p14="http://schemas.microsoft.com/office/powerpoint/2010/main" val="1672026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Példa: terem, időpont, max. létszám</a:t>
            </a:r>
          </a:p>
        </p:txBody>
      </p:sp>
      <p:sp>
        <p:nvSpPr>
          <p:cNvPr id="43012"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81FB06-38DA-42CA-80C4-92673F466D04}" type="slidenum">
              <a:rPr lang="en-US" altLang="hu-HU" smtClean="0"/>
              <a:pPr/>
              <a:t>33</a:t>
            </a:fld>
            <a:endParaRPr lang="en-US" altLang="hu-HU" smtClean="0"/>
          </a:p>
        </p:txBody>
      </p:sp>
    </p:spTree>
    <p:extLst>
      <p:ext uri="{BB962C8B-B14F-4D97-AF65-F5344CB8AC3E}">
        <p14:creationId xmlns:p14="http://schemas.microsoft.com/office/powerpoint/2010/main" val="32483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The instructor has only one course</a:t>
            </a:r>
          </a:p>
        </p:txBody>
      </p:sp>
      <p:sp>
        <p:nvSpPr>
          <p:cNvPr id="55300"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5BE1C3-2271-4979-9FD6-EE636D685506}" type="slidenum">
              <a:rPr lang="en-US" altLang="hu-HU" smtClean="0"/>
              <a:pPr/>
              <a:t>41</a:t>
            </a:fld>
            <a:endParaRPr lang="en-US" altLang="hu-HU" smtClean="0"/>
          </a:p>
        </p:txBody>
      </p:sp>
    </p:spTree>
    <p:extLst>
      <p:ext uri="{BB962C8B-B14F-4D97-AF65-F5344CB8AC3E}">
        <p14:creationId xmlns:p14="http://schemas.microsoft.com/office/powerpoint/2010/main" val="26783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If we have two or more multivalued independent attributes in the same relational schema, we have to repeat every value of one of the attributes with every value of the other attribute to keep the relational state consistent. </a:t>
            </a:r>
          </a:p>
          <a:p>
            <a:endParaRPr lang="hu-HU" altLang="hu-HU" smtClean="0"/>
          </a:p>
          <a:p>
            <a:r>
              <a:rPr lang="hu-HU" altLang="hu-HU" smtClean="0"/>
              <a:t>Two independent 1:n relation are mixed in the same relation.</a:t>
            </a:r>
          </a:p>
        </p:txBody>
      </p:sp>
      <p:sp>
        <p:nvSpPr>
          <p:cNvPr id="57348"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4BB893-FDE7-47BA-B4DF-7B670A242776}" type="slidenum">
              <a:rPr lang="en-US" altLang="hu-HU" smtClean="0"/>
              <a:pPr/>
              <a:t>42</a:t>
            </a:fld>
            <a:endParaRPr lang="en-US" altLang="hu-HU" smtClean="0"/>
          </a:p>
        </p:txBody>
      </p:sp>
    </p:spTree>
    <p:extLst>
      <p:ext uri="{BB962C8B-B14F-4D97-AF65-F5344CB8AC3E}">
        <p14:creationId xmlns:p14="http://schemas.microsoft.com/office/powerpoint/2010/main" val="3885322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If we have two or more multivalued independent attributes in the same relational schema, we have to repeat every value of one of the attributes with every value of the other attribute to keep the relational state consistent. </a:t>
            </a:r>
          </a:p>
          <a:p>
            <a:endParaRPr lang="hu-HU" altLang="hu-HU" smtClean="0"/>
          </a:p>
          <a:p>
            <a:r>
              <a:rPr lang="hu-HU" altLang="hu-HU" smtClean="0"/>
              <a:t>Two independent 1:n relation are mixed in the same relation.</a:t>
            </a:r>
          </a:p>
        </p:txBody>
      </p:sp>
      <p:sp>
        <p:nvSpPr>
          <p:cNvPr id="59396"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B3C1C01-7C4B-4CA8-B715-1FDDD5BC17D5}" type="slidenum">
              <a:rPr lang="en-US" altLang="hu-HU" smtClean="0"/>
              <a:pPr/>
              <a:t>43</a:t>
            </a:fld>
            <a:endParaRPr lang="en-US" altLang="hu-HU" smtClean="0"/>
          </a:p>
        </p:txBody>
      </p:sp>
    </p:spTree>
    <p:extLst>
      <p:ext uri="{BB962C8B-B14F-4D97-AF65-F5344CB8AC3E}">
        <p14:creationId xmlns:p14="http://schemas.microsoft.com/office/powerpoint/2010/main" val="171871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Supply: 4NF, de nem 5NF</a:t>
            </a:r>
          </a:p>
        </p:txBody>
      </p:sp>
      <p:sp>
        <p:nvSpPr>
          <p:cNvPr id="61444"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E4CB0F-BA6F-4367-8423-9A6CA0EFD0E7}" type="slidenum">
              <a:rPr lang="en-US" altLang="hu-HU" smtClean="0"/>
              <a:pPr/>
              <a:t>44</a:t>
            </a:fld>
            <a:endParaRPr lang="en-US" altLang="hu-HU" smtClean="0"/>
          </a:p>
        </p:txBody>
      </p:sp>
    </p:spTree>
    <p:extLst>
      <p:ext uri="{BB962C8B-B14F-4D97-AF65-F5344CB8AC3E}">
        <p14:creationId xmlns:p14="http://schemas.microsoft.com/office/powerpoint/2010/main" val="2644979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If we have two or more multivalued independent attributes in the same relational schema, we have to repeat every value of one of the attributes with every value of the other attribute to keep the relational state consistent. </a:t>
            </a:r>
          </a:p>
          <a:p>
            <a:endParaRPr lang="hu-HU" altLang="hu-HU" smtClean="0"/>
          </a:p>
          <a:p>
            <a:r>
              <a:rPr lang="hu-HU" altLang="hu-HU" smtClean="0"/>
              <a:t>Two independent 1:n relation are mixed in the same relation.</a:t>
            </a:r>
          </a:p>
        </p:txBody>
      </p:sp>
      <p:sp>
        <p:nvSpPr>
          <p:cNvPr id="63492"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5A6CD8-0239-4FA9-B710-320C4C51DA88}" type="slidenum">
              <a:rPr lang="en-US" altLang="hu-HU" smtClean="0"/>
              <a:pPr/>
              <a:t>45</a:t>
            </a:fld>
            <a:endParaRPr lang="en-US" altLang="hu-HU" smtClean="0"/>
          </a:p>
        </p:txBody>
      </p:sp>
    </p:spTree>
    <p:extLst>
      <p:ext uri="{BB962C8B-B14F-4D97-AF65-F5344CB8AC3E}">
        <p14:creationId xmlns:p14="http://schemas.microsoft.com/office/powerpoint/2010/main" val="89805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solidFill>
                  <a:srgbClr val="FF0000"/>
                </a:solidFill>
              </a:rPr>
              <a:t>spurious tuples </a:t>
            </a:r>
            <a:endParaRPr lang="hu-HU" altLang="hu-HU" smtClean="0"/>
          </a:p>
        </p:txBody>
      </p:sp>
      <p:sp>
        <p:nvSpPr>
          <p:cNvPr id="70660"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47E7A6-C54A-4E18-B6AF-E20FDF40C4F3}" type="slidenum">
              <a:rPr lang="en-US" altLang="hu-HU" smtClean="0"/>
              <a:pPr/>
              <a:t>51</a:t>
            </a:fld>
            <a:endParaRPr lang="en-US" altLang="hu-HU" smtClean="0"/>
          </a:p>
        </p:txBody>
      </p:sp>
    </p:spTree>
    <p:extLst>
      <p:ext uri="{BB962C8B-B14F-4D97-AF65-F5344CB8AC3E}">
        <p14:creationId xmlns:p14="http://schemas.microsoft.com/office/powerpoint/2010/main" val="3179317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R nincs 5 </a:t>
            </a:r>
            <a:r>
              <a:rPr lang="hu-HU" dirty="0" err="1" smtClean="0"/>
              <a:t>NF-ben</a:t>
            </a:r>
            <a:r>
              <a:rPr lang="hu-HU" dirty="0" smtClean="0"/>
              <a:t>, R1,R2,R3</a:t>
            </a:r>
            <a:r>
              <a:rPr lang="hu-HU" baseline="0" dirty="0" smtClean="0"/>
              <a:t> együtt 5NF-ben van</a:t>
            </a:r>
            <a:endParaRPr lang="hu-HU" dirty="0"/>
          </a:p>
        </p:txBody>
      </p:sp>
      <p:sp>
        <p:nvSpPr>
          <p:cNvPr id="4" name="Dia számának helye 3"/>
          <p:cNvSpPr>
            <a:spLocks noGrp="1"/>
          </p:cNvSpPr>
          <p:nvPr>
            <p:ph type="sldNum" sz="quarter" idx="10"/>
          </p:nvPr>
        </p:nvSpPr>
        <p:spPr/>
        <p:txBody>
          <a:bodyPr/>
          <a:lstStyle/>
          <a:p>
            <a:pPr>
              <a:defRPr/>
            </a:pPr>
            <a:fld id="{00F64A72-2779-4C34-A0F3-3F5A34CB895A}" type="slidenum">
              <a:rPr lang="en-US" altLang="hu-HU" smtClean="0"/>
              <a:pPr>
                <a:defRPr/>
              </a:pPr>
              <a:t>52</a:t>
            </a:fld>
            <a:endParaRPr lang="en-US" altLang="hu-HU"/>
          </a:p>
        </p:txBody>
      </p:sp>
    </p:spTree>
    <p:extLst>
      <p:ext uri="{BB962C8B-B14F-4D97-AF65-F5344CB8AC3E}">
        <p14:creationId xmlns:p14="http://schemas.microsoft.com/office/powerpoint/2010/main" val="4131913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 natural join</a:t>
            </a:r>
          </a:p>
          <a:p>
            <a:r>
              <a:rPr lang="hu-HU" altLang="hu-HU" smtClean="0"/>
              <a:t>Join dependency: does not make spurious tuples</a:t>
            </a:r>
          </a:p>
        </p:txBody>
      </p:sp>
      <p:sp>
        <p:nvSpPr>
          <p:cNvPr id="73732"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0A7C3A5-6CFF-4400-837C-5ECC3478A364}" type="slidenum">
              <a:rPr lang="en-US" altLang="hu-HU" smtClean="0"/>
              <a:pPr/>
              <a:t>53</a:t>
            </a:fld>
            <a:endParaRPr lang="en-US" altLang="hu-HU" smtClean="0"/>
          </a:p>
        </p:txBody>
      </p:sp>
    </p:spTree>
    <p:extLst>
      <p:ext uri="{BB962C8B-B14F-4D97-AF65-F5344CB8AC3E}">
        <p14:creationId xmlns:p14="http://schemas.microsoft.com/office/powerpoint/2010/main" val="3422936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 natural join</a:t>
            </a:r>
          </a:p>
          <a:p>
            <a:r>
              <a:rPr lang="hu-HU" altLang="hu-HU" smtClean="0"/>
              <a:t>Join dependency: does not make spurious tuples</a:t>
            </a:r>
          </a:p>
        </p:txBody>
      </p:sp>
      <p:sp>
        <p:nvSpPr>
          <p:cNvPr id="75780"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23C849-97BA-4FB2-BA37-AC98E0DDE445}" type="slidenum">
              <a:rPr lang="en-US" altLang="hu-HU" smtClean="0"/>
              <a:pPr/>
              <a:t>54</a:t>
            </a:fld>
            <a:endParaRPr lang="en-US" altLang="hu-HU" smtClean="0"/>
          </a:p>
        </p:txBody>
      </p:sp>
    </p:spTree>
    <p:extLst>
      <p:ext uri="{BB962C8B-B14F-4D97-AF65-F5344CB8AC3E}">
        <p14:creationId xmlns:p14="http://schemas.microsoft.com/office/powerpoint/2010/main" val="163510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Amennyiben egy adat törlésével</a:t>
            </a:r>
          </a:p>
          <a:p>
            <a:r>
              <a:rPr lang="hu-HU" sz="1200" b="0" i="0" kern="1200" dirty="0" smtClean="0">
                <a:solidFill>
                  <a:schemeClr val="tx1"/>
                </a:solidFill>
                <a:effectLst/>
                <a:latin typeface="+mn-lt"/>
                <a:ea typeface="+mn-ea"/>
                <a:cs typeface="+mn-cs"/>
              </a:rPr>
              <a:t>a másik, hozzá logikailag nem kapcsolódó adatcsoportot is elveszítünk</a:t>
            </a:r>
            <a:endParaRPr lang="hu-HU"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pPr>
              <a:defRPr/>
            </a:pPr>
            <a:fld id="{00F64A72-2779-4C34-A0F3-3F5A34CB895A}" type="slidenum">
              <a:rPr lang="en-US" altLang="hu-HU" smtClean="0"/>
              <a:pPr>
                <a:defRPr/>
              </a:pPr>
              <a:t>7</a:t>
            </a:fld>
            <a:endParaRPr lang="en-US" altLang="hu-HU"/>
          </a:p>
        </p:txBody>
      </p:sp>
    </p:spTree>
    <p:extLst>
      <p:ext uri="{BB962C8B-B14F-4D97-AF65-F5344CB8AC3E}">
        <p14:creationId xmlns:p14="http://schemas.microsoft.com/office/powerpoint/2010/main" val="353367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Jóslás: a join eldugja a sorokat, a sum, avg nem tudjuk, hogy hogyan működik</a:t>
            </a:r>
          </a:p>
        </p:txBody>
      </p:sp>
      <p:sp>
        <p:nvSpPr>
          <p:cNvPr id="17412"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74B9B2-4F44-476B-8A0E-F59F269AD451}" type="slidenum">
              <a:rPr lang="en-US" altLang="hu-HU" smtClean="0"/>
              <a:pPr/>
              <a:t>10</a:t>
            </a:fld>
            <a:endParaRPr lang="en-US" altLang="hu-HU" smtClean="0"/>
          </a:p>
        </p:txBody>
      </p:sp>
    </p:spTree>
    <p:extLst>
      <p:ext uri="{BB962C8B-B14F-4D97-AF65-F5344CB8AC3E}">
        <p14:creationId xmlns:p14="http://schemas.microsoft.com/office/powerpoint/2010/main" val="51577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Spurious hamis, ál</a:t>
            </a:r>
          </a:p>
        </p:txBody>
      </p:sp>
      <p:sp>
        <p:nvSpPr>
          <p:cNvPr id="21508"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3C5BD7-52A8-4E22-BE37-4C58198C3862}" type="slidenum">
              <a:rPr lang="en-US" altLang="hu-HU" smtClean="0"/>
              <a:pPr/>
              <a:t>13</a:t>
            </a:fld>
            <a:endParaRPr lang="en-US" altLang="hu-HU" smtClean="0"/>
          </a:p>
        </p:txBody>
      </p:sp>
    </p:spTree>
    <p:extLst>
      <p:ext uri="{BB962C8B-B14F-4D97-AF65-F5344CB8AC3E}">
        <p14:creationId xmlns:p14="http://schemas.microsoft.com/office/powerpoint/2010/main" val="159802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The relational database schema has A1,…An attributes. We think that all of them descibes a single universal relational schema R.</a:t>
            </a:r>
          </a:p>
          <a:p>
            <a:r>
              <a:rPr lang="hu-HU" altLang="hu-HU" smtClean="0"/>
              <a:t>Candidate key</a:t>
            </a:r>
          </a:p>
          <a:p>
            <a:r>
              <a:rPr lang="hu-HU" altLang="hu-HU" smtClean="0"/>
              <a:t>Y-&gt;X does not follows X-&gt;Y (következik)</a:t>
            </a:r>
          </a:p>
        </p:txBody>
      </p:sp>
      <p:sp>
        <p:nvSpPr>
          <p:cNvPr id="25604"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051DBF-5386-4FFE-A266-6866B39C6772}" type="slidenum">
              <a:rPr lang="en-US" altLang="hu-HU" smtClean="0"/>
              <a:pPr/>
              <a:t>16</a:t>
            </a:fld>
            <a:endParaRPr lang="en-US" altLang="hu-HU" smtClean="0"/>
          </a:p>
        </p:txBody>
      </p:sp>
    </p:spTree>
    <p:extLst>
      <p:ext uri="{BB962C8B-B14F-4D97-AF65-F5344CB8AC3E}">
        <p14:creationId xmlns:p14="http://schemas.microsoft.com/office/powerpoint/2010/main" val="277164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The relational database schema has A1,…An attributes. We think that all of them descibes a single universal relational schema R.</a:t>
            </a:r>
          </a:p>
          <a:p>
            <a:r>
              <a:rPr lang="hu-HU" altLang="hu-HU" smtClean="0"/>
              <a:t>Candidate key</a:t>
            </a:r>
          </a:p>
          <a:p>
            <a:r>
              <a:rPr lang="hu-HU" altLang="hu-HU" smtClean="0"/>
              <a:t>Y-&gt;X does not follows X-&gt;Y (következik)</a:t>
            </a:r>
          </a:p>
        </p:txBody>
      </p:sp>
      <p:sp>
        <p:nvSpPr>
          <p:cNvPr id="25604"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051DBF-5386-4FFE-A266-6866B39C6772}" type="slidenum">
              <a:rPr lang="en-US" altLang="hu-HU" smtClean="0"/>
              <a:pPr/>
              <a:t>17</a:t>
            </a:fld>
            <a:endParaRPr lang="en-US" altLang="hu-HU" smtClean="0"/>
          </a:p>
        </p:txBody>
      </p:sp>
    </p:spTree>
    <p:extLst>
      <p:ext uri="{BB962C8B-B14F-4D97-AF65-F5344CB8AC3E}">
        <p14:creationId xmlns:p14="http://schemas.microsoft.com/office/powerpoint/2010/main" val="21450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Someone has to know the sematics of the attributes to determine the FDs in a schema. </a:t>
            </a:r>
          </a:p>
          <a:p>
            <a:r>
              <a:rPr lang="hu-HU" altLang="hu-HU" smtClean="0"/>
              <a:t>Only a single counterexample is sufficent to disaprove  of a functional dependency.  (megcáfol)</a:t>
            </a:r>
          </a:p>
          <a:p>
            <a:endParaRPr lang="hu-HU" altLang="hu-HU" smtClean="0"/>
          </a:p>
        </p:txBody>
      </p:sp>
      <p:sp>
        <p:nvSpPr>
          <p:cNvPr id="27652"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5EE73F-8D32-43BD-88DF-D249B03E4A73}" type="slidenum">
              <a:rPr lang="en-US" altLang="hu-HU" smtClean="0"/>
              <a:pPr/>
              <a:t>18</a:t>
            </a:fld>
            <a:endParaRPr lang="en-US" altLang="hu-HU" smtClean="0"/>
          </a:p>
        </p:txBody>
      </p:sp>
    </p:spTree>
    <p:extLst>
      <p:ext uri="{BB962C8B-B14F-4D97-AF65-F5344CB8AC3E}">
        <p14:creationId xmlns:p14="http://schemas.microsoft.com/office/powerpoint/2010/main" val="135932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Sound: mély, alapos</a:t>
            </a:r>
          </a:p>
          <a:p>
            <a:r>
              <a:rPr lang="hu-HU" altLang="hu-HU" smtClean="0"/>
              <a:t>Infer: következtet, magával von</a:t>
            </a:r>
          </a:p>
        </p:txBody>
      </p:sp>
      <p:sp>
        <p:nvSpPr>
          <p:cNvPr id="32772"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316C67-86F4-42BF-BC96-CC4D0D79ACC1}" type="slidenum">
              <a:rPr lang="hu-HU" altLang="hu-HU" smtClean="0"/>
              <a:pPr/>
              <a:t>22</a:t>
            </a:fld>
            <a:endParaRPr lang="hu-HU" altLang="hu-HU" smtClean="0"/>
          </a:p>
        </p:txBody>
      </p:sp>
    </p:spTree>
    <p:extLst>
      <p:ext uri="{BB962C8B-B14F-4D97-AF65-F5344CB8AC3E}">
        <p14:creationId xmlns:p14="http://schemas.microsoft.com/office/powerpoint/2010/main" val="2826442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hu-HU" altLang="hu-HU" smtClean="0"/>
              <a:t>Remove attribute and place in separate relation ( which PK is the combination of the original PK and the multivalued attribute</a:t>
            </a:r>
          </a:p>
          <a:p>
            <a:r>
              <a:rPr lang="en-US" altLang="hu-HU" smtClean="0"/>
              <a:t>Use several atomic attributes</a:t>
            </a:r>
            <a:r>
              <a:rPr lang="hu-HU" altLang="hu-HU" smtClean="0"/>
              <a:t>: dept1, dept2, dept3 (halmazértékűnél) és az összetettnél</a:t>
            </a:r>
          </a:p>
        </p:txBody>
      </p:sp>
      <p:sp>
        <p:nvSpPr>
          <p:cNvPr id="38916"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5811FC-CD5D-4DB4-922C-A0DD99B80167}" type="slidenum">
              <a:rPr lang="en-US" altLang="hu-HU" smtClean="0"/>
              <a:pPr/>
              <a:t>26</a:t>
            </a:fld>
            <a:endParaRPr lang="en-US" altLang="hu-HU" smtClean="0"/>
          </a:p>
        </p:txBody>
      </p:sp>
    </p:spTree>
    <p:extLst>
      <p:ext uri="{BB962C8B-B14F-4D97-AF65-F5344CB8AC3E}">
        <p14:creationId xmlns:p14="http://schemas.microsoft.com/office/powerpoint/2010/main" val="2548954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hu-HU" altLang="hu-HU" sz="1000" smtClean="0">
              <a:latin typeface="Century Gothic" panose="020B0502020202020204" pitchFamily="34" charset="0"/>
              <a:ea typeface="ヒラギノ角ゴ Pro W3" pitchFamily="1" charset="-128"/>
            </a:endParaRPr>
          </a:p>
        </p:txBody>
      </p:sp>
    </p:spTree>
    <p:extLst>
      <p:ext uri="{BB962C8B-B14F-4D97-AF65-F5344CB8AC3E}">
        <p14:creationId xmlns:p14="http://schemas.microsoft.com/office/powerpoint/2010/main" val="420761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731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655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4951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rgbClr val="800000"/>
              </a:buClr>
              <a:buFont typeface="Wingdings" pitchFamily="2" charset="2"/>
              <a:buChar char="§"/>
              <a:defRPr/>
            </a:lvl1pPr>
            <a:lvl2pPr>
              <a:buClr>
                <a:srgbClr val="0070C0"/>
              </a:buClr>
              <a:buSzPct val="80000"/>
              <a:buFont typeface="Wingdings" pitchFamily="2" charset="2"/>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690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7902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1150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1786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328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988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48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60560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1459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8229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5256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2420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381000" y="2209800"/>
            <a:ext cx="30480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defRPr/>
            </a:pPr>
            <a:r>
              <a:rPr lang="en-US" altLang="hu-HU" sz="2800" b="1" smtClean="0">
                <a:solidFill>
                  <a:srgbClr val="800000"/>
                </a:solidFill>
                <a:latin typeface="Century Gothic" panose="020B0502020202020204" pitchFamily="34" charset="0"/>
              </a:rPr>
              <a:t>Chapter 1</a:t>
            </a:r>
          </a:p>
          <a:p>
            <a:pPr algn="r" eaLnBrk="1" hangingPunct="1">
              <a:spcBef>
                <a:spcPct val="50000"/>
              </a:spcBef>
              <a:defRPr/>
            </a:pPr>
            <a:r>
              <a:rPr lang="en-US" altLang="hu-HU" sz="3000" b="1" smtClean="0">
                <a:solidFill>
                  <a:srgbClr val="800000"/>
                </a:solidFill>
                <a:latin typeface="Century Gothic" panose="020B0502020202020204" pitchFamily="34" charset="0"/>
              </a:rPr>
              <a:t>Databases and Database Users</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0306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817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939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53437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81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96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364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9906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endParaRPr lang="hu-HU" altLang="hu-HU" sz="1000" smtClean="0">
              <a:latin typeface="Century Gothic" panose="020B0502020202020204" pitchFamily="34" charset="0"/>
              <a:ea typeface="ヒラギノ角ゴ Pro W3" pitchFamily="1" charset="-128"/>
            </a:endParaRPr>
          </a:p>
        </p:txBody>
      </p:sp>
    </p:spTree>
  </p:cSld>
  <p:clrMap bg1="lt1" tx1="dk1" bg2="lt2" tx2="dk2" accent1="accent1" accent2="accent2" accent3="accent3" accent4="accent4" accent5="accent5" accent6="accent6" hlink="hlink" folHlink="folHlink"/>
  <p:sldLayoutIdLst>
    <p:sldLayoutId id="2147483910" r:id="rId1"/>
    <p:sldLayoutId id="2147483889" r:id="rId2"/>
    <p:sldLayoutId id="2147483911"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spcBef>
                <a:spcPts val="625"/>
              </a:spcBef>
              <a:defRPr/>
            </a:pPr>
            <a:endParaRPr lang="hu-HU" altLang="hu-HU" sz="1000" smtClean="0">
              <a:solidFill>
                <a:srgbClr val="000000"/>
              </a:solidFill>
              <a:latin typeface="Century Gothic" panose="020B0502020202020204" pitchFamily="34" charset="0"/>
              <a:ea typeface="ヒラギノ角ゴ Pro W3" pitchFamily="1" charset="-128"/>
            </a:endParaRPr>
          </a:p>
        </p:txBody>
      </p:sp>
      <p:sp>
        <p:nvSpPr>
          <p:cNvPr id="2051" name="Rectangle 4"/>
          <p:cNvSpPr>
            <a:spLocks noGrp="1" noChangeArrowheads="1"/>
          </p:cNvSpPr>
          <p:nvPr>
            <p:ph type="title"/>
          </p:nvPr>
        </p:nvSpPr>
        <p:spPr bwMode="auto">
          <a:xfrm>
            <a:off x="457200" y="273050"/>
            <a:ext cx="82280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hu-HU" smtClean="0"/>
              <a:t>Click to edit the title text format</a:t>
            </a:r>
          </a:p>
        </p:txBody>
      </p:sp>
      <p:sp>
        <p:nvSpPr>
          <p:cNvPr id="2052" name="Rectangle 5"/>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hu-HU" smtClean="0"/>
              <a:t>Click to edit the outline text format</a:t>
            </a:r>
          </a:p>
          <a:p>
            <a:pPr lvl="1"/>
            <a:r>
              <a:rPr lang="en-GB" altLang="hu-HU" smtClean="0"/>
              <a:t>Second Outline Level</a:t>
            </a:r>
          </a:p>
          <a:p>
            <a:pPr lvl="2"/>
            <a:r>
              <a:rPr lang="en-GB" altLang="hu-HU" smtClean="0"/>
              <a:t>Third Outline Level</a:t>
            </a:r>
          </a:p>
          <a:p>
            <a:pPr lvl="3"/>
            <a:r>
              <a:rPr lang="en-GB" altLang="hu-HU" smtClean="0"/>
              <a:t>Fourth Outline Level</a:t>
            </a:r>
          </a:p>
          <a:p>
            <a:pPr lvl="4"/>
            <a:r>
              <a:rPr lang="en-GB" altLang="hu-HU" smtClean="0"/>
              <a:t>Fifth Outline Level</a:t>
            </a:r>
          </a:p>
          <a:p>
            <a:pPr lvl="4"/>
            <a:r>
              <a:rPr lang="en-GB" altLang="hu-HU" smtClean="0"/>
              <a:t>Sixth Outline Level</a:t>
            </a:r>
          </a:p>
          <a:p>
            <a:pPr lvl="4"/>
            <a:r>
              <a:rPr lang="en-GB" altLang="hu-HU" smtClean="0"/>
              <a:t>Seventh Outline Level</a:t>
            </a:r>
          </a:p>
          <a:p>
            <a:pPr lvl="4"/>
            <a:r>
              <a:rPr lang="en-GB" altLang="hu-HU" smtClean="0"/>
              <a:t>Eighth Outline Level</a:t>
            </a:r>
          </a:p>
          <a:p>
            <a:pPr lvl="4"/>
            <a:r>
              <a:rPr lang="en-GB" altLang="hu-HU" smtClean="0"/>
              <a:t>Ninth Outline Level</a:t>
            </a: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381000" y="2209800"/>
            <a:ext cx="85344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spcBef>
                <a:spcPts val="1875"/>
              </a:spcBef>
            </a:pPr>
            <a:r>
              <a:rPr lang="hu-HU" altLang="hu-HU" sz="3000" b="1">
                <a:latin typeface="Century Gothic" panose="020B0502020202020204" pitchFamily="34" charset="0"/>
              </a:rPr>
              <a:t>Relációs modell</a:t>
            </a:r>
          </a:p>
          <a:p>
            <a:pPr algn="ctr" eaLnBrk="1" hangingPunct="1">
              <a:spcBef>
                <a:spcPts val="1875"/>
              </a:spcBef>
            </a:pPr>
            <a:r>
              <a:rPr lang="en-US" altLang="hu-HU" sz="3000" b="1">
                <a:latin typeface="Century Gothic" panose="020B0502020202020204" pitchFamily="34" charset="0"/>
              </a:rPr>
              <a:t> Fun</a:t>
            </a:r>
            <a:r>
              <a:rPr lang="hu-HU" altLang="hu-HU" sz="3000" b="1">
                <a:latin typeface="Century Gothic" panose="020B0502020202020204" pitchFamily="34" charset="0"/>
              </a:rPr>
              <a:t>kcionális függés és normalizáció</a:t>
            </a:r>
            <a:endParaRPr lang="en-US" altLang="hu-HU" sz="3000" b="1">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hu-HU" smtClean="0"/>
              <a:t>NULL </a:t>
            </a:r>
            <a:r>
              <a:rPr lang="hu-HU" altLang="hu-HU" smtClean="0"/>
              <a:t>értékek a sorokban</a:t>
            </a:r>
            <a:endParaRPr lang="en-US" altLang="hu-HU" smtClean="0"/>
          </a:p>
        </p:txBody>
      </p:sp>
      <p:sp>
        <p:nvSpPr>
          <p:cNvPr id="16387" name="Content Placeholder 2"/>
          <p:cNvSpPr>
            <a:spLocks noGrp="1"/>
          </p:cNvSpPr>
          <p:nvPr>
            <p:ph idx="1"/>
          </p:nvPr>
        </p:nvSpPr>
        <p:spPr/>
        <p:txBody>
          <a:bodyPr/>
          <a:lstStyle/>
          <a:p>
            <a:r>
              <a:rPr lang="hu-HU" altLang="hu-HU" smtClean="0"/>
              <a:t>Ha sok attribútumot tárolunk együtt egy „kövér” relációban, akkor abban sok NULL érték fordulhat elő</a:t>
            </a:r>
            <a:endParaRPr lang="en-US" altLang="hu-HU" smtClean="0"/>
          </a:p>
          <a:p>
            <a:r>
              <a:rPr lang="en-US" altLang="hu-HU" smtClean="0"/>
              <a:t>Probl</a:t>
            </a:r>
            <a:r>
              <a:rPr lang="hu-HU" altLang="hu-HU" smtClean="0"/>
              <a:t>é</a:t>
            </a:r>
            <a:r>
              <a:rPr lang="en-US" altLang="hu-HU" smtClean="0"/>
              <a:t>m</a:t>
            </a:r>
            <a:r>
              <a:rPr lang="hu-HU" altLang="hu-HU" smtClean="0"/>
              <a:t>ák a NULL értékekkel</a:t>
            </a:r>
            <a:endParaRPr lang="en-US" altLang="hu-HU" smtClean="0"/>
          </a:p>
          <a:p>
            <a:pPr lvl="1"/>
            <a:r>
              <a:rPr lang="hu-HU" altLang="hu-HU" smtClean="0"/>
              <a:t>Pazarolják a tárterületet</a:t>
            </a:r>
            <a:endParaRPr lang="en-US" altLang="hu-HU" smtClean="0"/>
          </a:p>
          <a:p>
            <a:pPr lvl="1"/>
            <a:r>
              <a:rPr lang="hu-HU" altLang="hu-HU" smtClean="0"/>
              <a:t>Nehéz megérteni a jelentésüket</a:t>
            </a:r>
          </a:p>
          <a:p>
            <a:r>
              <a:rPr lang="hu-HU" altLang="hu-HU" smtClean="0"/>
              <a:t>Ha NULL értékeket tárolunk, nehéz megjósolni az eredményt. </a:t>
            </a:r>
            <a:endParaRPr lang="en-US" altLang="hu-HU"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hu-HU" altLang="hu-HU" smtClean="0"/>
              <a:t>3. Irányelv </a:t>
            </a:r>
            <a:endParaRPr lang="en-US" altLang="hu-HU" smtClean="0"/>
          </a:p>
        </p:txBody>
      </p:sp>
      <p:sp>
        <p:nvSpPr>
          <p:cNvPr id="18435" name="Content Placeholder 2"/>
          <p:cNvSpPr>
            <a:spLocks noGrp="1"/>
          </p:cNvSpPr>
          <p:nvPr>
            <p:ph idx="1"/>
          </p:nvPr>
        </p:nvSpPr>
        <p:spPr/>
        <p:txBody>
          <a:bodyPr/>
          <a:lstStyle/>
          <a:p>
            <a:r>
              <a:rPr lang="hu-HU" altLang="hu-HU" smtClean="0"/>
              <a:t>Kerüljük a relációkban az olyan attribútumokat, amelyeknek az értéke gyakran NULL</a:t>
            </a:r>
            <a:endParaRPr lang="en-US" altLang="hu-HU" smtClean="0"/>
          </a:p>
          <a:p>
            <a:r>
              <a:rPr lang="hu-HU" altLang="hu-HU" smtClean="0"/>
              <a:t>Ha a NULL értékek elkerülhetetlenek, biztosítsuk, hogy csak kivételes esetekben alkalmazzuk őket, és nem a sorok nagyrészében</a:t>
            </a:r>
            <a:endParaRPr lang="en-US" altLang="hu-HU" smtClean="0"/>
          </a:p>
          <a:p>
            <a:pPr lvl="1"/>
            <a:endParaRPr lang="en-US" altLang="hu-HU"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ím 1"/>
          <p:cNvSpPr>
            <a:spLocks noGrp="1"/>
          </p:cNvSpPr>
          <p:nvPr>
            <p:ph type="title"/>
          </p:nvPr>
        </p:nvSpPr>
        <p:spPr/>
        <p:txBody>
          <a:bodyPr/>
          <a:lstStyle/>
          <a:p>
            <a:r>
              <a:rPr lang="hu-HU" altLang="hu-HU" smtClean="0"/>
              <a:t>Kerüljük a NULL értékeket</a:t>
            </a:r>
          </a:p>
        </p:txBody>
      </p:sp>
      <p:sp>
        <p:nvSpPr>
          <p:cNvPr id="19459" name="Tartalom helye 2"/>
          <p:cNvSpPr>
            <a:spLocks noGrp="1"/>
          </p:cNvSpPr>
          <p:nvPr>
            <p:ph idx="1"/>
          </p:nvPr>
        </p:nvSpPr>
        <p:spPr/>
        <p:txBody>
          <a:bodyPr/>
          <a:lstStyle/>
          <a:p>
            <a:r>
              <a:rPr lang="hu-HU" altLang="hu-HU" smtClean="0"/>
              <a:t>Példa:</a:t>
            </a:r>
          </a:p>
          <a:p>
            <a:pPr lvl="1"/>
            <a:r>
              <a:rPr lang="hu-HU" altLang="hu-HU" smtClean="0"/>
              <a:t>Ha sok dolgozónak (több mint a dolgozók 20%-ának) nincs irodája, mert otthon dolgozik, akkor hozzunk létre egy új relációt a dolgozó azonosítójával és az iroda számával ahelyett, hogy a dolgozók táblába egy új oszlopot helyeznénk (mivel ott sok NULL érték lenne).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hu-HU" smtClean="0"/>
              <a:t>Generation of Spurious Tuples</a:t>
            </a:r>
          </a:p>
        </p:txBody>
      </p:sp>
      <p:sp>
        <p:nvSpPr>
          <p:cNvPr id="20483" name="Content Placeholder 2"/>
          <p:cNvSpPr>
            <a:spLocks noGrp="1"/>
          </p:cNvSpPr>
          <p:nvPr>
            <p:ph idx="1"/>
          </p:nvPr>
        </p:nvSpPr>
        <p:spPr/>
        <p:txBody>
          <a:bodyPr/>
          <a:lstStyle/>
          <a:p>
            <a:r>
              <a:rPr lang="en-US" altLang="hu-HU" smtClean="0"/>
              <a:t>Figure 15.5(a)</a:t>
            </a:r>
          </a:p>
          <a:p>
            <a:pPr lvl="1"/>
            <a:r>
              <a:rPr lang="en-US" altLang="hu-HU" smtClean="0"/>
              <a:t>Relation schemas EMP_LOCS and EMP_PROJ1</a:t>
            </a:r>
          </a:p>
          <a:p>
            <a:r>
              <a:rPr lang="en-US" altLang="hu-HU" smtClean="0"/>
              <a:t>NATURAL JOIN </a:t>
            </a:r>
          </a:p>
          <a:p>
            <a:pPr lvl="1"/>
            <a:r>
              <a:rPr lang="en-US" altLang="hu-HU" smtClean="0"/>
              <a:t>Result produces many more tuples than the original set of tuples in EMP_PROJ</a:t>
            </a:r>
          </a:p>
          <a:p>
            <a:pPr lvl="1"/>
            <a:r>
              <a:rPr lang="en-US" altLang="hu-HU" smtClean="0"/>
              <a:t>Called </a:t>
            </a:r>
            <a:r>
              <a:rPr lang="en-US" altLang="hu-HU" b="1" smtClean="0"/>
              <a:t>spurious tuples</a:t>
            </a:r>
          </a:p>
          <a:p>
            <a:pPr lvl="1"/>
            <a:r>
              <a:rPr lang="en-US" altLang="hu-HU" smtClean="0"/>
              <a:t>Represent spurious information that is not valid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hu-HU" smtClean="0"/>
              <a:t>Guideline 4</a:t>
            </a:r>
          </a:p>
        </p:txBody>
      </p:sp>
      <p:sp>
        <p:nvSpPr>
          <p:cNvPr id="22531" name="Content Placeholder 2"/>
          <p:cNvSpPr>
            <a:spLocks noGrp="1"/>
          </p:cNvSpPr>
          <p:nvPr>
            <p:ph idx="1"/>
          </p:nvPr>
        </p:nvSpPr>
        <p:spPr/>
        <p:txBody>
          <a:bodyPr/>
          <a:lstStyle/>
          <a:p>
            <a:r>
              <a:rPr lang="en-US" altLang="hu-HU" smtClean="0"/>
              <a:t>Design relation schemas to be joined with equality conditions on attributes that are appropriately related </a:t>
            </a:r>
          </a:p>
          <a:p>
            <a:pPr lvl="1"/>
            <a:r>
              <a:rPr lang="en-US" altLang="hu-HU" smtClean="0"/>
              <a:t>Guarantees that no spurious tuples are generated</a:t>
            </a:r>
          </a:p>
          <a:p>
            <a:r>
              <a:rPr lang="en-US" altLang="hu-HU" smtClean="0"/>
              <a:t>Avoid relations that contain matching attributes that are not (foreign key, primary key) combinations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hu-HU" smtClean="0"/>
              <a:t>Fun</a:t>
            </a:r>
            <a:r>
              <a:rPr lang="hu-HU" altLang="hu-HU" smtClean="0"/>
              <a:t>kcionális függés</a:t>
            </a:r>
            <a:endParaRPr lang="en-US" altLang="hu-HU" smtClean="0"/>
          </a:p>
        </p:txBody>
      </p:sp>
      <p:sp>
        <p:nvSpPr>
          <p:cNvPr id="23555" name="Content Placeholder 2"/>
          <p:cNvSpPr>
            <a:spLocks noGrp="1"/>
          </p:cNvSpPr>
          <p:nvPr>
            <p:ph idx="1"/>
          </p:nvPr>
        </p:nvSpPr>
        <p:spPr/>
        <p:txBody>
          <a:bodyPr/>
          <a:lstStyle/>
          <a:p>
            <a:r>
              <a:rPr lang="hu-HU" altLang="hu-HU" dirty="0" smtClean="0"/>
              <a:t>A relációs sémák f</a:t>
            </a:r>
            <a:r>
              <a:rPr lang="en-US" altLang="hu-HU" dirty="0" err="1" smtClean="0"/>
              <a:t>orm</a:t>
            </a:r>
            <a:r>
              <a:rPr lang="hu-HU" altLang="hu-HU" dirty="0" err="1" smtClean="0"/>
              <a:t>ális</a:t>
            </a:r>
            <a:r>
              <a:rPr lang="hu-HU" altLang="hu-HU" dirty="0" smtClean="0"/>
              <a:t> elemzőeszköze</a:t>
            </a:r>
            <a:endParaRPr lang="en-US" altLang="hu-HU" dirty="0" smtClean="0"/>
          </a:p>
          <a:p>
            <a:r>
              <a:rPr lang="hu-HU" altLang="hu-HU" dirty="0" smtClean="0"/>
              <a:t>Lehetővé teszi, hogy az előző problémákat precízen leírjuk és felfedezzük</a:t>
            </a:r>
            <a:endParaRPr lang="en-US" altLang="hu-HU"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hu-HU" altLang="hu-HU" smtClean="0"/>
              <a:t>A funkcionális függés definíciója</a:t>
            </a:r>
            <a:endParaRPr lang="en-US" altLang="hu-HU" smtClean="0"/>
          </a:p>
        </p:txBody>
      </p:sp>
      <p:sp>
        <p:nvSpPr>
          <p:cNvPr id="24579" name="Content Placeholder 2"/>
          <p:cNvSpPr>
            <a:spLocks noGrp="1"/>
          </p:cNvSpPr>
          <p:nvPr>
            <p:ph idx="1"/>
          </p:nvPr>
        </p:nvSpPr>
        <p:spPr/>
        <p:txBody>
          <a:bodyPr/>
          <a:lstStyle/>
          <a:p>
            <a:r>
              <a:rPr lang="hu-HU" altLang="hu-HU" sz="2400" dirty="0" smtClean="0"/>
              <a:t>Az </a:t>
            </a:r>
            <a:r>
              <a:rPr lang="hu-HU" altLang="hu-HU" sz="2400" smtClean="0"/>
              <a:t>R </a:t>
            </a:r>
            <a:r>
              <a:rPr lang="hu-HU" altLang="hu-HU" sz="2400" smtClean="0"/>
              <a:t>relációséma </a:t>
            </a:r>
            <a:r>
              <a:rPr lang="hu-HU" altLang="hu-HU" sz="2400" dirty="0" smtClean="0"/>
              <a:t>két </a:t>
            </a:r>
            <a:r>
              <a:rPr lang="hu-HU" altLang="hu-HU" sz="2400" dirty="0" err="1" smtClean="0"/>
              <a:t>attribútumhalmaza</a:t>
            </a:r>
            <a:r>
              <a:rPr lang="hu-HU" altLang="hu-HU" sz="2400" dirty="0" smtClean="0"/>
              <a:t>, X és Y között, </a:t>
            </a:r>
            <a:br>
              <a:rPr lang="hu-HU" altLang="hu-HU" sz="2400" dirty="0" smtClean="0"/>
            </a:br>
            <a:r>
              <a:rPr lang="hu-HU" altLang="hu-HU" sz="2400" dirty="0" smtClean="0"/>
              <a:t>X -&gt; Y-nal jelölt funkcionális függés előír egy megszorítást azokra a lehetséges rekordokra, amelyek az R egy r relációs állapotát valósíthatják meg. A megszorítás az, hogy bármely két, r-beli t</a:t>
            </a:r>
            <a:r>
              <a:rPr lang="hu-HU" altLang="hu-HU" sz="2400" baseline="-25000" dirty="0" smtClean="0"/>
              <a:t>1</a:t>
            </a:r>
            <a:r>
              <a:rPr lang="hu-HU" altLang="hu-HU" sz="2400" dirty="0" smtClean="0"/>
              <a:t> és t</a:t>
            </a:r>
            <a:r>
              <a:rPr lang="hu-HU" altLang="hu-HU" sz="2400" baseline="-25000" dirty="0" smtClean="0"/>
              <a:t>2</a:t>
            </a:r>
            <a:r>
              <a:rPr lang="hu-HU" altLang="hu-HU" sz="2400" dirty="0" smtClean="0"/>
              <a:t> rekord esetén, amelyekre t</a:t>
            </a:r>
            <a:r>
              <a:rPr lang="hu-HU" altLang="hu-HU" sz="2400" baseline="-25000" dirty="0" smtClean="0"/>
              <a:t>1</a:t>
            </a:r>
            <a:r>
              <a:rPr lang="hu-HU" altLang="hu-HU" sz="2400" dirty="0" smtClean="0"/>
              <a:t>[X] = t</a:t>
            </a:r>
            <a:r>
              <a:rPr lang="hu-HU" altLang="hu-HU" sz="2400" baseline="-25000" dirty="0" smtClean="0"/>
              <a:t>2</a:t>
            </a:r>
            <a:r>
              <a:rPr lang="hu-HU" altLang="hu-HU" sz="2400" dirty="0" smtClean="0"/>
              <a:t>[X] teljesül, teljesülnie kell t</a:t>
            </a:r>
            <a:r>
              <a:rPr lang="hu-HU" altLang="hu-HU" sz="2400" baseline="-25000" dirty="0" smtClean="0"/>
              <a:t>1</a:t>
            </a:r>
            <a:r>
              <a:rPr lang="hu-HU" altLang="hu-HU" sz="2400" dirty="0" smtClean="0"/>
              <a:t>[Y] = t</a:t>
            </a:r>
            <a:r>
              <a:rPr lang="hu-HU" altLang="hu-HU" sz="2400" baseline="-25000" dirty="0" smtClean="0"/>
              <a:t>2</a:t>
            </a:r>
            <a:r>
              <a:rPr lang="hu-HU" altLang="hu-HU" sz="2400" dirty="0" smtClean="0"/>
              <a:t>[Y]</a:t>
            </a:r>
            <a:r>
              <a:rPr lang="hu-HU" altLang="hu-HU" sz="2400" dirty="0" err="1" smtClean="0"/>
              <a:t>-nak</a:t>
            </a:r>
            <a:r>
              <a:rPr lang="hu-HU" altLang="hu-HU" sz="2400" dirty="0" smtClean="0"/>
              <a:t> is.</a:t>
            </a:r>
            <a:endParaRPr lang="en-US" altLang="hu-HU"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hu-HU" altLang="hu-HU" dirty="0" smtClean="0"/>
              <a:t>A funkcionális függés</a:t>
            </a:r>
            <a:endParaRPr lang="en-US" altLang="hu-HU" dirty="0" smtClean="0"/>
          </a:p>
        </p:txBody>
      </p:sp>
      <p:sp>
        <p:nvSpPr>
          <p:cNvPr id="24579" name="Content Placeholder 2"/>
          <p:cNvSpPr>
            <a:spLocks noGrp="1"/>
          </p:cNvSpPr>
          <p:nvPr>
            <p:ph idx="1"/>
          </p:nvPr>
        </p:nvSpPr>
        <p:spPr/>
        <p:txBody>
          <a:bodyPr/>
          <a:lstStyle/>
          <a:p>
            <a:r>
              <a:rPr lang="hu-HU" altLang="hu-HU" sz="2400" dirty="0" smtClean="0"/>
              <a:t>Az attribútumok szemantikájának vagy jelentésének a tulajdonsága</a:t>
            </a:r>
            <a:endParaRPr lang="en-US" altLang="hu-HU" sz="2400" dirty="0" smtClean="0"/>
          </a:p>
          <a:p>
            <a:r>
              <a:rPr lang="hu-HU" altLang="hu-HU" sz="2400" dirty="0" smtClean="0"/>
              <a:t>Minden lehetséges relációs állapotnak meg kell felelnie a funkcionális függés megszorításnak</a:t>
            </a:r>
            <a:endParaRPr lang="en-US" altLang="hu-HU" sz="2400" dirty="0" smtClean="0"/>
          </a:p>
        </p:txBody>
      </p:sp>
    </p:spTree>
    <p:extLst>
      <p:ext uri="{BB962C8B-B14F-4D97-AF65-F5344CB8AC3E}">
        <p14:creationId xmlns:p14="http://schemas.microsoft.com/office/powerpoint/2010/main" val="2754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lstStyle/>
          <a:p>
            <a:r>
              <a:rPr lang="hu-HU" altLang="hu-HU" smtClean="0"/>
              <a:t>A funkcionális függés definíciója</a:t>
            </a:r>
            <a:endParaRPr lang="en-US" altLang="hu-HU" smtClean="0"/>
          </a:p>
        </p:txBody>
      </p:sp>
      <p:sp>
        <p:nvSpPr>
          <p:cNvPr id="26627" name="Content Placeholder 2"/>
          <p:cNvSpPr>
            <a:spLocks noGrp="1"/>
          </p:cNvSpPr>
          <p:nvPr>
            <p:ph idx="1"/>
          </p:nvPr>
        </p:nvSpPr>
        <p:spPr/>
        <p:txBody>
          <a:bodyPr/>
          <a:lstStyle/>
          <a:p>
            <a:r>
              <a:rPr lang="hu-HU" altLang="hu-HU" smtClean="0"/>
              <a:t>Adott egy feltöltött reláció</a:t>
            </a:r>
            <a:endParaRPr lang="en-US" altLang="hu-HU" smtClean="0"/>
          </a:p>
          <a:p>
            <a:pPr lvl="1"/>
            <a:r>
              <a:rPr lang="hu-HU" altLang="hu-HU" smtClean="0"/>
              <a:t>Addig nem tudjuk meghatározni a relációban mely funkcionális függések állnak fenn és melyek nem, amíg nem ismerjük az attribútumok jelentéseit és a közöttük lévő kapcsolatokat</a:t>
            </a:r>
            <a:endParaRPr lang="en-US" altLang="hu-HU" smtClean="0"/>
          </a:p>
          <a:p>
            <a:pPr lvl="1"/>
            <a:r>
              <a:rPr lang="hu-HU" altLang="hu-HU" smtClean="0"/>
              <a:t>Egyetlen példa elég arra, hogy bebizonyítsuk, hogy a funkcionális függés nem áll fenn. (Ha az megsérti a megszorítást.)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normAutofit fontScale="90000"/>
          </a:bodyPr>
          <a:lstStyle/>
          <a:p>
            <a:pPr>
              <a:defRPr/>
            </a:pPr>
            <a:r>
              <a:rPr lang="hu-HU" dirty="0" smtClean="0"/>
              <a:t>A funkcionális függés tulajdonságai</a:t>
            </a:r>
            <a:endParaRPr lang="hu-HU" dirty="0"/>
          </a:p>
        </p:txBody>
      </p:sp>
      <p:sp>
        <p:nvSpPr>
          <p:cNvPr id="28675" name="Tartalom helye 4"/>
          <p:cNvSpPr>
            <a:spLocks noGrp="1"/>
          </p:cNvSpPr>
          <p:nvPr>
            <p:ph idx="1"/>
          </p:nvPr>
        </p:nvSpPr>
        <p:spPr/>
        <p:txBody>
          <a:bodyPr/>
          <a:lstStyle/>
          <a:p>
            <a:r>
              <a:rPr lang="hu-HU" altLang="hu-HU" dirty="0" smtClean="0"/>
              <a:t>Reflexív: X</a:t>
            </a:r>
            <a:r>
              <a:rPr lang="en-US" altLang="hu-HU" i="1" dirty="0" smtClean="0">
                <a:cs typeface="Times New Roman" panose="02020603050405020304" pitchFamily="18" charset="0"/>
                <a:sym typeface="Symbol" panose="05050102010706020507" pitchFamily="18" charset="2"/>
              </a:rPr>
              <a:t> </a:t>
            </a:r>
            <a:r>
              <a:rPr lang="hu-HU" altLang="hu-HU" i="1" dirty="0" smtClean="0">
                <a:cs typeface="Times New Roman" panose="02020603050405020304" pitchFamily="18" charset="0"/>
                <a:sym typeface="Symbol" panose="05050102010706020507" pitchFamily="18" charset="2"/>
              </a:rPr>
              <a:t> Y =&gt; X-&gt;Y</a:t>
            </a:r>
            <a:endParaRPr lang="hu-HU" altLang="hu-HU" dirty="0" smtClean="0"/>
          </a:p>
          <a:p>
            <a:r>
              <a:rPr lang="hu-HU" altLang="hu-HU" dirty="0" err="1" smtClean="0"/>
              <a:t>Augmentív</a:t>
            </a:r>
            <a:r>
              <a:rPr lang="hu-HU" altLang="hu-HU" dirty="0" smtClean="0"/>
              <a:t>: X-&gt;Y =&gt; XZ-&gt;YZ</a:t>
            </a:r>
          </a:p>
          <a:p>
            <a:r>
              <a:rPr lang="hu-HU" altLang="hu-HU" dirty="0" smtClean="0"/>
              <a:t>Tranzitív: X-&gt;Y, Y-&gt;Z =&gt; X-&gt;Z</a:t>
            </a:r>
          </a:p>
          <a:p>
            <a:r>
              <a:rPr lang="hu-HU" altLang="hu-HU" dirty="0" err="1" smtClean="0"/>
              <a:t>Dekompozíciós</a:t>
            </a:r>
            <a:r>
              <a:rPr lang="hu-HU" altLang="hu-HU" dirty="0" smtClean="0"/>
              <a:t> tulajdonság: </a:t>
            </a:r>
            <a:br>
              <a:rPr lang="hu-HU" altLang="hu-HU" dirty="0" smtClean="0"/>
            </a:br>
            <a:r>
              <a:rPr lang="hu-HU" altLang="hu-HU" dirty="0" smtClean="0"/>
              <a:t>X-&gt;YZ =&gt; X-&gt;Y</a:t>
            </a:r>
          </a:p>
          <a:p>
            <a:r>
              <a:rPr lang="hu-HU" altLang="hu-HU" dirty="0" smtClean="0"/>
              <a:t>Additív: X-&gt;Y, X-&gt;Z =&gt; X-&gt;YZ</a:t>
            </a:r>
          </a:p>
          <a:p>
            <a:r>
              <a:rPr lang="hu-HU" altLang="hu-HU" dirty="0" err="1" smtClean="0"/>
              <a:t>Pszeudotranzitív</a:t>
            </a:r>
            <a:r>
              <a:rPr lang="hu-HU" altLang="hu-HU" dirty="0" smtClean="0"/>
              <a:t>: X-&gt;Y, WY-&gt;Z =&gt;WX-&gt;Z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ím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hu-HU" altLang="hu-HU" smtClean="0"/>
              <a:t>Relációs adatbázis tervezése</a:t>
            </a:r>
          </a:p>
        </p:txBody>
      </p:sp>
      <p:sp>
        <p:nvSpPr>
          <p:cNvPr id="7171" name="Tartalom helye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hu-HU" altLang="hu-HU" smtClean="0"/>
              <a:t>Cél:</a:t>
            </a:r>
          </a:p>
          <a:p>
            <a:pPr lvl="1"/>
            <a:r>
              <a:rPr lang="hu-HU" altLang="hu-HU" smtClean="0"/>
              <a:t>Megőrizni az információt</a:t>
            </a:r>
          </a:p>
          <a:p>
            <a:pPr lvl="1"/>
            <a:r>
              <a:rPr lang="hu-HU" altLang="hu-HU" smtClean="0"/>
              <a:t>Minimalizálni a redundanciát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ím 1"/>
          <p:cNvSpPr>
            <a:spLocks noGrp="1"/>
          </p:cNvSpPr>
          <p:nvPr>
            <p:ph type="title"/>
          </p:nvPr>
        </p:nvSpPr>
        <p:spPr/>
        <p:txBody>
          <a:bodyPr/>
          <a:lstStyle/>
          <a:p>
            <a:r>
              <a:rPr lang="hu-HU" altLang="hu-HU" smtClean="0"/>
              <a:t>Lezárt</a:t>
            </a:r>
          </a:p>
        </p:txBody>
      </p:sp>
      <p:sp>
        <p:nvSpPr>
          <p:cNvPr id="29699" name="Tartalom helye 2"/>
          <p:cNvSpPr>
            <a:spLocks noGrp="1"/>
          </p:cNvSpPr>
          <p:nvPr>
            <p:ph idx="1"/>
          </p:nvPr>
        </p:nvSpPr>
        <p:spPr/>
        <p:txBody>
          <a:bodyPr/>
          <a:lstStyle/>
          <a:p>
            <a:r>
              <a:rPr lang="hu-HU" altLang="hu-HU" smtClean="0"/>
              <a:t>F: egy R relációs sémán meghatározott funkcionális függések halmaza.</a:t>
            </a:r>
          </a:p>
          <a:p>
            <a:r>
              <a:rPr lang="hu-HU" altLang="hu-HU" smtClean="0"/>
              <a:t>F lezártja funkcionális függések halmaza, amely minden olyan funkcionális függést tartalmaz, amely F-ből következtethető. </a:t>
            </a:r>
          </a:p>
          <a:p>
            <a:r>
              <a:rPr lang="hu-HU" altLang="hu-HU" smtClean="0"/>
              <a:t>Jele: 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ím 1"/>
          <p:cNvSpPr>
            <a:spLocks noGrp="1"/>
          </p:cNvSpPr>
          <p:nvPr>
            <p:ph type="title"/>
          </p:nvPr>
        </p:nvSpPr>
        <p:spPr/>
        <p:txBody>
          <a:bodyPr/>
          <a:lstStyle/>
          <a:p>
            <a:r>
              <a:rPr lang="hu-HU" altLang="hu-HU" smtClean="0"/>
              <a:t>Lezárt</a:t>
            </a:r>
          </a:p>
        </p:txBody>
      </p:sp>
      <p:sp>
        <p:nvSpPr>
          <p:cNvPr id="30723" name="Tartalom helye 2"/>
          <p:cNvSpPr>
            <a:spLocks noGrp="1"/>
          </p:cNvSpPr>
          <p:nvPr>
            <p:ph idx="1"/>
          </p:nvPr>
        </p:nvSpPr>
        <p:spPr/>
        <p:txBody>
          <a:bodyPr/>
          <a:lstStyle/>
          <a:p>
            <a:r>
              <a:rPr lang="hu-HU" altLang="hu-HU" sz="2800" smtClean="0"/>
              <a:t>Általában a séma tervezője meghatározza a szemantikusan nyilvánvaló funkcionális függéseket</a:t>
            </a:r>
          </a:p>
          <a:p>
            <a:r>
              <a:rPr lang="hu-HU" altLang="hu-HU" sz="2800" smtClean="0"/>
              <a:t>De a lehetséges relációs állapotokra sok más funkcionális függés is fennáll melyek az F függésekből származtathatóak és kielégítik azt. </a:t>
            </a:r>
          </a:p>
          <a:p>
            <a:r>
              <a:rPr lang="hu-HU" altLang="hu-HU" sz="2800" smtClean="0"/>
              <a:t>A lezárt minden olyan funkcionális függést tartalmaz, amely egy F halmazból származtatható.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ím 1"/>
          <p:cNvSpPr>
            <a:spLocks noGrp="1"/>
          </p:cNvSpPr>
          <p:nvPr>
            <p:ph type="title"/>
          </p:nvPr>
        </p:nvSpPr>
        <p:spPr/>
        <p:txBody>
          <a:bodyPr/>
          <a:lstStyle/>
          <a:p>
            <a:r>
              <a:rPr lang="hu-HU" altLang="hu-HU" smtClean="0"/>
              <a:t>Armstrong axióma</a:t>
            </a:r>
          </a:p>
        </p:txBody>
      </p:sp>
      <p:sp>
        <p:nvSpPr>
          <p:cNvPr id="31747" name="Tartalom helye 2"/>
          <p:cNvSpPr>
            <a:spLocks noGrp="1"/>
          </p:cNvSpPr>
          <p:nvPr>
            <p:ph idx="1"/>
          </p:nvPr>
        </p:nvSpPr>
        <p:spPr>
          <a:xfrm>
            <a:off x="457200" y="1416050"/>
            <a:ext cx="8228013" cy="4713288"/>
          </a:xfrm>
        </p:spPr>
        <p:txBody>
          <a:bodyPr/>
          <a:lstStyle/>
          <a:p>
            <a:r>
              <a:rPr lang="hu-HU" altLang="hu-HU" sz="2400" smtClean="0"/>
              <a:t>A funkcionális függés reflexív, augmentív és tanzitív szabálya együtt helyes és teljes. </a:t>
            </a:r>
          </a:p>
          <a:p>
            <a:r>
              <a:rPr lang="hu-HU" altLang="hu-HU" sz="2400" smtClean="0"/>
              <a:t>Helyes: ha adott egy R relációsémán fennálló funkcionális függéseknek egy F halmaza, akkor bármilyen függés, amely levezethető F-ből a három szabály segítségével, fenn fog állni R minden olyan r relációjában, amely kielégíti az F-beli függéseket.  </a:t>
            </a:r>
          </a:p>
          <a:p>
            <a:r>
              <a:rPr lang="hu-HU" altLang="hu-HU" sz="2400" smtClean="0"/>
              <a:t>Teljes: az F+ (F lezártja) halmaz meghatározható F-ből a 3 szabály alkalmazásával. </a:t>
            </a:r>
          </a:p>
          <a:p>
            <a:r>
              <a:rPr lang="hu-HU" altLang="hu-HU" sz="2400" smtClean="0"/>
              <a:t>A reflexivitás, az augmentivitás és a tranzitivitás szabályait együtt Armstrong-axiómáknak nevezzük.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hu-HU" altLang="hu-HU" smtClean="0"/>
              <a:t>Relációk n</a:t>
            </a:r>
            <a:r>
              <a:rPr lang="en-US" altLang="hu-HU" smtClean="0"/>
              <a:t>ormaliz</a:t>
            </a:r>
            <a:r>
              <a:rPr lang="hu-HU" altLang="hu-HU" smtClean="0"/>
              <a:t>ációja</a:t>
            </a:r>
            <a:endParaRPr lang="en-US" altLang="hu-HU" smtClean="0"/>
          </a:p>
        </p:txBody>
      </p:sp>
      <p:sp>
        <p:nvSpPr>
          <p:cNvPr id="34819" name="Content Placeholder 2"/>
          <p:cNvSpPr>
            <a:spLocks noGrp="1"/>
          </p:cNvSpPr>
          <p:nvPr>
            <p:ph idx="1"/>
          </p:nvPr>
        </p:nvSpPr>
        <p:spPr/>
        <p:txBody>
          <a:bodyPr/>
          <a:lstStyle/>
          <a:p>
            <a:r>
              <a:rPr lang="hu-HU" altLang="hu-HU" sz="2400" smtClean="0"/>
              <a:t>A relációséma normalizációja egy elemző folyamat, amelyben felhasználjuk a reláció funkcionális függéseit, hogy minimalizáljukk a redundanciát és a módosítási anomáliákat.</a:t>
            </a:r>
          </a:p>
          <a:p>
            <a:r>
              <a:rPr lang="hu-HU" altLang="hu-HU" sz="2400" smtClean="0"/>
              <a:t>Egy reláció normálformája azt mutatja meg, hogy a melyik az a legmagasabb normálforma feltétel, amelynek a reláció megfelel és megmutatja, hogy a reláció milyen mértékben normalizált. </a:t>
            </a:r>
          </a:p>
          <a:p>
            <a:pPr lvl="1"/>
            <a:endParaRPr lang="hu-HU" altLang="hu-HU"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hu-HU" altLang="hu-HU" smtClean="0"/>
              <a:t>Normálformák a gyakorlatban</a:t>
            </a:r>
            <a:endParaRPr lang="en-US" altLang="hu-HU" smtClean="0"/>
          </a:p>
        </p:txBody>
      </p:sp>
      <p:sp>
        <p:nvSpPr>
          <p:cNvPr id="35843" name="Content Placeholder 2"/>
          <p:cNvSpPr>
            <a:spLocks noGrp="1"/>
          </p:cNvSpPr>
          <p:nvPr>
            <p:ph idx="1"/>
          </p:nvPr>
        </p:nvSpPr>
        <p:spPr/>
        <p:txBody>
          <a:bodyPr/>
          <a:lstStyle/>
          <a:p>
            <a:r>
              <a:rPr lang="hu-HU" altLang="hu-HU" sz="2400" dirty="0" smtClean="0"/>
              <a:t>A n</a:t>
            </a:r>
            <a:r>
              <a:rPr lang="en-US" altLang="hu-HU" sz="2400" dirty="0" err="1" smtClean="0"/>
              <a:t>ormaliz</a:t>
            </a:r>
            <a:r>
              <a:rPr lang="hu-HU" altLang="hu-HU" sz="2400" dirty="0" err="1" smtClean="0"/>
              <a:t>ációt</a:t>
            </a:r>
            <a:r>
              <a:rPr lang="hu-HU" altLang="hu-HU" sz="2400" dirty="0" smtClean="0"/>
              <a:t> a gyakorlatban úgy végzik, hogy </a:t>
            </a:r>
          </a:p>
          <a:p>
            <a:pPr lvl="1"/>
            <a:r>
              <a:rPr lang="hu-HU" altLang="hu-HU" sz="2200" dirty="0" smtClean="0"/>
              <a:t>Az eredményül kapott modellnek magas legyen a minősége és az előzőekben leírt irányelvek teljesüljenek rajta</a:t>
            </a:r>
            <a:endParaRPr lang="en-US" altLang="hu-HU" sz="2200" dirty="0" smtClean="0"/>
          </a:p>
          <a:p>
            <a:pPr lvl="1"/>
            <a:r>
              <a:rPr lang="hu-HU" altLang="hu-HU" sz="2200" dirty="0" smtClean="0"/>
              <a:t>Legalább 3NF-re vagy </a:t>
            </a:r>
            <a:r>
              <a:rPr lang="hu-HU" altLang="hu-HU" sz="2200" dirty="0" err="1" smtClean="0"/>
              <a:t>BCNF-re</a:t>
            </a:r>
            <a:r>
              <a:rPr lang="hu-HU" altLang="hu-HU" sz="2200" dirty="0" smtClean="0"/>
              <a:t> hoznak, de legtöbb esetben 4NF-re. </a:t>
            </a:r>
            <a:endParaRPr lang="en-US" altLang="hu-HU" sz="2200" dirty="0" smtClean="0"/>
          </a:p>
          <a:p>
            <a:r>
              <a:rPr lang="hu-HU" altLang="hu-HU" sz="2400" dirty="0" smtClean="0"/>
              <a:t>Nem szükséges a lehető legmagasabb normálformára normalizálni </a:t>
            </a:r>
          </a:p>
          <a:p>
            <a:r>
              <a:rPr lang="hu-HU" altLang="hu-HU" sz="2400" dirty="0" smtClean="0"/>
              <a:t>A </a:t>
            </a:r>
            <a:r>
              <a:rPr lang="hu-HU" altLang="hu-HU" sz="2400" dirty="0" err="1" smtClean="0"/>
              <a:t>denormalizáció</a:t>
            </a:r>
            <a:r>
              <a:rPr lang="hu-HU" altLang="hu-HU" sz="2400" dirty="0" smtClean="0"/>
              <a:t> az a folyamat, amelynek során magasabb normálformájú relációk összekapcsolását tároljuk alap relációként (amely alacsonyabb normálformában van).</a:t>
            </a:r>
            <a:endParaRPr lang="en-US" altLang="hu-HU" sz="24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hu-HU" altLang="hu-HU" smtClean="0"/>
              <a:t>Kulcs és a kulcsban résztvevő attribútumok definíciója</a:t>
            </a:r>
            <a:endParaRPr lang="en-US" altLang="hu-HU" smtClean="0"/>
          </a:p>
        </p:txBody>
      </p:sp>
      <p:sp>
        <p:nvSpPr>
          <p:cNvPr id="36867" name="Content Placeholder 2"/>
          <p:cNvSpPr>
            <a:spLocks noGrp="1"/>
          </p:cNvSpPr>
          <p:nvPr>
            <p:ph idx="1"/>
          </p:nvPr>
        </p:nvSpPr>
        <p:spPr/>
        <p:txBody>
          <a:bodyPr/>
          <a:lstStyle/>
          <a:p>
            <a:r>
              <a:rPr lang="hu-HU" altLang="hu-HU" dirty="0" smtClean="0"/>
              <a:t>Szuperkulcs, kulcs, kulcsjelölt </a:t>
            </a:r>
          </a:p>
          <a:p>
            <a:r>
              <a:rPr lang="hu-HU" altLang="hu-HU" dirty="0" smtClean="0"/>
              <a:t>Az R relációséma egy attribútumát R egy </a:t>
            </a:r>
            <a:r>
              <a:rPr lang="hu-HU" altLang="hu-HU" b="1" dirty="0" smtClean="0"/>
              <a:t>elsőrendű</a:t>
            </a:r>
            <a:r>
              <a:rPr lang="hu-HU" altLang="hu-HU" dirty="0" smtClean="0"/>
              <a:t> attribútumának nevezzük, ha eleme R valamely kulcsjelöltjének. </a:t>
            </a:r>
          </a:p>
          <a:p>
            <a:r>
              <a:rPr lang="hu-HU" altLang="hu-HU" dirty="0"/>
              <a:t>Az R relációséma egy attribútumát R </a:t>
            </a:r>
            <a:r>
              <a:rPr lang="hu-HU" altLang="hu-HU" b="1" dirty="0" smtClean="0"/>
              <a:t>nem elsőrendű </a:t>
            </a:r>
            <a:r>
              <a:rPr lang="hu-HU" altLang="hu-HU" dirty="0" smtClean="0"/>
              <a:t>vagy </a:t>
            </a:r>
            <a:r>
              <a:rPr lang="hu-HU" altLang="hu-HU" b="1" dirty="0" smtClean="0"/>
              <a:t>leíró </a:t>
            </a:r>
            <a:r>
              <a:rPr lang="sv-SE" altLang="hu-HU" dirty="0" smtClean="0"/>
              <a:t>attribútumnak hívunk, ha nem els</a:t>
            </a:r>
            <a:r>
              <a:rPr lang="hu-HU" altLang="hu-HU" dirty="0" smtClean="0"/>
              <a:t>őrendű </a:t>
            </a:r>
            <a:r>
              <a:rPr lang="sv-SE" altLang="hu-HU" dirty="0" smtClean="0"/>
              <a:t>attribútum, azaz nem</a:t>
            </a:r>
            <a:r>
              <a:rPr lang="hu-HU" altLang="hu-HU" dirty="0" smtClean="0"/>
              <a:t> eleme egyetlen kulcsjelöltnek sem.</a:t>
            </a:r>
          </a:p>
          <a:p>
            <a:pPr lvl="1"/>
            <a:endParaRPr lang="en-US" altLang="hu-HU" dirty="0" smtClean="0"/>
          </a:p>
          <a:p>
            <a:pPr lvl="1"/>
            <a:endParaRPr lang="en-US" altLang="hu-HU" dirty="0" smtClean="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hu-HU" altLang="hu-HU" dirty="0" smtClean="0"/>
              <a:t>Első </a:t>
            </a:r>
            <a:r>
              <a:rPr lang="en-US" altLang="hu-HU" dirty="0" smtClean="0"/>
              <a:t>Norm</a:t>
            </a:r>
            <a:r>
              <a:rPr lang="hu-HU" altLang="hu-HU" dirty="0" smtClean="0"/>
              <a:t>á</a:t>
            </a:r>
            <a:r>
              <a:rPr lang="en-US" altLang="hu-HU" dirty="0" smtClean="0"/>
              <a:t>l</a:t>
            </a:r>
            <a:r>
              <a:rPr lang="hu-HU" altLang="hu-HU" dirty="0" smtClean="0"/>
              <a:t>forma</a:t>
            </a:r>
            <a:endParaRPr lang="en-US" altLang="hu-HU" dirty="0" smtClean="0"/>
          </a:p>
        </p:txBody>
      </p:sp>
      <p:sp>
        <p:nvSpPr>
          <p:cNvPr id="37891" name="Content Placeholder 2"/>
          <p:cNvSpPr>
            <a:spLocks noGrp="1"/>
          </p:cNvSpPr>
          <p:nvPr>
            <p:ph idx="1"/>
          </p:nvPr>
        </p:nvSpPr>
        <p:spPr>
          <a:xfrm>
            <a:off x="457200" y="1295401"/>
            <a:ext cx="8228013" cy="5105400"/>
          </a:xfrm>
        </p:spPr>
        <p:txBody>
          <a:bodyPr/>
          <a:lstStyle/>
          <a:p>
            <a:r>
              <a:rPr lang="hu-HU" altLang="hu-HU" sz="2400" dirty="0" smtClean="0"/>
              <a:t>A relációs modellbeli reláció formális definíciójának a része</a:t>
            </a:r>
            <a:endParaRPr lang="en-US" altLang="hu-HU" sz="2400" dirty="0" smtClean="0"/>
          </a:p>
          <a:p>
            <a:r>
              <a:rPr lang="hu-HU" altLang="hu-HU" sz="2400" dirty="0" smtClean="0"/>
              <a:t>Csak atomi (vagy oszthatatlan) értékek szerepelhetnek az 1NF-ben (azaz nem szerepelhetnek összetett és halmazértékű attribútumok)</a:t>
            </a:r>
            <a:endParaRPr lang="hu-HU" altLang="hu-HU" sz="2400" b="1" dirty="0" smtClean="0"/>
          </a:p>
          <a:p>
            <a:r>
              <a:rPr lang="hu-HU" altLang="hu-HU" sz="2400" dirty="0" smtClean="0"/>
              <a:t>Feltételezzük, hogy a relációnak van elsődleges kulcsa. </a:t>
            </a:r>
            <a:endParaRPr lang="en-US" altLang="hu-HU" sz="2400" dirty="0" smtClean="0"/>
          </a:p>
          <a:p>
            <a:r>
              <a:rPr lang="hu-HU" altLang="hu-HU" sz="2400" dirty="0" smtClean="0"/>
              <a:t>Hogyan érjük el az első normálformát? </a:t>
            </a:r>
          </a:p>
          <a:p>
            <a:pPr lvl="1"/>
            <a:r>
              <a:rPr lang="hu-HU" altLang="hu-HU" sz="2000" dirty="0" smtClean="0"/>
              <a:t>Távolítsuk el az attribútumot egy másik relációba</a:t>
            </a:r>
            <a:endParaRPr lang="en-US" altLang="hu-HU" sz="2000" dirty="0" smtClean="0"/>
          </a:p>
          <a:p>
            <a:pPr lvl="1"/>
            <a:r>
              <a:rPr lang="hu-HU" altLang="hu-HU" sz="2000" dirty="0" smtClean="0"/>
              <a:t>(Bővítsük a kulcsot)</a:t>
            </a:r>
            <a:endParaRPr lang="en-US" altLang="hu-HU" sz="2000" dirty="0" smtClean="0"/>
          </a:p>
          <a:p>
            <a:pPr lvl="1"/>
            <a:r>
              <a:rPr lang="hu-HU" altLang="hu-HU" sz="2000" dirty="0" smtClean="0"/>
              <a:t>Használjunk több atomi attribútumot</a:t>
            </a:r>
            <a:endParaRPr lang="en-US" altLang="hu-HU" sz="20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hu-HU" dirty="0" smtClean="0"/>
              <a:t>Első </a:t>
            </a:r>
            <a:r>
              <a:rPr lang="en-US" altLang="hu-HU" dirty="0" smtClean="0"/>
              <a:t>Norm</a:t>
            </a:r>
            <a:r>
              <a:rPr lang="hu-HU" altLang="hu-HU" dirty="0" smtClean="0"/>
              <a:t>á</a:t>
            </a:r>
            <a:r>
              <a:rPr lang="en-US" altLang="hu-HU" dirty="0" smtClean="0"/>
              <a:t>l</a:t>
            </a:r>
            <a:r>
              <a:rPr lang="hu-HU" altLang="hu-HU" dirty="0" smtClean="0"/>
              <a:t>forma</a:t>
            </a:r>
            <a:endParaRPr lang="hu-HU" dirty="0"/>
          </a:p>
        </p:txBody>
      </p:sp>
      <p:sp>
        <p:nvSpPr>
          <p:cNvPr id="3" name="Tartalom helye 2"/>
          <p:cNvSpPr>
            <a:spLocks noGrp="1"/>
          </p:cNvSpPr>
          <p:nvPr>
            <p:ph idx="1"/>
          </p:nvPr>
        </p:nvSpPr>
        <p:spPr>
          <a:xfrm>
            <a:off x="457200" y="1416051"/>
            <a:ext cx="8228013" cy="4713288"/>
          </a:xfrm>
        </p:spPr>
        <p:txBody>
          <a:bodyPr/>
          <a:lstStyle/>
          <a:p>
            <a:r>
              <a:rPr lang="hu-HU" sz="2000" dirty="0" smtClean="0"/>
              <a:t>Halmazértékű attribútum probléma</a:t>
            </a:r>
          </a:p>
          <a:p>
            <a:endParaRPr lang="hu-HU" sz="2000" dirty="0"/>
          </a:p>
          <a:p>
            <a:endParaRPr lang="hu-HU" sz="2000" dirty="0" smtClean="0"/>
          </a:p>
          <a:p>
            <a:endParaRPr lang="hu-HU" sz="2000" dirty="0"/>
          </a:p>
          <a:p>
            <a:endParaRPr lang="hu-HU" sz="2000" dirty="0" smtClean="0"/>
          </a:p>
          <a:p>
            <a:r>
              <a:rPr lang="hu-HU" sz="2000" dirty="0"/>
              <a:t>és </a:t>
            </a:r>
            <a:r>
              <a:rPr lang="hu-HU" sz="2000" dirty="0" smtClean="0"/>
              <a:t>megoldása 1.</a:t>
            </a:r>
          </a:p>
          <a:p>
            <a:endParaRPr lang="hu-HU" sz="2000" dirty="0"/>
          </a:p>
          <a:p>
            <a:endParaRPr lang="hu-HU" sz="2000" dirty="0"/>
          </a:p>
        </p:txBody>
      </p:sp>
      <p:pic>
        <p:nvPicPr>
          <p:cNvPr id="5" name="Kép 4"/>
          <p:cNvPicPr>
            <a:picLocks noChangeAspect="1"/>
          </p:cNvPicPr>
          <p:nvPr/>
        </p:nvPicPr>
        <p:blipFill>
          <a:blip r:embed="rId2"/>
          <a:stretch>
            <a:fillRect/>
          </a:stretch>
        </p:blipFill>
        <p:spPr>
          <a:xfrm>
            <a:off x="644917" y="3814763"/>
            <a:ext cx="3926289" cy="1928813"/>
          </a:xfrm>
          <a:prstGeom prst="rect">
            <a:avLst/>
          </a:prstGeom>
        </p:spPr>
      </p:pic>
      <p:pic>
        <p:nvPicPr>
          <p:cNvPr id="6" name="Kép 5"/>
          <p:cNvPicPr>
            <a:picLocks noChangeAspect="1"/>
          </p:cNvPicPr>
          <p:nvPr/>
        </p:nvPicPr>
        <p:blipFill>
          <a:blip r:embed="rId3"/>
          <a:stretch>
            <a:fillRect/>
          </a:stretch>
        </p:blipFill>
        <p:spPr>
          <a:xfrm>
            <a:off x="4568312" y="3711183"/>
            <a:ext cx="2403698" cy="2512217"/>
          </a:xfrm>
          <a:prstGeom prst="rect">
            <a:avLst/>
          </a:prstGeom>
        </p:spPr>
      </p:pic>
      <p:sp>
        <p:nvSpPr>
          <p:cNvPr id="11" name="Szabadkézi sokszög 10"/>
          <p:cNvSpPr/>
          <p:nvPr/>
        </p:nvSpPr>
        <p:spPr bwMode="auto">
          <a:xfrm>
            <a:off x="2667000" y="3899484"/>
            <a:ext cx="2194367" cy="367715"/>
          </a:xfrm>
          <a:custGeom>
            <a:avLst/>
            <a:gdLst>
              <a:gd name="connsiteX0" fmla="*/ 0 w 2176040"/>
              <a:gd name="connsiteY0" fmla="*/ 313700 h 313700"/>
              <a:gd name="connsiteX1" fmla="*/ 983848 w 2176040"/>
              <a:gd name="connsiteY1" fmla="*/ 1183 h 313700"/>
              <a:gd name="connsiteX2" fmla="*/ 2176040 w 2176040"/>
              <a:gd name="connsiteY2" fmla="*/ 221102 h 313700"/>
            </a:gdLst>
            <a:ahLst/>
            <a:cxnLst>
              <a:cxn ang="0">
                <a:pos x="connsiteX0" y="connsiteY0"/>
              </a:cxn>
              <a:cxn ang="0">
                <a:pos x="connsiteX1" y="connsiteY1"/>
              </a:cxn>
              <a:cxn ang="0">
                <a:pos x="connsiteX2" y="connsiteY2"/>
              </a:cxn>
            </a:cxnLst>
            <a:rect l="l" t="t" r="r" b="b"/>
            <a:pathLst>
              <a:path w="2176040" h="313700">
                <a:moveTo>
                  <a:pt x="0" y="313700"/>
                </a:moveTo>
                <a:cubicBezTo>
                  <a:pt x="310587" y="165158"/>
                  <a:pt x="621175" y="16616"/>
                  <a:pt x="983848" y="1183"/>
                </a:cubicBezTo>
                <a:cubicBezTo>
                  <a:pt x="1346521" y="-14250"/>
                  <a:pt x="1958050" y="124646"/>
                  <a:pt x="2176040" y="221102"/>
                </a:cubicBezTo>
              </a:path>
            </a:pathLst>
          </a:cu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hu-HU" sz="1800" b="0" i="0" u="none" strike="noStrike" cap="none" normalizeH="0" baseline="0" smtClean="0">
              <a:ln>
                <a:noFill/>
              </a:ln>
              <a:solidFill>
                <a:schemeClr val="bg1"/>
              </a:solidFill>
              <a:effectLst/>
              <a:latin typeface="Arial" charset="0"/>
              <a:cs typeface="Arial" charset="0"/>
            </a:endParaRPr>
          </a:p>
        </p:txBody>
      </p:sp>
      <p:pic>
        <p:nvPicPr>
          <p:cNvPr id="8" name="Kép 7"/>
          <p:cNvPicPr>
            <a:picLocks noChangeAspect="1"/>
          </p:cNvPicPr>
          <p:nvPr/>
        </p:nvPicPr>
        <p:blipFill>
          <a:blip r:embed="rId4"/>
          <a:stretch>
            <a:fillRect/>
          </a:stretch>
        </p:blipFill>
        <p:spPr>
          <a:xfrm>
            <a:off x="674035" y="1849043"/>
            <a:ext cx="5676900" cy="1628775"/>
          </a:xfrm>
          <a:prstGeom prst="rect">
            <a:avLst/>
          </a:prstGeom>
        </p:spPr>
      </p:pic>
    </p:spTree>
    <p:extLst>
      <p:ext uri="{BB962C8B-B14F-4D97-AF65-F5344CB8AC3E}">
        <p14:creationId xmlns:p14="http://schemas.microsoft.com/office/powerpoint/2010/main" val="3228767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hu-HU" dirty="0" smtClean="0"/>
              <a:t>Első </a:t>
            </a:r>
            <a:r>
              <a:rPr lang="en-US" altLang="hu-HU" dirty="0" smtClean="0"/>
              <a:t>Norm</a:t>
            </a:r>
            <a:r>
              <a:rPr lang="hu-HU" altLang="hu-HU" dirty="0" smtClean="0"/>
              <a:t>á</a:t>
            </a:r>
            <a:r>
              <a:rPr lang="en-US" altLang="hu-HU" dirty="0" smtClean="0"/>
              <a:t>l</a:t>
            </a:r>
            <a:r>
              <a:rPr lang="hu-HU" altLang="hu-HU" dirty="0" smtClean="0"/>
              <a:t>forma</a:t>
            </a:r>
            <a:endParaRPr lang="hu-HU" dirty="0"/>
          </a:p>
        </p:txBody>
      </p:sp>
      <p:sp>
        <p:nvSpPr>
          <p:cNvPr id="3" name="Tartalom helye 2"/>
          <p:cNvSpPr>
            <a:spLocks noGrp="1"/>
          </p:cNvSpPr>
          <p:nvPr>
            <p:ph idx="1"/>
          </p:nvPr>
        </p:nvSpPr>
        <p:spPr>
          <a:xfrm>
            <a:off x="457200" y="1416051"/>
            <a:ext cx="8228013" cy="4713288"/>
          </a:xfrm>
        </p:spPr>
        <p:txBody>
          <a:bodyPr/>
          <a:lstStyle/>
          <a:p>
            <a:r>
              <a:rPr lang="hu-HU" sz="2000" dirty="0" smtClean="0"/>
              <a:t>Halmazértékű attribútum probléma</a:t>
            </a:r>
          </a:p>
          <a:p>
            <a:endParaRPr lang="hu-HU" sz="2000" dirty="0"/>
          </a:p>
          <a:p>
            <a:endParaRPr lang="hu-HU" sz="2000" dirty="0" smtClean="0"/>
          </a:p>
          <a:p>
            <a:endParaRPr lang="hu-HU" sz="2000" dirty="0"/>
          </a:p>
          <a:p>
            <a:endParaRPr lang="hu-HU" sz="2000" dirty="0" smtClean="0"/>
          </a:p>
          <a:p>
            <a:r>
              <a:rPr lang="hu-HU" sz="2000" dirty="0"/>
              <a:t>és </a:t>
            </a:r>
            <a:r>
              <a:rPr lang="hu-HU" sz="2000" dirty="0" smtClean="0"/>
              <a:t>megoldása 2.</a:t>
            </a:r>
          </a:p>
          <a:p>
            <a:endParaRPr lang="hu-HU" sz="2000" dirty="0"/>
          </a:p>
          <a:p>
            <a:endParaRPr lang="hu-HU" sz="2000" dirty="0"/>
          </a:p>
        </p:txBody>
      </p:sp>
      <p:pic>
        <p:nvPicPr>
          <p:cNvPr id="7" name="Kép 6"/>
          <p:cNvPicPr>
            <a:picLocks noChangeAspect="1"/>
          </p:cNvPicPr>
          <p:nvPr/>
        </p:nvPicPr>
        <p:blipFill>
          <a:blip r:embed="rId2"/>
          <a:stretch>
            <a:fillRect/>
          </a:stretch>
        </p:blipFill>
        <p:spPr>
          <a:xfrm>
            <a:off x="762000" y="3798738"/>
            <a:ext cx="6124575" cy="1812374"/>
          </a:xfrm>
          <a:prstGeom prst="rect">
            <a:avLst/>
          </a:prstGeom>
        </p:spPr>
      </p:pic>
      <p:pic>
        <p:nvPicPr>
          <p:cNvPr id="5" name="Kép 4"/>
          <p:cNvPicPr>
            <a:picLocks noChangeAspect="1"/>
          </p:cNvPicPr>
          <p:nvPr/>
        </p:nvPicPr>
        <p:blipFill>
          <a:blip r:embed="rId3"/>
          <a:stretch>
            <a:fillRect/>
          </a:stretch>
        </p:blipFill>
        <p:spPr>
          <a:xfrm>
            <a:off x="609600" y="1767929"/>
            <a:ext cx="5676900" cy="1628775"/>
          </a:xfrm>
          <a:prstGeom prst="rect">
            <a:avLst/>
          </a:prstGeom>
        </p:spPr>
      </p:pic>
    </p:spTree>
    <p:extLst>
      <p:ext uri="{BB962C8B-B14F-4D97-AF65-F5344CB8AC3E}">
        <p14:creationId xmlns:p14="http://schemas.microsoft.com/office/powerpoint/2010/main" val="609818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hu-HU" dirty="0" smtClean="0"/>
              <a:t>Első </a:t>
            </a:r>
            <a:r>
              <a:rPr lang="en-US" altLang="hu-HU" dirty="0" smtClean="0"/>
              <a:t>Norm</a:t>
            </a:r>
            <a:r>
              <a:rPr lang="hu-HU" altLang="hu-HU" dirty="0" smtClean="0"/>
              <a:t>á</a:t>
            </a:r>
            <a:r>
              <a:rPr lang="en-US" altLang="hu-HU" dirty="0" smtClean="0"/>
              <a:t>l</a:t>
            </a:r>
            <a:r>
              <a:rPr lang="hu-HU" altLang="hu-HU" dirty="0" smtClean="0"/>
              <a:t>forma</a:t>
            </a:r>
            <a:endParaRPr lang="hu-HU" dirty="0"/>
          </a:p>
        </p:txBody>
      </p:sp>
      <p:sp>
        <p:nvSpPr>
          <p:cNvPr id="3" name="Tartalom helye 2"/>
          <p:cNvSpPr>
            <a:spLocks noGrp="1"/>
          </p:cNvSpPr>
          <p:nvPr>
            <p:ph idx="1"/>
          </p:nvPr>
        </p:nvSpPr>
        <p:spPr>
          <a:xfrm>
            <a:off x="457200" y="1416051"/>
            <a:ext cx="8228013" cy="4713288"/>
          </a:xfrm>
        </p:spPr>
        <p:txBody>
          <a:bodyPr/>
          <a:lstStyle/>
          <a:p>
            <a:r>
              <a:rPr lang="hu-HU" sz="2000" dirty="0" smtClean="0"/>
              <a:t>Halmazértékű attribútum probléma</a:t>
            </a:r>
          </a:p>
          <a:p>
            <a:endParaRPr lang="hu-HU" sz="2000" dirty="0"/>
          </a:p>
          <a:p>
            <a:endParaRPr lang="hu-HU" sz="2000" dirty="0" smtClean="0"/>
          </a:p>
          <a:p>
            <a:endParaRPr lang="hu-HU" sz="2000" dirty="0"/>
          </a:p>
          <a:p>
            <a:endParaRPr lang="hu-HU" sz="2000" dirty="0" smtClean="0"/>
          </a:p>
          <a:p>
            <a:r>
              <a:rPr lang="hu-HU" sz="2000" dirty="0"/>
              <a:t>és </a:t>
            </a:r>
            <a:r>
              <a:rPr lang="hu-HU" sz="2000" dirty="0" smtClean="0"/>
              <a:t>megoldása 3.</a:t>
            </a:r>
          </a:p>
          <a:p>
            <a:endParaRPr lang="hu-HU" sz="2000" dirty="0"/>
          </a:p>
          <a:p>
            <a:endParaRPr lang="hu-HU" sz="2000" dirty="0"/>
          </a:p>
        </p:txBody>
      </p:sp>
      <p:pic>
        <p:nvPicPr>
          <p:cNvPr id="7" name="Kép 6"/>
          <p:cNvPicPr>
            <a:picLocks noChangeAspect="1"/>
          </p:cNvPicPr>
          <p:nvPr/>
        </p:nvPicPr>
        <p:blipFill>
          <a:blip r:embed="rId2"/>
          <a:stretch>
            <a:fillRect/>
          </a:stretch>
        </p:blipFill>
        <p:spPr>
          <a:xfrm>
            <a:off x="750425" y="3763049"/>
            <a:ext cx="5782139" cy="2686050"/>
          </a:xfrm>
          <a:prstGeom prst="rect">
            <a:avLst/>
          </a:prstGeom>
        </p:spPr>
      </p:pic>
      <p:pic>
        <p:nvPicPr>
          <p:cNvPr id="5" name="Kép 4"/>
          <p:cNvPicPr>
            <a:picLocks noChangeAspect="1"/>
          </p:cNvPicPr>
          <p:nvPr/>
        </p:nvPicPr>
        <p:blipFill>
          <a:blip r:embed="rId3"/>
          <a:stretch>
            <a:fillRect/>
          </a:stretch>
        </p:blipFill>
        <p:spPr>
          <a:xfrm>
            <a:off x="750425" y="1814514"/>
            <a:ext cx="5676900" cy="1628775"/>
          </a:xfrm>
          <a:prstGeom prst="rect">
            <a:avLst/>
          </a:prstGeom>
        </p:spPr>
      </p:pic>
    </p:spTree>
    <p:extLst>
      <p:ext uri="{BB962C8B-B14F-4D97-AF65-F5344CB8AC3E}">
        <p14:creationId xmlns:p14="http://schemas.microsoft.com/office/powerpoint/2010/main" val="164571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hu-HU" altLang="hu-HU" smtClean="0"/>
              <a:t>A relációs sémák i</a:t>
            </a:r>
            <a:r>
              <a:rPr lang="en-US" altLang="hu-HU" smtClean="0"/>
              <a:t>nform</a:t>
            </a:r>
            <a:r>
              <a:rPr lang="hu-HU" altLang="hu-HU" smtClean="0"/>
              <a:t>ális</a:t>
            </a:r>
            <a:r>
              <a:rPr lang="en-US" altLang="hu-HU" smtClean="0"/>
              <a:t> </a:t>
            </a:r>
            <a:r>
              <a:rPr lang="hu-HU" altLang="hu-HU" smtClean="0"/>
              <a:t>tervezési irányelvi</a:t>
            </a:r>
            <a:endParaRPr lang="en-US" altLang="hu-HU" smtClean="0"/>
          </a:p>
        </p:txBody>
      </p:sp>
      <p:sp>
        <p:nvSpPr>
          <p:cNvPr id="9219" name="Content Placeholder 2"/>
          <p:cNvSpPr>
            <a:spLocks noGrp="1"/>
          </p:cNvSpPr>
          <p:nvPr>
            <p:ph idx="1"/>
          </p:nvPr>
        </p:nvSpPr>
        <p:spPr/>
        <p:txBody>
          <a:bodyPr/>
          <a:lstStyle/>
          <a:p>
            <a:r>
              <a:rPr lang="hu-HU" altLang="hu-HU" smtClean="0"/>
              <a:t>A minőség mérése</a:t>
            </a:r>
            <a:endParaRPr lang="en-US" altLang="hu-HU" smtClean="0"/>
          </a:p>
          <a:p>
            <a:pPr lvl="1"/>
            <a:r>
              <a:rPr lang="hu-HU" altLang="hu-HU" smtClean="0"/>
              <a:t>Az attribútumok szemantikája legyen világos, érthető</a:t>
            </a:r>
            <a:endParaRPr lang="en-US" altLang="hu-HU" smtClean="0"/>
          </a:p>
          <a:p>
            <a:pPr lvl="1"/>
            <a:r>
              <a:rPr lang="hu-HU" altLang="hu-HU" smtClean="0"/>
              <a:t>Csökkentsük a sorokban a redundáns információkat</a:t>
            </a:r>
            <a:endParaRPr lang="en-US" altLang="hu-HU" smtClean="0"/>
          </a:p>
          <a:p>
            <a:pPr lvl="1"/>
            <a:r>
              <a:rPr lang="hu-HU" altLang="hu-HU" smtClean="0"/>
              <a:t>Csökkentsük a sorokban a </a:t>
            </a:r>
            <a:r>
              <a:rPr lang="en-US" altLang="hu-HU" smtClean="0"/>
              <a:t>NULL </a:t>
            </a:r>
            <a:r>
              <a:rPr lang="hu-HU" altLang="hu-HU" smtClean="0"/>
              <a:t>értékeket</a:t>
            </a:r>
            <a:endParaRPr lang="en-US" altLang="hu-HU"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hu-HU" dirty="0" smtClean="0"/>
              <a:t>Első </a:t>
            </a:r>
            <a:r>
              <a:rPr lang="en-US" altLang="hu-HU" dirty="0" smtClean="0"/>
              <a:t>Norm</a:t>
            </a:r>
            <a:r>
              <a:rPr lang="hu-HU" altLang="hu-HU" dirty="0" smtClean="0"/>
              <a:t>á</a:t>
            </a:r>
            <a:r>
              <a:rPr lang="en-US" altLang="hu-HU" dirty="0" smtClean="0"/>
              <a:t>l</a:t>
            </a:r>
            <a:r>
              <a:rPr lang="hu-HU" altLang="hu-HU" dirty="0" smtClean="0"/>
              <a:t>forma</a:t>
            </a:r>
            <a:endParaRPr lang="hu-HU" dirty="0"/>
          </a:p>
        </p:txBody>
      </p:sp>
      <p:sp>
        <p:nvSpPr>
          <p:cNvPr id="3" name="Tartalom helye 2"/>
          <p:cNvSpPr>
            <a:spLocks noGrp="1"/>
          </p:cNvSpPr>
          <p:nvPr>
            <p:ph idx="1"/>
          </p:nvPr>
        </p:nvSpPr>
        <p:spPr>
          <a:xfrm>
            <a:off x="457200" y="1416051"/>
            <a:ext cx="8228013" cy="4713288"/>
          </a:xfrm>
        </p:spPr>
        <p:txBody>
          <a:bodyPr/>
          <a:lstStyle/>
          <a:p>
            <a:r>
              <a:rPr lang="hu-HU" sz="2000" dirty="0" smtClean="0"/>
              <a:t>Összetett attribútum probléma</a:t>
            </a:r>
          </a:p>
          <a:p>
            <a:endParaRPr lang="hu-HU" sz="2000" dirty="0"/>
          </a:p>
          <a:p>
            <a:endParaRPr lang="hu-HU" sz="2000" dirty="0" smtClean="0"/>
          </a:p>
          <a:p>
            <a:endParaRPr lang="hu-HU" sz="2000" dirty="0"/>
          </a:p>
          <a:p>
            <a:endParaRPr lang="hu-HU" sz="2000" dirty="0" smtClean="0"/>
          </a:p>
          <a:p>
            <a:r>
              <a:rPr lang="hu-HU" sz="2000" dirty="0"/>
              <a:t>és </a:t>
            </a:r>
            <a:r>
              <a:rPr lang="hu-HU" sz="2000" dirty="0" smtClean="0"/>
              <a:t>megoldása</a:t>
            </a:r>
          </a:p>
          <a:p>
            <a:endParaRPr lang="hu-HU" sz="2000" dirty="0"/>
          </a:p>
          <a:p>
            <a:endParaRPr lang="hu-HU" sz="2000" dirty="0"/>
          </a:p>
        </p:txBody>
      </p:sp>
      <p:pic>
        <p:nvPicPr>
          <p:cNvPr id="5" name="Kép 4"/>
          <p:cNvPicPr>
            <a:picLocks noChangeAspect="1"/>
          </p:cNvPicPr>
          <p:nvPr/>
        </p:nvPicPr>
        <p:blipFill>
          <a:blip r:embed="rId2"/>
          <a:stretch>
            <a:fillRect/>
          </a:stretch>
        </p:blipFill>
        <p:spPr>
          <a:xfrm>
            <a:off x="685800" y="1752600"/>
            <a:ext cx="4952999" cy="1601624"/>
          </a:xfrm>
          <a:prstGeom prst="rect">
            <a:avLst/>
          </a:prstGeom>
        </p:spPr>
      </p:pic>
      <p:pic>
        <p:nvPicPr>
          <p:cNvPr id="6" name="Kép 5"/>
          <p:cNvPicPr>
            <a:picLocks noChangeAspect="1"/>
          </p:cNvPicPr>
          <p:nvPr/>
        </p:nvPicPr>
        <p:blipFill>
          <a:blip r:embed="rId3"/>
          <a:stretch>
            <a:fillRect/>
          </a:stretch>
        </p:blipFill>
        <p:spPr>
          <a:xfrm>
            <a:off x="685800" y="3772695"/>
            <a:ext cx="7515225" cy="2200625"/>
          </a:xfrm>
          <a:prstGeom prst="rect">
            <a:avLst/>
          </a:prstGeom>
        </p:spPr>
      </p:pic>
    </p:spTree>
    <p:extLst>
      <p:ext uri="{BB962C8B-B14F-4D97-AF65-F5344CB8AC3E}">
        <p14:creationId xmlns:p14="http://schemas.microsoft.com/office/powerpoint/2010/main" val="624577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ím 1"/>
          <p:cNvSpPr>
            <a:spLocks noGrp="1"/>
          </p:cNvSpPr>
          <p:nvPr>
            <p:ph type="title"/>
          </p:nvPr>
        </p:nvSpPr>
        <p:spPr/>
        <p:txBody>
          <a:bodyPr/>
          <a:lstStyle/>
          <a:p>
            <a:r>
              <a:rPr lang="hu-HU" altLang="hu-HU" smtClean="0"/>
              <a:t>Részleges függés</a:t>
            </a:r>
          </a:p>
        </p:txBody>
      </p:sp>
      <p:sp>
        <p:nvSpPr>
          <p:cNvPr id="3" name="Tartalom helye 2"/>
          <p:cNvSpPr>
            <a:spLocks noGrp="1"/>
          </p:cNvSpPr>
          <p:nvPr>
            <p:ph idx="1"/>
          </p:nvPr>
        </p:nvSpPr>
        <p:spPr/>
        <p:txBody>
          <a:bodyPr/>
          <a:lstStyle/>
          <a:p>
            <a:pPr>
              <a:defRPr/>
            </a:pPr>
            <a:r>
              <a:rPr lang="hu-HU" dirty="0" smtClean="0"/>
              <a:t>Egy X </a:t>
            </a:r>
            <a:r>
              <a:rPr lang="hu-HU" dirty="0" smtClean="0">
                <a:sym typeface="Wingdings" panose="05000000000000000000" pitchFamily="2" charset="2"/>
              </a:rPr>
              <a:t> Y</a:t>
            </a:r>
            <a:r>
              <a:rPr lang="hu-HU" dirty="0" smtClean="0"/>
              <a:t>  funkcionális függés részleges függés, ha X valamely A attribútumait eltávolítva X-ből a függés még fennáll. </a:t>
            </a:r>
          </a:p>
          <a:p>
            <a:pPr>
              <a:defRPr/>
            </a:pPr>
            <a:r>
              <a:rPr lang="hu-HU" dirty="0" smtClean="0"/>
              <a:t>Egy X </a:t>
            </a:r>
            <a:r>
              <a:rPr lang="hu-HU" dirty="0">
                <a:sym typeface="Wingdings" panose="05000000000000000000" pitchFamily="2" charset="2"/>
              </a:rPr>
              <a:t> Y</a:t>
            </a:r>
            <a:r>
              <a:rPr lang="hu-HU" dirty="0"/>
              <a:t>  </a:t>
            </a:r>
            <a:r>
              <a:rPr lang="hu-HU" dirty="0" smtClean="0"/>
              <a:t>funkcionális függés teljes funkcionális függés, ha X bármely A attribútumát eltávolítva X-ből a függés már nem áll fenn. </a:t>
            </a:r>
            <a:endParaRPr lang="hu-HU" dirty="0"/>
          </a:p>
          <a:p>
            <a:pPr marL="0" indent="0">
              <a:buFont typeface="Wingdings" pitchFamily="2" charset="2"/>
              <a:buNone/>
              <a:defRPr/>
            </a:pPr>
            <a:endParaRPr lang="hu-H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hu-HU" altLang="hu-HU" smtClean="0"/>
              <a:t>Második Normálforma</a:t>
            </a:r>
            <a:endParaRPr lang="en-US" altLang="hu-HU" smtClean="0"/>
          </a:p>
        </p:txBody>
      </p:sp>
      <p:sp>
        <p:nvSpPr>
          <p:cNvPr id="40963" name="Content Placeholder 2"/>
          <p:cNvSpPr>
            <a:spLocks noGrp="1"/>
          </p:cNvSpPr>
          <p:nvPr>
            <p:ph idx="1"/>
          </p:nvPr>
        </p:nvSpPr>
        <p:spPr>
          <a:xfrm>
            <a:off x="434975" y="1676400"/>
            <a:ext cx="8228013" cy="4524375"/>
          </a:xfrm>
        </p:spPr>
        <p:txBody>
          <a:bodyPr/>
          <a:lstStyle/>
          <a:p>
            <a:pPr lvl="1"/>
            <a:endParaRPr lang="en-US" altLang="hu-HU" dirty="0" smtClean="0"/>
          </a:p>
          <a:p>
            <a:r>
              <a:rPr lang="hu-HU" altLang="hu-HU" dirty="0" smtClean="0"/>
              <a:t>Egy R relációséma második normálformában (2NF-ben) van, ha első normálformában van és R minden nem elsőrendű (leíró) attribútuma teljesen funkcionálisan függ R elsődleges kulcsától</a:t>
            </a:r>
            <a:r>
              <a:rPr lang="hu-HU" altLang="hu-HU" dirty="0"/>
              <a:t> </a:t>
            </a:r>
            <a:r>
              <a:rPr lang="hu-HU" altLang="hu-HU" dirty="0" smtClean="0"/>
              <a:t>(azaz nem tartalmaz részleges függést).</a:t>
            </a:r>
            <a:endParaRPr lang="en-US" altLang="hu-HU"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hu-HU" altLang="hu-HU" dirty="0" smtClean="0"/>
              <a:t>Második Normálforma</a:t>
            </a:r>
            <a:endParaRPr lang="en-US" altLang="hu-HU" dirty="0" smtClean="0"/>
          </a:p>
        </p:txBody>
      </p:sp>
      <p:sp>
        <p:nvSpPr>
          <p:cNvPr id="41987" name="Content Placeholder 2"/>
          <p:cNvSpPr>
            <a:spLocks noGrp="1"/>
          </p:cNvSpPr>
          <p:nvPr>
            <p:ph idx="1"/>
          </p:nvPr>
        </p:nvSpPr>
        <p:spPr>
          <a:xfrm>
            <a:off x="457200" y="1416050"/>
            <a:ext cx="8228013" cy="4984750"/>
          </a:xfrm>
        </p:spPr>
        <p:txBody>
          <a:bodyPr/>
          <a:lstStyle/>
          <a:p>
            <a:r>
              <a:rPr lang="hu-HU" altLang="hu-HU" smtClean="0"/>
              <a:t>2NF-re alakítás:</a:t>
            </a:r>
          </a:p>
          <a:p>
            <a:pPr lvl="1"/>
            <a:r>
              <a:rPr lang="hu-HU" altLang="hu-HU" smtClean="0"/>
              <a:t>Az eredeti relációból eltávolítjuk a részelegesen függő nem elsőrendű (leíró) attribútumot (A) egy másik relációba. Ebben a második relációban szerepelnie kell az eredeti reláció elsődleges kulcsának azon részének (B), amelytől a nem elsőrendű attribútum függ. A második reláció elsődleges kulcsa B, azaz az eredeti reláció elsődleges kulcsának része.  </a:t>
            </a:r>
          </a:p>
          <a:p>
            <a:pPr lvl="1"/>
            <a:endParaRPr lang="en-US" altLang="hu-HU" smtClean="0"/>
          </a:p>
          <a:p>
            <a:endParaRPr lang="en-US" altLang="hu-HU"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hu-HU" dirty="0" smtClean="0"/>
              <a:t>Második Normálforma</a:t>
            </a:r>
            <a:endParaRPr lang="hu-HU" dirty="0"/>
          </a:p>
        </p:txBody>
      </p:sp>
      <p:sp>
        <p:nvSpPr>
          <p:cNvPr id="5" name="Szöveg helye 4"/>
          <p:cNvSpPr>
            <a:spLocks noGrp="1"/>
          </p:cNvSpPr>
          <p:nvPr>
            <p:ph type="body" idx="1"/>
          </p:nvPr>
        </p:nvSpPr>
        <p:spPr/>
        <p:txBody>
          <a:bodyPr/>
          <a:lstStyle/>
          <a:p>
            <a:r>
              <a:rPr lang="hu-HU" b="0" dirty="0"/>
              <a:t>1NF, de nem </a:t>
            </a:r>
            <a:r>
              <a:rPr lang="hu-HU" b="0" dirty="0" smtClean="0"/>
              <a:t>2NF</a:t>
            </a:r>
            <a:endParaRPr lang="hu-HU" b="0" dirty="0"/>
          </a:p>
        </p:txBody>
      </p:sp>
      <p:sp>
        <p:nvSpPr>
          <p:cNvPr id="3" name="Tartalom helye 2"/>
          <p:cNvSpPr>
            <a:spLocks noGrp="1"/>
          </p:cNvSpPr>
          <p:nvPr>
            <p:ph sz="half" idx="2"/>
          </p:nvPr>
        </p:nvSpPr>
        <p:spPr/>
        <p:txBody>
          <a:bodyPr/>
          <a:lstStyle/>
          <a:p>
            <a:r>
              <a:rPr lang="hu-HU" dirty="0" smtClean="0"/>
              <a:t> </a:t>
            </a:r>
            <a:endParaRPr lang="hu-HU" dirty="0"/>
          </a:p>
        </p:txBody>
      </p:sp>
      <p:sp>
        <p:nvSpPr>
          <p:cNvPr id="6" name="Szöveg helye 5"/>
          <p:cNvSpPr>
            <a:spLocks noGrp="1"/>
          </p:cNvSpPr>
          <p:nvPr>
            <p:ph type="body" sz="quarter" idx="3"/>
          </p:nvPr>
        </p:nvSpPr>
        <p:spPr/>
        <p:txBody>
          <a:bodyPr/>
          <a:lstStyle/>
          <a:p>
            <a:r>
              <a:rPr lang="hu-HU" b="0" dirty="0" smtClean="0"/>
              <a:t>2NF</a:t>
            </a:r>
            <a:endParaRPr lang="hu-HU" b="0" dirty="0"/>
          </a:p>
        </p:txBody>
      </p:sp>
      <p:pic>
        <p:nvPicPr>
          <p:cNvPr id="4" name="Kép 3"/>
          <p:cNvPicPr>
            <a:picLocks noChangeAspect="1"/>
          </p:cNvPicPr>
          <p:nvPr/>
        </p:nvPicPr>
        <p:blipFill>
          <a:blip r:embed="rId2"/>
          <a:stretch>
            <a:fillRect/>
          </a:stretch>
        </p:blipFill>
        <p:spPr>
          <a:xfrm>
            <a:off x="457200" y="2292351"/>
            <a:ext cx="2590800" cy="2738081"/>
          </a:xfrm>
          <a:prstGeom prst="rect">
            <a:avLst/>
          </a:prstGeom>
        </p:spPr>
      </p:pic>
      <p:sp>
        <p:nvSpPr>
          <p:cNvPr id="10" name="Tartalom helye 9"/>
          <p:cNvSpPr>
            <a:spLocks noGrp="1"/>
          </p:cNvSpPr>
          <p:nvPr>
            <p:ph sz="quarter" idx="4"/>
          </p:nvPr>
        </p:nvSpPr>
        <p:spPr>
          <a:xfrm>
            <a:off x="4610486" y="2185485"/>
            <a:ext cx="4041775" cy="3951288"/>
          </a:xfrm>
        </p:spPr>
        <p:txBody>
          <a:bodyPr/>
          <a:lstStyle/>
          <a:p>
            <a:r>
              <a:rPr lang="hu-HU" dirty="0" smtClean="0"/>
              <a:t> </a:t>
            </a:r>
            <a:endParaRPr lang="hu-HU" dirty="0"/>
          </a:p>
        </p:txBody>
      </p:sp>
      <p:pic>
        <p:nvPicPr>
          <p:cNvPr id="11" name="Kép 10"/>
          <p:cNvPicPr>
            <a:picLocks noChangeAspect="1"/>
          </p:cNvPicPr>
          <p:nvPr/>
        </p:nvPicPr>
        <p:blipFill>
          <a:blip r:embed="rId3"/>
          <a:stretch>
            <a:fillRect/>
          </a:stretch>
        </p:blipFill>
        <p:spPr>
          <a:xfrm>
            <a:off x="4267200" y="2292350"/>
            <a:ext cx="4648200" cy="2078596"/>
          </a:xfrm>
          <a:prstGeom prst="rect">
            <a:avLst/>
          </a:prstGeom>
        </p:spPr>
      </p:pic>
    </p:spTree>
    <p:extLst>
      <p:ext uri="{BB962C8B-B14F-4D97-AF65-F5344CB8AC3E}">
        <p14:creationId xmlns:p14="http://schemas.microsoft.com/office/powerpoint/2010/main" val="4113637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hu-HU" altLang="hu-HU" smtClean="0"/>
              <a:t>T</a:t>
            </a:r>
            <a:r>
              <a:rPr lang="en-US" altLang="hu-HU" smtClean="0"/>
              <a:t>ran</a:t>
            </a:r>
            <a:r>
              <a:rPr lang="hu-HU" altLang="hu-HU" smtClean="0"/>
              <a:t>zitív függés</a:t>
            </a:r>
            <a:endParaRPr lang="en-US" altLang="hu-HU" smtClean="0"/>
          </a:p>
        </p:txBody>
      </p:sp>
      <p:sp>
        <p:nvSpPr>
          <p:cNvPr id="44035" name="Content Placeholder 2"/>
          <p:cNvSpPr>
            <a:spLocks noGrp="1"/>
          </p:cNvSpPr>
          <p:nvPr>
            <p:ph idx="1"/>
          </p:nvPr>
        </p:nvSpPr>
        <p:spPr/>
        <p:txBody>
          <a:bodyPr/>
          <a:lstStyle/>
          <a:p>
            <a:r>
              <a:rPr lang="hu-HU" altLang="hu-HU" smtClean="0"/>
              <a:t>Egy R relációséma X </a:t>
            </a:r>
            <a:r>
              <a:rPr lang="hu-HU" altLang="hu-HU" smtClean="0">
                <a:sym typeface="Wingdings" panose="05000000000000000000" pitchFamily="2" charset="2"/>
              </a:rPr>
              <a:t> </a:t>
            </a:r>
            <a:r>
              <a:rPr lang="hu-HU" altLang="hu-HU" smtClean="0"/>
              <a:t>Y funkcionális függése tranzitív függés, ha létezik egy olyan Z attribútumhalmaz R-ben, amely nem kulcsjelölt és nem része R egyetlen kulcsának sem, és fennáll </a:t>
            </a:r>
            <a:r>
              <a:rPr lang="pl-PL" altLang="hu-HU" smtClean="0"/>
              <a:t>X </a:t>
            </a:r>
            <a:r>
              <a:rPr lang="hu-HU" altLang="hu-HU" smtClean="0">
                <a:sym typeface="Wingdings" panose="05000000000000000000" pitchFamily="2" charset="2"/>
              </a:rPr>
              <a:t></a:t>
            </a:r>
            <a:r>
              <a:rPr lang="pl-PL" altLang="hu-HU" smtClean="0"/>
              <a:t> Z és Z </a:t>
            </a:r>
            <a:r>
              <a:rPr lang="hu-HU" altLang="hu-HU" smtClean="0">
                <a:sym typeface="Wingdings" panose="05000000000000000000" pitchFamily="2" charset="2"/>
              </a:rPr>
              <a:t></a:t>
            </a:r>
            <a:r>
              <a:rPr lang="pl-PL" altLang="hu-HU" smtClean="0"/>
              <a:t> Y.</a:t>
            </a:r>
            <a:r>
              <a:rPr lang="hu-HU" altLang="hu-HU" smtClean="0">
                <a:sym typeface="Wingdings" panose="05000000000000000000" pitchFamily="2" charset="2"/>
              </a:rPr>
              <a:t> </a:t>
            </a:r>
            <a:endParaRPr lang="en-US" altLang="hu-HU"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hu-HU" altLang="hu-HU" smtClean="0"/>
              <a:t>Harmadik </a:t>
            </a:r>
            <a:r>
              <a:rPr lang="en-US" altLang="hu-HU" smtClean="0"/>
              <a:t>Norm</a:t>
            </a:r>
            <a:r>
              <a:rPr lang="hu-HU" altLang="hu-HU" smtClean="0"/>
              <a:t>á</a:t>
            </a:r>
            <a:r>
              <a:rPr lang="en-US" altLang="hu-HU" smtClean="0"/>
              <a:t>l</a:t>
            </a:r>
            <a:r>
              <a:rPr lang="hu-HU" altLang="hu-HU" smtClean="0"/>
              <a:t>forma</a:t>
            </a:r>
            <a:endParaRPr lang="en-US" altLang="hu-HU" smtClean="0"/>
          </a:p>
        </p:txBody>
      </p:sp>
      <p:sp>
        <p:nvSpPr>
          <p:cNvPr id="45059" name="Content Placeholder 2"/>
          <p:cNvSpPr>
            <a:spLocks noGrp="1"/>
          </p:cNvSpPr>
          <p:nvPr>
            <p:ph idx="1"/>
          </p:nvPr>
        </p:nvSpPr>
        <p:spPr/>
        <p:txBody>
          <a:bodyPr/>
          <a:lstStyle/>
          <a:p>
            <a:r>
              <a:rPr lang="hu-HU" altLang="hu-HU" dirty="0" smtClean="0"/>
              <a:t>Egy R relációséma harmadik normálformában (3NF-ben) van, ha második normálformában (2NF-ben) van, és nincs R-nek olyan nem elsőrendű (leíró) attribútuma, amely </a:t>
            </a:r>
            <a:r>
              <a:rPr lang="hu-HU" altLang="hu-HU" dirty="0" err="1" smtClean="0"/>
              <a:t>tranzitívan</a:t>
            </a:r>
            <a:r>
              <a:rPr lang="hu-HU" altLang="hu-HU" dirty="0" smtClean="0"/>
              <a:t> függne az elsődleges kulcstól.</a:t>
            </a:r>
          </a:p>
          <a:p>
            <a:endParaRPr lang="en-US" altLang="hu-HU"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hu-HU" altLang="hu-HU" dirty="0" smtClean="0"/>
              <a:t>Harmadik </a:t>
            </a:r>
            <a:r>
              <a:rPr lang="en-US" altLang="hu-HU" dirty="0" smtClean="0"/>
              <a:t>Norm</a:t>
            </a:r>
            <a:r>
              <a:rPr lang="hu-HU" altLang="hu-HU" dirty="0" smtClean="0"/>
              <a:t>á</a:t>
            </a:r>
            <a:r>
              <a:rPr lang="en-US" altLang="hu-HU" dirty="0" smtClean="0"/>
              <a:t>l</a:t>
            </a:r>
            <a:r>
              <a:rPr lang="hu-HU" altLang="hu-HU" dirty="0" smtClean="0"/>
              <a:t>forma</a:t>
            </a:r>
            <a:endParaRPr lang="en-US" altLang="hu-HU" dirty="0" smtClean="0"/>
          </a:p>
        </p:txBody>
      </p:sp>
      <p:sp>
        <p:nvSpPr>
          <p:cNvPr id="46083" name="Content Placeholder 2"/>
          <p:cNvSpPr>
            <a:spLocks noGrp="1"/>
          </p:cNvSpPr>
          <p:nvPr>
            <p:ph idx="1"/>
          </p:nvPr>
        </p:nvSpPr>
        <p:spPr/>
        <p:txBody>
          <a:bodyPr/>
          <a:lstStyle/>
          <a:p>
            <a:r>
              <a:rPr lang="hu-HU" altLang="hu-HU" smtClean="0"/>
              <a:t>3NF-re alakítás:</a:t>
            </a:r>
          </a:p>
          <a:p>
            <a:pPr lvl="1"/>
            <a:r>
              <a:rPr lang="hu-HU" altLang="hu-HU" smtClean="0"/>
              <a:t>Az eredeti relációból  eltávolítjuk a tranzitívan függő nem elsőrendű (leíró) attribútumot egy másik relációba. Ebben a második relációban elsődleges kulcsként kell szerepelnie azoknbak az attribútumoknak, amelyektől a nem elsőrendű attribútumok függenek. </a:t>
            </a:r>
          </a:p>
          <a:p>
            <a:pPr lvl="1"/>
            <a:endParaRPr lang="en-US" altLang="hu-HU" smtClean="0"/>
          </a:p>
          <a:p>
            <a:endParaRPr lang="hu-HU" altLang="hu-HU" smtClean="0"/>
          </a:p>
          <a:p>
            <a:endParaRPr lang="en-US" altLang="hu-HU" smtClean="0"/>
          </a:p>
          <a:p>
            <a:endParaRPr lang="en-US" altLang="hu-HU"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altLang="hu-HU" dirty="0"/>
              <a:t>Harmadik </a:t>
            </a:r>
            <a:r>
              <a:rPr lang="en-US" altLang="hu-HU" dirty="0"/>
              <a:t>Norm</a:t>
            </a:r>
            <a:r>
              <a:rPr lang="hu-HU" altLang="hu-HU" dirty="0"/>
              <a:t>á</a:t>
            </a:r>
            <a:r>
              <a:rPr lang="en-US" altLang="hu-HU" dirty="0"/>
              <a:t>l</a:t>
            </a:r>
            <a:r>
              <a:rPr lang="hu-HU" altLang="hu-HU" dirty="0"/>
              <a:t>forma</a:t>
            </a:r>
            <a:endParaRPr lang="hu-HU" dirty="0"/>
          </a:p>
        </p:txBody>
      </p:sp>
      <p:sp>
        <p:nvSpPr>
          <p:cNvPr id="5" name="Szöveg helye 4"/>
          <p:cNvSpPr>
            <a:spLocks noGrp="1"/>
          </p:cNvSpPr>
          <p:nvPr>
            <p:ph type="body" idx="1"/>
          </p:nvPr>
        </p:nvSpPr>
        <p:spPr/>
        <p:txBody>
          <a:bodyPr/>
          <a:lstStyle/>
          <a:p>
            <a:r>
              <a:rPr lang="hu-HU" dirty="0" smtClean="0"/>
              <a:t>2NF, de nem 3NF</a:t>
            </a:r>
            <a:endParaRPr lang="hu-HU" dirty="0"/>
          </a:p>
        </p:txBody>
      </p:sp>
      <p:pic>
        <p:nvPicPr>
          <p:cNvPr id="9" name="Tartalom helye 8"/>
          <p:cNvPicPr>
            <a:picLocks noGrp="1" noChangeAspect="1"/>
          </p:cNvPicPr>
          <p:nvPr>
            <p:ph sz="half" idx="2"/>
          </p:nvPr>
        </p:nvPicPr>
        <p:blipFill>
          <a:blip r:embed="rId2"/>
          <a:stretch>
            <a:fillRect/>
          </a:stretch>
        </p:blipFill>
        <p:spPr>
          <a:xfrm>
            <a:off x="1100931" y="2240756"/>
            <a:ext cx="2752725" cy="3819525"/>
          </a:xfrm>
          <a:prstGeom prst="rect">
            <a:avLst/>
          </a:prstGeom>
        </p:spPr>
      </p:pic>
      <p:sp>
        <p:nvSpPr>
          <p:cNvPr id="7" name="Szöveg helye 6"/>
          <p:cNvSpPr>
            <a:spLocks noGrp="1"/>
          </p:cNvSpPr>
          <p:nvPr>
            <p:ph type="body" sz="quarter" idx="3"/>
          </p:nvPr>
        </p:nvSpPr>
        <p:spPr/>
        <p:txBody>
          <a:bodyPr/>
          <a:lstStyle/>
          <a:p>
            <a:r>
              <a:rPr lang="hu-HU" dirty="0" smtClean="0"/>
              <a:t>3NF</a:t>
            </a:r>
            <a:endParaRPr lang="hu-HU" dirty="0"/>
          </a:p>
        </p:txBody>
      </p:sp>
      <p:sp>
        <p:nvSpPr>
          <p:cNvPr id="8" name="Tartalom helye 7"/>
          <p:cNvSpPr>
            <a:spLocks noGrp="1"/>
          </p:cNvSpPr>
          <p:nvPr>
            <p:ph sz="quarter" idx="4"/>
          </p:nvPr>
        </p:nvSpPr>
        <p:spPr/>
        <p:txBody>
          <a:bodyPr/>
          <a:lstStyle/>
          <a:p>
            <a:r>
              <a:rPr lang="hu-HU" dirty="0" smtClean="0"/>
              <a:t> </a:t>
            </a:r>
            <a:endParaRPr lang="hu-HU" dirty="0"/>
          </a:p>
        </p:txBody>
      </p:sp>
      <p:pic>
        <p:nvPicPr>
          <p:cNvPr id="10" name="Kép 9"/>
          <p:cNvPicPr>
            <a:picLocks noChangeAspect="1"/>
          </p:cNvPicPr>
          <p:nvPr/>
        </p:nvPicPr>
        <p:blipFill>
          <a:blip r:embed="rId3"/>
          <a:stretch>
            <a:fillRect/>
          </a:stretch>
        </p:blipFill>
        <p:spPr>
          <a:xfrm>
            <a:off x="4506861" y="2438400"/>
            <a:ext cx="4186691" cy="2542973"/>
          </a:xfrm>
          <a:prstGeom prst="rect">
            <a:avLst/>
          </a:prstGeom>
        </p:spPr>
      </p:pic>
    </p:spTree>
    <p:extLst>
      <p:ext uri="{BB962C8B-B14F-4D97-AF65-F5344CB8AC3E}">
        <p14:creationId xmlns:p14="http://schemas.microsoft.com/office/powerpoint/2010/main" val="369500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hu-HU" smtClean="0"/>
              <a:t>Boyce-Codd Norm</a:t>
            </a:r>
            <a:r>
              <a:rPr lang="hu-HU" altLang="hu-HU" smtClean="0"/>
              <a:t>álforma</a:t>
            </a:r>
            <a:endParaRPr lang="en-US" altLang="hu-HU" smtClean="0"/>
          </a:p>
        </p:txBody>
      </p:sp>
      <p:sp>
        <p:nvSpPr>
          <p:cNvPr id="52227" name="Content Placeholder 4"/>
          <p:cNvSpPr>
            <a:spLocks noGrp="1"/>
          </p:cNvSpPr>
          <p:nvPr>
            <p:ph idx="1"/>
          </p:nvPr>
        </p:nvSpPr>
        <p:spPr/>
        <p:txBody>
          <a:bodyPr/>
          <a:lstStyle/>
          <a:p>
            <a:r>
              <a:rPr lang="hu-HU" altLang="hu-HU" smtClean="0"/>
              <a:t>Egy R relációséma Boyce–Codd-féle normálformában (BCNF-ben) van, ha valahányszor egy X </a:t>
            </a:r>
            <a:r>
              <a:rPr lang="hu-HU" altLang="hu-HU" smtClean="0">
                <a:sym typeface="Wingdings" panose="05000000000000000000" pitchFamily="2" charset="2"/>
              </a:rPr>
              <a:t></a:t>
            </a:r>
            <a:r>
              <a:rPr lang="hu-HU" altLang="hu-HU" smtClean="0"/>
              <a:t> A nemtriviális funkcionális függés fennáll R-en, akkor X egy szuperkulcsa R-nek.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hu-HU" altLang="hu-HU" smtClean="0"/>
              <a:t>A reláció attribútumainak szemantikája érthető legyen</a:t>
            </a:r>
            <a:endParaRPr lang="en-US" altLang="hu-HU" smtClean="0"/>
          </a:p>
        </p:txBody>
      </p:sp>
      <p:sp>
        <p:nvSpPr>
          <p:cNvPr id="10243" name="Content Placeholder 2"/>
          <p:cNvSpPr>
            <a:spLocks noGrp="1"/>
          </p:cNvSpPr>
          <p:nvPr>
            <p:ph idx="1"/>
          </p:nvPr>
        </p:nvSpPr>
        <p:spPr/>
        <p:txBody>
          <a:bodyPr/>
          <a:lstStyle/>
          <a:p>
            <a:r>
              <a:rPr lang="hu-HU" altLang="hu-HU" smtClean="0"/>
              <a:t>Egy sor attribútumának értéke érthető legyen az attribútumnév alapján</a:t>
            </a:r>
            <a:endParaRPr lang="en-US" altLang="hu-HU" smtClean="0"/>
          </a:p>
          <a:p>
            <a:r>
              <a:rPr lang="hu-HU" altLang="hu-HU" smtClean="0"/>
              <a:t>Jobb sématervet kapunk, ha a reláció nevéből érthető, hogy mit tartalmaz</a:t>
            </a:r>
            <a:endParaRPr lang="en-US" altLang="hu-HU"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hu-HU" smtClean="0"/>
              <a:t>Boyce-Codd Norm</a:t>
            </a:r>
            <a:r>
              <a:rPr lang="hu-HU" altLang="hu-HU" smtClean="0"/>
              <a:t>álforma</a:t>
            </a:r>
            <a:endParaRPr lang="en-US" altLang="hu-HU" smtClean="0"/>
          </a:p>
        </p:txBody>
      </p:sp>
      <p:sp>
        <p:nvSpPr>
          <p:cNvPr id="53251" name="Content Placeholder 4"/>
          <p:cNvSpPr>
            <a:spLocks noGrp="1"/>
          </p:cNvSpPr>
          <p:nvPr>
            <p:ph idx="1"/>
          </p:nvPr>
        </p:nvSpPr>
        <p:spPr/>
        <p:txBody>
          <a:bodyPr/>
          <a:lstStyle/>
          <a:p>
            <a:r>
              <a:rPr lang="hu-HU" altLang="hu-HU" sz="2800" dirty="0" smtClean="0"/>
              <a:t>Minden </a:t>
            </a:r>
            <a:r>
              <a:rPr lang="hu-HU" altLang="hu-HU" sz="2800" dirty="0" err="1" smtClean="0"/>
              <a:t>BCNF-ben</a:t>
            </a:r>
            <a:r>
              <a:rPr lang="hu-HU" altLang="hu-HU" sz="2800" dirty="0" smtClean="0"/>
              <a:t> lévő reláció 3NF-ben is van</a:t>
            </a:r>
            <a:endParaRPr lang="en-US" altLang="hu-HU" sz="2800" dirty="0" smtClean="0"/>
          </a:p>
          <a:p>
            <a:pPr lvl="1"/>
            <a:r>
              <a:rPr lang="hu-HU" altLang="hu-HU" dirty="0" smtClean="0"/>
              <a:t>A 3NF-ben lévő relációk nem szükségszerűen vannak </a:t>
            </a:r>
            <a:r>
              <a:rPr lang="en-US" altLang="hu-HU" dirty="0" smtClean="0"/>
              <a:t>BCNF</a:t>
            </a:r>
            <a:r>
              <a:rPr lang="hu-HU" altLang="hu-HU" dirty="0" err="1" smtClean="0"/>
              <a:t>-ben</a:t>
            </a:r>
            <a:endParaRPr lang="en-US" altLang="hu-HU" dirty="0" smtClean="0"/>
          </a:p>
          <a:p>
            <a:r>
              <a:rPr lang="hu-HU" altLang="hu-HU" sz="2800" dirty="0" smtClean="0"/>
              <a:t>A különbség</a:t>
            </a:r>
            <a:r>
              <a:rPr lang="en-US" altLang="hu-HU" sz="2800" dirty="0" smtClean="0"/>
              <a:t>:</a:t>
            </a:r>
          </a:p>
          <a:p>
            <a:pPr lvl="1"/>
            <a:r>
              <a:rPr lang="hu-HU" altLang="hu-HU" dirty="0" smtClean="0"/>
              <a:t>3NF-ben A lehet elsőrangú, </a:t>
            </a:r>
            <a:r>
              <a:rPr lang="hu-HU" altLang="hu-HU" dirty="0" err="1" smtClean="0"/>
              <a:t>BCNF-ben</a:t>
            </a:r>
            <a:r>
              <a:rPr lang="hu-HU" altLang="hu-HU" dirty="0" smtClean="0"/>
              <a:t> nem</a:t>
            </a:r>
          </a:p>
          <a:p>
            <a:r>
              <a:rPr lang="hu-HU" altLang="hu-HU" sz="2800" dirty="0" smtClean="0"/>
              <a:t>A legtöbb 3NF-ben lévő relációs séma </a:t>
            </a:r>
            <a:r>
              <a:rPr lang="hu-HU" altLang="hu-HU" sz="2800" dirty="0" err="1" smtClean="0"/>
              <a:t>BCNF-ben</a:t>
            </a:r>
            <a:r>
              <a:rPr lang="hu-HU" altLang="hu-HU" sz="2800" dirty="0" smtClean="0"/>
              <a:t> van. </a:t>
            </a:r>
            <a:endParaRPr lang="en-US" altLang="hu-HU" sz="2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ím 1"/>
          <p:cNvSpPr>
            <a:spLocks noGrp="1"/>
          </p:cNvSpPr>
          <p:nvPr>
            <p:ph type="title"/>
          </p:nvPr>
        </p:nvSpPr>
        <p:spPr/>
        <p:txBody>
          <a:bodyPr/>
          <a:lstStyle/>
          <a:p>
            <a:r>
              <a:rPr lang="en-US" altLang="hu-HU" smtClean="0"/>
              <a:t>Boyce-Codd Norm</a:t>
            </a:r>
            <a:r>
              <a:rPr lang="hu-HU" altLang="hu-HU" smtClean="0"/>
              <a:t>álforma</a:t>
            </a:r>
          </a:p>
        </p:txBody>
      </p:sp>
      <p:sp>
        <p:nvSpPr>
          <p:cNvPr id="54275" name="Tartalom helye 2"/>
          <p:cNvSpPr>
            <a:spLocks noGrp="1"/>
          </p:cNvSpPr>
          <p:nvPr>
            <p:ph idx="1"/>
          </p:nvPr>
        </p:nvSpPr>
        <p:spPr/>
        <p:txBody>
          <a:bodyPr/>
          <a:lstStyle/>
          <a:p>
            <a:r>
              <a:rPr lang="hu-HU" altLang="hu-HU" dirty="0" smtClean="0"/>
              <a:t>3NF, de nem BCNF</a:t>
            </a:r>
          </a:p>
          <a:p>
            <a:pPr lvl="1"/>
            <a:r>
              <a:rPr lang="hu-HU" altLang="hu-HU" dirty="0" smtClean="0"/>
              <a:t>R(Hallgató, Kurzus, Oktató}</a:t>
            </a:r>
          </a:p>
          <a:p>
            <a:pPr lvl="2"/>
            <a:r>
              <a:rPr lang="hu-HU" altLang="hu-HU" dirty="0" smtClean="0"/>
              <a:t>Függések:</a:t>
            </a:r>
          </a:p>
          <a:p>
            <a:pPr lvl="3"/>
            <a:r>
              <a:rPr lang="hu-HU" altLang="hu-HU" dirty="0" smtClean="0"/>
              <a:t>{Hallgató, Kurzus} </a:t>
            </a:r>
            <a:r>
              <a:rPr lang="hu-HU" altLang="hu-HU" dirty="0" smtClean="0">
                <a:sym typeface="Wingdings" panose="05000000000000000000" pitchFamily="2" charset="2"/>
              </a:rPr>
              <a:t></a:t>
            </a:r>
            <a:r>
              <a:rPr lang="hu-HU" altLang="hu-HU" dirty="0" smtClean="0"/>
              <a:t> Oktató</a:t>
            </a:r>
          </a:p>
          <a:p>
            <a:pPr lvl="3"/>
            <a:r>
              <a:rPr lang="hu-HU" altLang="hu-HU" dirty="0" smtClean="0"/>
              <a:t>Oktató </a:t>
            </a:r>
            <a:r>
              <a:rPr lang="hu-HU" altLang="hu-HU" dirty="0" smtClean="0">
                <a:sym typeface="Wingdings" panose="05000000000000000000" pitchFamily="2" charset="2"/>
              </a:rPr>
              <a:t></a:t>
            </a:r>
            <a:r>
              <a:rPr lang="hu-HU" altLang="hu-HU" dirty="0" smtClean="0"/>
              <a:t> Kurzus </a:t>
            </a:r>
          </a:p>
          <a:p>
            <a:pPr lvl="2"/>
            <a:r>
              <a:rPr lang="hu-HU" altLang="hu-HU" dirty="0" smtClean="0"/>
              <a:t>Az egyik kulcsjelölt {Oktató, Kurzus}</a:t>
            </a:r>
          </a:p>
          <a:p>
            <a:r>
              <a:rPr lang="hu-HU" altLang="hu-HU" dirty="0" smtClean="0"/>
              <a:t>Megoldási lehetőségek:</a:t>
            </a:r>
          </a:p>
          <a:p>
            <a:pPr lvl="2"/>
            <a:r>
              <a:rPr lang="hu-HU" altLang="hu-HU" dirty="0" smtClean="0"/>
              <a:t>S(</a:t>
            </a:r>
            <a:r>
              <a:rPr lang="hu-HU" altLang="hu-HU" u="sng" dirty="0" smtClean="0"/>
              <a:t>Hallgató</a:t>
            </a:r>
            <a:r>
              <a:rPr lang="hu-HU" altLang="hu-HU" dirty="0" smtClean="0"/>
              <a:t>, </a:t>
            </a:r>
            <a:r>
              <a:rPr lang="hu-HU" altLang="hu-HU" u="sng" dirty="0" smtClean="0"/>
              <a:t>Oktató</a:t>
            </a:r>
            <a:r>
              <a:rPr lang="hu-HU" altLang="hu-HU" dirty="0" smtClean="0"/>
              <a:t>), T(</a:t>
            </a:r>
            <a:r>
              <a:rPr lang="hu-HU" altLang="hu-HU" u="sng" dirty="0" smtClean="0"/>
              <a:t>Hallgató</a:t>
            </a:r>
            <a:r>
              <a:rPr lang="hu-HU" altLang="hu-HU" dirty="0" smtClean="0"/>
              <a:t>, </a:t>
            </a:r>
            <a:r>
              <a:rPr lang="hu-HU" altLang="hu-HU" u="sng" dirty="0" smtClean="0"/>
              <a:t>Kurzus</a:t>
            </a:r>
            <a:r>
              <a:rPr lang="hu-HU" altLang="hu-HU" dirty="0" smtClean="0"/>
              <a:t>)</a:t>
            </a:r>
          </a:p>
          <a:p>
            <a:pPr lvl="2"/>
            <a:r>
              <a:rPr lang="hu-HU" altLang="hu-HU" dirty="0" smtClean="0"/>
              <a:t>S(Kurzus, </a:t>
            </a:r>
            <a:r>
              <a:rPr lang="hu-HU" altLang="hu-HU" u="sng" dirty="0" smtClean="0"/>
              <a:t>Oktató</a:t>
            </a:r>
            <a:r>
              <a:rPr lang="hu-HU" altLang="hu-HU" dirty="0" smtClean="0"/>
              <a:t>), T(</a:t>
            </a:r>
            <a:r>
              <a:rPr lang="hu-HU" altLang="hu-HU" u="sng" dirty="0" smtClean="0"/>
              <a:t>Hallgató</a:t>
            </a:r>
            <a:r>
              <a:rPr lang="hu-HU" altLang="hu-HU" dirty="0" smtClean="0"/>
              <a:t>, </a:t>
            </a:r>
            <a:r>
              <a:rPr lang="hu-HU" altLang="hu-HU" u="sng" dirty="0" smtClean="0"/>
              <a:t>Kurzus</a:t>
            </a:r>
            <a:r>
              <a:rPr lang="hu-HU" altLang="hu-HU" dirty="0" smtClean="0"/>
              <a:t>)</a:t>
            </a:r>
          </a:p>
          <a:p>
            <a:pPr lvl="2"/>
            <a:r>
              <a:rPr lang="hu-HU" altLang="hu-HU" dirty="0" smtClean="0"/>
              <a:t>S(Kurzus, </a:t>
            </a:r>
            <a:r>
              <a:rPr lang="hu-HU" altLang="hu-HU" u="sng" dirty="0" smtClean="0"/>
              <a:t>Oktató</a:t>
            </a:r>
            <a:r>
              <a:rPr lang="hu-HU" altLang="hu-HU" dirty="0" smtClean="0"/>
              <a:t>), T(</a:t>
            </a:r>
            <a:r>
              <a:rPr lang="hu-HU" altLang="hu-HU" u="sng" dirty="0" smtClean="0"/>
              <a:t>Hallgató</a:t>
            </a:r>
            <a:r>
              <a:rPr lang="hu-HU" altLang="hu-HU" dirty="0" smtClean="0"/>
              <a:t>, </a:t>
            </a:r>
            <a:r>
              <a:rPr lang="hu-HU" altLang="hu-HU" u="sng" dirty="0" smtClean="0"/>
              <a:t>Oktató</a:t>
            </a:r>
            <a:r>
              <a:rPr lang="hu-HU" altLang="hu-HU" dirty="0" smtClean="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hu-HU" altLang="hu-HU" smtClean="0">
                <a:solidFill>
                  <a:schemeClr val="tx1"/>
                </a:solidFill>
              </a:rPr>
              <a:t>Többértékű függés </a:t>
            </a:r>
            <a:br>
              <a:rPr lang="hu-HU" altLang="hu-HU" smtClean="0">
                <a:solidFill>
                  <a:schemeClr val="tx1"/>
                </a:solidFill>
              </a:rPr>
            </a:br>
            <a:r>
              <a:rPr lang="hu-HU" altLang="hu-HU" smtClean="0">
                <a:solidFill>
                  <a:schemeClr val="tx1"/>
                </a:solidFill>
              </a:rPr>
              <a:t>(</a:t>
            </a:r>
            <a:r>
              <a:rPr lang="en-US" altLang="hu-HU" smtClean="0">
                <a:solidFill>
                  <a:schemeClr val="tx1"/>
                </a:solidFill>
              </a:rPr>
              <a:t>Multivalued Dependency</a:t>
            </a:r>
            <a:r>
              <a:rPr lang="hu-HU" altLang="hu-HU" smtClean="0">
                <a:solidFill>
                  <a:schemeClr val="tx1"/>
                </a:solidFill>
              </a:rPr>
              <a:t>)</a:t>
            </a:r>
            <a:endParaRPr lang="en-US" altLang="hu-HU" smtClean="0">
              <a:solidFill>
                <a:schemeClr val="tx1"/>
              </a:solidFill>
            </a:endParaRPr>
          </a:p>
        </p:txBody>
      </p:sp>
      <p:sp>
        <p:nvSpPr>
          <p:cNvPr id="56323" name="Content Placeholder 4"/>
          <p:cNvSpPr>
            <a:spLocks noGrp="1"/>
          </p:cNvSpPr>
          <p:nvPr>
            <p:ph idx="1"/>
          </p:nvPr>
        </p:nvSpPr>
        <p:spPr/>
        <p:txBody>
          <a:bodyPr/>
          <a:lstStyle/>
          <a:p>
            <a:r>
              <a:rPr lang="hu-HU" altLang="hu-HU" smtClean="0">
                <a:solidFill>
                  <a:schemeClr val="tx1"/>
                </a:solidFill>
              </a:rPr>
              <a:t>Többértékű függés </a:t>
            </a:r>
          </a:p>
          <a:p>
            <a:pPr lvl="1"/>
            <a:r>
              <a:rPr lang="hu-HU" altLang="hu-HU" smtClean="0">
                <a:solidFill>
                  <a:schemeClr val="tx1"/>
                </a:solidFill>
              </a:rPr>
              <a:t>Az 1NF következménye</a:t>
            </a:r>
            <a:r>
              <a:rPr lang="hu-HU" altLang="hu-HU" smtClean="0"/>
              <a:t/>
            </a:r>
            <a:br>
              <a:rPr lang="hu-HU" altLang="hu-HU" smtClean="0"/>
            </a:br>
            <a:r>
              <a:rPr lang="hu-HU" altLang="hu-HU" smtClean="0"/>
              <a:t>(kettő vagy több halmazértékű attribútum esetén kibővítjük az elsődleges kulcsot)</a:t>
            </a:r>
            <a:endParaRPr lang="en-US" altLang="hu-HU" smtClean="0"/>
          </a:p>
          <a:p>
            <a:pPr lvl="1"/>
            <a:endParaRPr lang="en-US" altLang="hu-HU"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hu-HU" altLang="hu-HU" smtClean="0">
                <a:solidFill>
                  <a:schemeClr val="tx1"/>
                </a:solidFill>
              </a:rPr>
              <a:t>Többértékű függés</a:t>
            </a:r>
            <a:endParaRPr lang="en-US" altLang="hu-HU" smtClean="0">
              <a:solidFill>
                <a:schemeClr val="tx1"/>
              </a:solidFill>
            </a:endParaRPr>
          </a:p>
        </p:txBody>
      </p:sp>
      <p:sp>
        <p:nvSpPr>
          <p:cNvPr id="58371" name="Content Placeholder 4"/>
          <p:cNvSpPr>
            <a:spLocks noGrp="1"/>
          </p:cNvSpPr>
          <p:nvPr>
            <p:ph idx="1"/>
          </p:nvPr>
        </p:nvSpPr>
        <p:spPr/>
        <p:txBody>
          <a:bodyPr/>
          <a:lstStyle/>
          <a:p>
            <a:r>
              <a:rPr lang="hu-HU" altLang="hu-HU" sz="2400" smtClean="0">
                <a:solidFill>
                  <a:schemeClr val="tx1"/>
                </a:solidFill>
              </a:rPr>
              <a:t>Többértékű függés: </a:t>
            </a:r>
            <a:r>
              <a:rPr lang="hu-HU" altLang="hu-HU" sz="2400" smtClean="0"/>
              <a:t>Egy R relációsémán megadott X -&gt;&gt;Y többértékű függés (ahol X és Y R attribútumhalmazai) a következő megszorítást jelenti R bármely r relációs állapotára vonatkozóan: Ha van két olyan t1 és t2 rekord r-ben, amelyre t1[X] = t2[X], akkor léteznie kell két t3 és t4 rekordnak is r-ben a következő tulajdonságokkal, ahol Z-t az (R - (X ∪  Y)) jelölésére használjuk:</a:t>
            </a:r>
          </a:p>
          <a:p>
            <a:pPr lvl="1"/>
            <a:r>
              <a:rPr lang="hu-HU" altLang="hu-HU" sz="2000" smtClean="0"/>
              <a:t> t3[X] = t4[X] = t1[X] = t2[X].</a:t>
            </a:r>
          </a:p>
          <a:p>
            <a:pPr lvl="1"/>
            <a:r>
              <a:rPr lang="fr-FR" altLang="hu-HU" sz="2000" smtClean="0"/>
              <a:t> t3[Y] = t1[Y] és t4[Y] = t2[Y].</a:t>
            </a:r>
          </a:p>
          <a:p>
            <a:pPr lvl="1"/>
            <a:r>
              <a:rPr lang="pl-PL" altLang="hu-HU" sz="2000" smtClean="0"/>
              <a:t> t3[Z] = t2[Z] és t4[Z] = t1[Z].</a:t>
            </a:r>
            <a:endParaRPr lang="hu-HU" altLang="hu-HU" sz="2000" smtClean="0"/>
          </a:p>
          <a:p>
            <a:r>
              <a:rPr lang="hu-HU" altLang="hu-HU" sz="2400" smtClean="0"/>
              <a:t>(X-&gt;&gt;Y: X többértékűen meghatározza Y-t)</a:t>
            </a:r>
          </a:p>
          <a:p>
            <a:endParaRPr lang="en-US" altLang="hu-HU" smtClean="0"/>
          </a:p>
          <a:p>
            <a:pPr lvl="1"/>
            <a:endParaRPr lang="en-US" altLang="hu-HU"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ím 1"/>
          <p:cNvSpPr>
            <a:spLocks noGrp="1"/>
          </p:cNvSpPr>
          <p:nvPr>
            <p:ph type="title"/>
          </p:nvPr>
        </p:nvSpPr>
        <p:spPr/>
        <p:txBody>
          <a:bodyPr/>
          <a:lstStyle/>
          <a:p>
            <a:r>
              <a:rPr lang="hu-HU" altLang="hu-HU" smtClean="0">
                <a:solidFill>
                  <a:schemeClr val="tx1"/>
                </a:solidFill>
              </a:rPr>
              <a:t>Többértékű függés és a negyedik normálforma</a:t>
            </a:r>
            <a:endParaRPr lang="hu-HU" altLang="hu-HU" smtClean="0"/>
          </a:p>
        </p:txBody>
      </p:sp>
      <p:sp>
        <p:nvSpPr>
          <p:cNvPr id="60419" name="Tartalom helye 2"/>
          <p:cNvSpPr>
            <a:spLocks noGrp="1"/>
          </p:cNvSpPr>
          <p:nvPr>
            <p:ph sz="half" idx="1"/>
          </p:nvPr>
        </p:nvSpPr>
        <p:spPr/>
        <p:txBody>
          <a:bodyPr/>
          <a:lstStyle/>
          <a:p>
            <a:pPr marL="0" indent="0"/>
            <a:r>
              <a:rPr lang="hu-HU" altLang="hu-HU" sz="2400" smtClean="0"/>
              <a:t>Emp</a:t>
            </a:r>
          </a:p>
          <a:p>
            <a:pPr marL="0" indent="0"/>
            <a:endParaRPr lang="hu-HU" altLang="hu-HU" smtClean="0"/>
          </a:p>
          <a:p>
            <a:pPr marL="0" indent="0"/>
            <a:endParaRPr lang="hu-HU" altLang="hu-HU" smtClean="0"/>
          </a:p>
          <a:p>
            <a:pPr marL="0" indent="0"/>
            <a:r>
              <a:rPr lang="hu-HU" altLang="hu-HU" smtClean="0"/>
              <a:t> </a:t>
            </a:r>
          </a:p>
        </p:txBody>
      </p:sp>
      <p:sp>
        <p:nvSpPr>
          <p:cNvPr id="60420" name="Tartalom helye 5"/>
          <p:cNvSpPr>
            <a:spLocks noGrp="1"/>
          </p:cNvSpPr>
          <p:nvPr>
            <p:ph sz="half" idx="2"/>
          </p:nvPr>
        </p:nvSpPr>
        <p:spPr/>
        <p:txBody>
          <a:bodyPr/>
          <a:lstStyle/>
          <a:p>
            <a:pPr marL="0" indent="0"/>
            <a:r>
              <a:rPr lang="hu-HU" altLang="hu-HU" smtClean="0"/>
              <a:t>Supply</a:t>
            </a:r>
          </a:p>
          <a:p>
            <a:pPr marL="0" indent="0"/>
            <a:endParaRPr lang="hu-HU" altLang="hu-HU" smtClean="0"/>
          </a:p>
        </p:txBody>
      </p:sp>
      <p:graphicFrame>
        <p:nvGraphicFramePr>
          <p:cNvPr id="4" name="Táblázat 3"/>
          <p:cNvGraphicFramePr>
            <a:graphicFrameLocks noGrp="1"/>
          </p:cNvGraphicFramePr>
          <p:nvPr/>
        </p:nvGraphicFramePr>
        <p:xfrm>
          <a:off x="481013" y="2209800"/>
          <a:ext cx="2725736" cy="1854200"/>
        </p:xfrm>
        <a:graphic>
          <a:graphicData uri="http://schemas.openxmlformats.org/drawingml/2006/table">
            <a:tbl>
              <a:tblPr firstRow="1" bandRow="1">
                <a:tableStyleId>{5C22544A-7EE6-4342-B048-85BDC9FD1C3A}</a:tableStyleId>
              </a:tblPr>
              <a:tblGrid>
                <a:gridCol w="904876"/>
                <a:gridCol w="904876"/>
                <a:gridCol w="915984"/>
              </a:tblGrid>
              <a:tr h="370840">
                <a:tc>
                  <a:txBody>
                    <a:bodyPr/>
                    <a:lstStyle/>
                    <a:p>
                      <a:r>
                        <a:rPr lang="hu-HU" sz="1600" u="sng" dirty="0" err="1" smtClean="0">
                          <a:solidFill>
                            <a:schemeClr val="tx1"/>
                          </a:solidFill>
                        </a:rPr>
                        <a:t>Ename</a:t>
                      </a:r>
                      <a:endParaRPr lang="hu-HU" sz="1600" u="sng" dirty="0">
                        <a:solidFill>
                          <a:schemeClr val="tx1"/>
                        </a:solidFill>
                      </a:endParaRPr>
                    </a:p>
                  </a:txBody>
                  <a:tcPr marL="91408" marR="91408"/>
                </a:tc>
                <a:tc>
                  <a:txBody>
                    <a:bodyPr/>
                    <a:lstStyle/>
                    <a:p>
                      <a:r>
                        <a:rPr lang="hu-HU" sz="1600" u="sng" dirty="0" err="1" smtClean="0">
                          <a:solidFill>
                            <a:schemeClr val="tx1"/>
                          </a:solidFill>
                        </a:rPr>
                        <a:t>Pname</a:t>
                      </a:r>
                      <a:endParaRPr lang="hu-HU" sz="1600" u="sng" dirty="0">
                        <a:solidFill>
                          <a:schemeClr val="tx1"/>
                        </a:solidFill>
                      </a:endParaRPr>
                    </a:p>
                  </a:txBody>
                  <a:tcPr marL="91408" marR="91408"/>
                </a:tc>
                <a:tc>
                  <a:txBody>
                    <a:bodyPr/>
                    <a:lstStyle/>
                    <a:p>
                      <a:r>
                        <a:rPr lang="hu-HU" sz="1600" u="sng" dirty="0" err="1" smtClean="0">
                          <a:solidFill>
                            <a:schemeClr val="tx1"/>
                          </a:solidFill>
                        </a:rPr>
                        <a:t>Dname</a:t>
                      </a:r>
                      <a:endParaRPr lang="hu-HU" sz="1600" u="sng" dirty="0">
                        <a:solidFill>
                          <a:schemeClr val="tx1"/>
                        </a:solidFill>
                      </a:endParaRPr>
                    </a:p>
                  </a:txBody>
                  <a:tcPr marL="91408" marR="91408"/>
                </a:tc>
              </a:tr>
              <a:tr h="370840">
                <a:tc>
                  <a:txBody>
                    <a:bodyPr/>
                    <a:lstStyle/>
                    <a:p>
                      <a:r>
                        <a:rPr lang="hu-HU" sz="1600" dirty="0" smtClean="0">
                          <a:solidFill>
                            <a:schemeClr val="tx1"/>
                          </a:solidFill>
                        </a:rPr>
                        <a:t>Smith</a:t>
                      </a:r>
                      <a:endParaRPr lang="hu-HU" sz="1600" dirty="0">
                        <a:solidFill>
                          <a:schemeClr val="tx1"/>
                        </a:solidFill>
                      </a:endParaRPr>
                    </a:p>
                  </a:txBody>
                  <a:tcPr marL="91408" marR="91408"/>
                </a:tc>
                <a:tc>
                  <a:txBody>
                    <a:bodyPr/>
                    <a:lstStyle/>
                    <a:p>
                      <a:r>
                        <a:rPr lang="hu-HU" sz="1600" dirty="0" smtClean="0">
                          <a:solidFill>
                            <a:schemeClr val="tx1"/>
                          </a:solidFill>
                        </a:rPr>
                        <a:t>X</a:t>
                      </a:r>
                      <a:endParaRPr lang="hu-HU" sz="1600" dirty="0">
                        <a:solidFill>
                          <a:schemeClr val="tx1"/>
                        </a:solidFill>
                      </a:endParaRPr>
                    </a:p>
                  </a:txBody>
                  <a:tcPr marL="91408" marR="91408"/>
                </a:tc>
                <a:tc>
                  <a:txBody>
                    <a:bodyPr/>
                    <a:lstStyle/>
                    <a:p>
                      <a:r>
                        <a:rPr lang="hu-HU" sz="1600" dirty="0" smtClean="0">
                          <a:solidFill>
                            <a:schemeClr val="tx1"/>
                          </a:solidFill>
                        </a:rPr>
                        <a:t>John</a:t>
                      </a:r>
                      <a:endParaRPr lang="hu-HU" sz="1600" dirty="0">
                        <a:solidFill>
                          <a:schemeClr val="tx1"/>
                        </a:solidFill>
                      </a:endParaRPr>
                    </a:p>
                  </a:txBody>
                  <a:tcPr marL="91408" marR="91408"/>
                </a:tc>
              </a:tr>
              <a:tr h="370840">
                <a:tc>
                  <a:txBody>
                    <a:bodyPr/>
                    <a:lstStyle/>
                    <a:p>
                      <a:r>
                        <a:rPr lang="hu-HU" sz="1600" dirty="0" smtClean="0">
                          <a:solidFill>
                            <a:schemeClr val="tx1"/>
                          </a:solidFill>
                        </a:rPr>
                        <a:t>Smith</a:t>
                      </a:r>
                      <a:endParaRPr lang="hu-HU" sz="1600" dirty="0">
                        <a:solidFill>
                          <a:schemeClr val="tx1"/>
                        </a:solidFill>
                      </a:endParaRPr>
                    </a:p>
                  </a:txBody>
                  <a:tcPr marL="91408" marR="91408"/>
                </a:tc>
                <a:tc>
                  <a:txBody>
                    <a:bodyPr/>
                    <a:lstStyle/>
                    <a:p>
                      <a:r>
                        <a:rPr lang="hu-HU" sz="1600" dirty="0" smtClean="0">
                          <a:solidFill>
                            <a:schemeClr val="tx1"/>
                          </a:solidFill>
                        </a:rPr>
                        <a:t>Y</a:t>
                      </a:r>
                      <a:endParaRPr lang="hu-HU" sz="1600" dirty="0">
                        <a:solidFill>
                          <a:schemeClr val="tx1"/>
                        </a:solidFill>
                      </a:endParaRPr>
                    </a:p>
                  </a:txBody>
                  <a:tcPr marL="91408" marR="91408"/>
                </a:tc>
                <a:tc>
                  <a:txBody>
                    <a:bodyPr/>
                    <a:lstStyle/>
                    <a:p>
                      <a:r>
                        <a:rPr lang="hu-HU" sz="1600" dirty="0" smtClean="0">
                          <a:solidFill>
                            <a:schemeClr val="tx1"/>
                          </a:solidFill>
                        </a:rPr>
                        <a:t>Anna</a:t>
                      </a:r>
                      <a:endParaRPr lang="hu-HU" sz="1600" dirty="0">
                        <a:solidFill>
                          <a:schemeClr val="tx1"/>
                        </a:solidFill>
                      </a:endParaRPr>
                    </a:p>
                  </a:txBody>
                  <a:tcPr marL="91408" marR="91408"/>
                </a:tc>
              </a:tr>
              <a:tr h="370840">
                <a:tc>
                  <a:txBody>
                    <a:bodyPr/>
                    <a:lstStyle/>
                    <a:p>
                      <a:r>
                        <a:rPr lang="hu-HU" sz="1600" dirty="0" smtClean="0">
                          <a:solidFill>
                            <a:schemeClr val="tx1"/>
                          </a:solidFill>
                        </a:rPr>
                        <a:t>Smith</a:t>
                      </a:r>
                      <a:endParaRPr lang="hu-HU" sz="1600" dirty="0">
                        <a:solidFill>
                          <a:schemeClr val="tx1"/>
                        </a:solidFill>
                      </a:endParaRPr>
                    </a:p>
                  </a:txBody>
                  <a:tcPr marL="91408" marR="91408"/>
                </a:tc>
                <a:tc>
                  <a:txBody>
                    <a:bodyPr/>
                    <a:lstStyle/>
                    <a:p>
                      <a:r>
                        <a:rPr lang="hu-HU" sz="1600" dirty="0" smtClean="0">
                          <a:solidFill>
                            <a:schemeClr val="tx1"/>
                          </a:solidFill>
                        </a:rPr>
                        <a:t>X</a:t>
                      </a:r>
                      <a:endParaRPr lang="hu-HU" sz="1600" dirty="0">
                        <a:solidFill>
                          <a:schemeClr val="tx1"/>
                        </a:solidFill>
                      </a:endParaRPr>
                    </a:p>
                  </a:txBody>
                  <a:tcPr marL="91408" marR="91408"/>
                </a:tc>
                <a:tc>
                  <a:txBody>
                    <a:bodyPr/>
                    <a:lstStyle/>
                    <a:p>
                      <a:r>
                        <a:rPr lang="hu-HU" sz="1600" dirty="0" smtClean="0">
                          <a:solidFill>
                            <a:schemeClr val="tx1"/>
                          </a:solidFill>
                        </a:rPr>
                        <a:t>Anna</a:t>
                      </a:r>
                      <a:endParaRPr lang="hu-HU" sz="1600" dirty="0">
                        <a:solidFill>
                          <a:schemeClr val="tx1"/>
                        </a:solidFill>
                      </a:endParaRPr>
                    </a:p>
                  </a:txBody>
                  <a:tcPr marL="91408" marR="91408"/>
                </a:tc>
              </a:tr>
              <a:tr h="370840">
                <a:tc>
                  <a:txBody>
                    <a:bodyPr/>
                    <a:lstStyle/>
                    <a:p>
                      <a:r>
                        <a:rPr lang="hu-HU" sz="1600" dirty="0" smtClean="0">
                          <a:solidFill>
                            <a:schemeClr val="tx1"/>
                          </a:solidFill>
                        </a:rPr>
                        <a:t>Smith</a:t>
                      </a:r>
                      <a:endParaRPr lang="hu-HU" sz="1600" dirty="0">
                        <a:solidFill>
                          <a:schemeClr val="tx1"/>
                        </a:solidFill>
                      </a:endParaRPr>
                    </a:p>
                  </a:txBody>
                  <a:tcPr marL="91408" marR="91408"/>
                </a:tc>
                <a:tc>
                  <a:txBody>
                    <a:bodyPr/>
                    <a:lstStyle/>
                    <a:p>
                      <a:r>
                        <a:rPr lang="hu-HU" sz="1600" dirty="0" smtClean="0">
                          <a:solidFill>
                            <a:schemeClr val="tx1"/>
                          </a:solidFill>
                        </a:rPr>
                        <a:t>Y</a:t>
                      </a:r>
                      <a:endParaRPr lang="hu-HU" sz="1600" dirty="0">
                        <a:solidFill>
                          <a:schemeClr val="tx1"/>
                        </a:solidFill>
                      </a:endParaRPr>
                    </a:p>
                  </a:txBody>
                  <a:tcPr marL="91408" marR="91408"/>
                </a:tc>
                <a:tc>
                  <a:txBody>
                    <a:bodyPr/>
                    <a:lstStyle/>
                    <a:p>
                      <a:r>
                        <a:rPr lang="hu-HU" sz="1600" dirty="0" smtClean="0">
                          <a:solidFill>
                            <a:schemeClr val="tx1"/>
                          </a:solidFill>
                        </a:rPr>
                        <a:t>John</a:t>
                      </a:r>
                      <a:endParaRPr lang="hu-HU" sz="1600" dirty="0">
                        <a:solidFill>
                          <a:schemeClr val="tx1"/>
                        </a:solidFill>
                      </a:endParaRPr>
                    </a:p>
                  </a:txBody>
                  <a:tcPr marL="91408" marR="91408"/>
                </a:tc>
              </a:tr>
            </a:tbl>
          </a:graphicData>
        </a:graphic>
      </p:graphicFrame>
      <p:graphicFrame>
        <p:nvGraphicFramePr>
          <p:cNvPr id="5" name="Táblázat 4"/>
          <p:cNvGraphicFramePr>
            <a:graphicFrameLocks noGrp="1"/>
          </p:cNvGraphicFramePr>
          <p:nvPr/>
        </p:nvGraphicFramePr>
        <p:xfrm>
          <a:off x="4267200" y="2224088"/>
          <a:ext cx="4016376" cy="2967040"/>
        </p:xfrm>
        <a:graphic>
          <a:graphicData uri="http://schemas.openxmlformats.org/drawingml/2006/table">
            <a:tbl>
              <a:tblPr firstRow="1" bandRow="1">
                <a:tableStyleId>{5C22544A-7EE6-4342-B048-85BDC9FD1C3A}</a:tableStyleId>
              </a:tblPr>
              <a:tblGrid>
                <a:gridCol w="1186368"/>
                <a:gridCol w="1415004"/>
                <a:gridCol w="1415004"/>
              </a:tblGrid>
              <a:tr h="370880">
                <a:tc>
                  <a:txBody>
                    <a:bodyPr/>
                    <a:lstStyle/>
                    <a:p>
                      <a:r>
                        <a:rPr lang="hu-HU" sz="1800" u="sng" dirty="0" err="1" smtClean="0">
                          <a:solidFill>
                            <a:schemeClr val="tx1"/>
                          </a:solidFill>
                        </a:rPr>
                        <a:t>Sname</a:t>
                      </a:r>
                      <a:endParaRPr lang="hu-HU" sz="1800" u="sng" dirty="0">
                        <a:solidFill>
                          <a:schemeClr val="tx1"/>
                        </a:solidFill>
                      </a:endParaRPr>
                    </a:p>
                  </a:txBody>
                  <a:tcPr marL="91454" marR="91454" marT="45725" marB="45725"/>
                </a:tc>
                <a:tc>
                  <a:txBody>
                    <a:bodyPr/>
                    <a:lstStyle/>
                    <a:p>
                      <a:r>
                        <a:rPr lang="hu-HU" sz="1800" u="sng" dirty="0" smtClean="0">
                          <a:solidFill>
                            <a:schemeClr val="tx1"/>
                          </a:solidFill>
                        </a:rPr>
                        <a:t>Part_</a:t>
                      </a:r>
                      <a:r>
                        <a:rPr lang="hu-HU" sz="1800" u="sng" dirty="0" err="1" smtClean="0">
                          <a:solidFill>
                            <a:schemeClr val="tx1"/>
                          </a:solidFill>
                        </a:rPr>
                        <a:t>name</a:t>
                      </a:r>
                      <a:endParaRPr lang="hu-HU" sz="1800" u="sng" dirty="0">
                        <a:solidFill>
                          <a:schemeClr val="tx1"/>
                        </a:solidFill>
                      </a:endParaRPr>
                    </a:p>
                  </a:txBody>
                  <a:tcPr marL="91454" marR="91454" marT="45725" marB="45725"/>
                </a:tc>
                <a:tc>
                  <a:txBody>
                    <a:bodyPr/>
                    <a:lstStyle/>
                    <a:p>
                      <a:r>
                        <a:rPr lang="hu-HU" sz="1800" u="sng" dirty="0" err="1" smtClean="0">
                          <a:solidFill>
                            <a:schemeClr val="tx1"/>
                          </a:solidFill>
                        </a:rPr>
                        <a:t>Proj</a:t>
                      </a:r>
                      <a:r>
                        <a:rPr lang="hu-HU" sz="1800" u="sng" dirty="0" smtClean="0">
                          <a:solidFill>
                            <a:schemeClr val="tx1"/>
                          </a:solidFill>
                        </a:rPr>
                        <a:t>_</a:t>
                      </a:r>
                      <a:r>
                        <a:rPr lang="hu-HU" sz="1800" u="sng" dirty="0" err="1" smtClean="0">
                          <a:solidFill>
                            <a:schemeClr val="tx1"/>
                          </a:solidFill>
                        </a:rPr>
                        <a:t>name</a:t>
                      </a:r>
                      <a:endParaRPr lang="hu-HU" sz="1800" u="sng" dirty="0">
                        <a:solidFill>
                          <a:schemeClr val="tx1"/>
                        </a:solidFill>
                      </a:endParaRPr>
                    </a:p>
                  </a:txBody>
                  <a:tcPr marL="91454" marR="91454" marT="45725" marB="45725"/>
                </a:tc>
              </a:tr>
              <a:tr h="370880">
                <a:tc>
                  <a:txBody>
                    <a:bodyPr/>
                    <a:lstStyle/>
                    <a:p>
                      <a:r>
                        <a:rPr lang="hu-HU" sz="1800" dirty="0" smtClean="0">
                          <a:solidFill>
                            <a:schemeClr val="tx1"/>
                          </a:solidFill>
                        </a:rPr>
                        <a:t>Smith</a:t>
                      </a:r>
                      <a:endParaRPr lang="hu-HU" sz="1800" dirty="0">
                        <a:solidFill>
                          <a:schemeClr val="tx1"/>
                        </a:solidFill>
                      </a:endParaRPr>
                    </a:p>
                  </a:txBody>
                  <a:tcPr marL="91454" marR="91454" marT="45725" marB="45725"/>
                </a:tc>
                <a:tc>
                  <a:txBody>
                    <a:bodyPr/>
                    <a:lstStyle/>
                    <a:p>
                      <a:r>
                        <a:rPr lang="hu-HU" sz="1800" dirty="0" smtClean="0">
                          <a:solidFill>
                            <a:schemeClr val="tx1"/>
                          </a:solidFill>
                        </a:rPr>
                        <a:t>Bolt</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ProjX</a:t>
                      </a:r>
                      <a:endParaRPr lang="hu-HU" sz="1800" dirty="0">
                        <a:solidFill>
                          <a:schemeClr val="tx1"/>
                        </a:solidFill>
                      </a:endParaRPr>
                    </a:p>
                  </a:txBody>
                  <a:tcPr marL="91454" marR="91454" marT="45725" marB="45725"/>
                </a:tc>
              </a:tr>
              <a:tr h="370880">
                <a:tc>
                  <a:txBody>
                    <a:bodyPr/>
                    <a:lstStyle/>
                    <a:p>
                      <a:r>
                        <a:rPr lang="hu-HU" sz="1800" dirty="0" smtClean="0">
                          <a:solidFill>
                            <a:schemeClr val="tx1"/>
                          </a:solidFill>
                        </a:rPr>
                        <a:t>Smith</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Nut</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ProjY</a:t>
                      </a:r>
                      <a:endParaRPr lang="hu-HU" sz="1800" dirty="0">
                        <a:solidFill>
                          <a:schemeClr val="tx1"/>
                        </a:solidFill>
                      </a:endParaRPr>
                    </a:p>
                  </a:txBody>
                  <a:tcPr marL="91454" marR="91454" marT="45725" marB="45725"/>
                </a:tc>
              </a:tr>
              <a:tr h="370880">
                <a:tc>
                  <a:txBody>
                    <a:bodyPr/>
                    <a:lstStyle/>
                    <a:p>
                      <a:r>
                        <a:rPr lang="hu-HU" sz="1800" dirty="0" err="1" smtClean="0">
                          <a:solidFill>
                            <a:schemeClr val="tx1"/>
                          </a:solidFill>
                        </a:rPr>
                        <a:t>Adamsky</a:t>
                      </a:r>
                      <a:endParaRPr lang="hu-HU" sz="1800" dirty="0">
                        <a:solidFill>
                          <a:schemeClr val="tx1"/>
                        </a:solidFill>
                      </a:endParaRPr>
                    </a:p>
                  </a:txBody>
                  <a:tcPr marL="91454" marR="91454" marT="45725" marB="45725"/>
                </a:tc>
                <a:tc>
                  <a:txBody>
                    <a:bodyPr/>
                    <a:lstStyle/>
                    <a:p>
                      <a:r>
                        <a:rPr lang="hu-HU" sz="1800" dirty="0" smtClean="0">
                          <a:solidFill>
                            <a:schemeClr val="tx1"/>
                          </a:solidFill>
                        </a:rPr>
                        <a:t>Bolt</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ProjY</a:t>
                      </a:r>
                      <a:endParaRPr lang="hu-HU" sz="1800" dirty="0">
                        <a:solidFill>
                          <a:schemeClr val="tx1"/>
                        </a:solidFill>
                      </a:endParaRPr>
                    </a:p>
                  </a:txBody>
                  <a:tcPr marL="91454" marR="91454" marT="45725" marB="45725"/>
                </a:tc>
              </a:tr>
              <a:tr h="370880">
                <a:tc>
                  <a:txBody>
                    <a:bodyPr/>
                    <a:lstStyle/>
                    <a:p>
                      <a:r>
                        <a:rPr lang="hu-HU" sz="1800" dirty="0" smtClean="0">
                          <a:solidFill>
                            <a:schemeClr val="tx1"/>
                          </a:solidFill>
                        </a:rPr>
                        <a:t>Walton</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Nut</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ProjZ</a:t>
                      </a:r>
                      <a:endParaRPr lang="hu-HU" sz="1800" dirty="0">
                        <a:solidFill>
                          <a:schemeClr val="tx1"/>
                        </a:solidFill>
                      </a:endParaRPr>
                    </a:p>
                  </a:txBody>
                  <a:tcPr marL="91454" marR="91454" marT="45725" marB="45725"/>
                </a:tc>
              </a:tr>
              <a:tr h="370880">
                <a:tc>
                  <a:txBody>
                    <a:bodyPr/>
                    <a:lstStyle/>
                    <a:p>
                      <a:r>
                        <a:rPr lang="hu-HU" sz="1800" dirty="0" err="1" smtClean="0">
                          <a:solidFill>
                            <a:schemeClr val="tx1"/>
                          </a:solidFill>
                        </a:rPr>
                        <a:t>Adamsky</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Nail</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ProjX</a:t>
                      </a:r>
                      <a:endParaRPr lang="hu-HU" sz="1800" dirty="0">
                        <a:solidFill>
                          <a:schemeClr val="tx1"/>
                        </a:solidFill>
                      </a:endParaRPr>
                    </a:p>
                  </a:txBody>
                  <a:tcPr marL="91454" marR="91454" marT="45725" marB="45725"/>
                </a:tc>
              </a:tr>
              <a:tr h="370880">
                <a:tc>
                  <a:txBody>
                    <a:bodyPr/>
                    <a:lstStyle/>
                    <a:p>
                      <a:r>
                        <a:rPr lang="hu-HU" sz="1800" dirty="0" err="1" smtClean="0">
                          <a:solidFill>
                            <a:schemeClr val="tx1"/>
                          </a:solidFill>
                        </a:rPr>
                        <a:t>Adamsky</a:t>
                      </a:r>
                      <a:endParaRPr lang="hu-HU" sz="1800" dirty="0">
                        <a:solidFill>
                          <a:schemeClr val="tx1"/>
                        </a:solidFill>
                      </a:endParaRPr>
                    </a:p>
                  </a:txBody>
                  <a:tcPr marL="91454" marR="91454" marT="45725" marB="45725"/>
                </a:tc>
                <a:tc>
                  <a:txBody>
                    <a:bodyPr/>
                    <a:lstStyle/>
                    <a:p>
                      <a:r>
                        <a:rPr lang="hu-HU" sz="1800" dirty="0" smtClean="0">
                          <a:solidFill>
                            <a:schemeClr val="tx1"/>
                          </a:solidFill>
                        </a:rPr>
                        <a:t>Bolt</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ProjX</a:t>
                      </a:r>
                      <a:endParaRPr lang="hu-HU" sz="1800" dirty="0">
                        <a:solidFill>
                          <a:schemeClr val="tx1"/>
                        </a:solidFill>
                      </a:endParaRPr>
                    </a:p>
                  </a:txBody>
                  <a:tcPr marL="91454" marR="91454" marT="45725" marB="45725"/>
                </a:tc>
              </a:tr>
              <a:tr h="370880">
                <a:tc>
                  <a:txBody>
                    <a:bodyPr/>
                    <a:lstStyle/>
                    <a:p>
                      <a:r>
                        <a:rPr lang="hu-HU" sz="1800" dirty="0" smtClean="0">
                          <a:solidFill>
                            <a:schemeClr val="tx1"/>
                          </a:solidFill>
                        </a:rPr>
                        <a:t>Smith</a:t>
                      </a:r>
                      <a:endParaRPr lang="hu-HU" sz="1800" dirty="0">
                        <a:solidFill>
                          <a:schemeClr val="tx1"/>
                        </a:solidFill>
                      </a:endParaRPr>
                    </a:p>
                  </a:txBody>
                  <a:tcPr marL="91454" marR="91454" marT="45725" marB="45725"/>
                </a:tc>
                <a:tc>
                  <a:txBody>
                    <a:bodyPr/>
                    <a:lstStyle/>
                    <a:p>
                      <a:r>
                        <a:rPr lang="hu-HU" sz="1800" dirty="0" smtClean="0">
                          <a:solidFill>
                            <a:schemeClr val="tx1"/>
                          </a:solidFill>
                        </a:rPr>
                        <a:t>Bolt</a:t>
                      </a:r>
                      <a:endParaRPr lang="hu-HU" sz="1800" dirty="0">
                        <a:solidFill>
                          <a:schemeClr val="tx1"/>
                        </a:solidFill>
                      </a:endParaRPr>
                    </a:p>
                  </a:txBody>
                  <a:tcPr marL="91454" marR="91454" marT="45725" marB="45725"/>
                </a:tc>
                <a:tc>
                  <a:txBody>
                    <a:bodyPr/>
                    <a:lstStyle/>
                    <a:p>
                      <a:r>
                        <a:rPr lang="hu-HU" sz="1800" dirty="0" err="1" smtClean="0">
                          <a:solidFill>
                            <a:schemeClr val="tx1"/>
                          </a:solidFill>
                        </a:rPr>
                        <a:t>ProjY</a:t>
                      </a:r>
                      <a:endParaRPr lang="hu-HU" sz="1800" dirty="0">
                        <a:solidFill>
                          <a:schemeClr val="tx1"/>
                        </a:solidFill>
                      </a:endParaRPr>
                    </a:p>
                  </a:txBody>
                  <a:tcPr marL="91454" marR="91454" marT="45725" marB="457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hu-HU" altLang="hu-HU" smtClean="0">
                <a:solidFill>
                  <a:schemeClr val="tx1"/>
                </a:solidFill>
              </a:rPr>
              <a:t>Többértékű függés</a:t>
            </a:r>
            <a:endParaRPr lang="en-US" altLang="hu-HU" smtClean="0">
              <a:solidFill>
                <a:schemeClr val="tx1"/>
              </a:solidFill>
            </a:endParaRPr>
          </a:p>
        </p:txBody>
      </p:sp>
      <p:sp>
        <p:nvSpPr>
          <p:cNvPr id="62467" name="Content Placeholder 4"/>
          <p:cNvSpPr>
            <a:spLocks noGrp="1"/>
          </p:cNvSpPr>
          <p:nvPr>
            <p:ph idx="1"/>
          </p:nvPr>
        </p:nvSpPr>
        <p:spPr/>
        <p:txBody>
          <a:bodyPr/>
          <a:lstStyle/>
          <a:p>
            <a:r>
              <a:rPr lang="hu-HU" altLang="hu-HU" smtClean="0"/>
              <a:t>X -&gt;&gt; Y triviális, ha  </a:t>
            </a:r>
            <a:br>
              <a:rPr lang="hu-HU" altLang="hu-HU" smtClean="0"/>
            </a:br>
            <a:r>
              <a:rPr lang="hu-HU" altLang="hu-HU" smtClean="0"/>
              <a:t>Y részhalmaza X-nek vagy X ∪ Y=R.</a:t>
            </a:r>
          </a:p>
          <a:p>
            <a:endParaRPr lang="hu-HU" altLang="hu-HU" smtClean="0"/>
          </a:p>
          <a:p>
            <a:endParaRPr lang="en-US" altLang="hu-HU" smtClean="0"/>
          </a:p>
          <a:p>
            <a:pPr lvl="1"/>
            <a:endParaRPr lang="en-US" altLang="hu-HU"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5"/>
          <p:cNvSpPr>
            <a:spLocks noGrp="1"/>
          </p:cNvSpPr>
          <p:nvPr>
            <p:ph type="title"/>
          </p:nvPr>
        </p:nvSpPr>
        <p:spPr>
          <a:xfrm>
            <a:off x="457200" y="457200"/>
            <a:ext cx="8228013" cy="1143000"/>
          </a:xfrm>
        </p:spPr>
        <p:txBody>
          <a:bodyPr/>
          <a:lstStyle/>
          <a:p>
            <a:r>
              <a:rPr lang="hu-HU" altLang="hu-HU" smtClean="0">
                <a:solidFill>
                  <a:schemeClr val="tx1"/>
                </a:solidFill>
              </a:rPr>
              <a:t>Negyedik Normálforma</a:t>
            </a:r>
            <a:endParaRPr lang="en-US" altLang="hu-HU" smtClean="0"/>
          </a:p>
        </p:txBody>
      </p:sp>
      <p:sp>
        <p:nvSpPr>
          <p:cNvPr id="64515" name="Content Placeholder 2"/>
          <p:cNvSpPr>
            <a:spLocks noGrp="1"/>
          </p:cNvSpPr>
          <p:nvPr>
            <p:ph idx="1"/>
          </p:nvPr>
        </p:nvSpPr>
        <p:spPr>
          <a:xfrm>
            <a:off x="457200" y="1981200"/>
            <a:ext cx="8228013" cy="4148138"/>
          </a:xfrm>
        </p:spPr>
        <p:txBody>
          <a:bodyPr/>
          <a:lstStyle/>
          <a:p>
            <a:r>
              <a:rPr lang="hu-HU" altLang="hu-HU" b="1" smtClean="0"/>
              <a:t>A negyedik normálforma </a:t>
            </a:r>
            <a:r>
              <a:rPr lang="en-US" altLang="hu-HU" b="1" smtClean="0"/>
              <a:t>(4NF)</a:t>
            </a:r>
          </a:p>
          <a:p>
            <a:pPr lvl="1"/>
            <a:r>
              <a:rPr lang="hu-HU" altLang="hu-HU" smtClean="0"/>
              <a:t>Feltételei sérülnek, ha egy relációban nemkívánatos többértékű függés van. </a:t>
            </a:r>
          </a:p>
          <a:p>
            <a:pPr lvl="1"/>
            <a:r>
              <a:rPr lang="hu-HU" altLang="hu-HU" smtClean="0"/>
              <a:t>Egy R relációséma negyedik normálformában (4NF-ben) van, figyelembe véve az F függések halmazát (amely magában foglalja a funkcionális és többértékű függéseket), ha minden F+-beli nemtriviális X -&gt;&gt;Y többértékű függés esetén X szuperkulcsa R-nek.</a:t>
            </a:r>
            <a:endParaRPr lang="en-US" altLang="hu-HU"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5"/>
          <p:cNvSpPr>
            <a:spLocks noGrp="1"/>
          </p:cNvSpPr>
          <p:nvPr>
            <p:ph type="title"/>
          </p:nvPr>
        </p:nvSpPr>
        <p:spPr>
          <a:xfrm>
            <a:off x="457200" y="457200"/>
            <a:ext cx="8228013" cy="1143000"/>
          </a:xfrm>
        </p:spPr>
        <p:txBody>
          <a:bodyPr/>
          <a:lstStyle/>
          <a:p>
            <a:r>
              <a:rPr lang="hu-HU" altLang="hu-HU" smtClean="0">
                <a:solidFill>
                  <a:schemeClr val="tx1"/>
                </a:solidFill>
              </a:rPr>
              <a:t>Negyedik Normálforma</a:t>
            </a:r>
            <a:endParaRPr lang="en-US" altLang="hu-HU" smtClean="0"/>
          </a:p>
        </p:txBody>
      </p:sp>
      <p:sp>
        <p:nvSpPr>
          <p:cNvPr id="65539" name="Content Placeholder 2"/>
          <p:cNvSpPr>
            <a:spLocks noGrp="1"/>
          </p:cNvSpPr>
          <p:nvPr>
            <p:ph idx="1"/>
          </p:nvPr>
        </p:nvSpPr>
        <p:spPr>
          <a:xfrm>
            <a:off x="457200" y="1981200"/>
            <a:ext cx="8228013" cy="4148138"/>
          </a:xfrm>
        </p:spPr>
        <p:txBody>
          <a:bodyPr/>
          <a:lstStyle/>
          <a:p>
            <a:r>
              <a:rPr lang="hu-HU" altLang="hu-HU" smtClean="0"/>
              <a:t>Ha egy reláció egy nemtriviális többértékű függés miatt nincs 4NF-ben, akkor bontsuk fel 4NF-ben lévő relációk egy halmazára.</a:t>
            </a:r>
            <a:endParaRPr lang="en-US" altLang="hu-HU"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ím 1"/>
          <p:cNvSpPr>
            <a:spLocks noGrp="1"/>
          </p:cNvSpPr>
          <p:nvPr>
            <p:ph type="title"/>
          </p:nvPr>
        </p:nvSpPr>
        <p:spPr/>
        <p:txBody>
          <a:bodyPr/>
          <a:lstStyle/>
          <a:p>
            <a:r>
              <a:rPr lang="hu-HU" altLang="hu-HU" smtClean="0">
                <a:solidFill>
                  <a:schemeClr val="tx1"/>
                </a:solidFill>
              </a:rPr>
              <a:t>Negyedik Normálforma</a:t>
            </a:r>
            <a:endParaRPr lang="hu-HU" altLang="hu-HU" smtClean="0"/>
          </a:p>
        </p:txBody>
      </p:sp>
      <p:sp>
        <p:nvSpPr>
          <p:cNvPr id="66563" name="Tartalom helye 2"/>
          <p:cNvSpPr>
            <a:spLocks noGrp="1"/>
          </p:cNvSpPr>
          <p:nvPr>
            <p:ph sz="half" idx="1"/>
          </p:nvPr>
        </p:nvSpPr>
        <p:spPr/>
        <p:txBody>
          <a:bodyPr/>
          <a:lstStyle/>
          <a:p>
            <a:pPr marL="0" indent="0"/>
            <a:r>
              <a:rPr lang="hu-HU" altLang="hu-HU" sz="2400" smtClean="0"/>
              <a:t>Emp_projects</a:t>
            </a:r>
          </a:p>
          <a:p>
            <a:pPr marL="0" indent="0"/>
            <a:endParaRPr lang="hu-HU" altLang="hu-HU" sz="2400" smtClean="0"/>
          </a:p>
          <a:p>
            <a:pPr marL="0" indent="0"/>
            <a:endParaRPr lang="hu-HU" altLang="hu-HU" sz="2400" smtClean="0"/>
          </a:p>
          <a:p>
            <a:pPr marL="0" indent="0"/>
            <a:endParaRPr lang="hu-HU" altLang="hu-HU" sz="2400" smtClean="0"/>
          </a:p>
          <a:p>
            <a:pPr marL="0" indent="0"/>
            <a:endParaRPr lang="hu-HU" altLang="hu-HU" sz="2400" smtClean="0"/>
          </a:p>
          <a:p>
            <a:pPr marL="0" indent="0"/>
            <a:r>
              <a:rPr lang="hu-HU" altLang="hu-HU" sz="2400" smtClean="0"/>
              <a:t>Emp_dependents</a:t>
            </a:r>
          </a:p>
          <a:p>
            <a:pPr marL="0" indent="0"/>
            <a:endParaRPr lang="hu-HU" altLang="hu-HU" smtClean="0"/>
          </a:p>
          <a:p>
            <a:pPr marL="0" indent="0"/>
            <a:endParaRPr lang="hu-HU" altLang="hu-HU" smtClean="0"/>
          </a:p>
          <a:p>
            <a:pPr marL="0" indent="0"/>
            <a:r>
              <a:rPr lang="hu-HU" altLang="hu-HU" smtClean="0"/>
              <a:t> </a:t>
            </a:r>
          </a:p>
        </p:txBody>
      </p:sp>
      <p:sp>
        <p:nvSpPr>
          <p:cNvPr id="66564" name="Tartalom helye 5"/>
          <p:cNvSpPr>
            <a:spLocks noGrp="1"/>
          </p:cNvSpPr>
          <p:nvPr>
            <p:ph sz="half" idx="2"/>
          </p:nvPr>
        </p:nvSpPr>
        <p:spPr/>
        <p:txBody>
          <a:bodyPr/>
          <a:lstStyle/>
          <a:p>
            <a:pPr marL="0" indent="0"/>
            <a:r>
              <a:rPr lang="hu-HU" altLang="hu-HU" smtClean="0"/>
              <a:t>Eredeti: </a:t>
            </a:r>
          </a:p>
          <a:p>
            <a:pPr marL="0" indent="0"/>
            <a:r>
              <a:rPr lang="hu-HU" altLang="hu-HU" smtClean="0"/>
              <a:t>Emp</a:t>
            </a:r>
          </a:p>
        </p:txBody>
      </p:sp>
      <p:graphicFrame>
        <p:nvGraphicFramePr>
          <p:cNvPr id="4" name="Táblázat 3"/>
          <p:cNvGraphicFramePr>
            <a:graphicFrameLocks noGrp="1"/>
          </p:cNvGraphicFramePr>
          <p:nvPr/>
        </p:nvGraphicFramePr>
        <p:xfrm>
          <a:off x="481013" y="2209800"/>
          <a:ext cx="1809750" cy="1112838"/>
        </p:xfrm>
        <a:graphic>
          <a:graphicData uri="http://schemas.openxmlformats.org/drawingml/2006/table">
            <a:tbl>
              <a:tblPr firstRow="1" bandRow="1">
                <a:tableStyleId>{5C22544A-7EE6-4342-B048-85BDC9FD1C3A}</a:tableStyleId>
              </a:tblPr>
              <a:tblGrid>
                <a:gridCol w="904875"/>
                <a:gridCol w="904875"/>
              </a:tblGrid>
              <a:tr h="370946">
                <a:tc>
                  <a:txBody>
                    <a:bodyPr/>
                    <a:lstStyle/>
                    <a:p>
                      <a:r>
                        <a:rPr lang="hu-HU" sz="1600" u="sng" dirty="0" err="1" smtClean="0">
                          <a:solidFill>
                            <a:schemeClr val="tx1"/>
                          </a:solidFill>
                        </a:rPr>
                        <a:t>Ename</a:t>
                      </a:r>
                      <a:endParaRPr lang="hu-HU" sz="1600" u="sng" dirty="0">
                        <a:solidFill>
                          <a:schemeClr val="tx1"/>
                        </a:solidFill>
                      </a:endParaRPr>
                    </a:p>
                  </a:txBody>
                  <a:tcPr marL="91408" marR="91408" marT="45733" marB="45733"/>
                </a:tc>
                <a:tc>
                  <a:txBody>
                    <a:bodyPr/>
                    <a:lstStyle/>
                    <a:p>
                      <a:r>
                        <a:rPr lang="hu-HU" sz="1600" u="sng" dirty="0" err="1" smtClean="0">
                          <a:solidFill>
                            <a:schemeClr val="tx1"/>
                          </a:solidFill>
                        </a:rPr>
                        <a:t>Pname</a:t>
                      </a:r>
                      <a:endParaRPr lang="hu-HU" sz="1600" u="sng" dirty="0">
                        <a:solidFill>
                          <a:schemeClr val="tx1"/>
                        </a:solidFill>
                      </a:endParaRPr>
                    </a:p>
                  </a:txBody>
                  <a:tcPr marL="91408" marR="91408" marT="45733" marB="45733"/>
                </a:tc>
              </a:tr>
              <a:tr h="370946">
                <a:tc>
                  <a:txBody>
                    <a:bodyPr/>
                    <a:lstStyle/>
                    <a:p>
                      <a:r>
                        <a:rPr lang="hu-HU" sz="1600" dirty="0" smtClean="0">
                          <a:solidFill>
                            <a:schemeClr val="tx1"/>
                          </a:solidFill>
                        </a:rPr>
                        <a:t>Smith</a:t>
                      </a:r>
                      <a:endParaRPr lang="hu-HU" sz="1600" dirty="0">
                        <a:solidFill>
                          <a:schemeClr val="tx1"/>
                        </a:solidFill>
                      </a:endParaRPr>
                    </a:p>
                  </a:txBody>
                  <a:tcPr marL="91408" marR="91408" marT="45733" marB="45733"/>
                </a:tc>
                <a:tc>
                  <a:txBody>
                    <a:bodyPr/>
                    <a:lstStyle/>
                    <a:p>
                      <a:r>
                        <a:rPr lang="hu-HU" sz="1600" dirty="0" smtClean="0">
                          <a:solidFill>
                            <a:schemeClr val="tx1"/>
                          </a:solidFill>
                        </a:rPr>
                        <a:t>X</a:t>
                      </a:r>
                      <a:endParaRPr lang="hu-HU" sz="1600" dirty="0">
                        <a:solidFill>
                          <a:schemeClr val="tx1"/>
                        </a:solidFill>
                      </a:endParaRPr>
                    </a:p>
                  </a:txBody>
                  <a:tcPr marL="91408" marR="91408" marT="45733" marB="45733"/>
                </a:tc>
              </a:tr>
              <a:tr h="370946">
                <a:tc>
                  <a:txBody>
                    <a:bodyPr/>
                    <a:lstStyle/>
                    <a:p>
                      <a:r>
                        <a:rPr lang="hu-HU" sz="1600" dirty="0" smtClean="0">
                          <a:solidFill>
                            <a:schemeClr val="tx1"/>
                          </a:solidFill>
                        </a:rPr>
                        <a:t>Smith</a:t>
                      </a:r>
                      <a:endParaRPr lang="hu-HU" sz="1600" dirty="0">
                        <a:solidFill>
                          <a:schemeClr val="tx1"/>
                        </a:solidFill>
                      </a:endParaRPr>
                    </a:p>
                  </a:txBody>
                  <a:tcPr marL="91408" marR="91408" marT="45733" marB="45733"/>
                </a:tc>
                <a:tc>
                  <a:txBody>
                    <a:bodyPr/>
                    <a:lstStyle/>
                    <a:p>
                      <a:r>
                        <a:rPr lang="hu-HU" sz="1600" dirty="0" smtClean="0">
                          <a:solidFill>
                            <a:schemeClr val="tx1"/>
                          </a:solidFill>
                        </a:rPr>
                        <a:t>Y</a:t>
                      </a:r>
                      <a:endParaRPr lang="hu-HU" sz="1600" dirty="0">
                        <a:solidFill>
                          <a:schemeClr val="tx1"/>
                        </a:solidFill>
                      </a:endParaRPr>
                    </a:p>
                  </a:txBody>
                  <a:tcPr marL="91408" marR="91408" marT="45733" marB="45733"/>
                </a:tc>
              </a:tr>
            </a:tbl>
          </a:graphicData>
        </a:graphic>
      </p:graphicFrame>
      <p:graphicFrame>
        <p:nvGraphicFramePr>
          <p:cNvPr id="7" name="Táblázat 6"/>
          <p:cNvGraphicFramePr>
            <a:graphicFrameLocks noGrp="1"/>
          </p:cNvGraphicFramePr>
          <p:nvPr/>
        </p:nvGraphicFramePr>
        <p:xfrm>
          <a:off x="438150" y="4419600"/>
          <a:ext cx="1822450" cy="1112838"/>
        </p:xfrm>
        <a:graphic>
          <a:graphicData uri="http://schemas.openxmlformats.org/drawingml/2006/table">
            <a:tbl>
              <a:tblPr firstRow="1" bandRow="1">
                <a:tableStyleId>{5C22544A-7EE6-4342-B048-85BDC9FD1C3A}</a:tableStyleId>
              </a:tblPr>
              <a:tblGrid>
                <a:gridCol w="905666"/>
                <a:gridCol w="916784"/>
              </a:tblGrid>
              <a:tr h="370946">
                <a:tc>
                  <a:txBody>
                    <a:bodyPr/>
                    <a:lstStyle/>
                    <a:p>
                      <a:r>
                        <a:rPr lang="hu-HU" sz="1600" u="sng" dirty="0" err="1" smtClean="0">
                          <a:solidFill>
                            <a:schemeClr val="tx1"/>
                          </a:solidFill>
                        </a:rPr>
                        <a:t>Ename</a:t>
                      </a:r>
                      <a:endParaRPr lang="hu-HU" sz="1600" u="sng" dirty="0">
                        <a:solidFill>
                          <a:schemeClr val="tx1"/>
                        </a:solidFill>
                      </a:endParaRPr>
                    </a:p>
                  </a:txBody>
                  <a:tcPr marL="91488" marR="91488" marT="45733" marB="45733"/>
                </a:tc>
                <a:tc>
                  <a:txBody>
                    <a:bodyPr/>
                    <a:lstStyle/>
                    <a:p>
                      <a:r>
                        <a:rPr lang="hu-HU" sz="1600" u="sng" dirty="0" err="1" smtClean="0">
                          <a:solidFill>
                            <a:schemeClr val="tx1"/>
                          </a:solidFill>
                        </a:rPr>
                        <a:t>Dname</a:t>
                      </a:r>
                      <a:endParaRPr lang="hu-HU" sz="1600" u="sng" dirty="0">
                        <a:solidFill>
                          <a:schemeClr val="tx1"/>
                        </a:solidFill>
                      </a:endParaRPr>
                    </a:p>
                  </a:txBody>
                  <a:tcPr marL="91488" marR="91488" marT="45733" marB="45733"/>
                </a:tc>
              </a:tr>
              <a:tr h="370946">
                <a:tc>
                  <a:txBody>
                    <a:bodyPr/>
                    <a:lstStyle/>
                    <a:p>
                      <a:r>
                        <a:rPr lang="hu-HU" sz="1600" dirty="0" smtClean="0">
                          <a:solidFill>
                            <a:schemeClr val="tx1"/>
                          </a:solidFill>
                        </a:rPr>
                        <a:t>Smith</a:t>
                      </a:r>
                      <a:endParaRPr lang="hu-HU" sz="1600" dirty="0">
                        <a:solidFill>
                          <a:schemeClr val="tx1"/>
                        </a:solidFill>
                      </a:endParaRPr>
                    </a:p>
                  </a:txBody>
                  <a:tcPr marL="91488" marR="91488" marT="45733" marB="45733"/>
                </a:tc>
                <a:tc>
                  <a:txBody>
                    <a:bodyPr/>
                    <a:lstStyle/>
                    <a:p>
                      <a:r>
                        <a:rPr lang="hu-HU" sz="1600" dirty="0" smtClean="0">
                          <a:solidFill>
                            <a:schemeClr val="tx1"/>
                          </a:solidFill>
                        </a:rPr>
                        <a:t>John</a:t>
                      </a:r>
                      <a:endParaRPr lang="hu-HU" sz="1600" dirty="0">
                        <a:solidFill>
                          <a:schemeClr val="tx1"/>
                        </a:solidFill>
                      </a:endParaRPr>
                    </a:p>
                  </a:txBody>
                  <a:tcPr marL="91488" marR="91488" marT="45733" marB="45733"/>
                </a:tc>
              </a:tr>
              <a:tr h="370946">
                <a:tc>
                  <a:txBody>
                    <a:bodyPr/>
                    <a:lstStyle/>
                    <a:p>
                      <a:r>
                        <a:rPr lang="hu-HU" sz="1600" dirty="0" smtClean="0">
                          <a:solidFill>
                            <a:schemeClr val="tx1"/>
                          </a:solidFill>
                        </a:rPr>
                        <a:t>Smith</a:t>
                      </a:r>
                      <a:endParaRPr lang="hu-HU" sz="1600" dirty="0">
                        <a:solidFill>
                          <a:schemeClr val="tx1"/>
                        </a:solidFill>
                      </a:endParaRPr>
                    </a:p>
                  </a:txBody>
                  <a:tcPr marL="91488" marR="91488" marT="45733" marB="45733"/>
                </a:tc>
                <a:tc>
                  <a:txBody>
                    <a:bodyPr/>
                    <a:lstStyle/>
                    <a:p>
                      <a:r>
                        <a:rPr lang="hu-HU" sz="1600" dirty="0" smtClean="0">
                          <a:solidFill>
                            <a:schemeClr val="tx1"/>
                          </a:solidFill>
                        </a:rPr>
                        <a:t>Anna</a:t>
                      </a:r>
                      <a:endParaRPr lang="hu-HU" sz="1600" dirty="0">
                        <a:solidFill>
                          <a:schemeClr val="tx1"/>
                        </a:solidFill>
                      </a:endParaRPr>
                    </a:p>
                  </a:txBody>
                  <a:tcPr marL="91488" marR="91488" marT="45733" marB="45733"/>
                </a:tc>
              </a:tr>
            </a:tbl>
          </a:graphicData>
        </a:graphic>
      </p:graphicFrame>
      <p:graphicFrame>
        <p:nvGraphicFramePr>
          <p:cNvPr id="8" name="Táblázat 7"/>
          <p:cNvGraphicFramePr>
            <a:graphicFrameLocks noGrp="1"/>
          </p:cNvGraphicFramePr>
          <p:nvPr/>
        </p:nvGraphicFramePr>
        <p:xfrm>
          <a:off x="5029200" y="2776538"/>
          <a:ext cx="2725739" cy="1854200"/>
        </p:xfrm>
        <a:graphic>
          <a:graphicData uri="http://schemas.openxmlformats.org/drawingml/2006/table">
            <a:tbl>
              <a:tblPr firstRow="1" bandRow="1">
                <a:tableStyleId>{5C22544A-7EE6-4342-B048-85BDC9FD1C3A}</a:tableStyleId>
              </a:tblPr>
              <a:tblGrid>
                <a:gridCol w="904877"/>
                <a:gridCol w="904877"/>
                <a:gridCol w="915985"/>
              </a:tblGrid>
              <a:tr h="370840">
                <a:tc>
                  <a:txBody>
                    <a:bodyPr/>
                    <a:lstStyle/>
                    <a:p>
                      <a:r>
                        <a:rPr lang="hu-HU" sz="1600" u="sng" dirty="0" err="1" smtClean="0">
                          <a:solidFill>
                            <a:schemeClr val="tx1"/>
                          </a:solidFill>
                        </a:rPr>
                        <a:t>Ename</a:t>
                      </a:r>
                      <a:endParaRPr lang="hu-HU" sz="1600" u="sng" dirty="0">
                        <a:solidFill>
                          <a:schemeClr val="tx1"/>
                        </a:solidFill>
                      </a:endParaRPr>
                    </a:p>
                  </a:txBody>
                  <a:tcPr marL="91408" marR="91408"/>
                </a:tc>
                <a:tc>
                  <a:txBody>
                    <a:bodyPr/>
                    <a:lstStyle/>
                    <a:p>
                      <a:r>
                        <a:rPr lang="hu-HU" sz="1600" u="sng" dirty="0" err="1" smtClean="0">
                          <a:solidFill>
                            <a:schemeClr val="tx1"/>
                          </a:solidFill>
                        </a:rPr>
                        <a:t>Pname</a:t>
                      </a:r>
                      <a:endParaRPr lang="hu-HU" sz="1600" u="sng" dirty="0">
                        <a:solidFill>
                          <a:schemeClr val="tx1"/>
                        </a:solidFill>
                      </a:endParaRPr>
                    </a:p>
                  </a:txBody>
                  <a:tcPr marL="91408" marR="91408"/>
                </a:tc>
                <a:tc>
                  <a:txBody>
                    <a:bodyPr/>
                    <a:lstStyle/>
                    <a:p>
                      <a:r>
                        <a:rPr lang="hu-HU" sz="1600" u="sng" dirty="0" err="1" smtClean="0">
                          <a:solidFill>
                            <a:schemeClr val="tx1"/>
                          </a:solidFill>
                        </a:rPr>
                        <a:t>Dname</a:t>
                      </a:r>
                      <a:endParaRPr lang="hu-HU" sz="1600" u="sng" dirty="0">
                        <a:solidFill>
                          <a:schemeClr val="tx1"/>
                        </a:solidFill>
                      </a:endParaRPr>
                    </a:p>
                  </a:txBody>
                  <a:tcPr marL="91408" marR="91408"/>
                </a:tc>
              </a:tr>
              <a:tr h="370840">
                <a:tc>
                  <a:txBody>
                    <a:bodyPr/>
                    <a:lstStyle/>
                    <a:p>
                      <a:r>
                        <a:rPr lang="hu-HU" sz="1600" dirty="0" smtClean="0">
                          <a:solidFill>
                            <a:schemeClr val="tx1"/>
                          </a:solidFill>
                        </a:rPr>
                        <a:t>Smith</a:t>
                      </a:r>
                      <a:endParaRPr lang="hu-HU" sz="1600" dirty="0">
                        <a:solidFill>
                          <a:schemeClr val="tx1"/>
                        </a:solidFill>
                      </a:endParaRPr>
                    </a:p>
                  </a:txBody>
                  <a:tcPr marL="91408" marR="91408"/>
                </a:tc>
                <a:tc>
                  <a:txBody>
                    <a:bodyPr/>
                    <a:lstStyle/>
                    <a:p>
                      <a:r>
                        <a:rPr lang="hu-HU" sz="1600" dirty="0" smtClean="0">
                          <a:solidFill>
                            <a:schemeClr val="tx1"/>
                          </a:solidFill>
                        </a:rPr>
                        <a:t>X</a:t>
                      </a:r>
                      <a:endParaRPr lang="hu-HU" sz="1600" dirty="0">
                        <a:solidFill>
                          <a:schemeClr val="tx1"/>
                        </a:solidFill>
                      </a:endParaRPr>
                    </a:p>
                  </a:txBody>
                  <a:tcPr marL="91408" marR="91408"/>
                </a:tc>
                <a:tc>
                  <a:txBody>
                    <a:bodyPr/>
                    <a:lstStyle/>
                    <a:p>
                      <a:r>
                        <a:rPr lang="hu-HU" sz="1600" dirty="0" smtClean="0">
                          <a:solidFill>
                            <a:schemeClr val="tx1"/>
                          </a:solidFill>
                        </a:rPr>
                        <a:t>John</a:t>
                      </a:r>
                      <a:endParaRPr lang="hu-HU" sz="1600" dirty="0">
                        <a:solidFill>
                          <a:schemeClr val="tx1"/>
                        </a:solidFill>
                      </a:endParaRPr>
                    </a:p>
                  </a:txBody>
                  <a:tcPr marL="91408" marR="91408"/>
                </a:tc>
              </a:tr>
              <a:tr h="370840">
                <a:tc>
                  <a:txBody>
                    <a:bodyPr/>
                    <a:lstStyle/>
                    <a:p>
                      <a:r>
                        <a:rPr lang="hu-HU" sz="1600" dirty="0" smtClean="0">
                          <a:solidFill>
                            <a:schemeClr val="tx1"/>
                          </a:solidFill>
                        </a:rPr>
                        <a:t>Smith</a:t>
                      </a:r>
                      <a:endParaRPr lang="hu-HU" sz="1600" dirty="0">
                        <a:solidFill>
                          <a:schemeClr val="tx1"/>
                        </a:solidFill>
                      </a:endParaRPr>
                    </a:p>
                  </a:txBody>
                  <a:tcPr marL="91408" marR="91408"/>
                </a:tc>
                <a:tc>
                  <a:txBody>
                    <a:bodyPr/>
                    <a:lstStyle/>
                    <a:p>
                      <a:r>
                        <a:rPr lang="hu-HU" sz="1600" dirty="0" smtClean="0">
                          <a:solidFill>
                            <a:schemeClr val="tx1"/>
                          </a:solidFill>
                        </a:rPr>
                        <a:t>Y</a:t>
                      </a:r>
                      <a:endParaRPr lang="hu-HU" sz="1600" dirty="0">
                        <a:solidFill>
                          <a:schemeClr val="tx1"/>
                        </a:solidFill>
                      </a:endParaRPr>
                    </a:p>
                  </a:txBody>
                  <a:tcPr marL="91408" marR="91408"/>
                </a:tc>
                <a:tc>
                  <a:txBody>
                    <a:bodyPr/>
                    <a:lstStyle/>
                    <a:p>
                      <a:r>
                        <a:rPr lang="hu-HU" sz="1600" dirty="0" smtClean="0">
                          <a:solidFill>
                            <a:schemeClr val="tx1"/>
                          </a:solidFill>
                        </a:rPr>
                        <a:t>Anna</a:t>
                      </a:r>
                      <a:endParaRPr lang="hu-HU" sz="1600" dirty="0">
                        <a:solidFill>
                          <a:schemeClr val="tx1"/>
                        </a:solidFill>
                      </a:endParaRPr>
                    </a:p>
                  </a:txBody>
                  <a:tcPr marL="91408" marR="91408"/>
                </a:tc>
              </a:tr>
              <a:tr h="370840">
                <a:tc>
                  <a:txBody>
                    <a:bodyPr/>
                    <a:lstStyle/>
                    <a:p>
                      <a:r>
                        <a:rPr lang="hu-HU" sz="1600" dirty="0" smtClean="0">
                          <a:solidFill>
                            <a:schemeClr val="tx1"/>
                          </a:solidFill>
                        </a:rPr>
                        <a:t>Smith</a:t>
                      </a:r>
                      <a:endParaRPr lang="hu-HU" sz="1600" dirty="0">
                        <a:solidFill>
                          <a:schemeClr val="tx1"/>
                        </a:solidFill>
                      </a:endParaRPr>
                    </a:p>
                  </a:txBody>
                  <a:tcPr marL="91408" marR="91408"/>
                </a:tc>
                <a:tc>
                  <a:txBody>
                    <a:bodyPr/>
                    <a:lstStyle/>
                    <a:p>
                      <a:r>
                        <a:rPr lang="hu-HU" sz="1600" dirty="0" smtClean="0">
                          <a:solidFill>
                            <a:schemeClr val="tx1"/>
                          </a:solidFill>
                        </a:rPr>
                        <a:t>X</a:t>
                      </a:r>
                      <a:endParaRPr lang="hu-HU" sz="1600" dirty="0">
                        <a:solidFill>
                          <a:schemeClr val="tx1"/>
                        </a:solidFill>
                      </a:endParaRPr>
                    </a:p>
                  </a:txBody>
                  <a:tcPr marL="91408" marR="91408"/>
                </a:tc>
                <a:tc>
                  <a:txBody>
                    <a:bodyPr/>
                    <a:lstStyle/>
                    <a:p>
                      <a:r>
                        <a:rPr lang="hu-HU" sz="1600" dirty="0" smtClean="0">
                          <a:solidFill>
                            <a:schemeClr val="tx1"/>
                          </a:solidFill>
                        </a:rPr>
                        <a:t>Anna</a:t>
                      </a:r>
                      <a:endParaRPr lang="hu-HU" sz="1600" dirty="0">
                        <a:solidFill>
                          <a:schemeClr val="tx1"/>
                        </a:solidFill>
                      </a:endParaRPr>
                    </a:p>
                  </a:txBody>
                  <a:tcPr marL="91408" marR="91408"/>
                </a:tc>
              </a:tr>
              <a:tr h="370840">
                <a:tc>
                  <a:txBody>
                    <a:bodyPr/>
                    <a:lstStyle/>
                    <a:p>
                      <a:r>
                        <a:rPr lang="hu-HU" sz="1600" dirty="0" smtClean="0">
                          <a:solidFill>
                            <a:schemeClr val="tx1"/>
                          </a:solidFill>
                        </a:rPr>
                        <a:t>Smith</a:t>
                      </a:r>
                      <a:endParaRPr lang="hu-HU" sz="1600" dirty="0">
                        <a:solidFill>
                          <a:schemeClr val="tx1"/>
                        </a:solidFill>
                      </a:endParaRPr>
                    </a:p>
                  </a:txBody>
                  <a:tcPr marL="91408" marR="91408"/>
                </a:tc>
                <a:tc>
                  <a:txBody>
                    <a:bodyPr/>
                    <a:lstStyle/>
                    <a:p>
                      <a:r>
                        <a:rPr lang="hu-HU" sz="1600" dirty="0" smtClean="0">
                          <a:solidFill>
                            <a:schemeClr val="tx1"/>
                          </a:solidFill>
                        </a:rPr>
                        <a:t>Y</a:t>
                      </a:r>
                      <a:endParaRPr lang="hu-HU" sz="1600" dirty="0">
                        <a:solidFill>
                          <a:schemeClr val="tx1"/>
                        </a:solidFill>
                      </a:endParaRPr>
                    </a:p>
                  </a:txBody>
                  <a:tcPr marL="91408" marR="91408"/>
                </a:tc>
                <a:tc>
                  <a:txBody>
                    <a:bodyPr/>
                    <a:lstStyle/>
                    <a:p>
                      <a:r>
                        <a:rPr lang="hu-HU" sz="1600" dirty="0" smtClean="0">
                          <a:solidFill>
                            <a:schemeClr val="tx1"/>
                          </a:solidFill>
                        </a:rPr>
                        <a:t>John</a:t>
                      </a:r>
                      <a:endParaRPr lang="hu-HU" sz="1600" dirty="0">
                        <a:solidFill>
                          <a:schemeClr val="tx1"/>
                        </a:solidFill>
                      </a:endParaRPr>
                    </a:p>
                  </a:txBody>
                  <a:tcPr marL="91408" marR="91408"/>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273050"/>
            <a:ext cx="8228013" cy="1631950"/>
          </a:xfrm>
        </p:spPr>
        <p:txBody>
          <a:bodyPr/>
          <a:lstStyle/>
          <a:p>
            <a:r>
              <a:rPr lang="hu-HU" altLang="hu-HU" sz="3200" smtClean="0"/>
              <a:t>Kapcsolásfüggés</a:t>
            </a:r>
            <a:br>
              <a:rPr lang="hu-HU" altLang="hu-HU" sz="3200" smtClean="0"/>
            </a:br>
            <a:r>
              <a:rPr lang="hu-HU" altLang="hu-HU" sz="3200" smtClean="0"/>
              <a:t>(</a:t>
            </a:r>
            <a:r>
              <a:rPr lang="en-US" altLang="hu-HU" sz="3200" smtClean="0"/>
              <a:t>Join Dependencies</a:t>
            </a:r>
            <a:r>
              <a:rPr lang="hu-HU" altLang="hu-HU" sz="3200" smtClean="0"/>
              <a:t>) és </a:t>
            </a:r>
            <a:br>
              <a:rPr lang="hu-HU" altLang="hu-HU" sz="3200" smtClean="0"/>
            </a:br>
            <a:r>
              <a:rPr lang="hu-HU" altLang="hu-HU" sz="3200" smtClean="0"/>
              <a:t>az ötödik normálforma</a:t>
            </a:r>
            <a:endParaRPr lang="en-US" altLang="hu-HU" sz="3200" smtClean="0"/>
          </a:p>
        </p:txBody>
      </p:sp>
      <p:sp>
        <p:nvSpPr>
          <p:cNvPr id="67587" name="Content Placeholder 4"/>
          <p:cNvSpPr>
            <a:spLocks noGrp="1"/>
          </p:cNvSpPr>
          <p:nvPr>
            <p:ph idx="1"/>
          </p:nvPr>
        </p:nvSpPr>
        <p:spPr>
          <a:xfrm>
            <a:off x="457200" y="2133600"/>
            <a:ext cx="8228013" cy="3995738"/>
          </a:xfrm>
        </p:spPr>
        <p:txBody>
          <a:bodyPr/>
          <a:lstStyle/>
          <a:p>
            <a:r>
              <a:rPr lang="hu-HU" altLang="hu-HU" smtClean="0"/>
              <a:t>Az 5NF-re hozás többszörös felbontást igényel</a:t>
            </a:r>
            <a:endParaRPr lang="en-US" altLang="hu-HU" smtClean="0"/>
          </a:p>
          <a:p>
            <a:r>
              <a:rPr lang="hu-HU" altLang="hu-HU" smtClean="0"/>
              <a:t>A kapcsolásfüggés nagyon sajátságos </a:t>
            </a:r>
            <a:r>
              <a:rPr lang="en-US" altLang="hu-HU" smtClean="0"/>
              <a:t>s</a:t>
            </a:r>
            <a:r>
              <a:rPr lang="hu-HU" altLang="hu-HU" smtClean="0"/>
              <a:t>zemantikus megszorítás</a:t>
            </a:r>
            <a:endParaRPr lang="en-US" altLang="hu-HU" smtClean="0"/>
          </a:p>
          <a:p>
            <a:pPr lvl="1"/>
            <a:r>
              <a:rPr lang="hu-HU" altLang="hu-HU" smtClean="0"/>
              <a:t>A gyakorlatban az 5NF-re hozást nagyon ritkán végzik el. </a:t>
            </a:r>
            <a:endParaRPr lang="en-US" altLang="hu-HU"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hu-HU" altLang="hu-HU" smtClean="0"/>
              <a:t>1. irányelv</a:t>
            </a:r>
            <a:endParaRPr lang="en-US" altLang="hu-HU" smtClean="0"/>
          </a:p>
        </p:txBody>
      </p:sp>
      <p:sp>
        <p:nvSpPr>
          <p:cNvPr id="11267" name="Content Placeholder 2"/>
          <p:cNvSpPr>
            <a:spLocks noGrp="1"/>
          </p:cNvSpPr>
          <p:nvPr>
            <p:ph idx="1"/>
          </p:nvPr>
        </p:nvSpPr>
        <p:spPr/>
        <p:txBody>
          <a:bodyPr/>
          <a:lstStyle/>
          <a:p>
            <a:r>
              <a:rPr lang="hu-HU" altLang="hu-HU" dirty="0" smtClean="0"/>
              <a:t>A relációs sémát úgy tervezzük, hogy könnyen magyarázza a jelentését</a:t>
            </a:r>
            <a:endParaRPr lang="en-US" altLang="hu-HU" dirty="0" smtClean="0"/>
          </a:p>
          <a:p>
            <a:r>
              <a:rPr lang="hu-HU" altLang="hu-HU" dirty="0" smtClean="0"/>
              <a:t>Több egyedtípus vagy kapcsolattípus attribútumait ne kombináljuk egy relációba</a:t>
            </a:r>
            <a:endParaRPr lang="en-US" altLang="hu-HU"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ím 1"/>
          <p:cNvSpPr>
            <a:spLocks noGrp="1"/>
          </p:cNvSpPr>
          <p:nvPr>
            <p:ph type="title"/>
          </p:nvPr>
        </p:nvSpPr>
        <p:spPr/>
        <p:txBody>
          <a:bodyPr/>
          <a:lstStyle/>
          <a:p>
            <a:r>
              <a:rPr lang="hu-HU" altLang="hu-HU" smtClean="0"/>
              <a:t>Kapcsolásfüggés és </a:t>
            </a:r>
            <a:br>
              <a:rPr lang="hu-HU" altLang="hu-HU" smtClean="0"/>
            </a:br>
            <a:r>
              <a:rPr lang="hu-HU" altLang="hu-HU" smtClean="0"/>
              <a:t>az ötödik normálforma</a:t>
            </a:r>
          </a:p>
        </p:txBody>
      </p:sp>
      <p:sp>
        <p:nvSpPr>
          <p:cNvPr id="68611" name="Tartalom helye 2"/>
          <p:cNvSpPr>
            <a:spLocks noGrp="1"/>
          </p:cNvSpPr>
          <p:nvPr>
            <p:ph idx="1"/>
          </p:nvPr>
        </p:nvSpPr>
        <p:spPr/>
        <p:txBody>
          <a:bodyPr/>
          <a:lstStyle/>
          <a:p>
            <a:r>
              <a:rPr lang="hu-HU" altLang="hu-HU" smtClean="0">
                <a:solidFill>
                  <a:schemeClr val="tx1"/>
                </a:solidFill>
              </a:rPr>
              <a:t>Nemadditív join tulajdonság: Formálisan R egy D={R</a:t>
            </a:r>
            <a:r>
              <a:rPr lang="hu-HU" altLang="hu-HU" baseline="-25000" smtClean="0">
                <a:solidFill>
                  <a:schemeClr val="tx1"/>
                </a:solidFill>
              </a:rPr>
              <a:t>1</a:t>
            </a:r>
            <a:r>
              <a:rPr lang="hu-HU" altLang="hu-HU" smtClean="0">
                <a:solidFill>
                  <a:schemeClr val="tx1"/>
                </a:solidFill>
              </a:rPr>
              <a:t>, R</a:t>
            </a:r>
            <a:r>
              <a:rPr lang="hu-HU" altLang="hu-HU" baseline="-25000" smtClean="0">
                <a:solidFill>
                  <a:schemeClr val="tx1"/>
                </a:solidFill>
              </a:rPr>
              <a:t>2</a:t>
            </a:r>
            <a:r>
              <a:rPr lang="hu-HU" altLang="hu-HU" smtClean="0">
                <a:solidFill>
                  <a:schemeClr val="tx1"/>
                </a:solidFill>
              </a:rPr>
              <a:t>, …, R</a:t>
            </a:r>
            <a:r>
              <a:rPr lang="hu-HU" altLang="hu-HU" baseline="-25000" smtClean="0">
                <a:solidFill>
                  <a:schemeClr val="tx1"/>
                </a:solidFill>
              </a:rPr>
              <a:t>n</a:t>
            </a:r>
            <a:r>
              <a:rPr lang="hu-HU" altLang="hu-HU" smtClean="0">
                <a:solidFill>
                  <a:schemeClr val="tx1"/>
                </a:solidFill>
              </a:rPr>
              <a:t>} dekompozíciója veszteségmentes (nemadditíve) join tulajdonságú az R-en fennálló F funkcionális függéseket figyelembe véve, ha R minden r relációs állapotára, melyre F fennáll, teljesül  a következő: </a:t>
            </a:r>
            <a:br>
              <a:rPr lang="hu-HU" altLang="hu-HU" smtClean="0">
                <a:solidFill>
                  <a:schemeClr val="tx1"/>
                </a:solidFill>
              </a:rPr>
            </a:br>
            <a:r>
              <a:rPr lang="hu-HU" altLang="hu-HU" smtClean="0">
                <a:solidFill>
                  <a:schemeClr val="tx1"/>
                </a:solidFill>
              </a:rPr>
              <a:t>* (</a:t>
            </a:r>
            <a:r>
              <a:rPr lang="el-GR" altLang="hu-HU" smtClean="0">
                <a:solidFill>
                  <a:schemeClr val="tx1"/>
                </a:solidFill>
              </a:rPr>
              <a:t>π</a:t>
            </a:r>
            <a:r>
              <a:rPr lang="hu-HU" altLang="hu-HU" baseline="-25000" smtClean="0">
                <a:solidFill>
                  <a:schemeClr val="tx1"/>
                </a:solidFill>
              </a:rPr>
              <a:t>R</a:t>
            </a:r>
            <a:r>
              <a:rPr lang="hu-HU" altLang="hu-HU" baseline="-40000" smtClean="0">
                <a:solidFill>
                  <a:schemeClr val="tx1"/>
                </a:solidFill>
              </a:rPr>
              <a:t>1</a:t>
            </a:r>
            <a:r>
              <a:rPr lang="hu-HU" altLang="hu-HU" smtClean="0">
                <a:solidFill>
                  <a:schemeClr val="tx1"/>
                </a:solidFill>
              </a:rPr>
              <a:t>(r), …, </a:t>
            </a:r>
            <a:r>
              <a:rPr lang="el-GR" altLang="hu-HU" smtClean="0">
                <a:solidFill>
                  <a:schemeClr val="tx1"/>
                </a:solidFill>
              </a:rPr>
              <a:t>π</a:t>
            </a:r>
            <a:r>
              <a:rPr lang="hu-HU" altLang="hu-HU" baseline="-25000" smtClean="0">
                <a:solidFill>
                  <a:schemeClr val="tx1"/>
                </a:solidFill>
              </a:rPr>
              <a:t>R</a:t>
            </a:r>
            <a:r>
              <a:rPr lang="hu-HU" altLang="hu-HU" baseline="-40000" smtClean="0">
                <a:solidFill>
                  <a:schemeClr val="tx1"/>
                </a:solidFill>
              </a:rPr>
              <a:t>n</a:t>
            </a:r>
            <a:r>
              <a:rPr lang="hu-HU" altLang="hu-HU" smtClean="0">
                <a:solidFill>
                  <a:schemeClr val="tx1"/>
                </a:solidFill>
              </a:rPr>
              <a:t>(r))=r,</a:t>
            </a:r>
            <a:br>
              <a:rPr lang="hu-HU" altLang="hu-HU" smtClean="0">
                <a:solidFill>
                  <a:schemeClr val="tx1"/>
                </a:solidFill>
              </a:rPr>
            </a:br>
            <a:r>
              <a:rPr lang="hu-HU" altLang="hu-HU" smtClean="0">
                <a:solidFill>
                  <a:schemeClr val="tx1"/>
                </a:solidFill>
              </a:rPr>
              <a:t>ahol * a NATURAL JOIN-t jelöli. </a:t>
            </a:r>
            <a:br>
              <a:rPr lang="hu-HU" altLang="hu-HU" smtClean="0">
                <a:solidFill>
                  <a:schemeClr val="tx1"/>
                </a:solidFill>
              </a:rPr>
            </a:br>
            <a:endParaRPr lang="hu-HU" altLang="hu-HU" smtClean="0">
              <a:solidFill>
                <a:schemeClr val="tx1"/>
              </a:solidFill>
            </a:endParaRPr>
          </a:p>
          <a:p>
            <a:endParaRPr lang="hu-HU" altLang="hu-HU"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ím 1"/>
          <p:cNvSpPr>
            <a:spLocks noGrp="1"/>
          </p:cNvSpPr>
          <p:nvPr>
            <p:ph type="title"/>
          </p:nvPr>
        </p:nvSpPr>
        <p:spPr/>
        <p:txBody>
          <a:bodyPr/>
          <a:lstStyle/>
          <a:p>
            <a:r>
              <a:rPr lang="hu-HU" altLang="hu-HU" smtClean="0"/>
              <a:t>Kapcsolásfüggés és </a:t>
            </a:r>
            <a:br>
              <a:rPr lang="hu-HU" altLang="hu-HU" smtClean="0"/>
            </a:br>
            <a:r>
              <a:rPr lang="hu-HU" altLang="hu-HU" smtClean="0"/>
              <a:t>az ötödik normálforma</a:t>
            </a:r>
          </a:p>
        </p:txBody>
      </p:sp>
      <p:sp>
        <p:nvSpPr>
          <p:cNvPr id="69635" name="Tartalom helye 2"/>
          <p:cNvSpPr>
            <a:spLocks noGrp="1"/>
          </p:cNvSpPr>
          <p:nvPr>
            <p:ph idx="1"/>
          </p:nvPr>
        </p:nvSpPr>
        <p:spPr/>
        <p:txBody>
          <a:bodyPr/>
          <a:lstStyle/>
          <a:p>
            <a:r>
              <a:rPr lang="hu-HU" altLang="hu-HU" dirty="0" err="1" smtClean="0">
                <a:solidFill>
                  <a:schemeClr val="tx1"/>
                </a:solidFill>
              </a:rPr>
              <a:t>Nemadditív</a:t>
            </a:r>
            <a:r>
              <a:rPr lang="hu-HU" altLang="hu-HU" dirty="0" smtClean="0">
                <a:solidFill>
                  <a:schemeClr val="tx1"/>
                </a:solidFill>
              </a:rPr>
              <a:t> </a:t>
            </a:r>
            <a:r>
              <a:rPr lang="hu-HU" altLang="hu-HU" dirty="0" err="1" smtClean="0">
                <a:solidFill>
                  <a:schemeClr val="tx1"/>
                </a:solidFill>
              </a:rPr>
              <a:t>join</a:t>
            </a:r>
            <a:r>
              <a:rPr lang="hu-HU" altLang="hu-HU" dirty="0" smtClean="0">
                <a:solidFill>
                  <a:schemeClr val="tx1"/>
                </a:solidFill>
              </a:rPr>
              <a:t> tulajdonság</a:t>
            </a:r>
          </a:p>
          <a:p>
            <a:pPr lvl="1"/>
            <a:r>
              <a:rPr lang="hu-HU" altLang="hu-HU" dirty="0" smtClean="0">
                <a:solidFill>
                  <a:schemeClr val="tx1"/>
                </a:solidFill>
              </a:rPr>
              <a:t>Ellenpélda: R</a:t>
            </a:r>
          </a:p>
          <a:p>
            <a:pPr lvl="1"/>
            <a:r>
              <a:rPr lang="hu-HU" altLang="hu-HU" dirty="0" smtClean="0">
                <a:solidFill>
                  <a:schemeClr val="tx1"/>
                </a:solidFill>
              </a:rPr>
              <a:t>Felbontása: R</a:t>
            </a:r>
            <a:r>
              <a:rPr lang="hu-HU" altLang="hu-HU" baseline="-25000" dirty="0" smtClean="0">
                <a:solidFill>
                  <a:schemeClr val="tx1"/>
                </a:solidFill>
              </a:rPr>
              <a:t>1</a:t>
            </a:r>
            <a:r>
              <a:rPr lang="hu-HU" altLang="hu-HU" dirty="0">
                <a:solidFill>
                  <a:schemeClr val="tx1"/>
                </a:solidFill>
              </a:rPr>
              <a:t>,</a:t>
            </a:r>
            <a:r>
              <a:rPr lang="hu-HU" altLang="hu-HU" dirty="0" smtClean="0">
                <a:solidFill>
                  <a:schemeClr val="tx1"/>
                </a:solidFill>
              </a:rPr>
              <a:t> R</a:t>
            </a:r>
            <a:r>
              <a:rPr lang="hu-HU" altLang="hu-HU" baseline="-25000" dirty="0" smtClean="0">
                <a:solidFill>
                  <a:schemeClr val="tx1"/>
                </a:solidFill>
              </a:rPr>
              <a:t>2</a:t>
            </a:r>
          </a:p>
          <a:p>
            <a:pPr lvl="1"/>
            <a:endParaRPr lang="hu-HU" altLang="hu-HU" dirty="0" smtClean="0">
              <a:solidFill>
                <a:schemeClr val="tx1"/>
              </a:solidFill>
            </a:endParaRPr>
          </a:p>
          <a:p>
            <a:pPr lvl="1"/>
            <a:endParaRPr lang="hu-HU" altLang="hu-HU" dirty="0" smtClean="0">
              <a:solidFill>
                <a:schemeClr val="tx1"/>
              </a:solidFill>
            </a:endParaRPr>
          </a:p>
          <a:p>
            <a:pPr lvl="1"/>
            <a:endParaRPr lang="hu-HU" altLang="hu-HU" dirty="0" smtClean="0">
              <a:solidFill>
                <a:schemeClr val="tx1"/>
              </a:solidFill>
            </a:endParaRPr>
          </a:p>
          <a:p>
            <a:pPr lvl="1"/>
            <a:endParaRPr lang="hu-HU" altLang="hu-HU" dirty="0" smtClean="0">
              <a:solidFill>
                <a:schemeClr val="tx1"/>
              </a:solidFill>
            </a:endParaRPr>
          </a:p>
          <a:p>
            <a:pPr lvl="1"/>
            <a:r>
              <a:rPr lang="hu-HU" altLang="hu-HU" dirty="0" smtClean="0">
                <a:solidFill>
                  <a:schemeClr val="tx1"/>
                </a:solidFill>
              </a:rPr>
              <a:t>R</a:t>
            </a:r>
            <a:r>
              <a:rPr lang="hu-HU" altLang="hu-HU" baseline="-25000" dirty="0" smtClean="0">
                <a:solidFill>
                  <a:schemeClr val="tx1"/>
                </a:solidFill>
              </a:rPr>
              <a:t>1 </a:t>
            </a:r>
            <a:r>
              <a:rPr lang="hu-HU" altLang="hu-HU" dirty="0" smtClean="0">
                <a:solidFill>
                  <a:schemeClr val="tx1"/>
                </a:solidFill>
              </a:rPr>
              <a:t>* R</a:t>
            </a:r>
            <a:r>
              <a:rPr lang="hu-HU" altLang="hu-HU" baseline="-25000" dirty="0" smtClean="0">
                <a:solidFill>
                  <a:schemeClr val="tx1"/>
                </a:solidFill>
              </a:rPr>
              <a:t>2</a:t>
            </a:r>
            <a:endParaRPr lang="hu-HU" altLang="hu-HU" dirty="0" smtClean="0">
              <a:solidFill>
                <a:schemeClr val="tx1"/>
              </a:solidFill>
            </a:endParaRPr>
          </a:p>
          <a:p>
            <a:pPr lvl="1"/>
            <a:endParaRPr lang="hu-HU" altLang="hu-HU" dirty="0" smtClean="0">
              <a:solidFill>
                <a:schemeClr val="tx1"/>
              </a:solidFill>
            </a:endParaRPr>
          </a:p>
          <a:p>
            <a:pPr lvl="1"/>
            <a:endParaRPr lang="hu-HU" altLang="hu-HU" dirty="0" smtClean="0">
              <a:solidFill>
                <a:schemeClr val="tx1"/>
              </a:solidFill>
            </a:endParaRPr>
          </a:p>
          <a:p>
            <a:pPr lvl="1"/>
            <a:endParaRPr lang="hu-HU" altLang="hu-HU" dirty="0" smtClean="0">
              <a:solidFill>
                <a:schemeClr val="tx1"/>
              </a:solidFill>
            </a:endParaRPr>
          </a:p>
        </p:txBody>
      </p:sp>
      <p:graphicFrame>
        <p:nvGraphicFramePr>
          <p:cNvPr id="4" name="Táblázat 3"/>
          <p:cNvGraphicFramePr>
            <a:graphicFrameLocks noGrp="1"/>
          </p:cNvGraphicFramePr>
          <p:nvPr/>
        </p:nvGraphicFramePr>
        <p:xfrm>
          <a:off x="6418263" y="1752600"/>
          <a:ext cx="1489074" cy="1854200"/>
        </p:xfrm>
        <a:graphic>
          <a:graphicData uri="http://schemas.openxmlformats.org/drawingml/2006/table">
            <a:tbl>
              <a:tblPr firstRow="1" bandRow="1">
                <a:tableStyleId>{5C22544A-7EE6-4342-B048-85BDC9FD1C3A}</a:tableStyleId>
              </a:tblPr>
              <a:tblGrid>
                <a:gridCol w="500593"/>
                <a:gridCol w="500593"/>
                <a:gridCol w="487888"/>
              </a:tblGrid>
              <a:tr h="370840">
                <a:tc>
                  <a:txBody>
                    <a:bodyPr/>
                    <a:lstStyle/>
                    <a:p>
                      <a:r>
                        <a:rPr lang="hu-HU" u="sng" dirty="0" smtClean="0">
                          <a:solidFill>
                            <a:schemeClr val="tx1"/>
                          </a:solidFill>
                        </a:rPr>
                        <a:t>A</a:t>
                      </a:r>
                      <a:endParaRPr lang="hu-HU" u="sng" dirty="0">
                        <a:solidFill>
                          <a:schemeClr val="tx1"/>
                        </a:solidFill>
                      </a:endParaRPr>
                    </a:p>
                  </a:txBody>
                  <a:tcPr marL="91479" marR="91479"/>
                </a:tc>
                <a:tc>
                  <a:txBody>
                    <a:bodyPr/>
                    <a:lstStyle/>
                    <a:p>
                      <a:r>
                        <a:rPr lang="hu-HU" u="sng" dirty="0" smtClean="0">
                          <a:solidFill>
                            <a:schemeClr val="tx1"/>
                          </a:solidFill>
                        </a:rPr>
                        <a:t>B</a:t>
                      </a:r>
                      <a:endParaRPr lang="hu-HU" u="sng" dirty="0">
                        <a:solidFill>
                          <a:schemeClr val="tx1"/>
                        </a:solidFill>
                      </a:endParaRPr>
                    </a:p>
                  </a:txBody>
                  <a:tcPr marL="91479" marR="91479"/>
                </a:tc>
                <a:tc>
                  <a:txBody>
                    <a:bodyPr/>
                    <a:lstStyle/>
                    <a:p>
                      <a:r>
                        <a:rPr lang="hu-HU" u="sng" dirty="0" smtClean="0">
                          <a:solidFill>
                            <a:schemeClr val="tx1"/>
                          </a:solidFill>
                        </a:rPr>
                        <a:t>C</a:t>
                      </a:r>
                      <a:endParaRPr lang="hu-HU" u="sng" dirty="0">
                        <a:solidFill>
                          <a:schemeClr val="tx1"/>
                        </a:solidFill>
                      </a:endParaRPr>
                    </a:p>
                  </a:txBody>
                  <a:tcPr marL="91479" marR="91479"/>
                </a:tc>
              </a:tr>
              <a:tr h="370840">
                <a:tc>
                  <a:txBody>
                    <a:bodyPr/>
                    <a:lstStyle/>
                    <a:p>
                      <a:r>
                        <a:rPr lang="hu-HU" dirty="0" smtClean="0"/>
                        <a:t>a1</a:t>
                      </a:r>
                      <a:endParaRPr lang="hu-HU" dirty="0"/>
                    </a:p>
                  </a:txBody>
                  <a:tcPr marL="91479" marR="91479"/>
                </a:tc>
                <a:tc>
                  <a:txBody>
                    <a:bodyPr/>
                    <a:lstStyle/>
                    <a:p>
                      <a:r>
                        <a:rPr lang="hu-HU" dirty="0" smtClean="0"/>
                        <a:t>b1</a:t>
                      </a:r>
                      <a:endParaRPr lang="hu-HU" dirty="0"/>
                    </a:p>
                  </a:txBody>
                  <a:tcPr marL="91479" marR="91479"/>
                </a:tc>
                <a:tc>
                  <a:txBody>
                    <a:bodyPr/>
                    <a:lstStyle/>
                    <a:p>
                      <a:r>
                        <a:rPr lang="hu-HU" dirty="0" smtClean="0"/>
                        <a:t>c1</a:t>
                      </a:r>
                      <a:endParaRPr lang="hu-HU" dirty="0"/>
                    </a:p>
                  </a:txBody>
                  <a:tcPr marL="91479" marR="91479"/>
                </a:tc>
              </a:tr>
              <a:tr h="370840">
                <a:tc>
                  <a:txBody>
                    <a:bodyPr/>
                    <a:lstStyle/>
                    <a:p>
                      <a:r>
                        <a:rPr lang="hu-HU" dirty="0" smtClean="0"/>
                        <a:t>a1</a:t>
                      </a:r>
                      <a:endParaRPr lang="hu-HU" dirty="0"/>
                    </a:p>
                  </a:txBody>
                  <a:tcPr marL="91479" marR="91479"/>
                </a:tc>
                <a:tc>
                  <a:txBody>
                    <a:bodyPr/>
                    <a:lstStyle/>
                    <a:p>
                      <a:r>
                        <a:rPr lang="hu-HU" dirty="0" smtClean="0"/>
                        <a:t>b2</a:t>
                      </a:r>
                      <a:endParaRPr lang="hu-HU" dirty="0"/>
                    </a:p>
                  </a:txBody>
                  <a:tcPr marL="91479" marR="91479"/>
                </a:tc>
                <a:tc>
                  <a:txBody>
                    <a:bodyPr/>
                    <a:lstStyle/>
                    <a:p>
                      <a:r>
                        <a:rPr lang="hu-HU" dirty="0" smtClean="0"/>
                        <a:t>c2</a:t>
                      </a:r>
                      <a:endParaRPr lang="hu-HU" dirty="0"/>
                    </a:p>
                  </a:txBody>
                  <a:tcPr marL="91479" marR="91479"/>
                </a:tc>
              </a:tr>
              <a:tr h="370840">
                <a:tc>
                  <a:txBody>
                    <a:bodyPr/>
                    <a:lstStyle/>
                    <a:p>
                      <a:r>
                        <a:rPr lang="hu-HU" dirty="0" smtClean="0"/>
                        <a:t>a1</a:t>
                      </a:r>
                      <a:endParaRPr lang="hu-HU" dirty="0"/>
                    </a:p>
                  </a:txBody>
                  <a:tcPr marL="91479" marR="91479"/>
                </a:tc>
                <a:tc>
                  <a:txBody>
                    <a:bodyPr/>
                    <a:lstStyle/>
                    <a:p>
                      <a:r>
                        <a:rPr lang="hu-HU" dirty="0" smtClean="0"/>
                        <a:t>b1</a:t>
                      </a:r>
                      <a:endParaRPr lang="hu-HU" dirty="0"/>
                    </a:p>
                  </a:txBody>
                  <a:tcPr marL="91479" marR="91479"/>
                </a:tc>
                <a:tc>
                  <a:txBody>
                    <a:bodyPr/>
                    <a:lstStyle/>
                    <a:p>
                      <a:r>
                        <a:rPr lang="hu-HU" dirty="0" smtClean="0"/>
                        <a:t>c3</a:t>
                      </a:r>
                      <a:endParaRPr lang="hu-HU" dirty="0"/>
                    </a:p>
                  </a:txBody>
                  <a:tcPr marL="91479" marR="91479"/>
                </a:tc>
              </a:tr>
              <a:tr h="370840">
                <a:tc>
                  <a:txBody>
                    <a:bodyPr/>
                    <a:lstStyle/>
                    <a:p>
                      <a:r>
                        <a:rPr lang="hu-HU" dirty="0" smtClean="0"/>
                        <a:t>a2</a:t>
                      </a:r>
                      <a:endParaRPr lang="hu-HU" dirty="0"/>
                    </a:p>
                  </a:txBody>
                  <a:tcPr marL="91479" marR="91479"/>
                </a:tc>
                <a:tc>
                  <a:txBody>
                    <a:bodyPr/>
                    <a:lstStyle/>
                    <a:p>
                      <a:r>
                        <a:rPr lang="hu-HU" dirty="0" smtClean="0"/>
                        <a:t>b2</a:t>
                      </a:r>
                      <a:endParaRPr lang="hu-HU" dirty="0"/>
                    </a:p>
                  </a:txBody>
                  <a:tcPr marL="91479" marR="91479"/>
                </a:tc>
                <a:tc>
                  <a:txBody>
                    <a:bodyPr/>
                    <a:lstStyle/>
                    <a:p>
                      <a:r>
                        <a:rPr lang="hu-HU" dirty="0" smtClean="0"/>
                        <a:t>c1</a:t>
                      </a:r>
                      <a:endParaRPr lang="hu-HU" dirty="0"/>
                    </a:p>
                  </a:txBody>
                  <a:tcPr marL="91479" marR="91479"/>
                </a:tc>
              </a:tr>
            </a:tbl>
          </a:graphicData>
        </a:graphic>
      </p:graphicFrame>
      <p:graphicFrame>
        <p:nvGraphicFramePr>
          <p:cNvPr id="6" name="Táblázat 5"/>
          <p:cNvGraphicFramePr>
            <a:graphicFrameLocks noGrp="1"/>
          </p:cNvGraphicFramePr>
          <p:nvPr/>
        </p:nvGraphicFramePr>
        <p:xfrm>
          <a:off x="2311400" y="3200400"/>
          <a:ext cx="1001714" cy="1482724"/>
        </p:xfrm>
        <a:graphic>
          <a:graphicData uri="http://schemas.openxmlformats.org/drawingml/2006/table">
            <a:tbl>
              <a:tblPr firstRow="1" bandRow="1">
                <a:tableStyleId>{5C22544A-7EE6-4342-B048-85BDC9FD1C3A}</a:tableStyleId>
              </a:tblPr>
              <a:tblGrid>
                <a:gridCol w="500857"/>
                <a:gridCol w="500857"/>
              </a:tblGrid>
              <a:tr h="370681">
                <a:tc>
                  <a:txBody>
                    <a:bodyPr/>
                    <a:lstStyle/>
                    <a:p>
                      <a:r>
                        <a:rPr lang="hu-HU" sz="1800" u="sng" dirty="0" smtClean="0">
                          <a:solidFill>
                            <a:schemeClr val="tx1"/>
                          </a:solidFill>
                        </a:rPr>
                        <a:t>A</a:t>
                      </a:r>
                      <a:endParaRPr lang="hu-HU" sz="1800" u="sng" dirty="0">
                        <a:solidFill>
                          <a:schemeClr val="tx1"/>
                        </a:solidFill>
                      </a:endParaRPr>
                    </a:p>
                  </a:txBody>
                  <a:tcPr marL="91527" marR="91527" marT="45700" marB="45700"/>
                </a:tc>
                <a:tc>
                  <a:txBody>
                    <a:bodyPr/>
                    <a:lstStyle/>
                    <a:p>
                      <a:r>
                        <a:rPr lang="hu-HU" sz="1800" u="sng" dirty="0" smtClean="0">
                          <a:solidFill>
                            <a:schemeClr val="tx1"/>
                          </a:solidFill>
                        </a:rPr>
                        <a:t>B</a:t>
                      </a:r>
                      <a:endParaRPr lang="hu-HU" sz="1800" u="sng" dirty="0">
                        <a:solidFill>
                          <a:schemeClr val="tx1"/>
                        </a:solidFill>
                      </a:endParaRPr>
                    </a:p>
                  </a:txBody>
                  <a:tcPr marL="91527" marR="91527" marT="45700" marB="45700"/>
                </a:tc>
              </a:tr>
              <a:tr h="370681">
                <a:tc>
                  <a:txBody>
                    <a:bodyPr/>
                    <a:lstStyle/>
                    <a:p>
                      <a:r>
                        <a:rPr lang="hu-HU" sz="1800" dirty="0" smtClean="0"/>
                        <a:t>a1</a:t>
                      </a:r>
                      <a:endParaRPr lang="hu-HU" sz="1800" dirty="0"/>
                    </a:p>
                  </a:txBody>
                  <a:tcPr marL="91527" marR="91527" marT="45700" marB="45700"/>
                </a:tc>
                <a:tc>
                  <a:txBody>
                    <a:bodyPr/>
                    <a:lstStyle/>
                    <a:p>
                      <a:r>
                        <a:rPr lang="hu-HU" sz="1800" dirty="0" smtClean="0"/>
                        <a:t>b1</a:t>
                      </a:r>
                      <a:endParaRPr lang="hu-HU" sz="1800" dirty="0"/>
                    </a:p>
                  </a:txBody>
                  <a:tcPr marL="91527" marR="91527" marT="45700" marB="45700"/>
                </a:tc>
              </a:tr>
              <a:tr h="370681">
                <a:tc>
                  <a:txBody>
                    <a:bodyPr/>
                    <a:lstStyle/>
                    <a:p>
                      <a:r>
                        <a:rPr lang="hu-HU" sz="1800" dirty="0" smtClean="0"/>
                        <a:t>a1</a:t>
                      </a:r>
                      <a:endParaRPr lang="hu-HU" sz="1800" dirty="0"/>
                    </a:p>
                  </a:txBody>
                  <a:tcPr marL="91527" marR="91527" marT="45700" marB="45700"/>
                </a:tc>
                <a:tc>
                  <a:txBody>
                    <a:bodyPr/>
                    <a:lstStyle/>
                    <a:p>
                      <a:r>
                        <a:rPr lang="hu-HU" sz="1800" dirty="0" smtClean="0"/>
                        <a:t>b2</a:t>
                      </a:r>
                      <a:endParaRPr lang="hu-HU" sz="1800" dirty="0"/>
                    </a:p>
                  </a:txBody>
                  <a:tcPr marL="91527" marR="91527" marT="45700" marB="45700"/>
                </a:tc>
              </a:tr>
              <a:tr h="370681">
                <a:tc>
                  <a:txBody>
                    <a:bodyPr/>
                    <a:lstStyle/>
                    <a:p>
                      <a:r>
                        <a:rPr lang="hu-HU" sz="1800" dirty="0" smtClean="0"/>
                        <a:t>a2</a:t>
                      </a:r>
                      <a:endParaRPr lang="hu-HU" sz="1800" dirty="0"/>
                    </a:p>
                  </a:txBody>
                  <a:tcPr marL="91527" marR="91527" marT="45700" marB="45700"/>
                </a:tc>
                <a:tc>
                  <a:txBody>
                    <a:bodyPr/>
                    <a:lstStyle/>
                    <a:p>
                      <a:r>
                        <a:rPr lang="hu-HU" sz="1800" dirty="0" smtClean="0"/>
                        <a:t>b2</a:t>
                      </a:r>
                      <a:endParaRPr lang="hu-HU" sz="1800" dirty="0"/>
                    </a:p>
                  </a:txBody>
                  <a:tcPr marL="91527" marR="91527" marT="45700" marB="45700"/>
                </a:tc>
              </a:tr>
            </a:tbl>
          </a:graphicData>
        </a:graphic>
      </p:graphicFrame>
      <p:graphicFrame>
        <p:nvGraphicFramePr>
          <p:cNvPr id="7" name="Táblázat 6"/>
          <p:cNvGraphicFramePr>
            <a:graphicFrameLocks noGrp="1"/>
          </p:cNvGraphicFramePr>
          <p:nvPr/>
        </p:nvGraphicFramePr>
        <p:xfrm>
          <a:off x="4371975" y="3200400"/>
          <a:ext cx="987425" cy="1854200"/>
        </p:xfrm>
        <a:graphic>
          <a:graphicData uri="http://schemas.openxmlformats.org/drawingml/2006/table">
            <a:tbl>
              <a:tblPr firstRow="1" bandRow="1">
                <a:tableStyleId>{5C22544A-7EE6-4342-B048-85BDC9FD1C3A}</a:tableStyleId>
              </a:tblPr>
              <a:tblGrid>
                <a:gridCol w="500058"/>
                <a:gridCol w="487367"/>
              </a:tblGrid>
              <a:tr h="370840">
                <a:tc>
                  <a:txBody>
                    <a:bodyPr/>
                    <a:lstStyle/>
                    <a:p>
                      <a:r>
                        <a:rPr lang="hu-HU" u="sng" dirty="0" smtClean="0">
                          <a:solidFill>
                            <a:schemeClr val="tx1"/>
                          </a:solidFill>
                        </a:rPr>
                        <a:t>B</a:t>
                      </a:r>
                      <a:endParaRPr lang="hu-HU" u="sng" dirty="0">
                        <a:solidFill>
                          <a:schemeClr val="tx1"/>
                        </a:solidFill>
                      </a:endParaRPr>
                    </a:p>
                  </a:txBody>
                  <a:tcPr marL="91381" marR="91381"/>
                </a:tc>
                <a:tc>
                  <a:txBody>
                    <a:bodyPr/>
                    <a:lstStyle/>
                    <a:p>
                      <a:r>
                        <a:rPr lang="hu-HU" u="sng" dirty="0" smtClean="0">
                          <a:solidFill>
                            <a:schemeClr val="tx1"/>
                          </a:solidFill>
                        </a:rPr>
                        <a:t>C</a:t>
                      </a:r>
                      <a:endParaRPr lang="hu-HU" u="sng" dirty="0">
                        <a:solidFill>
                          <a:schemeClr val="tx1"/>
                        </a:solidFill>
                      </a:endParaRPr>
                    </a:p>
                  </a:txBody>
                  <a:tcPr marL="91381" marR="91381"/>
                </a:tc>
              </a:tr>
              <a:tr h="370840">
                <a:tc>
                  <a:txBody>
                    <a:bodyPr/>
                    <a:lstStyle/>
                    <a:p>
                      <a:r>
                        <a:rPr lang="hu-HU" dirty="0" smtClean="0"/>
                        <a:t>b1</a:t>
                      </a:r>
                      <a:endParaRPr lang="hu-HU" dirty="0"/>
                    </a:p>
                  </a:txBody>
                  <a:tcPr marL="91381" marR="91381"/>
                </a:tc>
                <a:tc>
                  <a:txBody>
                    <a:bodyPr/>
                    <a:lstStyle/>
                    <a:p>
                      <a:r>
                        <a:rPr lang="hu-HU" dirty="0" smtClean="0"/>
                        <a:t>c1</a:t>
                      </a:r>
                      <a:endParaRPr lang="hu-HU" dirty="0"/>
                    </a:p>
                  </a:txBody>
                  <a:tcPr marL="91381" marR="91381"/>
                </a:tc>
              </a:tr>
              <a:tr h="370840">
                <a:tc>
                  <a:txBody>
                    <a:bodyPr/>
                    <a:lstStyle/>
                    <a:p>
                      <a:r>
                        <a:rPr lang="hu-HU" dirty="0" smtClean="0"/>
                        <a:t>b2</a:t>
                      </a:r>
                      <a:endParaRPr lang="hu-HU" dirty="0"/>
                    </a:p>
                  </a:txBody>
                  <a:tcPr marL="91381" marR="91381"/>
                </a:tc>
                <a:tc>
                  <a:txBody>
                    <a:bodyPr/>
                    <a:lstStyle/>
                    <a:p>
                      <a:r>
                        <a:rPr lang="hu-HU" dirty="0" smtClean="0"/>
                        <a:t>c2</a:t>
                      </a:r>
                      <a:endParaRPr lang="hu-HU" dirty="0"/>
                    </a:p>
                  </a:txBody>
                  <a:tcPr marL="91381" marR="91381"/>
                </a:tc>
              </a:tr>
              <a:tr h="370840">
                <a:tc>
                  <a:txBody>
                    <a:bodyPr/>
                    <a:lstStyle/>
                    <a:p>
                      <a:r>
                        <a:rPr lang="hu-HU" dirty="0" smtClean="0"/>
                        <a:t>b1</a:t>
                      </a:r>
                      <a:endParaRPr lang="hu-HU" dirty="0"/>
                    </a:p>
                  </a:txBody>
                  <a:tcPr marL="91381" marR="91381"/>
                </a:tc>
                <a:tc>
                  <a:txBody>
                    <a:bodyPr/>
                    <a:lstStyle/>
                    <a:p>
                      <a:r>
                        <a:rPr lang="hu-HU" dirty="0" smtClean="0"/>
                        <a:t>c3</a:t>
                      </a:r>
                      <a:endParaRPr lang="hu-HU" dirty="0"/>
                    </a:p>
                  </a:txBody>
                  <a:tcPr marL="91381" marR="91381"/>
                </a:tc>
              </a:tr>
              <a:tr h="370840">
                <a:tc>
                  <a:txBody>
                    <a:bodyPr/>
                    <a:lstStyle/>
                    <a:p>
                      <a:r>
                        <a:rPr lang="hu-HU" dirty="0" smtClean="0"/>
                        <a:t>b2</a:t>
                      </a:r>
                      <a:endParaRPr lang="hu-HU" dirty="0"/>
                    </a:p>
                  </a:txBody>
                  <a:tcPr marL="91381" marR="91381"/>
                </a:tc>
                <a:tc>
                  <a:txBody>
                    <a:bodyPr/>
                    <a:lstStyle/>
                    <a:p>
                      <a:r>
                        <a:rPr lang="hu-HU" dirty="0" smtClean="0"/>
                        <a:t>c1</a:t>
                      </a:r>
                      <a:endParaRPr lang="hu-HU" dirty="0"/>
                    </a:p>
                  </a:txBody>
                  <a:tcPr marL="91381" marR="91381"/>
                </a:tc>
              </a:tr>
            </a:tbl>
          </a:graphicData>
        </a:graphic>
      </p:graphicFrame>
      <p:graphicFrame>
        <p:nvGraphicFramePr>
          <p:cNvPr id="8" name="Táblázat 7"/>
          <p:cNvGraphicFramePr>
            <a:graphicFrameLocks noGrp="1"/>
          </p:cNvGraphicFramePr>
          <p:nvPr/>
        </p:nvGraphicFramePr>
        <p:xfrm>
          <a:off x="6418263" y="3892550"/>
          <a:ext cx="1489074" cy="2595565"/>
        </p:xfrm>
        <a:graphic>
          <a:graphicData uri="http://schemas.openxmlformats.org/drawingml/2006/table">
            <a:tbl>
              <a:tblPr firstRow="1" bandRow="1">
                <a:tableStyleId>{5C22544A-7EE6-4342-B048-85BDC9FD1C3A}</a:tableStyleId>
              </a:tblPr>
              <a:tblGrid>
                <a:gridCol w="500593"/>
                <a:gridCol w="500593"/>
                <a:gridCol w="487888"/>
              </a:tblGrid>
              <a:tr h="370795">
                <a:tc>
                  <a:txBody>
                    <a:bodyPr/>
                    <a:lstStyle/>
                    <a:p>
                      <a:r>
                        <a:rPr lang="hu-HU" sz="1800" u="sng" dirty="0" smtClean="0">
                          <a:solidFill>
                            <a:schemeClr val="tx1"/>
                          </a:solidFill>
                        </a:rPr>
                        <a:t>A</a:t>
                      </a:r>
                      <a:endParaRPr lang="hu-HU" sz="1800" u="sng" dirty="0">
                        <a:solidFill>
                          <a:schemeClr val="tx1"/>
                        </a:solidFill>
                      </a:endParaRPr>
                    </a:p>
                  </a:txBody>
                  <a:tcPr marL="91479" marR="91479" marT="45714" marB="45714"/>
                </a:tc>
                <a:tc>
                  <a:txBody>
                    <a:bodyPr/>
                    <a:lstStyle/>
                    <a:p>
                      <a:r>
                        <a:rPr lang="hu-HU" sz="1800" u="sng" dirty="0" smtClean="0">
                          <a:solidFill>
                            <a:schemeClr val="tx1"/>
                          </a:solidFill>
                        </a:rPr>
                        <a:t>B</a:t>
                      </a:r>
                      <a:endParaRPr lang="hu-HU" sz="1800" u="sng" dirty="0">
                        <a:solidFill>
                          <a:schemeClr val="tx1"/>
                        </a:solidFill>
                      </a:endParaRPr>
                    </a:p>
                  </a:txBody>
                  <a:tcPr marL="91479" marR="91479" marT="45714" marB="45714"/>
                </a:tc>
                <a:tc>
                  <a:txBody>
                    <a:bodyPr/>
                    <a:lstStyle/>
                    <a:p>
                      <a:r>
                        <a:rPr lang="hu-HU" sz="1800" u="sng" dirty="0" smtClean="0">
                          <a:solidFill>
                            <a:schemeClr val="tx1"/>
                          </a:solidFill>
                        </a:rPr>
                        <a:t>C</a:t>
                      </a:r>
                      <a:endParaRPr lang="hu-HU" sz="1800" u="sng" dirty="0">
                        <a:solidFill>
                          <a:schemeClr val="tx1"/>
                        </a:solidFill>
                      </a:endParaRPr>
                    </a:p>
                  </a:txBody>
                  <a:tcPr marL="91479" marR="91479" marT="45714" marB="45714"/>
                </a:tc>
              </a:tr>
              <a:tr h="370795">
                <a:tc>
                  <a:txBody>
                    <a:bodyPr/>
                    <a:lstStyle/>
                    <a:p>
                      <a:r>
                        <a:rPr lang="hu-HU" sz="1800" dirty="0" smtClean="0"/>
                        <a:t>a1</a:t>
                      </a:r>
                      <a:endParaRPr lang="hu-HU" sz="1800" dirty="0"/>
                    </a:p>
                  </a:txBody>
                  <a:tcPr marL="91479" marR="91479" marT="45714" marB="45714"/>
                </a:tc>
                <a:tc>
                  <a:txBody>
                    <a:bodyPr/>
                    <a:lstStyle/>
                    <a:p>
                      <a:r>
                        <a:rPr lang="hu-HU" sz="1800" dirty="0" smtClean="0"/>
                        <a:t>b1</a:t>
                      </a:r>
                      <a:endParaRPr lang="hu-HU" sz="1800" dirty="0"/>
                    </a:p>
                  </a:txBody>
                  <a:tcPr marL="91479" marR="91479" marT="45714" marB="45714"/>
                </a:tc>
                <a:tc>
                  <a:txBody>
                    <a:bodyPr/>
                    <a:lstStyle/>
                    <a:p>
                      <a:r>
                        <a:rPr lang="hu-HU" sz="1800" dirty="0" smtClean="0"/>
                        <a:t>c1</a:t>
                      </a:r>
                      <a:endParaRPr lang="hu-HU" sz="1800" dirty="0"/>
                    </a:p>
                  </a:txBody>
                  <a:tcPr marL="91479" marR="91479" marT="45714" marB="45714"/>
                </a:tc>
              </a:tr>
              <a:tr h="370795">
                <a:tc>
                  <a:txBody>
                    <a:bodyPr/>
                    <a:lstStyle/>
                    <a:p>
                      <a:r>
                        <a:rPr lang="hu-HU" sz="1800" dirty="0" smtClean="0"/>
                        <a:t>a1</a:t>
                      </a:r>
                      <a:endParaRPr lang="hu-HU" sz="1800" dirty="0"/>
                    </a:p>
                  </a:txBody>
                  <a:tcPr marL="91479" marR="91479" marT="45714" marB="45714"/>
                </a:tc>
                <a:tc>
                  <a:txBody>
                    <a:bodyPr/>
                    <a:lstStyle/>
                    <a:p>
                      <a:r>
                        <a:rPr lang="hu-HU" sz="1800" dirty="0" smtClean="0"/>
                        <a:t>b2</a:t>
                      </a:r>
                      <a:endParaRPr lang="hu-HU" sz="1800" dirty="0"/>
                    </a:p>
                  </a:txBody>
                  <a:tcPr marL="91479" marR="91479" marT="45714" marB="45714"/>
                </a:tc>
                <a:tc>
                  <a:txBody>
                    <a:bodyPr/>
                    <a:lstStyle/>
                    <a:p>
                      <a:r>
                        <a:rPr lang="hu-HU" sz="1800" dirty="0" smtClean="0"/>
                        <a:t>c2</a:t>
                      </a:r>
                      <a:endParaRPr lang="hu-HU" sz="1800" dirty="0"/>
                    </a:p>
                  </a:txBody>
                  <a:tcPr marL="91479" marR="91479" marT="45714" marB="45714"/>
                </a:tc>
              </a:tr>
              <a:tr h="370795">
                <a:tc>
                  <a:txBody>
                    <a:bodyPr/>
                    <a:lstStyle/>
                    <a:p>
                      <a:r>
                        <a:rPr lang="hu-HU" sz="1800" dirty="0" smtClean="0"/>
                        <a:t>a1</a:t>
                      </a:r>
                      <a:endParaRPr lang="hu-HU" sz="1800" dirty="0"/>
                    </a:p>
                  </a:txBody>
                  <a:tcPr marL="91479" marR="91479" marT="45714" marB="45714"/>
                </a:tc>
                <a:tc>
                  <a:txBody>
                    <a:bodyPr/>
                    <a:lstStyle/>
                    <a:p>
                      <a:r>
                        <a:rPr lang="hu-HU" sz="1800" dirty="0" smtClean="0"/>
                        <a:t>b1</a:t>
                      </a:r>
                      <a:endParaRPr lang="hu-HU" sz="1800" dirty="0"/>
                    </a:p>
                  </a:txBody>
                  <a:tcPr marL="91479" marR="91479" marT="45714" marB="45714"/>
                </a:tc>
                <a:tc>
                  <a:txBody>
                    <a:bodyPr/>
                    <a:lstStyle/>
                    <a:p>
                      <a:r>
                        <a:rPr lang="hu-HU" sz="1800" dirty="0" smtClean="0"/>
                        <a:t>c3</a:t>
                      </a:r>
                      <a:endParaRPr lang="hu-HU" sz="1800" dirty="0"/>
                    </a:p>
                  </a:txBody>
                  <a:tcPr marL="91479" marR="91479" marT="45714" marB="45714"/>
                </a:tc>
              </a:tr>
              <a:tr h="370795">
                <a:tc>
                  <a:txBody>
                    <a:bodyPr/>
                    <a:lstStyle/>
                    <a:p>
                      <a:r>
                        <a:rPr lang="hu-HU" sz="1800" dirty="0" smtClean="0"/>
                        <a:t>a2</a:t>
                      </a:r>
                      <a:endParaRPr lang="hu-HU" sz="1800" dirty="0"/>
                    </a:p>
                  </a:txBody>
                  <a:tcPr marL="91479" marR="91479" marT="45714" marB="45714"/>
                </a:tc>
                <a:tc>
                  <a:txBody>
                    <a:bodyPr/>
                    <a:lstStyle/>
                    <a:p>
                      <a:r>
                        <a:rPr lang="hu-HU" sz="1800" dirty="0" smtClean="0"/>
                        <a:t>b2</a:t>
                      </a:r>
                      <a:endParaRPr lang="hu-HU" sz="1800" dirty="0"/>
                    </a:p>
                  </a:txBody>
                  <a:tcPr marL="91479" marR="91479" marT="45714" marB="45714"/>
                </a:tc>
                <a:tc>
                  <a:txBody>
                    <a:bodyPr/>
                    <a:lstStyle/>
                    <a:p>
                      <a:r>
                        <a:rPr lang="hu-HU" sz="1800" dirty="0" smtClean="0"/>
                        <a:t>c1</a:t>
                      </a:r>
                      <a:endParaRPr lang="hu-HU" sz="1800" dirty="0"/>
                    </a:p>
                  </a:txBody>
                  <a:tcPr marL="91479" marR="91479" marT="45714" marB="45714"/>
                </a:tc>
              </a:tr>
              <a:tr h="370795">
                <a:tc>
                  <a:txBody>
                    <a:bodyPr/>
                    <a:lstStyle/>
                    <a:p>
                      <a:r>
                        <a:rPr lang="hu-HU" sz="1800" dirty="0" smtClean="0">
                          <a:solidFill>
                            <a:srgbClr val="FF0000"/>
                          </a:solidFill>
                        </a:rPr>
                        <a:t>a1</a:t>
                      </a:r>
                      <a:endParaRPr lang="hu-HU" sz="1800" dirty="0">
                        <a:solidFill>
                          <a:srgbClr val="FF0000"/>
                        </a:solidFill>
                      </a:endParaRPr>
                    </a:p>
                  </a:txBody>
                  <a:tcPr marL="91479" marR="91479" marT="45714" marB="45714"/>
                </a:tc>
                <a:tc>
                  <a:txBody>
                    <a:bodyPr/>
                    <a:lstStyle/>
                    <a:p>
                      <a:r>
                        <a:rPr lang="hu-HU" sz="1800" dirty="0" smtClean="0">
                          <a:solidFill>
                            <a:srgbClr val="FF0000"/>
                          </a:solidFill>
                        </a:rPr>
                        <a:t>b2</a:t>
                      </a:r>
                      <a:endParaRPr lang="hu-HU" sz="1800" dirty="0">
                        <a:solidFill>
                          <a:srgbClr val="FF0000"/>
                        </a:solidFill>
                      </a:endParaRPr>
                    </a:p>
                  </a:txBody>
                  <a:tcPr marL="91479" marR="91479" marT="45714" marB="45714"/>
                </a:tc>
                <a:tc>
                  <a:txBody>
                    <a:bodyPr/>
                    <a:lstStyle/>
                    <a:p>
                      <a:r>
                        <a:rPr lang="hu-HU" sz="1800" dirty="0" smtClean="0">
                          <a:solidFill>
                            <a:srgbClr val="FF0000"/>
                          </a:solidFill>
                        </a:rPr>
                        <a:t>c1</a:t>
                      </a:r>
                      <a:endParaRPr lang="hu-HU" sz="1800" dirty="0">
                        <a:solidFill>
                          <a:srgbClr val="FF0000"/>
                        </a:solidFill>
                      </a:endParaRPr>
                    </a:p>
                  </a:txBody>
                  <a:tcPr marL="91479" marR="91479" marT="45714" marB="45714"/>
                </a:tc>
              </a:tr>
              <a:tr h="370795">
                <a:tc>
                  <a:txBody>
                    <a:bodyPr/>
                    <a:lstStyle/>
                    <a:p>
                      <a:r>
                        <a:rPr lang="hu-HU" sz="1800" dirty="0" smtClean="0">
                          <a:solidFill>
                            <a:srgbClr val="FF0000"/>
                          </a:solidFill>
                        </a:rPr>
                        <a:t>a2</a:t>
                      </a:r>
                      <a:endParaRPr lang="hu-HU" sz="1800" dirty="0">
                        <a:solidFill>
                          <a:srgbClr val="FF0000"/>
                        </a:solidFill>
                      </a:endParaRPr>
                    </a:p>
                  </a:txBody>
                  <a:tcPr marL="91479" marR="91479" marT="45714" marB="45714"/>
                </a:tc>
                <a:tc>
                  <a:txBody>
                    <a:bodyPr/>
                    <a:lstStyle/>
                    <a:p>
                      <a:r>
                        <a:rPr lang="hu-HU" sz="1800" dirty="0" smtClean="0">
                          <a:solidFill>
                            <a:srgbClr val="FF0000"/>
                          </a:solidFill>
                        </a:rPr>
                        <a:t>b2</a:t>
                      </a:r>
                      <a:endParaRPr lang="hu-HU" sz="1800" dirty="0">
                        <a:solidFill>
                          <a:srgbClr val="FF0000"/>
                        </a:solidFill>
                      </a:endParaRPr>
                    </a:p>
                  </a:txBody>
                  <a:tcPr marL="91479" marR="91479" marT="45714" marB="45714"/>
                </a:tc>
                <a:tc>
                  <a:txBody>
                    <a:bodyPr/>
                    <a:lstStyle/>
                    <a:p>
                      <a:r>
                        <a:rPr lang="hu-HU" sz="1800" dirty="0" smtClean="0">
                          <a:solidFill>
                            <a:srgbClr val="FF0000"/>
                          </a:solidFill>
                        </a:rPr>
                        <a:t>c2</a:t>
                      </a:r>
                      <a:endParaRPr lang="hu-HU" sz="1800" dirty="0">
                        <a:solidFill>
                          <a:srgbClr val="FF0000"/>
                        </a:solidFill>
                      </a:endParaRPr>
                    </a:p>
                  </a:txBody>
                  <a:tcPr marL="91479" marR="91479" marT="45714" marB="45714"/>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ím 1"/>
          <p:cNvSpPr>
            <a:spLocks noGrp="1"/>
          </p:cNvSpPr>
          <p:nvPr>
            <p:ph type="title"/>
          </p:nvPr>
        </p:nvSpPr>
        <p:spPr/>
        <p:txBody>
          <a:bodyPr/>
          <a:lstStyle/>
          <a:p>
            <a:r>
              <a:rPr lang="hu-HU" altLang="hu-HU" smtClean="0"/>
              <a:t>Kapcsolásfüggés és </a:t>
            </a:r>
            <a:br>
              <a:rPr lang="hu-HU" altLang="hu-HU" smtClean="0"/>
            </a:br>
            <a:r>
              <a:rPr lang="hu-HU" altLang="hu-HU" smtClean="0"/>
              <a:t>az ötödik normálforma</a:t>
            </a:r>
          </a:p>
        </p:txBody>
      </p:sp>
      <p:sp>
        <p:nvSpPr>
          <p:cNvPr id="71683" name="Tartalom helye 2"/>
          <p:cNvSpPr>
            <a:spLocks noGrp="1"/>
          </p:cNvSpPr>
          <p:nvPr>
            <p:ph idx="1"/>
          </p:nvPr>
        </p:nvSpPr>
        <p:spPr/>
        <p:txBody>
          <a:bodyPr/>
          <a:lstStyle/>
          <a:p>
            <a:r>
              <a:rPr lang="hu-HU" altLang="hu-HU" dirty="0" err="1" smtClean="0">
                <a:solidFill>
                  <a:schemeClr val="tx1"/>
                </a:solidFill>
              </a:rPr>
              <a:t>Nemadditív</a:t>
            </a:r>
            <a:r>
              <a:rPr lang="hu-HU" altLang="hu-HU" dirty="0" smtClean="0">
                <a:solidFill>
                  <a:schemeClr val="tx1"/>
                </a:solidFill>
              </a:rPr>
              <a:t> </a:t>
            </a:r>
            <a:r>
              <a:rPr lang="hu-HU" altLang="hu-HU" dirty="0" err="1" smtClean="0">
                <a:solidFill>
                  <a:schemeClr val="tx1"/>
                </a:solidFill>
              </a:rPr>
              <a:t>join</a:t>
            </a:r>
            <a:r>
              <a:rPr lang="hu-HU" altLang="hu-HU" dirty="0" smtClean="0">
                <a:solidFill>
                  <a:schemeClr val="tx1"/>
                </a:solidFill>
              </a:rPr>
              <a:t> tulajdonság</a:t>
            </a:r>
          </a:p>
          <a:p>
            <a:pPr lvl="1"/>
            <a:r>
              <a:rPr lang="hu-HU" altLang="hu-HU" dirty="0" smtClean="0">
                <a:solidFill>
                  <a:schemeClr val="tx1"/>
                </a:solidFill>
              </a:rPr>
              <a:t>Példa: R</a:t>
            </a:r>
          </a:p>
          <a:p>
            <a:pPr lvl="1"/>
            <a:r>
              <a:rPr lang="hu-HU" altLang="hu-HU" dirty="0" smtClean="0">
                <a:solidFill>
                  <a:schemeClr val="tx1"/>
                </a:solidFill>
              </a:rPr>
              <a:t>Felbontása: R</a:t>
            </a:r>
            <a:r>
              <a:rPr lang="hu-HU" altLang="hu-HU" baseline="-25000" dirty="0" smtClean="0">
                <a:solidFill>
                  <a:schemeClr val="tx1"/>
                </a:solidFill>
              </a:rPr>
              <a:t>1</a:t>
            </a:r>
            <a:r>
              <a:rPr lang="hu-HU" altLang="hu-HU" dirty="0" smtClean="0">
                <a:solidFill>
                  <a:schemeClr val="tx1"/>
                </a:solidFill>
              </a:rPr>
              <a:t>, R</a:t>
            </a:r>
            <a:r>
              <a:rPr lang="hu-HU" altLang="hu-HU" baseline="-25000" dirty="0" smtClean="0">
                <a:solidFill>
                  <a:schemeClr val="tx1"/>
                </a:solidFill>
              </a:rPr>
              <a:t>2</a:t>
            </a:r>
            <a:r>
              <a:rPr lang="hu-HU" altLang="hu-HU" dirty="0" smtClean="0">
                <a:solidFill>
                  <a:schemeClr val="tx1"/>
                </a:solidFill>
              </a:rPr>
              <a:t>,</a:t>
            </a:r>
            <a:r>
              <a:rPr lang="hu-HU" altLang="hu-HU" dirty="0">
                <a:solidFill>
                  <a:schemeClr val="tx1"/>
                </a:solidFill>
              </a:rPr>
              <a:t> </a:t>
            </a:r>
            <a:r>
              <a:rPr lang="hu-HU" altLang="hu-HU" dirty="0" smtClean="0">
                <a:solidFill>
                  <a:schemeClr val="tx1"/>
                </a:solidFill>
              </a:rPr>
              <a:t>R</a:t>
            </a:r>
            <a:r>
              <a:rPr lang="hu-HU" altLang="hu-HU" baseline="-25000" dirty="0" smtClean="0">
                <a:solidFill>
                  <a:schemeClr val="tx1"/>
                </a:solidFill>
              </a:rPr>
              <a:t>3</a:t>
            </a:r>
          </a:p>
          <a:p>
            <a:pPr lvl="1"/>
            <a:endParaRPr lang="hu-HU" altLang="hu-HU" dirty="0" smtClean="0">
              <a:solidFill>
                <a:schemeClr val="tx1"/>
              </a:solidFill>
            </a:endParaRPr>
          </a:p>
          <a:p>
            <a:pPr lvl="1"/>
            <a:endParaRPr lang="hu-HU" altLang="hu-HU" dirty="0" smtClean="0">
              <a:solidFill>
                <a:schemeClr val="tx1"/>
              </a:solidFill>
            </a:endParaRPr>
          </a:p>
          <a:p>
            <a:pPr lvl="1"/>
            <a:endParaRPr lang="hu-HU" altLang="hu-HU" dirty="0" smtClean="0">
              <a:solidFill>
                <a:schemeClr val="tx1"/>
              </a:solidFill>
            </a:endParaRPr>
          </a:p>
          <a:p>
            <a:pPr lvl="1"/>
            <a:endParaRPr lang="hu-HU" altLang="hu-HU" dirty="0" smtClean="0">
              <a:solidFill>
                <a:schemeClr val="tx1"/>
              </a:solidFill>
            </a:endParaRPr>
          </a:p>
          <a:p>
            <a:pPr lvl="1"/>
            <a:r>
              <a:rPr lang="hu-HU" altLang="hu-HU" dirty="0" smtClean="0">
                <a:solidFill>
                  <a:schemeClr val="tx1"/>
                </a:solidFill>
              </a:rPr>
              <a:t>R</a:t>
            </a:r>
            <a:r>
              <a:rPr lang="hu-HU" altLang="hu-HU" baseline="-25000" dirty="0" smtClean="0">
                <a:solidFill>
                  <a:schemeClr val="tx1"/>
                </a:solidFill>
              </a:rPr>
              <a:t>1</a:t>
            </a:r>
            <a:r>
              <a:rPr lang="hu-HU" altLang="hu-HU" dirty="0" smtClean="0">
                <a:solidFill>
                  <a:schemeClr val="tx1"/>
                </a:solidFill>
              </a:rPr>
              <a:t>,* R</a:t>
            </a:r>
            <a:r>
              <a:rPr lang="hu-HU" altLang="hu-HU" baseline="-25000" dirty="0" smtClean="0">
                <a:solidFill>
                  <a:schemeClr val="tx1"/>
                </a:solidFill>
              </a:rPr>
              <a:t>2</a:t>
            </a:r>
            <a:r>
              <a:rPr lang="hu-HU" altLang="hu-HU" dirty="0" smtClean="0">
                <a:solidFill>
                  <a:schemeClr val="tx1"/>
                </a:solidFill>
              </a:rPr>
              <a:t>* R</a:t>
            </a:r>
            <a:r>
              <a:rPr lang="hu-HU" altLang="hu-HU" baseline="-25000" dirty="0" smtClean="0">
                <a:solidFill>
                  <a:schemeClr val="tx1"/>
                </a:solidFill>
              </a:rPr>
              <a:t>3</a:t>
            </a:r>
            <a:endParaRPr lang="hu-HU" altLang="hu-HU" dirty="0" smtClean="0">
              <a:solidFill>
                <a:schemeClr val="tx1"/>
              </a:solidFill>
            </a:endParaRPr>
          </a:p>
          <a:p>
            <a:pPr lvl="1"/>
            <a:endParaRPr lang="hu-HU" altLang="hu-HU" dirty="0" smtClean="0">
              <a:solidFill>
                <a:schemeClr val="tx1"/>
              </a:solidFill>
            </a:endParaRPr>
          </a:p>
          <a:p>
            <a:pPr lvl="1"/>
            <a:endParaRPr lang="hu-HU" altLang="hu-HU" dirty="0" smtClean="0">
              <a:solidFill>
                <a:schemeClr val="tx1"/>
              </a:solidFill>
            </a:endParaRPr>
          </a:p>
          <a:p>
            <a:pPr lvl="1"/>
            <a:endParaRPr lang="hu-HU" altLang="hu-HU" dirty="0" smtClean="0">
              <a:solidFill>
                <a:schemeClr val="tx1"/>
              </a:solidFill>
            </a:endParaRPr>
          </a:p>
        </p:txBody>
      </p:sp>
      <p:graphicFrame>
        <p:nvGraphicFramePr>
          <p:cNvPr id="4" name="Táblázat 3"/>
          <p:cNvGraphicFramePr>
            <a:graphicFrameLocks noGrp="1"/>
          </p:cNvGraphicFramePr>
          <p:nvPr>
            <p:extLst>
              <p:ext uri="{D42A27DB-BD31-4B8C-83A1-F6EECF244321}">
                <p14:modId xmlns:p14="http://schemas.microsoft.com/office/powerpoint/2010/main" val="3817143330"/>
              </p:ext>
            </p:extLst>
          </p:nvPr>
        </p:nvGraphicFramePr>
        <p:xfrm>
          <a:off x="6432550" y="1604963"/>
          <a:ext cx="1489074" cy="2225676"/>
        </p:xfrm>
        <a:graphic>
          <a:graphicData uri="http://schemas.openxmlformats.org/drawingml/2006/table">
            <a:tbl>
              <a:tblPr firstRow="1" bandRow="1">
                <a:tableStyleId>{5C22544A-7EE6-4342-B048-85BDC9FD1C3A}</a:tableStyleId>
              </a:tblPr>
              <a:tblGrid>
                <a:gridCol w="500593"/>
                <a:gridCol w="500593"/>
                <a:gridCol w="487888"/>
              </a:tblGrid>
              <a:tr h="370946">
                <a:tc>
                  <a:txBody>
                    <a:bodyPr/>
                    <a:lstStyle/>
                    <a:p>
                      <a:r>
                        <a:rPr lang="hu-HU" sz="1800" u="sng" dirty="0" smtClean="0">
                          <a:solidFill>
                            <a:schemeClr val="tx1"/>
                          </a:solidFill>
                        </a:rPr>
                        <a:t>A</a:t>
                      </a:r>
                      <a:endParaRPr lang="hu-HU" sz="1800" u="sng" dirty="0">
                        <a:solidFill>
                          <a:schemeClr val="tx1"/>
                        </a:solidFill>
                      </a:endParaRPr>
                    </a:p>
                  </a:txBody>
                  <a:tcPr marL="91479" marR="91479" marT="45733" marB="45733"/>
                </a:tc>
                <a:tc>
                  <a:txBody>
                    <a:bodyPr/>
                    <a:lstStyle/>
                    <a:p>
                      <a:r>
                        <a:rPr lang="hu-HU" sz="1800" u="sng" dirty="0" smtClean="0">
                          <a:solidFill>
                            <a:schemeClr val="tx1"/>
                          </a:solidFill>
                        </a:rPr>
                        <a:t>B</a:t>
                      </a:r>
                      <a:endParaRPr lang="hu-HU" sz="1800" u="sng" dirty="0">
                        <a:solidFill>
                          <a:schemeClr val="tx1"/>
                        </a:solidFill>
                      </a:endParaRPr>
                    </a:p>
                  </a:txBody>
                  <a:tcPr marL="91479" marR="91479" marT="45733" marB="45733"/>
                </a:tc>
                <a:tc>
                  <a:txBody>
                    <a:bodyPr/>
                    <a:lstStyle/>
                    <a:p>
                      <a:r>
                        <a:rPr lang="hu-HU" sz="1800" u="sng" dirty="0" smtClean="0">
                          <a:solidFill>
                            <a:schemeClr val="tx1"/>
                          </a:solidFill>
                        </a:rPr>
                        <a:t>C</a:t>
                      </a:r>
                      <a:endParaRPr lang="hu-HU" sz="1800" u="sng" dirty="0">
                        <a:solidFill>
                          <a:schemeClr val="tx1"/>
                        </a:solidFill>
                      </a:endParaRPr>
                    </a:p>
                  </a:txBody>
                  <a:tcPr marL="91479" marR="91479" marT="45733" marB="45733"/>
                </a:tc>
              </a:tr>
              <a:tr h="370946">
                <a:tc>
                  <a:txBody>
                    <a:bodyPr/>
                    <a:lstStyle/>
                    <a:p>
                      <a:r>
                        <a:rPr lang="hu-HU" sz="1800" dirty="0" smtClean="0"/>
                        <a:t>a1</a:t>
                      </a:r>
                      <a:endParaRPr lang="hu-HU" sz="1800" dirty="0"/>
                    </a:p>
                  </a:txBody>
                  <a:tcPr marL="91479" marR="91479" marT="45733" marB="45733"/>
                </a:tc>
                <a:tc>
                  <a:txBody>
                    <a:bodyPr/>
                    <a:lstStyle/>
                    <a:p>
                      <a:r>
                        <a:rPr lang="hu-HU" sz="1800" dirty="0" smtClean="0"/>
                        <a:t>b1</a:t>
                      </a:r>
                      <a:endParaRPr lang="hu-HU" sz="1800" dirty="0"/>
                    </a:p>
                  </a:txBody>
                  <a:tcPr marL="91479" marR="91479" marT="45733" marB="45733"/>
                </a:tc>
                <a:tc>
                  <a:txBody>
                    <a:bodyPr/>
                    <a:lstStyle/>
                    <a:p>
                      <a:r>
                        <a:rPr lang="hu-HU" sz="1800" dirty="0" smtClean="0"/>
                        <a:t>c1</a:t>
                      </a:r>
                      <a:endParaRPr lang="hu-HU" sz="1800" dirty="0"/>
                    </a:p>
                  </a:txBody>
                  <a:tcPr marL="91479" marR="91479" marT="45733" marB="45733"/>
                </a:tc>
              </a:tr>
              <a:tr h="370946">
                <a:tc>
                  <a:txBody>
                    <a:bodyPr/>
                    <a:lstStyle/>
                    <a:p>
                      <a:r>
                        <a:rPr lang="hu-HU" sz="1800" dirty="0" smtClean="0"/>
                        <a:t>a1</a:t>
                      </a:r>
                      <a:endParaRPr lang="hu-HU" sz="1800" dirty="0"/>
                    </a:p>
                  </a:txBody>
                  <a:tcPr marL="91479" marR="91479" marT="45733" marB="45733"/>
                </a:tc>
                <a:tc>
                  <a:txBody>
                    <a:bodyPr/>
                    <a:lstStyle/>
                    <a:p>
                      <a:r>
                        <a:rPr lang="hu-HU" sz="1800" dirty="0" smtClean="0"/>
                        <a:t>b2</a:t>
                      </a:r>
                      <a:endParaRPr lang="hu-HU" sz="1800" dirty="0"/>
                    </a:p>
                  </a:txBody>
                  <a:tcPr marL="91479" marR="91479" marT="45733" marB="45733"/>
                </a:tc>
                <a:tc>
                  <a:txBody>
                    <a:bodyPr/>
                    <a:lstStyle/>
                    <a:p>
                      <a:r>
                        <a:rPr lang="hu-HU" sz="1800" dirty="0" smtClean="0"/>
                        <a:t>c2</a:t>
                      </a:r>
                      <a:endParaRPr lang="hu-HU" sz="1800" dirty="0"/>
                    </a:p>
                  </a:txBody>
                  <a:tcPr marL="91479" marR="91479" marT="45733" marB="45733"/>
                </a:tc>
              </a:tr>
              <a:tr h="370946">
                <a:tc>
                  <a:txBody>
                    <a:bodyPr/>
                    <a:lstStyle/>
                    <a:p>
                      <a:r>
                        <a:rPr lang="hu-HU" sz="1800" dirty="0" smtClean="0"/>
                        <a:t>a1</a:t>
                      </a:r>
                      <a:endParaRPr lang="hu-HU" sz="1800" dirty="0"/>
                    </a:p>
                  </a:txBody>
                  <a:tcPr marL="91479" marR="91479" marT="45733" marB="45733"/>
                </a:tc>
                <a:tc>
                  <a:txBody>
                    <a:bodyPr/>
                    <a:lstStyle/>
                    <a:p>
                      <a:r>
                        <a:rPr lang="hu-HU" sz="1800" dirty="0" smtClean="0"/>
                        <a:t>b1</a:t>
                      </a:r>
                      <a:endParaRPr lang="hu-HU" sz="1800" dirty="0"/>
                    </a:p>
                  </a:txBody>
                  <a:tcPr marL="91479" marR="91479" marT="45733" marB="45733"/>
                </a:tc>
                <a:tc>
                  <a:txBody>
                    <a:bodyPr/>
                    <a:lstStyle/>
                    <a:p>
                      <a:r>
                        <a:rPr lang="hu-HU" sz="1800" dirty="0" smtClean="0"/>
                        <a:t>c3</a:t>
                      </a:r>
                      <a:endParaRPr lang="hu-HU" sz="1800" dirty="0"/>
                    </a:p>
                  </a:txBody>
                  <a:tcPr marL="91479" marR="91479" marT="45733" marB="45733"/>
                </a:tc>
              </a:tr>
              <a:tr h="370946">
                <a:tc>
                  <a:txBody>
                    <a:bodyPr/>
                    <a:lstStyle/>
                    <a:p>
                      <a:r>
                        <a:rPr lang="hu-HU" sz="1800" dirty="0" smtClean="0"/>
                        <a:t>a2</a:t>
                      </a:r>
                      <a:endParaRPr lang="hu-HU" sz="1800" dirty="0"/>
                    </a:p>
                  </a:txBody>
                  <a:tcPr marL="91479" marR="91479" marT="45733" marB="45733"/>
                </a:tc>
                <a:tc>
                  <a:txBody>
                    <a:bodyPr/>
                    <a:lstStyle/>
                    <a:p>
                      <a:r>
                        <a:rPr lang="hu-HU" sz="1800" dirty="0" smtClean="0"/>
                        <a:t>b2</a:t>
                      </a:r>
                      <a:endParaRPr lang="hu-HU" sz="1800" dirty="0"/>
                    </a:p>
                  </a:txBody>
                  <a:tcPr marL="91479" marR="91479" marT="45733" marB="45733"/>
                </a:tc>
                <a:tc>
                  <a:txBody>
                    <a:bodyPr/>
                    <a:lstStyle/>
                    <a:p>
                      <a:r>
                        <a:rPr lang="hu-HU" sz="1800" dirty="0" smtClean="0"/>
                        <a:t>c1</a:t>
                      </a:r>
                      <a:endParaRPr lang="hu-HU" sz="1800" dirty="0"/>
                    </a:p>
                  </a:txBody>
                  <a:tcPr marL="91479" marR="91479" marT="45733" marB="45733"/>
                </a:tc>
              </a:tr>
              <a:tr h="370946">
                <a:tc>
                  <a:txBody>
                    <a:bodyPr/>
                    <a:lstStyle/>
                    <a:p>
                      <a:r>
                        <a:rPr lang="hu-HU" sz="1800" dirty="0" smtClean="0"/>
                        <a:t>a1</a:t>
                      </a:r>
                      <a:endParaRPr lang="hu-HU" sz="1800" dirty="0"/>
                    </a:p>
                  </a:txBody>
                  <a:tcPr marL="91479" marR="91479" marT="45733" marB="45733"/>
                </a:tc>
                <a:tc>
                  <a:txBody>
                    <a:bodyPr/>
                    <a:lstStyle/>
                    <a:p>
                      <a:r>
                        <a:rPr lang="hu-HU" sz="1800" dirty="0" smtClean="0"/>
                        <a:t>b2</a:t>
                      </a:r>
                      <a:endParaRPr lang="hu-HU" sz="1800" dirty="0"/>
                    </a:p>
                  </a:txBody>
                  <a:tcPr marL="91479" marR="91479" marT="45733" marB="45733"/>
                </a:tc>
                <a:tc>
                  <a:txBody>
                    <a:bodyPr/>
                    <a:lstStyle/>
                    <a:p>
                      <a:r>
                        <a:rPr lang="hu-HU" sz="1800" dirty="0" smtClean="0"/>
                        <a:t>c1</a:t>
                      </a:r>
                      <a:endParaRPr lang="hu-HU" sz="1800" dirty="0"/>
                    </a:p>
                  </a:txBody>
                  <a:tcPr marL="91479" marR="91479" marT="45733" marB="45733"/>
                </a:tc>
              </a:tr>
            </a:tbl>
          </a:graphicData>
        </a:graphic>
      </p:graphicFrame>
      <p:graphicFrame>
        <p:nvGraphicFramePr>
          <p:cNvPr id="6" name="Táblázat 5"/>
          <p:cNvGraphicFramePr>
            <a:graphicFrameLocks noGrp="1"/>
          </p:cNvGraphicFramePr>
          <p:nvPr/>
        </p:nvGraphicFramePr>
        <p:xfrm>
          <a:off x="1412875" y="3200400"/>
          <a:ext cx="1001714" cy="1482724"/>
        </p:xfrm>
        <a:graphic>
          <a:graphicData uri="http://schemas.openxmlformats.org/drawingml/2006/table">
            <a:tbl>
              <a:tblPr firstRow="1" bandRow="1">
                <a:tableStyleId>{5C22544A-7EE6-4342-B048-85BDC9FD1C3A}</a:tableStyleId>
              </a:tblPr>
              <a:tblGrid>
                <a:gridCol w="500857"/>
                <a:gridCol w="500857"/>
              </a:tblGrid>
              <a:tr h="370681">
                <a:tc>
                  <a:txBody>
                    <a:bodyPr/>
                    <a:lstStyle/>
                    <a:p>
                      <a:r>
                        <a:rPr lang="hu-HU" sz="1800" u="sng" dirty="0" smtClean="0">
                          <a:solidFill>
                            <a:schemeClr val="tx1"/>
                          </a:solidFill>
                        </a:rPr>
                        <a:t>A</a:t>
                      </a:r>
                      <a:endParaRPr lang="hu-HU" sz="1800" u="sng" dirty="0">
                        <a:solidFill>
                          <a:schemeClr val="tx1"/>
                        </a:solidFill>
                      </a:endParaRPr>
                    </a:p>
                  </a:txBody>
                  <a:tcPr marL="91527" marR="91527" marT="45700" marB="45700"/>
                </a:tc>
                <a:tc>
                  <a:txBody>
                    <a:bodyPr/>
                    <a:lstStyle/>
                    <a:p>
                      <a:r>
                        <a:rPr lang="hu-HU" sz="1800" u="sng" dirty="0" smtClean="0">
                          <a:solidFill>
                            <a:schemeClr val="tx1"/>
                          </a:solidFill>
                        </a:rPr>
                        <a:t>B</a:t>
                      </a:r>
                      <a:endParaRPr lang="hu-HU" sz="1800" u="sng" dirty="0">
                        <a:solidFill>
                          <a:schemeClr val="tx1"/>
                        </a:solidFill>
                      </a:endParaRPr>
                    </a:p>
                  </a:txBody>
                  <a:tcPr marL="91527" marR="91527" marT="45700" marB="45700"/>
                </a:tc>
              </a:tr>
              <a:tr h="370681">
                <a:tc>
                  <a:txBody>
                    <a:bodyPr/>
                    <a:lstStyle/>
                    <a:p>
                      <a:r>
                        <a:rPr lang="hu-HU" sz="1800" dirty="0" smtClean="0"/>
                        <a:t>a1</a:t>
                      </a:r>
                      <a:endParaRPr lang="hu-HU" sz="1800" dirty="0"/>
                    </a:p>
                  </a:txBody>
                  <a:tcPr marL="91527" marR="91527" marT="45700" marB="45700"/>
                </a:tc>
                <a:tc>
                  <a:txBody>
                    <a:bodyPr/>
                    <a:lstStyle/>
                    <a:p>
                      <a:r>
                        <a:rPr lang="hu-HU" sz="1800" dirty="0" smtClean="0"/>
                        <a:t>b1</a:t>
                      </a:r>
                      <a:endParaRPr lang="hu-HU" sz="1800" dirty="0"/>
                    </a:p>
                  </a:txBody>
                  <a:tcPr marL="91527" marR="91527" marT="45700" marB="45700"/>
                </a:tc>
              </a:tr>
              <a:tr h="370681">
                <a:tc>
                  <a:txBody>
                    <a:bodyPr/>
                    <a:lstStyle/>
                    <a:p>
                      <a:r>
                        <a:rPr lang="hu-HU" sz="1800" dirty="0" smtClean="0"/>
                        <a:t>a1</a:t>
                      </a:r>
                      <a:endParaRPr lang="hu-HU" sz="1800" dirty="0"/>
                    </a:p>
                  </a:txBody>
                  <a:tcPr marL="91527" marR="91527" marT="45700" marB="45700"/>
                </a:tc>
                <a:tc>
                  <a:txBody>
                    <a:bodyPr/>
                    <a:lstStyle/>
                    <a:p>
                      <a:r>
                        <a:rPr lang="hu-HU" sz="1800" dirty="0" smtClean="0"/>
                        <a:t>b2</a:t>
                      </a:r>
                      <a:endParaRPr lang="hu-HU" sz="1800" dirty="0"/>
                    </a:p>
                  </a:txBody>
                  <a:tcPr marL="91527" marR="91527" marT="45700" marB="45700"/>
                </a:tc>
              </a:tr>
              <a:tr h="370681">
                <a:tc>
                  <a:txBody>
                    <a:bodyPr/>
                    <a:lstStyle/>
                    <a:p>
                      <a:r>
                        <a:rPr lang="hu-HU" sz="1800" dirty="0" smtClean="0"/>
                        <a:t>a2</a:t>
                      </a:r>
                      <a:endParaRPr lang="hu-HU" sz="1800" dirty="0"/>
                    </a:p>
                  </a:txBody>
                  <a:tcPr marL="91527" marR="91527" marT="45700" marB="45700"/>
                </a:tc>
                <a:tc>
                  <a:txBody>
                    <a:bodyPr/>
                    <a:lstStyle/>
                    <a:p>
                      <a:r>
                        <a:rPr lang="hu-HU" sz="1800" dirty="0" smtClean="0"/>
                        <a:t>b2</a:t>
                      </a:r>
                      <a:endParaRPr lang="hu-HU" sz="1800" dirty="0"/>
                    </a:p>
                  </a:txBody>
                  <a:tcPr marL="91527" marR="91527" marT="45700" marB="45700"/>
                </a:tc>
              </a:tr>
            </a:tbl>
          </a:graphicData>
        </a:graphic>
      </p:graphicFrame>
      <p:graphicFrame>
        <p:nvGraphicFramePr>
          <p:cNvPr id="7" name="Táblázat 6"/>
          <p:cNvGraphicFramePr>
            <a:graphicFrameLocks noGrp="1"/>
          </p:cNvGraphicFramePr>
          <p:nvPr/>
        </p:nvGraphicFramePr>
        <p:xfrm>
          <a:off x="2943225" y="3200400"/>
          <a:ext cx="989013" cy="1854200"/>
        </p:xfrm>
        <a:graphic>
          <a:graphicData uri="http://schemas.openxmlformats.org/drawingml/2006/table">
            <a:tbl>
              <a:tblPr firstRow="1" bandRow="1">
                <a:tableStyleId>{5C22544A-7EE6-4342-B048-85BDC9FD1C3A}</a:tableStyleId>
              </a:tblPr>
              <a:tblGrid>
                <a:gridCol w="500863"/>
                <a:gridCol w="488150"/>
              </a:tblGrid>
              <a:tr h="370840">
                <a:tc>
                  <a:txBody>
                    <a:bodyPr/>
                    <a:lstStyle/>
                    <a:p>
                      <a:r>
                        <a:rPr lang="hu-HU" u="sng" dirty="0" smtClean="0">
                          <a:solidFill>
                            <a:schemeClr val="tx1"/>
                          </a:solidFill>
                        </a:rPr>
                        <a:t>B</a:t>
                      </a:r>
                      <a:endParaRPr lang="hu-HU" u="sng" dirty="0">
                        <a:solidFill>
                          <a:schemeClr val="tx1"/>
                        </a:solidFill>
                      </a:endParaRPr>
                    </a:p>
                  </a:txBody>
                  <a:tcPr marL="91528" marR="91528"/>
                </a:tc>
                <a:tc>
                  <a:txBody>
                    <a:bodyPr/>
                    <a:lstStyle/>
                    <a:p>
                      <a:r>
                        <a:rPr lang="hu-HU" u="sng" dirty="0" smtClean="0">
                          <a:solidFill>
                            <a:schemeClr val="tx1"/>
                          </a:solidFill>
                        </a:rPr>
                        <a:t>C</a:t>
                      </a:r>
                      <a:endParaRPr lang="hu-HU" u="sng" dirty="0">
                        <a:solidFill>
                          <a:schemeClr val="tx1"/>
                        </a:solidFill>
                      </a:endParaRPr>
                    </a:p>
                  </a:txBody>
                  <a:tcPr marL="91528" marR="91528"/>
                </a:tc>
              </a:tr>
              <a:tr h="370840">
                <a:tc>
                  <a:txBody>
                    <a:bodyPr/>
                    <a:lstStyle/>
                    <a:p>
                      <a:r>
                        <a:rPr lang="hu-HU" dirty="0" smtClean="0"/>
                        <a:t>b1</a:t>
                      </a:r>
                      <a:endParaRPr lang="hu-HU" dirty="0"/>
                    </a:p>
                  </a:txBody>
                  <a:tcPr marL="91528" marR="91528"/>
                </a:tc>
                <a:tc>
                  <a:txBody>
                    <a:bodyPr/>
                    <a:lstStyle/>
                    <a:p>
                      <a:r>
                        <a:rPr lang="hu-HU" dirty="0" smtClean="0"/>
                        <a:t>c1</a:t>
                      </a:r>
                      <a:endParaRPr lang="hu-HU" dirty="0"/>
                    </a:p>
                  </a:txBody>
                  <a:tcPr marL="91528" marR="91528"/>
                </a:tc>
              </a:tr>
              <a:tr h="370840">
                <a:tc>
                  <a:txBody>
                    <a:bodyPr/>
                    <a:lstStyle/>
                    <a:p>
                      <a:r>
                        <a:rPr lang="hu-HU" dirty="0" smtClean="0"/>
                        <a:t>b2</a:t>
                      </a:r>
                      <a:endParaRPr lang="hu-HU" dirty="0"/>
                    </a:p>
                  </a:txBody>
                  <a:tcPr marL="91528" marR="91528"/>
                </a:tc>
                <a:tc>
                  <a:txBody>
                    <a:bodyPr/>
                    <a:lstStyle/>
                    <a:p>
                      <a:r>
                        <a:rPr lang="hu-HU" dirty="0" smtClean="0"/>
                        <a:t>c2</a:t>
                      </a:r>
                      <a:endParaRPr lang="hu-HU" dirty="0"/>
                    </a:p>
                  </a:txBody>
                  <a:tcPr marL="91528" marR="91528"/>
                </a:tc>
              </a:tr>
              <a:tr h="370840">
                <a:tc>
                  <a:txBody>
                    <a:bodyPr/>
                    <a:lstStyle/>
                    <a:p>
                      <a:r>
                        <a:rPr lang="hu-HU" dirty="0" smtClean="0"/>
                        <a:t>b1</a:t>
                      </a:r>
                      <a:endParaRPr lang="hu-HU" dirty="0"/>
                    </a:p>
                  </a:txBody>
                  <a:tcPr marL="91528" marR="91528"/>
                </a:tc>
                <a:tc>
                  <a:txBody>
                    <a:bodyPr/>
                    <a:lstStyle/>
                    <a:p>
                      <a:r>
                        <a:rPr lang="hu-HU" dirty="0" smtClean="0"/>
                        <a:t>c3</a:t>
                      </a:r>
                      <a:endParaRPr lang="hu-HU" dirty="0"/>
                    </a:p>
                  </a:txBody>
                  <a:tcPr marL="91528" marR="91528"/>
                </a:tc>
              </a:tr>
              <a:tr h="370840">
                <a:tc>
                  <a:txBody>
                    <a:bodyPr/>
                    <a:lstStyle/>
                    <a:p>
                      <a:r>
                        <a:rPr lang="hu-HU" dirty="0" smtClean="0"/>
                        <a:t>b2</a:t>
                      </a:r>
                      <a:endParaRPr lang="hu-HU" dirty="0"/>
                    </a:p>
                  </a:txBody>
                  <a:tcPr marL="91528" marR="91528"/>
                </a:tc>
                <a:tc>
                  <a:txBody>
                    <a:bodyPr/>
                    <a:lstStyle/>
                    <a:p>
                      <a:r>
                        <a:rPr lang="hu-HU" dirty="0" smtClean="0"/>
                        <a:t>c1</a:t>
                      </a:r>
                      <a:endParaRPr lang="hu-HU" dirty="0"/>
                    </a:p>
                  </a:txBody>
                  <a:tcPr marL="91528" marR="91528"/>
                </a:tc>
              </a:tr>
            </a:tbl>
          </a:graphicData>
        </a:graphic>
      </p:graphicFrame>
      <p:graphicFrame>
        <p:nvGraphicFramePr>
          <p:cNvPr id="8" name="Táblázat 7"/>
          <p:cNvGraphicFramePr>
            <a:graphicFrameLocks noGrp="1"/>
          </p:cNvGraphicFramePr>
          <p:nvPr/>
        </p:nvGraphicFramePr>
        <p:xfrm>
          <a:off x="6432550" y="4092575"/>
          <a:ext cx="1489074" cy="2225676"/>
        </p:xfrm>
        <a:graphic>
          <a:graphicData uri="http://schemas.openxmlformats.org/drawingml/2006/table">
            <a:tbl>
              <a:tblPr firstRow="1" bandRow="1">
                <a:tableStyleId>{5C22544A-7EE6-4342-B048-85BDC9FD1C3A}</a:tableStyleId>
              </a:tblPr>
              <a:tblGrid>
                <a:gridCol w="500593"/>
                <a:gridCol w="500593"/>
                <a:gridCol w="487888"/>
              </a:tblGrid>
              <a:tr h="370946">
                <a:tc>
                  <a:txBody>
                    <a:bodyPr/>
                    <a:lstStyle/>
                    <a:p>
                      <a:r>
                        <a:rPr lang="hu-HU" sz="1800" u="sng" dirty="0" smtClean="0">
                          <a:solidFill>
                            <a:schemeClr val="tx1"/>
                          </a:solidFill>
                        </a:rPr>
                        <a:t>A</a:t>
                      </a:r>
                      <a:endParaRPr lang="hu-HU" sz="1800" u="sng" dirty="0">
                        <a:solidFill>
                          <a:schemeClr val="tx1"/>
                        </a:solidFill>
                      </a:endParaRPr>
                    </a:p>
                  </a:txBody>
                  <a:tcPr marL="91479" marR="91479" marT="45733" marB="45733"/>
                </a:tc>
                <a:tc>
                  <a:txBody>
                    <a:bodyPr/>
                    <a:lstStyle/>
                    <a:p>
                      <a:r>
                        <a:rPr lang="hu-HU" sz="1800" u="sng" dirty="0" smtClean="0">
                          <a:solidFill>
                            <a:schemeClr val="tx1"/>
                          </a:solidFill>
                        </a:rPr>
                        <a:t>B</a:t>
                      </a:r>
                      <a:endParaRPr lang="hu-HU" sz="1800" u="sng" dirty="0">
                        <a:solidFill>
                          <a:schemeClr val="tx1"/>
                        </a:solidFill>
                      </a:endParaRPr>
                    </a:p>
                  </a:txBody>
                  <a:tcPr marL="91479" marR="91479" marT="45733" marB="45733"/>
                </a:tc>
                <a:tc>
                  <a:txBody>
                    <a:bodyPr/>
                    <a:lstStyle/>
                    <a:p>
                      <a:r>
                        <a:rPr lang="hu-HU" sz="1800" u="sng" dirty="0" smtClean="0">
                          <a:solidFill>
                            <a:schemeClr val="tx1"/>
                          </a:solidFill>
                        </a:rPr>
                        <a:t>C</a:t>
                      </a:r>
                      <a:endParaRPr lang="hu-HU" sz="1800" u="sng" dirty="0">
                        <a:solidFill>
                          <a:schemeClr val="tx1"/>
                        </a:solidFill>
                      </a:endParaRPr>
                    </a:p>
                  </a:txBody>
                  <a:tcPr marL="91479" marR="91479" marT="45733" marB="45733"/>
                </a:tc>
              </a:tr>
              <a:tr h="370946">
                <a:tc>
                  <a:txBody>
                    <a:bodyPr/>
                    <a:lstStyle/>
                    <a:p>
                      <a:r>
                        <a:rPr lang="hu-HU" sz="1800" dirty="0" smtClean="0"/>
                        <a:t>a1</a:t>
                      </a:r>
                      <a:endParaRPr lang="hu-HU" sz="1800" dirty="0"/>
                    </a:p>
                  </a:txBody>
                  <a:tcPr marL="91479" marR="91479" marT="45733" marB="45733"/>
                </a:tc>
                <a:tc>
                  <a:txBody>
                    <a:bodyPr/>
                    <a:lstStyle/>
                    <a:p>
                      <a:r>
                        <a:rPr lang="hu-HU" sz="1800" dirty="0" smtClean="0"/>
                        <a:t>b1</a:t>
                      </a:r>
                      <a:endParaRPr lang="hu-HU" sz="1800" dirty="0"/>
                    </a:p>
                  </a:txBody>
                  <a:tcPr marL="91479" marR="91479" marT="45733" marB="45733"/>
                </a:tc>
                <a:tc>
                  <a:txBody>
                    <a:bodyPr/>
                    <a:lstStyle/>
                    <a:p>
                      <a:r>
                        <a:rPr lang="hu-HU" sz="1800" dirty="0" smtClean="0"/>
                        <a:t>c1</a:t>
                      </a:r>
                      <a:endParaRPr lang="hu-HU" sz="1800" dirty="0"/>
                    </a:p>
                  </a:txBody>
                  <a:tcPr marL="91479" marR="91479" marT="45733" marB="45733"/>
                </a:tc>
              </a:tr>
              <a:tr h="370946">
                <a:tc>
                  <a:txBody>
                    <a:bodyPr/>
                    <a:lstStyle/>
                    <a:p>
                      <a:r>
                        <a:rPr lang="hu-HU" sz="1800" dirty="0" smtClean="0"/>
                        <a:t>a1</a:t>
                      </a:r>
                      <a:endParaRPr lang="hu-HU" sz="1800" dirty="0"/>
                    </a:p>
                  </a:txBody>
                  <a:tcPr marL="91479" marR="91479" marT="45733" marB="45733"/>
                </a:tc>
                <a:tc>
                  <a:txBody>
                    <a:bodyPr/>
                    <a:lstStyle/>
                    <a:p>
                      <a:r>
                        <a:rPr lang="hu-HU" sz="1800" dirty="0" smtClean="0"/>
                        <a:t>b2</a:t>
                      </a:r>
                      <a:endParaRPr lang="hu-HU" sz="1800" dirty="0"/>
                    </a:p>
                  </a:txBody>
                  <a:tcPr marL="91479" marR="91479" marT="45733" marB="45733"/>
                </a:tc>
                <a:tc>
                  <a:txBody>
                    <a:bodyPr/>
                    <a:lstStyle/>
                    <a:p>
                      <a:r>
                        <a:rPr lang="hu-HU" sz="1800" dirty="0" smtClean="0"/>
                        <a:t>c2</a:t>
                      </a:r>
                      <a:endParaRPr lang="hu-HU" sz="1800" dirty="0"/>
                    </a:p>
                  </a:txBody>
                  <a:tcPr marL="91479" marR="91479" marT="45733" marB="45733"/>
                </a:tc>
              </a:tr>
              <a:tr h="370946">
                <a:tc>
                  <a:txBody>
                    <a:bodyPr/>
                    <a:lstStyle/>
                    <a:p>
                      <a:r>
                        <a:rPr lang="hu-HU" sz="1800" dirty="0" smtClean="0"/>
                        <a:t>a1</a:t>
                      </a:r>
                      <a:endParaRPr lang="hu-HU" sz="1800" dirty="0"/>
                    </a:p>
                  </a:txBody>
                  <a:tcPr marL="91479" marR="91479" marT="45733" marB="45733"/>
                </a:tc>
                <a:tc>
                  <a:txBody>
                    <a:bodyPr/>
                    <a:lstStyle/>
                    <a:p>
                      <a:r>
                        <a:rPr lang="hu-HU" sz="1800" dirty="0" smtClean="0"/>
                        <a:t>b1</a:t>
                      </a:r>
                      <a:endParaRPr lang="hu-HU" sz="1800" dirty="0"/>
                    </a:p>
                  </a:txBody>
                  <a:tcPr marL="91479" marR="91479" marT="45733" marB="45733"/>
                </a:tc>
                <a:tc>
                  <a:txBody>
                    <a:bodyPr/>
                    <a:lstStyle/>
                    <a:p>
                      <a:r>
                        <a:rPr lang="hu-HU" sz="1800" dirty="0" smtClean="0"/>
                        <a:t>c3</a:t>
                      </a:r>
                      <a:endParaRPr lang="hu-HU" sz="1800" dirty="0"/>
                    </a:p>
                  </a:txBody>
                  <a:tcPr marL="91479" marR="91479" marT="45733" marB="45733"/>
                </a:tc>
              </a:tr>
              <a:tr h="370946">
                <a:tc>
                  <a:txBody>
                    <a:bodyPr/>
                    <a:lstStyle/>
                    <a:p>
                      <a:r>
                        <a:rPr lang="hu-HU" sz="1800" dirty="0" smtClean="0"/>
                        <a:t>a2</a:t>
                      </a:r>
                      <a:endParaRPr lang="hu-HU" sz="1800" dirty="0"/>
                    </a:p>
                  </a:txBody>
                  <a:tcPr marL="91479" marR="91479" marT="45733" marB="45733"/>
                </a:tc>
                <a:tc>
                  <a:txBody>
                    <a:bodyPr/>
                    <a:lstStyle/>
                    <a:p>
                      <a:r>
                        <a:rPr lang="hu-HU" sz="1800" dirty="0" smtClean="0"/>
                        <a:t>b2</a:t>
                      </a:r>
                      <a:endParaRPr lang="hu-HU" sz="1800" dirty="0"/>
                    </a:p>
                  </a:txBody>
                  <a:tcPr marL="91479" marR="91479" marT="45733" marB="45733"/>
                </a:tc>
                <a:tc>
                  <a:txBody>
                    <a:bodyPr/>
                    <a:lstStyle/>
                    <a:p>
                      <a:r>
                        <a:rPr lang="hu-HU" sz="1800" dirty="0" smtClean="0"/>
                        <a:t>c1</a:t>
                      </a:r>
                      <a:endParaRPr lang="hu-HU" sz="1800" dirty="0"/>
                    </a:p>
                  </a:txBody>
                  <a:tcPr marL="91479" marR="91479" marT="45733" marB="45733"/>
                </a:tc>
              </a:tr>
              <a:tr h="370946">
                <a:tc>
                  <a:txBody>
                    <a:bodyPr/>
                    <a:lstStyle/>
                    <a:p>
                      <a:r>
                        <a:rPr lang="hu-HU" sz="1800" dirty="0" smtClean="0">
                          <a:solidFill>
                            <a:schemeClr val="tx1"/>
                          </a:solidFill>
                        </a:rPr>
                        <a:t>a1</a:t>
                      </a:r>
                      <a:endParaRPr lang="hu-HU" sz="1800" dirty="0">
                        <a:solidFill>
                          <a:schemeClr val="tx1"/>
                        </a:solidFill>
                      </a:endParaRPr>
                    </a:p>
                  </a:txBody>
                  <a:tcPr marL="91479" marR="91479" marT="45733" marB="45733"/>
                </a:tc>
                <a:tc>
                  <a:txBody>
                    <a:bodyPr/>
                    <a:lstStyle/>
                    <a:p>
                      <a:r>
                        <a:rPr lang="hu-HU" sz="1800" dirty="0" smtClean="0">
                          <a:solidFill>
                            <a:schemeClr val="tx1"/>
                          </a:solidFill>
                        </a:rPr>
                        <a:t>b2</a:t>
                      </a:r>
                      <a:endParaRPr lang="hu-HU" sz="1800" dirty="0">
                        <a:solidFill>
                          <a:schemeClr val="tx1"/>
                        </a:solidFill>
                      </a:endParaRPr>
                    </a:p>
                  </a:txBody>
                  <a:tcPr marL="91479" marR="91479" marT="45733" marB="45733"/>
                </a:tc>
                <a:tc>
                  <a:txBody>
                    <a:bodyPr/>
                    <a:lstStyle/>
                    <a:p>
                      <a:r>
                        <a:rPr lang="hu-HU" sz="1800" dirty="0" smtClean="0">
                          <a:solidFill>
                            <a:schemeClr val="tx1"/>
                          </a:solidFill>
                        </a:rPr>
                        <a:t>c1</a:t>
                      </a:r>
                      <a:endParaRPr lang="hu-HU" sz="1800" dirty="0">
                        <a:solidFill>
                          <a:schemeClr val="tx1"/>
                        </a:solidFill>
                      </a:endParaRPr>
                    </a:p>
                  </a:txBody>
                  <a:tcPr marL="91479" marR="91479" marT="45733" marB="45733"/>
                </a:tc>
              </a:tr>
            </a:tbl>
          </a:graphicData>
        </a:graphic>
      </p:graphicFrame>
      <p:graphicFrame>
        <p:nvGraphicFramePr>
          <p:cNvPr id="9" name="Táblázat 8"/>
          <p:cNvGraphicFramePr>
            <a:graphicFrameLocks noGrp="1"/>
          </p:cNvGraphicFramePr>
          <p:nvPr/>
        </p:nvGraphicFramePr>
        <p:xfrm>
          <a:off x="4297363" y="3200400"/>
          <a:ext cx="987425" cy="1854200"/>
        </p:xfrm>
        <a:graphic>
          <a:graphicData uri="http://schemas.openxmlformats.org/drawingml/2006/table">
            <a:tbl>
              <a:tblPr firstRow="1" bandRow="1">
                <a:tableStyleId>{5C22544A-7EE6-4342-B048-85BDC9FD1C3A}</a:tableStyleId>
              </a:tblPr>
              <a:tblGrid>
                <a:gridCol w="500058"/>
                <a:gridCol w="487367"/>
              </a:tblGrid>
              <a:tr h="370840">
                <a:tc>
                  <a:txBody>
                    <a:bodyPr/>
                    <a:lstStyle/>
                    <a:p>
                      <a:r>
                        <a:rPr lang="hu-HU" u="sng" dirty="0" smtClean="0">
                          <a:solidFill>
                            <a:schemeClr val="tx1"/>
                          </a:solidFill>
                        </a:rPr>
                        <a:t>A</a:t>
                      </a:r>
                      <a:endParaRPr lang="hu-HU" u="sng" dirty="0">
                        <a:solidFill>
                          <a:schemeClr val="tx1"/>
                        </a:solidFill>
                      </a:endParaRPr>
                    </a:p>
                  </a:txBody>
                  <a:tcPr marL="91381" marR="91381"/>
                </a:tc>
                <a:tc>
                  <a:txBody>
                    <a:bodyPr/>
                    <a:lstStyle/>
                    <a:p>
                      <a:r>
                        <a:rPr lang="hu-HU" u="sng" dirty="0" smtClean="0">
                          <a:solidFill>
                            <a:schemeClr val="tx1"/>
                          </a:solidFill>
                        </a:rPr>
                        <a:t>C</a:t>
                      </a:r>
                      <a:endParaRPr lang="hu-HU" u="sng" dirty="0">
                        <a:solidFill>
                          <a:schemeClr val="tx1"/>
                        </a:solidFill>
                      </a:endParaRPr>
                    </a:p>
                  </a:txBody>
                  <a:tcPr marL="91381" marR="91381"/>
                </a:tc>
              </a:tr>
              <a:tr h="370840">
                <a:tc>
                  <a:txBody>
                    <a:bodyPr/>
                    <a:lstStyle/>
                    <a:p>
                      <a:r>
                        <a:rPr lang="hu-HU" dirty="0" smtClean="0"/>
                        <a:t>a1</a:t>
                      </a:r>
                      <a:endParaRPr lang="hu-HU" dirty="0"/>
                    </a:p>
                  </a:txBody>
                  <a:tcPr marL="91381" marR="91381"/>
                </a:tc>
                <a:tc>
                  <a:txBody>
                    <a:bodyPr/>
                    <a:lstStyle/>
                    <a:p>
                      <a:r>
                        <a:rPr lang="hu-HU" dirty="0" smtClean="0"/>
                        <a:t>c1</a:t>
                      </a:r>
                      <a:endParaRPr lang="hu-HU" dirty="0"/>
                    </a:p>
                  </a:txBody>
                  <a:tcPr marL="91381" marR="91381"/>
                </a:tc>
              </a:tr>
              <a:tr h="370840">
                <a:tc>
                  <a:txBody>
                    <a:bodyPr/>
                    <a:lstStyle/>
                    <a:p>
                      <a:r>
                        <a:rPr lang="hu-HU" dirty="0" smtClean="0"/>
                        <a:t>a1</a:t>
                      </a:r>
                      <a:endParaRPr lang="hu-HU" dirty="0"/>
                    </a:p>
                  </a:txBody>
                  <a:tcPr marL="91381" marR="91381"/>
                </a:tc>
                <a:tc>
                  <a:txBody>
                    <a:bodyPr/>
                    <a:lstStyle/>
                    <a:p>
                      <a:r>
                        <a:rPr lang="hu-HU" dirty="0" smtClean="0"/>
                        <a:t>c2</a:t>
                      </a:r>
                      <a:endParaRPr lang="hu-HU" dirty="0"/>
                    </a:p>
                  </a:txBody>
                  <a:tcPr marL="91381" marR="91381"/>
                </a:tc>
              </a:tr>
              <a:tr h="370840">
                <a:tc>
                  <a:txBody>
                    <a:bodyPr/>
                    <a:lstStyle/>
                    <a:p>
                      <a:r>
                        <a:rPr lang="hu-HU" dirty="0" smtClean="0"/>
                        <a:t>a1</a:t>
                      </a:r>
                      <a:endParaRPr lang="hu-HU" dirty="0"/>
                    </a:p>
                  </a:txBody>
                  <a:tcPr marL="91381" marR="91381"/>
                </a:tc>
                <a:tc>
                  <a:txBody>
                    <a:bodyPr/>
                    <a:lstStyle/>
                    <a:p>
                      <a:r>
                        <a:rPr lang="hu-HU" dirty="0" smtClean="0"/>
                        <a:t>c3</a:t>
                      </a:r>
                      <a:endParaRPr lang="hu-HU" dirty="0"/>
                    </a:p>
                  </a:txBody>
                  <a:tcPr marL="91381" marR="91381"/>
                </a:tc>
              </a:tr>
              <a:tr h="370840">
                <a:tc>
                  <a:txBody>
                    <a:bodyPr/>
                    <a:lstStyle/>
                    <a:p>
                      <a:r>
                        <a:rPr lang="hu-HU" dirty="0" smtClean="0"/>
                        <a:t>a2</a:t>
                      </a:r>
                      <a:endParaRPr lang="hu-HU" dirty="0"/>
                    </a:p>
                  </a:txBody>
                  <a:tcPr marL="91381" marR="91381"/>
                </a:tc>
                <a:tc>
                  <a:txBody>
                    <a:bodyPr/>
                    <a:lstStyle/>
                    <a:p>
                      <a:r>
                        <a:rPr lang="hu-HU" dirty="0" smtClean="0"/>
                        <a:t>c1</a:t>
                      </a:r>
                      <a:endParaRPr lang="hu-HU" dirty="0"/>
                    </a:p>
                  </a:txBody>
                  <a:tcPr marL="91381" marR="91381"/>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5"/>
          <p:cNvSpPr>
            <a:spLocks noGrp="1"/>
          </p:cNvSpPr>
          <p:nvPr>
            <p:ph type="title"/>
          </p:nvPr>
        </p:nvSpPr>
        <p:spPr/>
        <p:txBody>
          <a:bodyPr/>
          <a:lstStyle/>
          <a:p>
            <a:r>
              <a:rPr lang="hu-HU" altLang="hu-HU" smtClean="0"/>
              <a:t>Kapcsolásfüggés és </a:t>
            </a:r>
            <a:br>
              <a:rPr lang="hu-HU" altLang="hu-HU" smtClean="0"/>
            </a:br>
            <a:r>
              <a:rPr lang="hu-HU" altLang="hu-HU" smtClean="0"/>
              <a:t>az ötödik normálforma</a:t>
            </a:r>
            <a:endParaRPr lang="en-US" altLang="hu-HU" smtClean="0"/>
          </a:p>
        </p:txBody>
      </p:sp>
      <p:sp>
        <p:nvSpPr>
          <p:cNvPr id="72707" name="Tartalom helye 1"/>
          <p:cNvSpPr>
            <a:spLocks noGrp="1"/>
          </p:cNvSpPr>
          <p:nvPr>
            <p:ph idx="1"/>
          </p:nvPr>
        </p:nvSpPr>
        <p:spPr/>
        <p:txBody>
          <a:bodyPr/>
          <a:lstStyle/>
          <a:p>
            <a:r>
              <a:rPr lang="hu-HU" altLang="hu-HU" sz="2400" smtClean="0"/>
              <a:t>Egy R relációsémán megadott kapcsolásfüggés (join dependency, JD) meghatároz egy megszorítást az R bármely r állapotára. A megszorítás előírja, hogy R minden lehetséges r állapotának </a:t>
            </a:r>
            <a:r>
              <a:rPr lang="en-US" altLang="hu-HU" sz="2400" smtClean="0"/>
              <a:t>kell, hogy legyen egy </a:t>
            </a:r>
            <a:r>
              <a:rPr lang="hu-HU" altLang="hu-HU" sz="2400" smtClean="0"/>
              <a:t>nemadditív</a:t>
            </a:r>
            <a:r>
              <a:rPr lang="en-US" altLang="hu-HU" sz="2400" smtClean="0"/>
              <a:t> join</a:t>
            </a:r>
            <a:r>
              <a:rPr lang="hu-HU" altLang="hu-HU" sz="2400" smtClean="0"/>
              <a:t> dekompozíciója (R1, R2, … , Rn). Azaz minden ilyen r –re </a:t>
            </a:r>
            <a:br>
              <a:rPr lang="hu-HU" altLang="hu-HU" sz="2400" smtClean="0"/>
            </a:br>
            <a:r>
              <a:rPr lang="hu-HU" altLang="hu-HU" sz="2400" smtClean="0">
                <a:solidFill>
                  <a:schemeClr val="tx1"/>
                </a:solidFill>
              </a:rPr>
              <a:t>* (</a:t>
            </a:r>
            <a:r>
              <a:rPr lang="el-GR" altLang="hu-HU" sz="2400" smtClean="0">
                <a:solidFill>
                  <a:schemeClr val="tx1"/>
                </a:solidFill>
              </a:rPr>
              <a:t>π</a:t>
            </a:r>
            <a:r>
              <a:rPr lang="hu-HU" altLang="hu-HU" sz="2400" baseline="-25000" smtClean="0">
                <a:solidFill>
                  <a:schemeClr val="tx1"/>
                </a:solidFill>
              </a:rPr>
              <a:t>R</a:t>
            </a:r>
            <a:r>
              <a:rPr lang="hu-HU" altLang="hu-HU" sz="2400" baseline="-40000" smtClean="0">
                <a:solidFill>
                  <a:schemeClr val="tx1"/>
                </a:solidFill>
              </a:rPr>
              <a:t>1</a:t>
            </a:r>
            <a:r>
              <a:rPr lang="hu-HU" altLang="hu-HU" sz="2400" smtClean="0">
                <a:solidFill>
                  <a:schemeClr val="tx1"/>
                </a:solidFill>
              </a:rPr>
              <a:t>(r), …, </a:t>
            </a:r>
            <a:r>
              <a:rPr lang="el-GR" altLang="hu-HU" sz="2400" smtClean="0">
                <a:solidFill>
                  <a:schemeClr val="tx1"/>
                </a:solidFill>
              </a:rPr>
              <a:t>π</a:t>
            </a:r>
            <a:r>
              <a:rPr lang="hu-HU" altLang="hu-HU" sz="2400" baseline="-25000" smtClean="0">
                <a:solidFill>
                  <a:schemeClr val="tx1"/>
                </a:solidFill>
              </a:rPr>
              <a:t>R</a:t>
            </a:r>
            <a:r>
              <a:rPr lang="hu-HU" altLang="hu-HU" sz="2400" baseline="-40000" smtClean="0">
                <a:solidFill>
                  <a:schemeClr val="tx1"/>
                </a:solidFill>
              </a:rPr>
              <a:t>n</a:t>
            </a:r>
            <a:r>
              <a:rPr lang="hu-HU" altLang="hu-HU" sz="2400" smtClean="0">
                <a:solidFill>
                  <a:schemeClr val="tx1"/>
                </a:solidFill>
              </a:rPr>
              <a:t>(r))=r,</a:t>
            </a:r>
            <a:br>
              <a:rPr lang="hu-HU" altLang="hu-HU" sz="2400" smtClean="0">
                <a:solidFill>
                  <a:schemeClr val="tx1"/>
                </a:solidFill>
              </a:rPr>
            </a:br>
            <a:r>
              <a:rPr lang="hu-HU" altLang="hu-HU" sz="2400" smtClean="0"/>
              <a:t>Az így előírt megszorítást JD(R1,R2, …,Rn)-nel jelöljük.</a:t>
            </a:r>
          </a:p>
          <a:p>
            <a:r>
              <a:rPr lang="hu-HU" altLang="hu-HU" sz="2400" smtClean="0"/>
              <a:t>JD triviális: ha az R</a:t>
            </a:r>
            <a:r>
              <a:rPr lang="hu-HU" altLang="hu-HU" sz="2400" baseline="-25000" smtClean="0"/>
              <a:t>i</a:t>
            </a:r>
            <a:r>
              <a:rPr lang="hu-HU" altLang="hu-HU" sz="2400" smtClean="0"/>
              <a:t> relációs sémák egyike egyenlő R-rel.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5"/>
          <p:cNvSpPr>
            <a:spLocks noGrp="1"/>
          </p:cNvSpPr>
          <p:nvPr>
            <p:ph type="title"/>
          </p:nvPr>
        </p:nvSpPr>
        <p:spPr/>
        <p:txBody>
          <a:bodyPr/>
          <a:lstStyle/>
          <a:p>
            <a:r>
              <a:rPr lang="hu-HU" altLang="hu-HU" smtClean="0"/>
              <a:t>Kapcsolásfüggés és </a:t>
            </a:r>
            <a:br>
              <a:rPr lang="hu-HU" altLang="hu-HU" smtClean="0"/>
            </a:br>
            <a:r>
              <a:rPr lang="hu-HU" altLang="hu-HU" smtClean="0"/>
              <a:t>az ötödik normálforma</a:t>
            </a:r>
            <a:endParaRPr lang="en-US" altLang="hu-HU" smtClean="0"/>
          </a:p>
        </p:txBody>
      </p:sp>
      <p:sp>
        <p:nvSpPr>
          <p:cNvPr id="74755" name="Tartalom helye 1"/>
          <p:cNvSpPr>
            <a:spLocks noGrp="1"/>
          </p:cNvSpPr>
          <p:nvPr>
            <p:ph idx="1"/>
          </p:nvPr>
        </p:nvSpPr>
        <p:spPr/>
        <p:txBody>
          <a:bodyPr/>
          <a:lstStyle/>
          <a:p>
            <a:r>
              <a:rPr lang="hu-HU" altLang="hu-HU" sz="2400" dirty="0" smtClean="0"/>
              <a:t>Egy R relációséma ötödik normálformában (5NF-ben) van, figyelembe véve funkcionális, többértékű és kapcsolásfüggések egy F halmazát, ha minden F+</a:t>
            </a:r>
            <a:r>
              <a:rPr lang="hu-HU" altLang="hu-HU" sz="2400" dirty="0" err="1" smtClean="0"/>
              <a:t>-beli</a:t>
            </a:r>
            <a:r>
              <a:rPr lang="hu-HU" altLang="hu-HU" sz="2400" dirty="0" smtClean="0"/>
              <a:t> </a:t>
            </a:r>
            <a:r>
              <a:rPr lang="hu-HU" altLang="hu-HU" sz="2400" dirty="0" err="1" smtClean="0"/>
              <a:t>nemtriviális</a:t>
            </a:r>
            <a:r>
              <a:rPr lang="hu-HU" altLang="hu-HU" sz="2400" dirty="0" smtClean="0"/>
              <a:t> JD(R</a:t>
            </a:r>
            <a:r>
              <a:rPr lang="hu-HU" altLang="hu-HU" sz="2400" baseline="-25000" dirty="0" smtClean="0"/>
              <a:t>1</a:t>
            </a:r>
            <a:r>
              <a:rPr lang="hu-HU" altLang="hu-HU" sz="2400" dirty="0" smtClean="0"/>
              <a:t>,R</a:t>
            </a:r>
            <a:r>
              <a:rPr lang="hu-HU" altLang="hu-HU" sz="2400" baseline="-25000" dirty="0" smtClean="0"/>
              <a:t>2</a:t>
            </a:r>
            <a:r>
              <a:rPr lang="hu-HU" altLang="hu-HU" sz="2400" dirty="0" smtClean="0"/>
              <a:t>,…,</a:t>
            </a:r>
            <a:r>
              <a:rPr lang="hu-HU" altLang="hu-HU" sz="2400" dirty="0" err="1" smtClean="0"/>
              <a:t>R</a:t>
            </a:r>
            <a:r>
              <a:rPr lang="hu-HU" altLang="hu-HU" sz="2400" baseline="-25000" dirty="0" err="1" smtClean="0"/>
              <a:t>n</a:t>
            </a:r>
            <a:r>
              <a:rPr lang="hu-HU" altLang="hu-HU" sz="2400" dirty="0" smtClean="0"/>
              <a:t>) esetén minden </a:t>
            </a:r>
            <a:r>
              <a:rPr lang="hu-HU" altLang="hu-HU" sz="2400" dirty="0" err="1" smtClean="0"/>
              <a:t>R</a:t>
            </a:r>
            <a:r>
              <a:rPr lang="hu-HU" altLang="hu-HU" sz="2400" baseline="-25000" dirty="0" err="1" smtClean="0"/>
              <a:t>i</a:t>
            </a:r>
            <a:r>
              <a:rPr lang="hu-HU" altLang="hu-HU" sz="2400" dirty="0" smtClean="0"/>
              <a:t> szuperkulcsa R-nek.</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ím 2"/>
          <p:cNvSpPr>
            <a:spLocks noGrp="1"/>
          </p:cNvSpPr>
          <p:nvPr>
            <p:ph type="title"/>
          </p:nvPr>
        </p:nvSpPr>
        <p:spPr/>
        <p:txBody>
          <a:bodyPr/>
          <a:lstStyle/>
          <a:p>
            <a:r>
              <a:rPr lang="hu-HU" altLang="hu-HU" smtClean="0"/>
              <a:t>A normalizáció lépései</a:t>
            </a:r>
          </a:p>
        </p:txBody>
      </p:sp>
      <p:sp>
        <p:nvSpPr>
          <p:cNvPr id="76803" name="Tartalom helye 3"/>
          <p:cNvSpPr>
            <a:spLocks noGrp="1"/>
          </p:cNvSpPr>
          <p:nvPr>
            <p:ph idx="1"/>
          </p:nvPr>
        </p:nvSpPr>
        <p:spPr/>
        <p:txBody>
          <a:bodyPr/>
          <a:lstStyle/>
          <a:p>
            <a:r>
              <a:rPr lang="hu-HU" altLang="hu-HU" sz="2400" smtClean="0"/>
              <a:t>Kezedetben egy univerzális relációs séma van megadva R={A</a:t>
            </a:r>
            <a:r>
              <a:rPr lang="hu-HU" altLang="hu-HU" sz="2400" baseline="-25000" smtClean="0"/>
              <a:t>1</a:t>
            </a:r>
            <a:r>
              <a:rPr lang="hu-HU" altLang="hu-HU" sz="2400" smtClean="0"/>
              <a:t>, A</a:t>
            </a:r>
            <a:r>
              <a:rPr lang="hu-HU" altLang="hu-HU" sz="2400" baseline="-25000" smtClean="0"/>
              <a:t>2</a:t>
            </a:r>
            <a:r>
              <a:rPr lang="hu-HU" altLang="hu-HU" sz="2400" smtClean="0"/>
              <a:t>, … A</a:t>
            </a:r>
            <a:r>
              <a:rPr lang="hu-HU" altLang="hu-HU" sz="2400" baseline="-25000" smtClean="0"/>
              <a:t>n</a:t>
            </a:r>
            <a:r>
              <a:rPr lang="hu-HU" altLang="hu-HU" sz="2400" smtClean="0"/>
              <a:t>} (amely az adatbázis összes attribútumát tartalmazza)</a:t>
            </a:r>
          </a:p>
          <a:p>
            <a:r>
              <a:rPr lang="hu-HU" altLang="hu-HU" sz="2400" smtClean="0"/>
              <a:t>Az univerzális séma minden attribútumának neve egyedi. </a:t>
            </a:r>
          </a:p>
          <a:p>
            <a:r>
              <a:rPr lang="hu-HU" altLang="hu-HU" sz="2400" smtClean="0"/>
              <a:t>A modellező meghatározza az R-n fennálló funkcionális függések F halmazát. </a:t>
            </a:r>
          </a:p>
          <a:p>
            <a:r>
              <a:rPr lang="hu-HU" altLang="hu-HU" sz="2400" smtClean="0"/>
              <a:t>Az R univerzális relációs sémát relációs sémák egy halmazára bontjuk fel D= {R</a:t>
            </a:r>
            <a:r>
              <a:rPr lang="hu-HU" altLang="hu-HU" sz="2400" baseline="-25000" smtClean="0"/>
              <a:t>1</a:t>
            </a:r>
            <a:r>
              <a:rPr lang="hu-HU" altLang="hu-HU" sz="2400" smtClean="0"/>
              <a:t>, R</a:t>
            </a:r>
            <a:r>
              <a:rPr lang="hu-HU" altLang="hu-HU" sz="2400" baseline="-25000" smtClean="0"/>
              <a:t>2</a:t>
            </a:r>
            <a:r>
              <a:rPr lang="hu-HU" altLang="hu-HU" sz="2400" smtClean="0"/>
              <a:t>, … R</a:t>
            </a:r>
            <a:r>
              <a:rPr lang="hu-HU" altLang="hu-HU" sz="2400" baseline="-25000" smtClean="0"/>
              <a:t>m</a:t>
            </a:r>
            <a:r>
              <a:rPr lang="hu-HU" altLang="hu-HU" sz="2400" smtClean="0"/>
              <a:t>}  (D egy felbontása (dekompozíciója) R-nek</a:t>
            </a:r>
          </a:p>
          <a:p>
            <a:r>
              <a:rPr lang="hu-HU" altLang="hu-HU" sz="2400" smtClean="0"/>
              <a:t>Biztosítsuk, hogy R minden attribútuma legalább egy R</a:t>
            </a:r>
            <a:r>
              <a:rPr lang="hu-HU" altLang="hu-HU" sz="2400" baseline="-25000" smtClean="0"/>
              <a:t>i </a:t>
            </a:r>
            <a:r>
              <a:rPr lang="hu-HU" altLang="hu-HU" sz="2400" smtClean="0"/>
              <a:t>relációs sémában szerepeljen. (Attribútum megőrzés: egy attribútum sem veszik el.)</a:t>
            </a:r>
          </a:p>
          <a:p>
            <a:endParaRPr lang="hu-HU" altLang="hu-HU" sz="26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ím 2"/>
          <p:cNvSpPr>
            <a:spLocks noGrp="1"/>
          </p:cNvSpPr>
          <p:nvPr>
            <p:ph type="title"/>
          </p:nvPr>
        </p:nvSpPr>
        <p:spPr/>
        <p:txBody>
          <a:bodyPr/>
          <a:lstStyle/>
          <a:p>
            <a:r>
              <a:rPr lang="hu-HU" altLang="hu-HU" smtClean="0"/>
              <a:t>A normalizáció lépései</a:t>
            </a:r>
          </a:p>
        </p:txBody>
      </p:sp>
      <p:sp>
        <p:nvSpPr>
          <p:cNvPr id="77827" name="Tartalom helye 3"/>
          <p:cNvSpPr>
            <a:spLocks noGrp="1"/>
          </p:cNvSpPr>
          <p:nvPr>
            <p:ph idx="1"/>
          </p:nvPr>
        </p:nvSpPr>
        <p:spPr/>
        <p:txBody>
          <a:bodyPr/>
          <a:lstStyle/>
          <a:p>
            <a:r>
              <a:rPr lang="hu-HU" altLang="hu-HU" sz="2600" smtClean="0"/>
              <a:t>Függőség megőrzés feltétele:</a:t>
            </a:r>
            <a:br>
              <a:rPr lang="hu-HU" altLang="hu-HU" sz="2600" smtClean="0"/>
            </a:br>
            <a:r>
              <a:rPr lang="hu-HU" altLang="hu-HU" sz="2600" smtClean="0"/>
              <a:t>Jó lenne, ha minden R-ben megadott X-&gt;Y funkcionális függés közvetlenül szerepelne az R</a:t>
            </a:r>
            <a:r>
              <a:rPr lang="hu-HU" altLang="hu-HU" sz="2600" baseline="-25000" smtClean="0"/>
              <a:t>i </a:t>
            </a:r>
            <a:r>
              <a:rPr lang="hu-HU" altLang="hu-HU" sz="2600" smtClean="0"/>
              <a:t>relációs sémák (ahol R</a:t>
            </a:r>
            <a:r>
              <a:rPr lang="hu-HU" altLang="hu-HU" sz="2600" baseline="-25000" smtClean="0"/>
              <a:t>i  </a:t>
            </a:r>
            <a:r>
              <a:rPr lang="hu-HU" altLang="hu-HU" sz="2600" smtClean="0"/>
              <a:t>szerepel a D felbontásában) egyikében vagy valamely R</a:t>
            </a:r>
            <a:r>
              <a:rPr lang="hu-HU" altLang="hu-HU" sz="2600" baseline="-25000" smtClean="0"/>
              <a:t>i</a:t>
            </a:r>
            <a:r>
              <a:rPr lang="hu-HU" altLang="hu-HU" sz="2600" smtClean="0"/>
              <a:t>-ben megjelenő függésből következtethető lenne. </a:t>
            </a:r>
          </a:p>
          <a:p>
            <a:endParaRPr lang="hu-HU" altLang="hu-HU" sz="2600" smtClean="0"/>
          </a:p>
          <a:p>
            <a:endParaRPr lang="hu-HU" altLang="hu-HU" sz="26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hu-HU" altLang="hu-HU" dirty="0" smtClean="0"/>
              <a:t>1. irányelv</a:t>
            </a:r>
            <a:endParaRPr lang="en-US" altLang="hu-HU" dirty="0" smtClean="0"/>
          </a:p>
        </p:txBody>
      </p:sp>
      <p:sp>
        <p:nvSpPr>
          <p:cNvPr id="2" name="Szövegdoboz 1"/>
          <p:cNvSpPr txBox="1"/>
          <p:nvPr/>
        </p:nvSpPr>
        <p:spPr>
          <a:xfrm>
            <a:off x="685800" y="1471393"/>
            <a:ext cx="6365111" cy="646331"/>
          </a:xfrm>
          <a:prstGeom prst="rect">
            <a:avLst/>
          </a:prstGeom>
          <a:noFill/>
        </p:spPr>
        <p:txBody>
          <a:bodyPr wrap="square" rtlCol="0">
            <a:spAutoFit/>
          </a:bodyPr>
          <a:lstStyle/>
          <a:p>
            <a:r>
              <a:rPr lang="hu-HU" dirty="0" smtClean="0"/>
              <a:t>Az EMP_DEPT és az EMP_PROJ relációs sémák nem felelnek meg az 1. irányelvnek.</a:t>
            </a:r>
            <a:endParaRPr lang="hu-HU" dirty="0"/>
          </a:p>
        </p:txBody>
      </p:sp>
      <p:pic>
        <p:nvPicPr>
          <p:cNvPr id="5" name="Kép 4"/>
          <p:cNvPicPr>
            <a:picLocks noChangeAspect="1"/>
          </p:cNvPicPr>
          <p:nvPr/>
        </p:nvPicPr>
        <p:blipFill>
          <a:blip r:embed="rId2"/>
          <a:stretch>
            <a:fillRect/>
          </a:stretch>
        </p:blipFill>
        <p:spPr>
          <a:xfrm>
            <a:off x="685800" y="2362200"/>
            <a:ext cx="3714750" cy="4038600"/>
          </a:xfrm>
          <a:prstGeom prst="rect">
            <a:avLst/>
          </a:prstGeom>
        </p:spPr>
      </p:pic>
      <p:pic>
        <p:nvPicPr>
          <p:cNvPr id="6" name="Kép 5"/>
          <p:cNvPicPr>
            <a:picLocks noChangeAspect="1"/>
          </p:cNvPicPr>
          <p:nvPr/>
        </p:nvPicPr>
        <p:blipFill>
          <a:blip r:embed="rId3"/>
          <a:stretch>
            <a:fillRect/>
          </a:stretch>
        </p:blipFill>
        <p:spPr>
          <a:xfrm>
            <a:off x="4571206" y="2118689"/>
            <a:ext cx="3686175" cy="3895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76250" y="304800"/>
            <a:ext cx="8228013" cy="1143000"/>
          </a:xfrm>
        </p:spPr>
        <p:txBody>
          <a:bodyPr/>
          <a:lstStyle/>
          <a:p>
            <a:r>
              <a:rPr lang="en-US" altLang="hu-HU" sz="4000" smtClean="0"/>
              <a:t>Redund</a:t>
            </a:r>
            <a:r>
              <a:rPr lang="hu-HU" altLang="hu-HU" sz="4000" smtClean="0"/>
              <a:t>áns i</a:t>
            </a:r>
            <a:r>
              <a:rPr lang="en-US" altLang="hu-HU" sz="4000" smtClean="0"/>
              <a:t>nform</a:t>
            </a:r>
            <a:r>
              <a:rPr lang="hu-HU" altLang="hu-HU" sz="4000" smtClean="0"/>
              <a:t>áció</a:t>
            </a:r>
            <a:r>
              <a:rPr lang="en-US" altLang="hu-HU" sz="4000" smtClean="0"/>
              <a:t> </a:t>
            </a:r>
            <a:r>
              <a:rPr lang="hu-HU" altLang="hu-HU" sz="4000" smtClean="0"/>
              <a:t>a sorokban és a módosítási anomáliák</a:t>
            </a:r>
            <a:endParaRPr lang="en-US" altLang="hu-HU" sz="4000" smtClean="0"/>
          </a:p>
        </p:txBody>
      </p:sp>
      <p:sp>
        <p:nvSpPr>
          <p:cNvPr id="13315" name="Content Placeholder 2"/>
          <p:cNvSpPr>
            <a:spLocks noGrp="1"/>
          </p:cNvSpPr>
          <p:nvPr>
            <p:ph idx="1"/>
          </p:nvPr>
        </p:nvSpPr>
        <p:spPr/>
        <p:txBody>
          <a:bodyPr/>
          <a:lstStyle/>
          <a:p>
            <a:r>
              <a:rPr lang="hu-HU" altLang="hu-HU" sz="2800" dirty="0" smtClean="0"/>
              <a:t>Csoportosítsuk az attribútumokat több relációs sémába, amelynek jelentős hatása lehet a tárigényre</a:t>
            </a:r>
            <a:endParaRPr lang="en-US" altLang="hu-HU" sz="2800" dirty="0" smtClean="0"/>
          </a:p>
          <a:p>
            <a:r>
              <a:rPr lang="hu-HU" altLang="hu-HU" sz="2800" dirty="0" smtClean="0"/>
              <a:t>Ha több relációsémát egy relációsémában tárolunk, akkor azok módosítási anomáliákat okoznak</a:t>
            </a:r>
          </a:p>
          <a:p>
            <a:r>
              <a:rPr lang="hu-HU" altLang="hu-HU" sz="2800" dirty="0" smtClean="0"/>
              <a:t>A módosítási anomáliák típusai</a:t>
            </a:r>
            <a:r>
              <a:rPr lang="en-US" altLang="hu-HU" sz="2800" dirty="0" smtClean="0"/>
              <a:t>:</a:t>
            </a:r>
          </a:p>
          <a:p>
            <a:pPr lvl="1"/>
            <a:r>
              <a:rPr lang="hu-HU" altLang="hu-HU" sz="2000" dirty="0" smtClean="0"/>
              <a:t>Beszúrási (ha </a:t>
            </a:r>
            <a:r>
              <a:rPr lang="hu-HU" sz="2000" dirty="0" smtClean="0"/>
              <a:t>egy adatrekord beszúrása egy másik, hozzá logikailag nem kapcsolódó adatcsoport beszúrását követeli meg</a:t>
            </a:r>
            <a:r>
              <a:rPr lang="hu-HU" altLang="hu-HU" sz="2000" dirty="0" smtClean="0"/>
              <a:t>)</a:t>
            </a:r>
          </a:p>
          <a:p>
            <a:pPr lvl="1"/>
            <a:r>
              <a:rPr lang="hu-HU" altLang="hu-HU" sz="2000" dirty="0" smtClean="0"/>
              <a:t>Törlési (ha</a:t>
            </a:r>
            <a:r>
              <a:rPr lang="hu-HU" sz="2000" dirty="0" smtClean="0"/>
              <a:t> egy adat törlésével egy másik, hozzá logikailag nem kapcsolódó adatcsoportot is elveszítünk)</a:t>
            </a:r>
          </a:p>
          <a:p>
            <a:pPr lvl="1"/>
            <a:r>
              <a:rPr lang="hu-HU" altLang="hu-HU" sz="2000" dirty="0" smtClean="0"/>
              <a:t>Módosítási (</a:t>
            </a:r>
            <a:r>
              <a:rPr lang="hu-HU" sz="2000" dirty="0" smtClean="0"/>
              <a:t>ha egy relációban egy adat módosítása több helyen történő módosítást igényel)</a:t>
            </a:r>
            <a:endParaRPr lang="hu-HU" altLang="hu-HU" sz="2000" dirty="0" smtClean="0"/>
          </a:p>
          <a:p>
            <a:pPr lvl="1"/>
            <a:endParaRPr lang="en-US" altLang="hu-HU" dirty="0" smtClean="0"/>
          </a:p>
          <a:p>
            <a:endParaRPr lang="en-US" altLang="hu-HU"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hu-HU" sz="4000" smtClean="0"/>
              <a:t>Redund</a:t>
            </a:r>
            <a:r>
              <a:rPr lang="hu-HU" altLang="hu-HU" sz="4000" smtClean="0"/>
              <a:t>áns i</a:t>
            </a:r>
            <a:r>
              <a:rPr lang="en-US" altLang="hu-HU" sz="4000" smtClean="0"/>
              <a:t>nform</a:t>
            </a:r>
            <a:r>
              <a:rPr lang="hu-HU" altLang="hu-HU" sz="4000" smtClean="0"/>
              <a:t>áció</a:t>
            </a:r>
            <a:r>
              <a:rPr lang="en-US" altLang="hu-HU" sz="4000" smtClean="0"/>
              <a:t> </a:t>
            </a:r>
            <a:r>
              <a:rPr lang="hu-HU" altLang="hu-HU" sz="4000" smtClean="0"/>
              <a:t>a sorokban és a módosítási anomáliák</a:t>
            </a:r>
            <a:endParaRPr lang="en-US" altLang="hu-HU" sz="4000" smtClean="0"/>
          </a:p>
        </p:txBody>
      </p:sp>
      <p:sp>
        <p:nvSpPr>
          <p:cNvPr id="14339" name="Content Placeholder 2"/>
          <p:cNvSpPr>
            <a:spLocks noGrp="1"/>
          </p:cNvSpPr>
          <p:nvPr>
            <p:ph idx="1"/>
          </p:nvPr>
        </p:nvSpPr>
        <p:spPr>
          <a:xfrm>
            <a:off x="457200" y="1600200"/>
            <a:ext cx="8228013" cy="4524375"/>
          </a:xfrm>
        </p:spPr>
        <p:txBody>
          <a:bodyPr/>
          <a:lstStyle/>
          <a:p>
            <a:r>
              <a:rPr lang="hu-HU" altLang="hu-HU" sz="2600" smtClean="0"/>
              <a:t>Beszúrási anomáliák (EMP_DEPT reláció)</a:t>
            </a:r>
          </a:p>
          <a:p>
            <a:pPr lvl="1"/>
            <a:r>
              <a:rPr lang="hu-HU" altLang="hu-HU" sz="2200" smtClean="0"/>
              <a:t>Két ugyanolyan számmal rendelkező részleg neve lehet különböző, amely sérti a konzisztenciát</a:t>
            </a:r>
          </a:p>
          <a:p>
            <a:pPr lvl="1"/>
            <a:r>
              <a:rPr lang="hu-HU" altLang="hu-HU" sz="2200" smtClean="0"/>
              <a:t>Hogyan tudunk beszúrni olyan részleget, amelynek nincs dolgozója? </a:t>
            </a:r>
            <a:endParaRPr lang="en-US" altLang="hu-HU" sz="2200" smtClean="0"/>
          </a:p>
          <a:p>
            <a:r>
              <a:rPr lang="hu-HU" altLang="hu-HU" sz="2600" smtClean="0"/>
              <a:t>Törlési anomáliák</a:t>
            </a:r>
          </a:p>
          <a:p>
            <a:pPr lvl="1"/>
            <a:r>
              <a:rPr lang="hu-HU" altLang="hu-HU" sz="2200" smtClean="0"/>
              <a:t>Ha a részleg utolsó dolgozóját töröljük, akkor vele együtt a részleget is töröljük. </a:t>
            </a:r>
            <a:endParaRPr lang="en-US" altLang="hu-HU" sz="2200" smtClean="0"/>
          </a:p>
          <a:p>
            <a:r>
              <a:rPr lang="en-US" altLang="hu-HU" sz="2600" smtClean="0"/>
              <a:t>M</a:t>
            </a:r>
            <a:r>
              <a:rPr lang="hu-HU" altLang="hu-HU" sz="2600" smtClean="0"/>
              <a:t>ódosítási anomáliák </a:t>
            </a:r>
          </a:p>
          <a:p>
            <a:pPr lvl="1"/>
            <a:r>
              <a:rPr lang="hu-HU" altLang="hu-HU" sz="2200" smtClean="0"/>
              <a:t>Ha egy részleg nevét módosítjuk egy sorban, akkor minden ugyanolyan számmal rendelkező részleg nevét is módosítani kell. </a:t>
            </a:r>
            <a:endParaRPr lang="en-US" altLang="hu-HU" smtClean="0"/>
          </a:p>
          <a:p>
            <a:endParaRPr lang="en-US" altLang="hu-HU"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hu-HU" altLang="hu-HU" smtClean="0"/>
              <a:t>2. irányelv</a:t>
            </a:r>
            <a:endParaRPr lang="en-US" altLang="hu-HU" smtClean="0"/>
          </a:p>
        </p:txBody>
      </p:sp>
      <p:sp>
        <p:nvSpPr>
          <p:cNvPr id="15363" name="Content Placeholder 2"/>
          <p:cNvSpPr>
            <a:spLocks noGrp="1"/>
          </p:cNvSpPr>
          <p:nvPr>
            <p:ph idx="1"/>
          </p:nvPr>
        </p:nvSpPr>
        <p:spPr/>
        <p:txBody>
          <a:bodyPr/>
          <a:lstStyle/>
          <a:p>
            <a:r>
              <a:rPr lang="hu-HU" altLang="hu-HU" smtClean="0"/>
              <a:t>Olyan relációs sémát tervezzünk, amelyben nem jelennek meg a módosítási anomáliák</a:t>
            </a:r>
            <a:endParaRPr lang="en-US" altLang="hu-HU" smtClean="0"/>
          </a:p>
          <a:p>
            <a:r>
              <a:rPr lang="hu-HU" altLang="hu-HU" smtClean="0"/>
              <a:t>Ha mégis megjelenik módosítási anomália:</a:t>
            </a:r>
            <a:endParaRPr lang="en-US" altLang="hu-HU" smtClean="0"/>
          </a:p>
          <a:p>
            <a:pPr lvl="1"/>
            <a:r>
              <a:rPr lang="hu-HU" altLang="hu-HU" smtClean="0"/>
              <a:t>Jelöljük egyértelműen</a:t>
            </a:r>
            <a:endParaRPr lang="en-US" altLang="hu-HU" smtClean="0"/>
          </a:p>
          <a:p>
            <a:pPr lvl="1"/>
            <a:r>
              <a:rPr lang="hu-HU" altLang="hu-HU" smtClean="0"/>
              <a:t>Biztosítsuk, hogy az adatbázison dolgozó programok megfelelően működnek</a:t>
            </a:r>
            <a:endParaRPr lang="en-US" altLang="hu-HU" smtClean="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1189</TotalTime>
  <Words>2728</Words>
  <Application>Microsoft Office PowerPoint</Application>
  <PresentationFormat>Diavetítés a képernyőre (4:3 oldalarány)</PresentationFormat>
  <Paragraphs>502</Paragraphs>
  <Slides>56</Slides>
  <Notes>19</Notes>
  <HiddenSlides>2</HiddenSlides>
  <MMClips>0</MMClips>
  <ScaleCrop>false</ScaleCrop>
  <HeadingPairs>
    <vt:vector size="6" baseType="variant">
      <vt:variant>
        <vt:lpstr>Használt betűtípusok</vt:lpstr>
      </vt:variant>
      <vt:variant>
        <vt:i4>7</vt:i4>
      </vt:variant>
      <vt:variant>
        <vt:lpstr>Téma</vt:lpstr>
      </vt:variant>
      <vt:variant>
        <vt:i4>2</vt:i4>
      </vt:variant>
      <vt:variant>
        <vt:lpstr>Diacímek</vt:lpstr>
      </vt:variant>
      <vt:variant>
        <vt:i4>56</vt:i4>
      </vt:variant>
    </vt:vector>
  </HeadingPairs>
  <TitlesOfParts>
    <vt:vector size="65" baseType="lpstr">
      <vt:lpstr>Arial</vt:lpstr>
      <vt:lpstr>Calibri</vt:lpstr>
      <vt:lpstr>Century Gothic</vt:lpstr>
      <vt:lpstr>Symbol</vt:lpstr>
      <vt:lpstr>Times New Roman</vt:lpstr>
      <vt:lpstr>Wingdings</vt:lpstr>
      <vt:lpstr>ヒラギノ角ゴ Pro W3</vt:lpstr>
      <vt:lpstr>Default Design</vt:lpstr>
      <vt:lpstr>Office Theme</vt:lpstr>
      <vt:lpstr>PowerPoint bemutató</vt:lpstr>
      <vt:lpstr>Relációs adatbázis tervezése</vt:lpstr>
      <vt:lpstr>A relációs sémák informális tervezési irányelvi</vt:lpstr>
      <vt:lpstr>A reláció attribútumainak szemantikája érthető legyen</vt:lpstr>
      <vt:lpstr>1. irányelv</vt:lpstr>
      <vt:lpstr>1. irányelv</vt:lpstr>
      <vt:lpstr>Redundáns információ a sorokban és a módosítási anomáliák</vt:lpstr>
      <vt:lpstr>Redundáns információ a sorokban és a módosítási anomáliák</vt:lpstr>
      <vt:lpstr>2. irányelv</vt:lpstr>
      <vt:lpstr>NULL értékek a sorokban</vt:lpstr>
      <vt:lpstr>3. Irányelv </vt:lpstr>
      <vt:lpstr>Kerüljük a NULL értékeket</vt:lpstr>
      <vt:lpstr>Generation of Spurious Tuples</vt:lpstr>
      <vt:lpstr>Guideline 4</vt:lpstr>
      <vt:lpstr>Funkcionális függés</vt:lpstr>
      <vt:lpstr>A funkcionális függés definíciója</vt:lpstr>
      <vt:lpstr>A funkcionális függés</vt:lpstr>
      <vt:lpstr>A funkcionális függés definíciója</vt:lpstr>
      <vt:lpstr>A funkcionális függés tulajdonságai</vt:lpstr>
      <vt:lpstr>Lezárt</vt:lpstr>
      <vt:lpstr>Lezárt</vt:lpstr>
      <vt:lpstr>Armstrong axióma</vt:lpstr>
      <vt:lpstr>Relációk normalizációja</vt:lpstr>
      <vt:lpstr>Normálformák a gyakorlatban</vt:lpstr>
      <vt:lpstr>Kulcs és a kulcsban résztvevő attribútumok definíciója</vt:lpstr>
      <vt:lpstr>Első Normálforma</vt:lpstr>
      <vt:lpstr>Első Normálforma</vt:lpstr>
      <vt:lpstr>Első Normálforma</vt:lpstr>
      <vt:lpstr>Első Normálforma</vt:lpstr>
      <vt:lpstr>Első Normálforma</vt:lpstr>
      <vt:lpstr>Részleges függés</vt:lpstr>
      <vt:lpstr>Második Normálforma</vt:lpstr>
      <vt:lpstr>Második Normálforma</vt:lpstr>
      <vt:lpstr>Második Normálforma</vt:lpstr>
      <vt:lpstr>Tranzitív függés</vt:lpstr>
      <vt:lpstr>Harmadik Normálforma</vt:lpstr>
      <vt:lpstr>Harmadik Normálforma</vt:lpstr>
      <vt:lpstr>Harmadik Normálforma</vt:lpstr>
      <vt:lpstr>Boyce-Codd Normálforma</vt:lpstr>
      <vt:lpstr>Boyce-Codd Normálforma</vt:lpstr>
      <vt:lpstr>Boyce-Codd Normálforma</vt:lpstr>
      <vt:lpstr>Többértékű függés  (Multivalued Dependency)</vt:lpstr>
      <vt:lpstr>Többértékű függés</vt:lpstr>
      <vt:lpstr>Többértékű függés és a negyedik normálforma</vt:lpstr>
      <vt:lpstr>Többértékű függés</vt:lpstr>
      <vt:lpstr>Negyedik Normálforma</vt:lpstr>
      <vt:lpstr>Negyedik Normálforma</vt:lpstr>
      <vt:lpstr>Negyedik Normálforma</vt:lpstr>
      <vt:lpstr>Kapcsolásfüggés (Join Dependencies) és  az ötödik normálforma</vt:lpstr>
      <vt:lpstr>Kapcsolásfüggés és  az ötödik normálforma</vt:lpstr>
      <vt:lpstr>Kapcsolásfüggés és  az ötödik normálforma</vt:lpstr>
      <vt:lpstr>Kapcsolásfüggés és  az ötödik normálforma</vt:lpstr>
      <vt:lpstr>Kapcsolásfüggés és  az ötödik normálforma</vt:lpstr>
      <vt:lpstr>Kapcsolásfüggés és  az ötödik normálforma</vt:lpstr>
      <vt:lpstr>A normalizáció lépései</vt:lpstr>
      <vt:lpstr>A normalizáció lépései</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Ani</cp:lastModifiedBy>
  <cp:revision>140</cp:revision>
  <dcterms:created xsi:type="dcterms:W3CDTF">2010-05-06T15:58:58Z</dcterms:created>
  <dcterms:modified xsi:type="dcterms:W3CDTF">2016-10-08T08:41:00Z</dcterms:modified>
</cp:coreProperties>
</file>