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34"/>
  </p:notesMasterIdLst>
  <p:sldIdLst>
    <p:sldId id="257" r:id="rId3"/>
    <p:sldId id="300" r:id="rId4"/>
    <p:sldId id="302" r:id="rId5"/>
    <p:sldId id="313" r:id="rId6"/>
    <p:sldId id="303" r:id="rId7"/>
    <p:sldId id="314" r:id="rId8"/>
    <p:sldId id="339" r:id="rId9"/>
    <p:sldId id="315" r:id="rId10"/>
    <p:sldId id="316" r:id="rId11"/>
    <p:sldId id="340" r:id="rId12"/>
    <p:sldId id="318" r:id="rId13"/>
    <p:sldId id="304" r:id="rId14"/>
    <p:sldId id="319" r:id="rId15"/>
    <p:sldId id="320" r:id="rId16"/>
    <p:sldId id="337" r:id="rId17"/>
    <p:sldId id="321" r:id="rId18"/>
    <p:sldId id="335" r:id="rId19"/>
    <p:sldId id="322" r:id="rId20"/>
    <p:sldId id="323" r:id="rId21"/>
    <p:sldId id="306" r:id="rId22"/>
    <p:sldId id="305" r:id="rId23"/>
    <p:sldId id="341" r:id="rId24"/>
    <p:sldId id="307" r:id="rId25"/>
    <p:sldId id="324" r:id="rId26"/>
    <p:sldId id="325" r:id="rId27"/>
    <p:sldId id="326" r:id="rId28"/>
    <p:sldId id="327" r:id="rId29"/>
    <p:sldId id="309" r:id="rId30"/>
    <p:sldId id="332" r:id="rId31"/>
    <p:sldId id="333" r:id="rId32"/>
    <p:sldId id="33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FC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3" autoAdjust="0"/>
    <p:restoredTop sz="71309" autoAdjust="0"/>
  </p:normalViewPr>
  <p:slideViewPr>
    <p:cSldViewPr>
      <p:cViewPr varScale="1">
        <p:scale>
          <a:sx n="58" d="100"/>
          <a:sy n="58" d="100"/>
        </p:scale>
        <p:origin x="16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19D794D-7928-4AAB-B5EF-9EE2B75561E7}" type="datetimeFigureOut">
              <a:rPr lang="en-US"/>
              <a:pPr>
                <a:defRPr/>
              </a:pPr>
              <a:t>10/2/2016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BDC239-E438-4E01-B1C9-1F4069075605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93047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u-HU" altLang="hu-HU" smtClean="0"/>
              <a:t>Each department has a unique name, a unique number, an employee who manages the department. We keep track of the starrt date when that employee began managing the department</a:t>
            </a:r>
          </a:p>
          <a:p>
            <a:r>
              <a:rPr lang="hu-HU" altLang="hu-HU" smtClean="0"/>
              <a:t>A department may have several locations.</a:t>
            </a:r>
          </a:p>
          <a:p>
            <a:r>
              <a:rPr lang="hu-HU" altLang="hu-HU" smtClean="0"/>
              <a:t>Project: unique name,, unique number, single location</a:t>
            </a:r>
          </a:p>
          <a:p>
            <a:endParaRPr lang="hu-HU" altLang="hu-HU" smtClean="0"/>
          </a:p>
          <a:p>
            <a:r>
              <a:rPr lang="hu-HU" altLang="hu-HU" smtClean="0"/>
              <a:t>An employee is assigned to a department, may work on several projects (which are not neccesarly controlled by the same deparment)</a:t>
            </a:r>
          </a:p>
          <a:p>
            <a:r>
              <a:rPr lang="hu-HU" altLang="hu-HU" smtClean="0"/>
              <a:t>We keep track of the current number of hours per week that an employee works on each project. </a:t>
            </a:r>
          </a:p>
          <a:p>
            <a:r>
              <a:rPr lang="hu-HU" altLang="hu-HU" smtClean="0"/>
              <a:t>An employee can have a direct supervisor (who is another employee)</a:t>
            </a:r>
          </a:p>
        </p:txBody>
      </p:sp>
      <p:sp>
        <p:nvSpPr>
          <p:cNvPr id="11268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1A2F2A-4081-4EC8-8BE9-91C459DFFDB6}" type="slidenum">
              <a:rPr lang="en-US" altLang="hu-HU" smtClean="0"/>
              <a:pPr/>
              <a:t>3</a:t>
            </a:fld>
            <a:endParaRPr lang="en-US" altLang="hu-HU" smtClean="0"/>
          </a:p>
        </p:txBody>
      </p:sp>
    </p:spTree>
    <p:extLst>
      <p:ext uri="{BB962C8B-B14F-4D97-AF65-F5344CB8AC3E}">
        <p14:creationId xmlns:p14="http://schemas.microsoft.com/office/powerpoint/2010/main" val="126496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hu-HU" smtClean="0"/>
          </a:p>
        </p:txBody>
      </p:sp>
      <p:sp>
        <p:nvSpPr>
          <p:cNvPr id="16388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9AD04C-D49D-43F7-9AC2-0AD71BB2AFFA}" type="slidenum">
              <a:rPr lang="en-US" altLang="hu-HU" smtClean="0"/>
              <a:pPr/>
              <a:t>7</a:t>
            </a:fld>
            <a:endParaRPr lang="en-US" altLang="hu-HU" smtClean="0"/>
          </a:p>
        </p:txBody>
      </p:sp>
    </p:spTree>
    <p:extLst>
      <p:ext uri="{BB962C8B-B14F-4D97-AF65-F5344CB8AC3E}">
        <p14:creationId xmlns:p14="http://schemas.microsoft.com/office/powerpoint/2010/main" val="19373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u-HU" altLang="hu-HU" smtClean="0"/>
              <a:t>Attribútum helyett kapcsolat</a:t>
            </a:r>
          </a:p>
        </p:txBody>
      </p:sp>
      <p:sp>
        <p:nvSpPr>
          <p:cNvPr id="22532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223653-6941-4968-ABAD-0FE67600C499}" type="slidenum">
              <a:rPr lang="en-US" altLang="hu-HU" smtClean="0"/>
              <a:pPr/>
              <a:t>12</a:t>
            </a:fld>
            <a:endParaRPr lang="en-US" altLang="hu-HU" smtClean="0"/>
          </a:p>
        </p:txBody>
      </p:sp>
    </p:spTree>
    <p:extLst>
      <p:ext uri="{BB962C8B-B14F-4D97-AF65-F5344CB8AC3E}">
        <p14:creationId xmlns:p14="http://schemas.microsoft.com/office/powerpoint/2010/main" val="204945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u-HU" altLang="hu-HU" smtClean="0"/>
              <a:t>Strong entity type: it has key attribute</a:t>
            </a:r>
          </a:p>
        </p:txBody>
      </p:sp>
      <p:sp>
        <p:nvSpPr>
          <p:cNvPr id="31748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E73536-0064-44E0-9CC3-D62B476A4CF9}" type="slidenum">
              <a:rPr lang="en-US" altLang="hu-HU" smtClean="0"/>
              <a:pPr/>
              <a:t>20</a:t>
            </a:fld>
            <a:endParaRPr lang="en-US" altLang="hu-HU" smtClean="0"/>
          </a:p>
        </p:txBody>
      </p:sp>
    </p:spTree>
    <p:extLst>
      <p:ext uri="{BB962C8B-B14F-4D97-AF65-F5344CB8AC3E}">
        <p14:creationId xmlns:p14="http://schemas.microsoft.com/office/powerpoint/2010/main" val="1740079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u-HU" altLang="hu-HU" smtClean="0"/>
              <a:t>Egyedtípus: csupa nagybetű</a:t>
            </a:r>
          </a:p>
          <a:p>
            <a:r>
              <a:rPr lang="hu-HU" altLang="hu-HU" smtClean="0"/>
              <a:t>Attribútum, nagy kezdő, a többi kicsi</a:t>
            </a:r>
          </a:p>
          <a:p>
            <a:r>
              <a:rPr lang="hu-HU" altLang="hu-HU" smtClean="0"/>
              <a:t>Szerepkör: csupa kicsi</a:t>
            </a:r>
          </a:p>
          <a:p>
            <a:endParaRPr lang="hu-HU" altLang="hu-HU" smtClean="0"/>
          </a:p>
        </p:txBody>
      </p:sp>
      <p:sp>
        <p:nvSpPr>
          <p:cNvPr id="35844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B93CA7-AAF8-491C-B4B9-112B3776172D}" type="slidenum">
              <a:rPr lang="en-US" altLang="hu-HU" smtClean="0"/>
              <a:pPr/>
              <a:t>24</a:t>
            </a:fld>
            <a:endParaRPr lang="en-US" altLang="hu-HU" smtClean="0"/>
          </a:p>
        </p:txBody>
      </p:sp>
    </p:spTree>
    <p:extLst>
      <p:ext uri="{BB962C8B-B14F-4D97-AF65-F5344CB8AC3E}">
        <p14:creationId xmlns:p14="http://schemas.microsoft.com/office/powerpoint/2010/main" val="445406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u-HU" altLang="hu-HU" smtClean="0"/>
              <a:t>Számosság, szorosság jelülése n-edfokú kapcsolatok esetén</a:t>
            </a:r>
          </a:p>
        </p:txBody>
      </p:sp>
      <p:sp>
        <p:nvSpPr>
          <p:cNvPr id="44036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41A917-BD7D-4A98-B8EF-0B6FFD2E8A89}" type="slidenum">
              <a:rPr lang="en-US" altLang="hu-HU" smtClean="0"/>
              <a:pPr/>
              <a:t>31</a:t>
            </a:fld>
            <a:endParaRPr lang="en-US" altLang="hu-HU" smtClean="0"/>
          </a:p>
        </p:txBody>
      </p:sp>
    </p:spTree>
    <p:extLst>
      <p:ext uri="{BB962C8B-B14F-4D97-AF65-F5344CB8AC3E}">
        <p14:creationId xmlns:p14="http://schemas.microsoft.com/office/powerpoint/2010/main" val="403761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41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0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5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800000"/>
              </a:buClr>
              <a:buFont typeface="Wingdings" pitchFamily="2" charset="2"/>
              <a:buChar char="§"/>
              <a:defRPr/>
            </a:lvl1pPr>
            <a:lvl2pPr>
              <a:buClr>
                <a:srgbClr val="0070C0"/>
              </a:buClr>
              <a:buSzPct val="80000"/>
              <a:buFont typeface="Wingdings" pitchFamily="2" charset="2"/>
              <a:buChar char="§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14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67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2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57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4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668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64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88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232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74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09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381000" y="2209800"/>
            <a:ext cx="30480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hu-HU" sz="2800" b="1" smtClean="0">
                <a:solidFill>
                  <a:srgbClr val="800000"/>
                </a:solidFill>
                <a:latin typeface="Century Gothic" panose="020B0502020202020204" pitchFamily="34" charset="0"/>
              </a:rPr>
              <a:t>Chapter 1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altLang="hu-HU" sz="3000" b="1" smtClean="0">
                <a:solidFill>
                  <a:srgbClr val="800000"/>
                </a:solidFill>
                <a:latin typeface="Century Gothic" panose="020B0502020202020204" pitchFamily="34" charset="0"/>
              </a:rPr>
              <a:t>Databases and Database Users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428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3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6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80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96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628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59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hu-HU" smtClean="0"/>
              <a:t>Click to edit the title text format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hu-HU" smtClean="0"/>
              <a:t>Click to edit the outline text format</a:t>
            </a:r>
          </a:p>
          <a:p>
            <a:pPr lvl="1"/>
            <a:r>
              <a:rPr lang="en-GB" altLang="hu-HU" smtClean="0"/>
              <a:t>Second Outline Level</a:t>
            </a:r>
          </a:p>
          <a:p>
            <a:pPr lvl="2"/>
            <a:r>
              <a:rPr lang="en-GB" altLang="hu-HU" smtClean="0"/>
              <a:t>Third Outline Level</a:t>
            </a:r>
          </a:p>
          <a:p>
            <a:pPr lvl="3"/>
            <a:r>
              <a:rPr lang="en-GB" altLang="hu-HU" smtClean="0"/>
              <a:t>Fourth Outline Level</a:t>
            </a:r>
          </a:p>
          <a:p>
            <a:pPr lvl="4"/>
            <a:r>
              <a:rPr lang="en-GB" altLang="hu-HU" smtClean="0"/>
              <a:t>Fifth Outline Level</a:t>
            </a:r>
          </a:p>
          <a:p>
            <a:pPr lvl="4"/>
            <a:r>
              <a:rPr lang="en-GB" altLang="hu-HU" smtClean="0"/>
              <a:t>Sixth Outline Level</a:t>
            </a:r>
          </a:p>
          <a:p>
            <a:pPr lvl="4"/>
            <a:r>
              <a:rPr lang="en-GB" altLang="hu-HU" smtClean="0"/>
              <a:t>Seventh Outline Level</a:t>
            </a:r>
          </a:p>
          <a:p>
            <a:pPr lvl="4"/>
            <a:r>
              <a:rPr lang="en-GB" altLang="hu-HU" smtClean="0"/>
              <a:t>Eighth Outline Level</a:t>
            </a:r>
          </a:p>
          <a:p>
            <a:pPr lvl="4"/>
            <a:r>
              <a:rPr lang="en-GB" altLang="hu-HU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381000" y="2209800"/>
            <a:ext cx="81534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875"/>
              </a:spcBef>
            </a:pPr>
            <a:r>
              <a:rPr lang="en-US" altLang="hu-HU" sz="3000" b="1" dirty="0">
                <a:latin typeface="Century Gothic" panose="020B0502020202020204" pitchFamily="34" charset="0"/>
              </a:rPr>
              <a:t>Entity-Relationship (ER)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smtClean="0"/>
              <a:t>E</a:t>
            </a:r>
            <a:r>
              <a:rPr lang="hu-HU" altLang="hu-HU" smtClean="0"/>
              <a:t>gyedtípus</a:t>
            </a:r>
            <a:r>
              <a:rPr lang="en-US" altLang="hu-HU" smtClean="0"/>
              <a:t>, E</a:t>
            </a:r>
            <a:r>
              <a:rPr lang="hu-HU" altLang="hu-HU" smtClean="0"/>
              <a:t>gyedhalmaz</a:t>
            </a:r>
            <a:r>
              <a:rPr lang="en-US" altLang="hu-HU" smtClean="0"/>
              <a:t>, </a:t>
            </a:r>
            <a:r>
              <a:rPr lang="hu-HU" altLang="hu-HU" smtClean="0"/>
              <a:t>Azonosító</a:t>
            </a:r>
            <a:r>
              <a:rPr lang="en-US" altLang="hu-HU" smtClean="0"/>
              <a:t>, </a:t>
            </a:r>
            <a:r>
              <a:rPr lang="hu-HU" altLang="hu-HU" smtClean="0"/>
              <a:t>és Értékhalmaz</a:t>
            </a:r>
            <a:endParaRPr lang="en-US" altLang="hu-HU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b="1" smtClean="0"/>
              <a:t>Értékhalmaz</a:t>
            </a:r>
            <a:r>
              <a:rPr lang="en-US" altLang="hu-HU" b="1" smtClean="0"/>
              <a:t> </a:t>
            </a:r>
            <a:r>
              <a:rPr lang="en-US" altLang="hu-HU" smtClean="0"/>
              <a:t>(</a:t>
            </a:r>
            <a:r>
              <a:rPr lang="hu-HU" altLang="hu-HU" smtClean="0"/>
              <a:t>vagy</a:t>
            </a:r>
            <a:r>
              <a:rPr lang="en-US" altLang="hu-HU" smtClean="0"/>
              <a:t> </a:t>
            </a:r>
            <a:r>
              <a:rPr lang="hu-HU" altLang="hu-HU" b="1" smtClean="0"/>
              <a:t>értéktartomány</a:t>
            </a:r>
            <a:r>
              <a:rPr lang="en-US" altLang="hu-HU" smtClean="0"/>
              <a:t>)</a:t>
            </a:r>
          </a:p>
          <a:p>
            <a:pPr lvl="1"/>
            <a:r>
              <a:rPr lang="hu-HU" altLang="hu-HU" smtClean="0"/>
              <a:t>Az egyedek attribútumaihoz rendelhető értékek tartományát határozza meg. </a:t>
            </a:r>
            <a:endParaRPr lang="en-US" altLang="hu-HU" smtClean="0"/>
          </a:p>
          <a:p>
            <a:pPr lvl="2"/>
            <a:endParaRPr lang="en-US" altLang="hu-HU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A COMPANY adatbázis </a:t>
            </a:r>
            <a:br>
              <a:rPr lang="hu-HU" altLang="hu-HU" smtClean="0"/>
            </a:br>
            <a:r>
              <a:rPr lang="hu-HU" altLang="hu-HU" smtClean="0"/>
              <a:t>kezdeti terve</a:t>
            </a:r>
            <a:endParaRPr lang="en-US" altLang="hu-HU" smtClean="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63722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1981200"/>
            <a:ext cx="33718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013" cy="1143000"/>
          </a:xfrm>
        </p:spPr>
        <p:txBody>
          <a:bodyPr/>
          <a:lstStyle/>
          <a:p>
            <a:r>
              <a:rPr lang="hu-HU" altLang="hu-HU" smtClean="0"/>
              <a:t>Kapcsolattípus</a:t>
            </a:r>
            <a:r>
              <a:rPr lang="en-US" altLang="hu-HU" smtClean="0"/>
              <a:t>, </a:t>
            </a:r>
            <a:r>
              <a:rPr lang="hu-HU" altLang="hu-HU" smtClean="0"/>
              <a:t>Kapcsolatok halmaza</a:t>
            </a:r>
            <a:r>
              <a:rPr lang="en-US" altLang="hu-HU" smtClean="0"/>
              <a:t>, </a:t>
            </a:r>
            <a:r>
              <a:rPr lang="hu-HU" altLang="hu-HU" smtClean="0"/>
              <a:t>Szerepkörök</a:t>
            </a:r>
            <a:r>
              <a:rPr lang="en-US" altLang="hu-HU" smtClean="0"/>
              <a:t>, </a:t>
            </a:r>
            <a:r>
              <a:rPr lang="hu-HU" altLang="hu-HU" smtClean="0"/>
              <a:t>és</a:t>
            </a:r>
            <a:r>
              <a:rPr lang="en-US" altLang="hu-HU" smtClean="0"/>
              <a:t> Stru</a:t>
            </a:r>
            <a:r>
              <a:rPr lang="hu-HU" altLang="hu-HU" smtClean="0"/>
              <a:t>k</a:t>
            </a:r>
            <a:r>
              <a:rPr lang="en-US" altLang="hu-HU" smtClean="0"/>
              <a:t>tur</a:t>
            </a:r>
            <a:r>
              <a:rPr lang="hu-HU" altLang="hu-HU" smtClean="0"/>
              <a:t>ális Megszorítások</a:t>
            </a:r>
            <a:endParaRPr lang="en-US" altLang="hu-HU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4071938"/>
          </a:xfrm>
        </p:spPr>
        <p:txBody>
          <a:bodyPr/>
          <a:lstStyle/>
          <a:p>
            <a:r>
              <a:rPr lang="hu-HU" altLang="hu-HU" b="1" smtClean="0"/>
              <a:t>Kapcsolat</a:t>
            </a:r>
            <a:endParaRPr lang="en-US" altLang="hu-HU" b="1" smtClean="0"/>
          </a:p>
          <a:p>
            <a:pPr lvl="1"/>
            <a:r>
              <a:rPr lang="hu-HU" altLang="hu-HU" smtClean="0"/>
              <a:t>Ha egy attribútum egy másik egyedtípusra hivatkozik</a:t>
            </a:r>
            <a:endParaRPr lang="en-US" altLang="hu-HU" smtClean="0"/>
          </a:p>
          <a:p>
            <a:pPr lvl="1"/>
            <a:r>
              <a:rPr lang="hu-HU" altLang="hu-HU" smtClean="0"/>
              <a:t>Akkor a hivatkozást attribútum helyett kapcsolattal reprezentáljuk</a:t>
            </a:r>
            <a:endParaRPr lang="en-US" altLang="hu-HU" smtClean="0"/>
          </a:p>
          <a:p>
            <a:pPr lvl="1"/>
            <a:endParaRPr lang="en-US" altLang="hu-HU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Kapcsolat</a:t>
            </a:r>
            <a:endParaRPr lang="en-US" altLang="hu-HU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b="1" smtClean="0"/>
              <a:t>Kapcsolattípus</a:t>
            </a:r>
            <a:r>
              <a:rPr lang="en-US" altLang="hu-HU" b="1" smtClean="0"/>
              <a:t> </a:t>
            </a:r>
            <a:r>
              <a:rPr lang="hu-HU" altLang="hu-HU" smtClean="0"/>
              <a:t>(</a:t>
            </a:r>
            <a:r>
              <a:rPr lang="en-US" altLang="hu-HU" i="1" smtClean="0"/>
              <a:t>R</a:t>
            </a:r>
            <a:r>
              <a:rPr lang="hu-HU" altLang="hu-HU" i="1" smtClean="0"/>
              <a:t>):</a:t>
            </a:r>
            <a:r>
              <a:rPr lang="en-US" altLang="hu-HU" smtClean="0"/>
              <a:t> </a:t>
            </a:r>
            <a:r>
              <a:rPr lang="en-US" altLang="hu-HU" i="1" smtClean="0"/>
              <a:t>E</a:t>
            </a:r>
            <a:r>
              <a:rPr lang="en-US" altLang="hu-HU" baseline="-25000" smtClean="0"/>
              <a:t>1</a:t>
            </a:r>
            <a:r>
              <a:rPr lang="en-US" altLang="hu-HU" smtClean="0"/>
              <a:t>, </a:t>
            </a:r>
            <a:r>
              <a:rPr lang="en-US" altLang="hu-HU" i="1" smtClean="0"/>
              <a:t>E</a:t>
            </a:r>
            <a:r>
              <a:rPr lang="en-US" altLang="hu-HU" baseline="-25000" smtClean="0"/>
              <a:t>2</a:t>
            </a:r>
            <a:r>
              <a:rPr lang="en-US" altLang="hu-HU" smtClean="0"/>
              <a:t>, ..., </a:t>
            </a:r>
            <a:r>
              <a:rPr lang="en-US" altLang="hu-HU" i="1" smtClean="0"/>
              <a:t>E</a:t>
            </a:r>
            <a:r>
              <a:rPr lang="en-US" altLang="hu-HU" i="1" baseline="-25000" smtClean="0"/>
              <a:t>n</a:t>
            </a:r>
            <a:r>
              <a:rPr lang="hu-HU" altLang="hu-HU" i="1" baseline="-25000" smtClean="0"/>
              <a:t> </a:t>
            </a:r>
            <a:r>
              <a:rPr lang="en-US" altLang="hu-HU" smtClean="0"/>
              <a:t>e</a:t>
            </a:r>
            <a:r>
              <a:rPr lang="hu-HU" altLang="hu-HU" smtClean="0"/>
              <a:t>gyedtípusok közötti viszony</a:t>
            </a:r>
            <a:endParaRPr lang="en-US" altLang="hu-HU" i="1" smtClean="0"/>
          </a:p>
          <a:p>
            <a:pPr lvl="1"/>
            <a:r>
              <a:rPr lang="hu-HU" altLang="hu-HU" smtClean="0"/>
              <a:t>Az egyedtípusok egyedelőfordulásai között létrejövő asszociációkat definiálja</a:t>
            </a:r>
            <a:endParaRPr lang="en-US" altLang="hu-HU" smtClean="0"/>
          </a:p>
          <a:p>
            <a:r>
              <a:rPr lang="hu-HU" altLang="hu-HU" b="1" smtClean="0"/>
              <a:t>Kapcsolat előfordulás</a:t>
            </a:r>
            <a:r>
              <a:rPr lang="en-US" altLang="hu-HU" b="1" smtClean="0"/>
              <a:t> </a:t>
            </a:r>
            <a:r>
              <a:rPr lang="en-US" altLang="hu-HU" i="1" smtClean="0"/>
              <a:t>r</a:t>
            </a:r>
            <a:r>
              <a:rPr lang="en-US" altLang="hu-HU" i="1" baseline="-25000" smtClean="0"/>
              <a:t>i</a:t>
            </a:r>
          </a:p>
          <a:p>
            <a:pPr lvl="1"/>
            <a:r>
              <a:rPr lang="hu-HU" altLang="hu-HU" smtClean="0"/>
              <a:t>Minden </a:t>
            </a:r>
            <a:r>
              <a:rPr lang="en-US" altLang="hu-HU" i="1" smtClean="0"/>
              <a:t>r</a:t>
            </a:r>
            <a:r>
              <a:rPr lang="en-US" altLang="hu-HU" i="1" baseline="-25000" smtClean="0"/>
              <a:t>i</a:t>
            </a:r>
            <a:r>
              <a:rPr lang="en-US" altLang="hu-HU" smtClean="0"/>
              <a:t> n </a:t>
            </a:r>
            <a:r>
              <a:rPr lang="hu-HU" altLang="hu-HU" smtClean="0"/>
              <a:t>darab önállő egyeddel van kapcsolatban </a:t>
            </a:r>
            <a:r>
              <a:rPr lang="en-US" altLang="hu-HU" smtClean="0"/>
              <a:t>(</a:t>
            </a:r>
            <a:r>
              <a:rPr lang="en-US" altLang="hu-HU" i="1" smtClean="0"/>
              <a:t>e</a:t>
            </a:r>
            <a:r>
              <a:rPr lang="en-US" altLang="hu-HU" baseline="-25000" smtClean="0"/>
              <a:t>1</a:t>
            </a:r>
            <a:r>
              <a:rPr lang="en-US" altLang="hu-HU" smtClean="0"/>
              <a:t>, </a:t>
            </a:r>
            <a:r>
              <a:rPr lang="en-US" altLang="hu-HU" i="1" smtClean="0"/>
              <a:t>e</a:t>
            </a:r>
            <a:r>
              <a:rPr lang="en-US" altLang="hu-HU" baseline="-25000" smtClean="0"/>
              <a:t>2</a:t>
            </a:r>
            <a:r>
              <a:rPr lang="en-US" altLang="hu-HU" smtClean="0"/>
              <a:t>, ..., </a:t>
            </a:r>
            <a:r>
              <a:rPr lang="en-US" altLang="hu-HU" i="1" smtClean="0"/>
              <a:t>e</a:t>
            </a:r>
            <a:r>
              <a:rPr lang="en-US" altLang="hu-HU" i="1" baseline="-25000" smtClean="0"/>
              <a:t>n</a:t>
            </a:r>
            <a:r>
              <a:rPr lang="en-US" altLang="hu-HU" smtClean="0"/>
              <a:t>)</a:t>
            </a:r>
          </a:p>
          <a:p>
            <a:pPr lvl="1"/>
            <a:r>
              <a:rPr lang="hu-HU" altLang="hu-HU" smtClean="0"/>
              <a:t>Minden </a:t>
            </a:r>
            <a:r>
              <a:rPr lang="en-US" altLang="hu-HU" i="1" smtClean="0"/>
              <a:t>r</a:t>
            </a:r>
            <a:r>
              <a:rPr lang="en-US" altLang="hu-HU" i="1" baseline="-25000" smtClean="0"/>
              <a:t>i </a:t>
            </a:r>
            <a:r>
              <a:rPr lang="hu-HU" altLang="hu-HU" smtClean="0"/>
              <a:t>-beli</a:t>
            </a:r>
            <a:r>
              <a:rPr lang="hu-HU" altLang="hu-HU" i="1" baseline="-25000" smtClean="0"/>
              <a:t> </a:t>
            </a:r>
            <a:r>
              <a:rPr lang="en-US" altLang="hu-HU" i="1" smtClean="0"/>
              <a:t>e</a:t>
            </a:r>
            <a:r>
              <a:rPr lang="en-US" altLang="hu-HU" i="1" baseline="-25000" smtClean="0"/>
              <a:t>j</a:t>
            </a:r>
            <a:r>
              <a:rPr lang="en-US" altLang="hu-HU" smtClean="0"/>
              <a:t> </a:t>
            </a:r>
            <a:r>
              <a:rPr lang="hu-HU" altLang="hu-HU" smtClean="0"/>
              <a:t>egyed az </a:t>
            </a:r>
            <a:r>
              <a:rPr lang="en-US" altLang="hu-HU" i="1" smtClean="0"/>
              <a:t>E</a:t>
            </a:r>
            <a:r>
              <a:rPr lang="en-US" altLang="hu-HU" i="1" baseline="-25000" smtClean="0"/>
              <a:t>j </a:t>
            </a:r>
            <a:r>
              <a:rPr lang="hu-HU" altLang="hu-HU" i="1" baseline="-25000" smtClean="0"/>
              <a:t> </a:t>
            </a:r>
            <a:r>
              <a:rPr lang="hu-HU" altLang="hu-HU" smtClean="0"/>
              <a:t>egyedhalmaz egy tagja</a:t>
            </a:r>
            <a:endParaRPr lang="en-US" altLang="hu-HU" i="1" baseline="-250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A kapcsolat foka</a:t>
            </a:r>
            <a:endParaRPr lang="en-US" altLang="hu-HU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 smtClean="0"/>
              <a:t>A kapcsolattípus foka</a:t>
            </a:r>
            <a:endParaRPr lang="en-US" altLang="hu-HU" dirty="0" smtClean="0"/>
          </a:p>
          <a:p>
            <a:pPr lvl="1"/>
            <a:r>
              <a:rPr lang="hu-HU" altLang="hu-HU" dirty="0" smtClean="0"/>
              <a:t>A résztvevő egyedtípusok száma</a:t>
            </a:r>
            <a:endParaRPr lang="en-US" altLang="hu-HU" dirty="0" smtClean="0"/>
          </a:p>
          <a:p>
            <a:pPr lvl="1"/>
            <a:r>
              <a:rPr lang="en-US" altLang="hu-HU" b="1" dirty="0" smtClean="0"/>
              <a:t>Bin</a:t>
            </a:r>
            <a:r>
              <a:rPr lang="hu-HU" altLang="hu-HU" b="1" dirty="0" smtClean="0"/>
              <a:t>á</a:t>
            </a:r>
            <a:r>
              <a:rPr lang="en-US" altLang="hu-HU" b="1" dirty="0" smtClean="0"/>
              <a:t>r</a:t>
            </a:r>
            <a:r>
              <a:rPr lang="hu-HU" altLang="hu-HU" b="1" dirty="0" smtClean="0"/>
              <a:t>is</a:t>
            </a:r>
            <a:r>
              <a:rPr lang="en-US" altLang="hu-HU" dirty="0" smtClean="0"/>
              <a:t>, </a:t>
            </a:r>
            <a:r>
              <a:rPr lang="en-US" altLang="hu-HU" b="1" dirty="0" smtClean="0"/>
              <a:t>tern</a:t>
            </a:r>
            <a:r>
              <a:rPr lang="hu-HU" altLang="hu-HU" b="1" dirty="0" smtClean="0"/>
              <a:t>á</a:t>
            </a:r>
            <a:r>
              <a:rPr lang="en-US" altLang="hu-HU" b="1" dirty="0" smtClean="0"/>
              <a:t>r</a:t>
            </a:r>
            <a:r>
              <a:rPr lang="hu-HU" altLang="hu-HU" b="1" dirty="0" smtClean="0"/>
              <a:t>is</a:t>
            </a:r>
            <a:endParaRPr lang="en-US" altLang="hu-HU" b="1" dirty="0" smtClean="0"/>
          </a:p>
          <a:p>
            <a:r>
              <a:rPr lang="hu-HU" altLang="hu-HU" dirty="0" smtClean="0"/>
              <a:t>Kapcsolat, mint attribútum</a:t>
            </a:r>
            <a:endParaRPr lang="en-US" altLang="hu-HU" dirty="0" smtClean="0"/>
          </a:p>
          <a:p>
            <a:pPr lvl="1"/>
            <a:r>
              <a:rPr lang="hu-HU" altLang="hu-HU" dirty="0" smtClean="0"/>
              <a:t>Egy bináris </a:t>
            </a:r>
            <a:r>
              <a:rPr lang="hu-HU" altLang="hu-HU" dirty="0" smtClean="0"/>
              <a:t>(1:</a:t>
            </a:r>
            <a:r>
              <a:rPr lang="hu-HU" altLang="hu-HU" dirty="0" err="1" smtClean="0"/>
              <a:t>1</a:t>
            </a:r>
            <a:r>
              <a:rPr lang="hu-HU" altLang="hu-HU" dirty="0"/>
              <a:t> </a:t>
            </a:r>
            <a:r>
              <a:rPr lang="hu-HU" altLang="hu-HU" dirty="0" smtClean="0"/>
              <a:t>vagy 1:n) kapcsolatot </a:t>
            </a:r>
            <a:r>
              <a:rPr lang="hu-HU" altLang="hu-HU" dirty="0" smtClean="0"/>
              <a:t>kifejezhetünk attribútumként</a:t>
            </a:r>
            <a:endParaRPr lang="en-US" altLang="hu-HU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74725"/>
            <a:ext cx="7621588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Szerepkörök és </a:t>
            </a:r>
            <a:br>
              <a:rPr lang="hu-HU" altLang="hu-HU" smtClean="0"/>
            </a:br>
            <a:r>
              <a:rPr lang="hu-HU" altLang="hu-HU" smtClean="0"/>
              <a:t>Rekurzív Kapcsolatok</a:t>
            </a:r>
            <a:endParaRPr lang="en-US" altLang="hu-HU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b="1" smtClean="0"/>
              <a:t>Szerepkör</a:t>
            </a:r>
            <a:endParaRPr lang="en-US" altLang="hu-HU" smtClean="0"/>
          </a:p>
          <a:p>
            <a:pPr lvl="1"/>
            <a:r>
              <a:rPr lang="hu-HU" altLang="hu-HU" smtClean="0"/>
              <a:t>A szerepkör kifejezi, hogy a résztvevő egyed milyen szerepet játszik a kapcsolatban</a:t>
            </a:r>
            <a:endParaRPr lang="en-US" altLang="hu-HU" smtClean="0"/>
          </a:p>
          <a:p>
            <a:r>
              <a:rPr lang="en-US" altLang="hu-HU" b="1" smtClean="0"/>
              <a:t>Re</a:t>
            </a:r>
            <a:r>
              <a:rPr lang="hu-HU" altLang="hu-HU" b="1" smtClean="0"/>
              <a:t>k</a:t>
            </a:r>
            <a:r>
              <a:rPr lang="en-US" altLang="hu-HU" b="1" smtClean="0"/>
              <a:t>ur</a:t>
            </a:r>
            <a:r>
              <a:rPr lang="hu-HU" altLang="hu-HU" b="1" smtClean="0"/>
              <a:t>zív</a:t>
            </a:r>
            <a:r>
              <a:rPr lang="en-US" altLang="hu-HU" smtClean="0"/>
              <a:t> </a:t>
            </a:r>
            <a:r>
              <a:rPr lang="hu-HU" altLang="hu-HU" smtClean="0"/>
              <a:t>kapcsolat</a:t>
            </a:r>
            <a:endParaRPr lang="en-US" altLang="hu-HU" smtClean="0"/>
          </a:p>
          <a:p>
            <a:pPr lvl="1"/>
            <a:r>
              <a:rPr lang="hu-HU" altLang="hu-HU" smtClean="0"/>
              <a:t>Egy kapcsolattípusban ugyanaz az egyedtípus többször vesz részt különböző szerepkörökkel</a:t>
            </a:r>
            <a:endParaRPr lang="en-US" altLang="hu-HU" smtClean="0"/>
          </a:p>
          <a:p>
            <a:pPr lvl="1"/>
            <a:r>
              <a:rPr lang="hu-HU" altLang="hu-HU" smtClean="0"/>
              <a:t>A szerepkörnevet meg kell adni</a:t>
            </a:r>
            <a:endParaRPr lang="en-US" altLang="hu-HU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14400"/>
            <a:ext cx="8077200" cy="4846638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Bináris kapcsolattípusok strukturális megszorításai</a:t>
            </a:r>
            <a:endParaRPr lang="en-US" altLang="hu-HU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8013" cy="5029200"/>
          </a:xfrm>
        </p:spPr>
        <p:txBody>
          <a:bodyPr/>
          <a:lstStyle/>
          <a:p>
            <a:r>
              <a:rPr lang="hu-HU" altLang="hu-HU" sz="2800" b="1" smtClean="0"/>
              <a:t>Számosság</a:t>
            </a:r>
            <a:r>
              <a:rPr lang="en-US" altLang="hu-HU" sz="2800" smtClean="0"/>
              <a:t> </a:t>
            </a:r>
          </a:p>
          <a:p>
            <a:pPr lvl="1"/>
            <a:r>
              <a:rPr lang="hu-HU" altLang="hu-HU" sz="2400" smtClean="0"/>
              <a:t>Azon kapcsolat előfordulások maximális számát határozza meg, amelyben az egyed részt vehet</a:t>
            </a:r>
          </a:p>
          <a:p>
            <a:pPr lvl="1"/>
            <a:r>
              <a:rPr lang="hu-HU" altLang="hu-HU" sz="2400" smtClean="0"/>
              <a:t>1:1, 1:n, n:m</a:t>
            </a:r>
            <a:endParaRPr lang="en-US" altLang="hu-HU" sz="2400" smtClean="0"/>
          </a:p>
          <a:p>
            <a:r>
              <a:rPr lang="hu-HU" altLang="hu-HU" sz="2800" b="1" smtClean="0"/>
              <a:t>Részvételi megszorítás</a:t>
            </a:r>
            <a:endParaRPr lang="en-US" altLang="hu-HU" sz="2800" b="1" smtClean="0"/>
          </a:p>
          <a:p>
            <a:pPr lvl="1"/>
            <a:r>
              <a:rPr lang="hu-HU" altLang="hu-HU" sz="2400" smtClean="0"/>
              <a:t>Megadja, hogy egy egyed létezése függ-e attól, hogy kapcsolatban áll egy másik, a kapcsolattípuson elérhető egyeddel</a:t>
            </a:r>
          </a:p>
          <a:p>
            <a:pPr lvl="1"/>
            <a:r>
              <a:rPr lang="hu-HU" altLang="hu-HU" sz="2400" smtClean="0"/>
              <a:t>A kapcsolatelőfordulások minimális számát határozzák meg</a:t>
            </a:r>
            <a:endParaRPr lang="en-US" altLang="hu-HU" sz="2400" smtClean="0"/>
          </a:p>
          <a:p>
            <a:pPr lvl="1"/>
            <a:r>
              <a:rPr lang="en-US" altLang="hu-HU" sz="2400" smtClean="0"/>
              <a:t>T</a:t>
            </a:r>
            <a:r>
              <a:rPr lang="hu-HU" altLang="hu-HU" sz="2400" smtClean="0"/>
              <a:t>ípusai: </a:t>
            </a:r>
            <a:r>
              <a:rPr lang="en-US" altLang="hu-HU" sz="2400" b="1" smtClean="0"/>
              <a:t>tot</a:t>
            </a:r>
            <a:r>
              <a:rPr lang="hu-HU" altLang="hu-HU" sz="2400" b="1" smtClean="0"/>
              <a:t>á</a:t>
            </a:r>
            <a:r>
              <a:rPr lang="en-US" altLang="hu-HU" sz="2400" b="1" smtClean="0"/>
              <a:t>l</a:t>
            </a:r>
            <a:r>
              <a:rPr lang="hu-HU" altLang="hu-HU" sz="2400" b="1" smtClean="0"/>
              <a:t>is</a:t>
            </a:r>
            <a:r>
              <a:rPr lang="en-US" altLang="hu-HU" sz="2400" smtClean="0"/>
              <a:t> </a:t>
            </a:r>
            <a:r>
              <a:rPr lang="hu-HU" altLang="hu-HU" sz="2400" smtClean="0"/>
              <a:t>(létezésfüggőség) és </a:t>
            </a:r>
            <a:r>
              <a:rPr lang="hu-HU" altLang="hu-HU" sz="2400" b="1" smtClean="0"/>
              <a:t>részleges</a:t>
            </a:r>
            <a:endParaRPr lang="en-US" altLang="hu-HU" sz="2400" b="1" smtClean="0"/>
          </a:p>
          <a:p>
            <a:endParaRPr lang="en-US" altLang="hu-HU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Kapcsolattípusok attribútumai</a:t>
            </a:r>
            <a:endParaRPr lang="en-US" altLang="hu-HU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800" dirty="0" smtClean="0"/>
              <a:t>Az 1:</a:t>
            </a:r>
            <a:r>
              <a:rPr lang="hu-HU" altLang="hu-HU" sz="2800" dirty="0" err="1" smtClean="0"/>
              <a:t>1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számosságú</a:t>
            </a:r>
            <a:r>
              <a:rPr lang="hu-HU" altLang="hu-HU" sz="2800" dirty="0" smtClean="0"/>
              <a:t> kapcsolattípusok a</a:t>
            </a:r>
            <a:r>
              <a:rPr lang="en-US" altLang="hu-HU" sz="2800" dirty="0" err="1" smtClean="0"/>
              <a:t>ttrib</a:t>
            </a:r>
            <a:r>
              <a:rPr lang="hu-HU" altLang="hu-HU" sz="2800" dirty="0" err="1" smtClean="0"/>
              <a:t>útumai</a:t>
            </a:r>
            <a:r>
              <a:rPr lang="hu-HU" altLang="hu-HU" sz="2800" dirty="0" smtClean="0"/>
              <a:t> áthelyezhetőek az egyik egyedtípusba</a:t>
            </a:r>
            <a:endParaRPr lang="en-US" altLang="hu-HU" sz="2800" dirty="0" smtClean="0"/>
          </a:p>
          <a:p>
            <a:r>
              <a:rPr lang="hu-HU" altLang="hu-HU" sz="2800" dirty="0" smtClean="0"/>
              <a:t>Az </a:t>
            </a:r>
            <a:r>
              <a:rPr lang="en-US" altLang="hu-HU" sz="2800" dirty="0" smtClean="0"/>
              <a:t>1:N </a:t>
            </a:r>
            <a:r>
              <a:rPr lang="hu-HU" altLang="hu-HU" sz="2800" dirty="0" smtClean="0"/>
              <a:t>kapcsolattípusok a</a:t>
            </a:r>
            <a:r>
              <a:rPr lang="en-US" altLang="hu-HU" sz="2800" dirty="0" err="1" smtClean="0"/>
              <a:t>ttrib</a:t>
            </a:r>
            <a:r>
              <a:rPr lang="hu-HU" altLang="hu-HU" sz="2800" dirty="0" err="1" smtClean="0"/>
              <a:t>útumai</a:t>
            </a:r>
            <a:r>
              <a:rPr lang="hu-HU" altLang="hu-HU" sz="2800" dirty="0" smtClean="0"/>
              <a:t> áthelyezhetőek az N oldali egyedtípusba</a:t>
            </a:r>
          </a:p>
          <a:p>
            <a:r>
              <a:rPr lang="hu-HU" altLang="hu-HU" sz="2800" dirty="0" smtClean="0"/>
              <a:t>Az </a:t>
            </a:r>
            <a:r>
              <a:rPr lang="en-US" altLang="hu-HU" sz="2800" dirty="0" smtClean="0"/>
              <a:t>M:N </a:t>
            </a:r>
            <a:r>
              <a:rPr lang="hu-HU" altLang="hu-HU" sz="2800" dirty="0" smtClean="0"/>
              <a:t>kapcsolattípus attribútumai</a:t>
            </a:r>
            <a:endParaRPr lang="en-US" altLang="hu-HU" sz="2800" dirty="0" smtClean="0"/>
          </a:p>
          <a:p>
            <a:pPr lvl="1"/>
            <a:r>
              <a:rPr lang="hu-HU" altLang="hu-HU" sz="2400" dirty="0" smtClean="0"/>
              <a:t>a legtöbb esetben csak a kapcsolatban résztvevő egyedek kombinációja segítségével határozhatóak meg. </a:t>
            </a:r>
            <a:endParaRPr lang="hu-HU" altLang="hu-HU" sz="2400" dirty="0" smtClean="0"/>
          </a:p>
          <a:p>
            <a:pPr lvl="1"/>
            <a:r>
              <a:rPr lang="hu-HU" altLang="hu-HU" sz="2400" dirty="0" smtClean="0"/>
              <a:t>Ezeket </a:t>
            </a:r>
            <a:r>
              <a:rPr lang="hu-HU" altLang="hu-HU" sz="2400" dirty="0" smtClean="0"/>
              <a:t>a kapcsolat attribútumaiként kell definiálni</a:t>
            </a:r>
            <a:endParaRPr lang="en-US" altLang="hu-HU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Adatmodellezés </a:t>
            </a:r>
            <a:r>
              <a:rPr lang="en-US" altLang="hu-HU" smtClean="0"/>
              <a:t>Entity-Relationship (ER) Model</a:t>
            </a:r>
            <a:r>
              <a:rPr lang="hu-HU" altLang="hu-HU" smtClean="0"/>
              <a:t>lel</a:t>
            </a:r>
            <a:endParaRPr lang="en-US" altLang="hu-HU" smtClean="0"/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u-HU" b="1" smtClean="0"/>
              <a:t>Entity-Relationship (ER) model</a:t>
            </a:r>
          </a:p>
          <a:p>
            <a:pPr lvl="1"/>
            <a:r>
              <a:rPr lang="hu-HU" altLang="hu-HU" sz="2400" smtClean="0"/>
              <a:t>Népszerű magasszintű koncepcionális modell</a:t>
            </a:r>
          </a:p>
          <a:p>
            <a:pPr lvl="1"/>
            <a:endParaRPr lang="en-US" altLang="hu-HU" sz="2400" smtClean="0"/>
          </a:p>
          <a:p>
            <a:r>
              <a:rPr lang="en-US" altLang="hu-HU" b="1" smtClean="0"/>
              <a:t>ER diagram</a:t>
            </a:r>
          </a:p>
          <a:p>
            <a:pPr lvl="1"/>
            <a:r>
              <a:rPr lang="hu-HU" altLang="hu-HU" sz="2400" smtClean="0"/>
              <a:t>Az ER modellhez kapcsolódó d</a:t>
            </a:r>
            <a:r>
              <a:rPr lang="en-US" altLang="hu-HU" sz="2400" smtClean="0"/>
              <a:t>iagram</a:t>
            </a:r>
            <a:r>
              <a:rPr lang="hu-HU" altLang="hu-HU" sz="2400" smtClean="0"/>
              <a:t>szerű jelölésmód</a:t>
            </a:r>
            <a:endParaRPr lang="en-US" altLang="hu-HU" sz="24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Gyenge egyedtípusok</a:t>
            </a:r>
            <a:endParaRPr lang="en-US" altLang="hu-HU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16050"/>
            <a:ext cx="8228013" cy="4713288"/>
          </a:xfrm>
        </p:spPr>
        <p:txBody>
          <a:bodyPr/>
          <a:lstStyle/>
          <a:p>
            <a:r>
              <a:rPr lang="hu-HU" altLang="hu-HU" sz="2600" smtClean="0"/>
              <a:t>Nincs saját azonosító attribútumuk</a:t>
            </a:r>
            <a:endParaRPr lang="en-US" altLang="hu-HU" sz="2600" smtClean="0"/>
          </a:p>
          <a:p>
            <a:pPr lvl="1"/>
            <a:r>
              <a:rPr lang="hu-HU" altLang="hu-HU" sz="2400" smtClean="0"/>
              <a:t>Azonosítása egy másik egyedtípus egyedének meghatározásával van kapcsolatban</a:t>
            </a:r>
            <a:endParaRPr lang="en-US" altLang="hu-HU" sz="2400" smtClean="0"/>
          </a:p>
          <a:p>
            <a:r>
              <a:rPr lang="hu-HU" altLang="hu-HU" sz="2600" b="1" smtClean="0"/>
              <a:t>Azonosító kapcsolat</a:t>
            </a:r>
            <a:endParaRPr lang="en-US" altLang="hu-HU" sz="2600" b="1" smtClean="0"/>
          </a:p>
          <a:p>
            <a:pPr lvl="1"/>
            <a:r>
              <a:rPr lang="hu-HU" altLang="hu-HU" sz="2400" smtClean="0"/>
              <a:t>A gyenge egyedtípust a tulajdonosával összekötő kapcsolat</a:t>
            </a:r>
            <a:endParaRPr lang="en-US" altLang="hu-HU" sz="2400" smtClean="0"/>
          </a:p>
          <a:p>
            <a:r>
              <a:rPr lang="hu-HU" altLang="hu-HU" sz="2600" smtClean="0"/>
              <a:t>A gyenge egyedtípus mindig totális résztvevője a kapcsolatnak</a:t>
            </a:r>
          </a:p>
          <a:p>
            <a:r>
              <a:rPr lang="hu-HU" altLang="hu-HU" sz="2600" smtClean="0"/>
              <a:t>Részleges kulcs (diszkriminátor): egyértelműen azonosítják azokat a gyenge egyedeket, amelyek ugyanazon tulajdonos egyedhez kapcsolódnak</a:t>
            </a:r>
            <a:endParaRPr lang="en-US" altLang="hu-HU" sz="26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C</a:t>
            </a:r>
            <a:r>
              <a:rPr lang="en-US" altLang="hu-HU" smtClean="0"/>
              <a:t>OMPANY </a:t>
            </a:r>
            <a:r>
              <a:rPr lang="hu-HU" altLang="hu-HU" smtClean="0"/>
              <a:t>adatbázis ER modelljének finomítása</a:t>
            </a:r>
            <a:endParaRPr lang="en-US" altLang="hu-HU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Cseréljük ki a kapcsolatokat reprezentáló attribútumokat kapcsolattípusokra</a:t>
            </a:r>
            <a:endParaRPr lang="en-US" altLang="hu-HU" smtClean="0"/>
          </a:p>
          <a:p>
            <a:r>
              <a:rPr lang="hu-HU" altLang="hu-HU" smtClean="0"/>
              <a:t>Határozzuk meg minden kapcsolattípus számosságát és a részvételi megszorítását</a:t>
            </a:r>
            <a:endParaRPr lang="en-US" altLang="hu-HU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93" y="382587"/>
            <a:ext cx="6272213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40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smtClean="0"/>
              <a:t>ER Diagram, N</a:t>
            </a:r>
            <a:r>
              <a:rPr lang="hu-HU" altLang="hu-HU" smtClean="0"/>
              <a:t>évkonvenciók</a:t>
            </a:r>
            <a:r>
              <a:rPr lang="en-US" altLang="hu-HU" smtClean="0"/>
              <a:t>, </a:t>
            </a:r>
            <a:r>
              <a:rPr lang="hu-HU" altLang="hu-HU" smtClean="0"/>
              <a:t>és tervezési kérdések</a:t>
            </a:r>
            <a:endParaRPr lang="en-US" altLang="hu-HU" smtClean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39875"/>
            <a:ext cx="4391025" cy="50292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A sémaelemek helyes elnevezése</a:t>
            </a:r>
            <a:endParaRPr lang="en-US" altLang="hu-HU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800" smtClean="0"/>
              <a:t>Olyan neveket válasszunk, amelyek a lehető legjobban utalnak a séma különböző elemeihez kapcsolódó jelentésre</a:t>
            </a:r>
            <a:endParaRPr lang="en-US" altLang="hu-HU" sz="2800" smtClean="0"/>
          </a:p>
          <a:p>
            <a:r>
              <a:rPr lang="hu-HU" altLang="hu-HU" sz="2800" smtClean="0"/>
              <a:t>Egyes számú főneveket válasszunk az egyedtípusokhoz</a:t>
            </a:r>
            <a:endParaRPr lang="en-US" altLang="hu-HU" sz="2800" smtClean="0"/>
          </a:p>
          <a:p>
            <a:r>
              <a:rPr lang="hu-HU" altLang="hu-HU" sz="2800" smtClean="0"/>
              <a:t>Állítmányt</a:t>
            </a:r>
            <a:r>
              <a:rPr lang="en-US" altLang="hu-HU" sz="2800" smtClean="0"/>
              <a:t> </a:t>
            </a:r>
            <a:r>
              <a:rPr lang="hu-HU" altLang="hu-HU" sz="2800" smtClean="0"/>
              <a:t>(igét) rendeljünk a kapcsolattípusok neveihez</a:t>
            </a:r>
            <a:endParaRPr lang="en-US" altLang="hu-HU" sz="2800" smtClean="0"/>
          </a:p>
          <a:p>
            <a:r>
              <a:rPr lang="hu-HU" altLang="hu-HU" sz="2800" smtClean="0"/>
              <a:t>A bináris kapcsolatok neveit úgy válasszuk meg, hogy az ER diagram balról jobbra és felülről lefelé legyen olvasható.</a:t>
            </a:r>
            <a:endParaRPr lang="en-US" altLang="hu-HU" sz="28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Tervezési lehetőségek az ER modellezés során</a:t>
            </a:r>
            <a:endParaRPr lang="en-US" altLang="hu-HU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A fogalmakat modellezzük először attribútumként</a:t>
            </a:r>
            <a:endParaRPr lang="en-US" altLang="hu-HU" smtClean="0"/>
          </a:p>
          <a:p>
            <a:pPr lvl="1"/>
            <a:r>
              <a:rPr lang="hu-HU" altLang="hu-HU" smtClean="0"/>
              <a:t>Majd alakítsunk belőle kapcsolattípust, ha az attribútum egy másik egyedtípusra hivatkozik. </a:t>
            </a:r>
            <a:endParaRPr lang="en-US" altLang="hu-HU" smtClean="0"/>
          </a:p>
          <a:p>
            <a:r>
              <a:rPr lang="hu-HU" altLang="hu-HU" smtClean="0"/>
              <a:t>Ha egy attribútum több egyedtípusban szerepel, érdemes egy új egyedtípust létrehozni hozzá.</a:t>
            </a:r>
            <a:endParaRPr lang="en-US" altLang="hu-HU" smtClean="0"/>
          </a:p>
          <a:p>
            <a:pPr lvl="1"/>
            <a:r>
              <a:rPr lang="hu-HU" altLang="hu-HU" smtClean="0"/>
              <a:t>Ez történhet fordítva is: egyedtípusból lehet attribútum</a:t>
            </a:r>
            <a:endParaRPr lang="en-US" altLang="hu-HU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Az ER diagram a</a:t>
            </a:r>
            <a:r>
              <a:rPr lang="en-US" altLang="hu-HU" smtClean="0"/>
              <a:t>lternat</a:t>
            </a:r>
            <a:r>
              <a:rPr lang="hu-HU" altLang="hu-HU" smtClean="0"/>
              <a:t>ív jelölései</a:t>
            </a:r>
            <a:endParaRPr lang="en-US" altLang="hu-HU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 smtClean="0"/>
              <a:t>A kapcsolat strukturális megszorításainak meghatározása</a:t>
            </a:r>
            <a:endParaRPr lang="en-US" altLang="hu-HU" dirty="0" smtClean="0"/>
          </a:p>
          <a:p>
            <a:pPr lvl="1"/>
            <a:r>
              <a:rPr lang="en-US" altLang="hu-HU" dirty="0" smtClean="0"/>
              <a:t>(1:1, 1:N, M:N) </a:t>
            </a:r>
            <a:r>
              <a:rPr lang="hu-HU" altLang="hu-HU" dirty="0" smtClean="0"/>
              <a:t>a szimpla </a:t>
            </a:r>
            <a:r>
              <a:rPr lang="hu-HU" altLang="hu-HU" dirty="0" smtClean="0"/>
              <a:t>és a dupla vonal helyett</a:t>
            </a:r>
            <a:endParaRPr lang="en-US" altLang="hu-HU" dirty="0" smtClean="0"/>
          </a:p>
          <a:p>
            <a:pPr lvl="1"/>
            <a:r>
              <a:rPr lang="hu-HU" altLang="hu-HU" dirty="0" smtClean="0"/>
              <a:t>Minden R kapcsolattípusban résztvevő minden E egyedtípus részvételhez egy </a:t>
            </a:r>
            <a:r>
              <a:rPr lang="en-US" altLang="hu-HU" dirty="0" smtClean="0"/>
              <a:t>(min, max) </a:t>
            </a:r>
            <a:r>
              <a:rPr lang="hu-HU" altLang="hu-HU" dirty="0" smtClean="0"/>
              <a:t>pár rendelése, ahol </a:t>
            </a:r>
            <a:r>
              <a:rPr lang="en-US" altLang="hu-HU" dirty="0" smtClean="0"/>
              <a:t>0 ≤ min ≤ max </a:t>
            </a:r>
            <a:r>
              <a:rPr lang="hu-HU" altLang="hu-HU" dirty="0" smtClean="0"/>
              <a:t>és </a:t>
            </a:r>
            <a:r>
              <a:rPr lang="en-US" altLang="hu-HU" dirty="0" smtClean="0"/>
              <a:t>max ≥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"/>
            <a:ext cx="66167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Magasabb fokú kapcsolattípusk</a:t>
            </a:r>
            <a:endParaRPr lang="en-US" altLang="hu-HU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A kapcsolattípus</a:t>
            </a:r>
            <a:r>
              <a:rPr lang="hu-HU" altLang="hu-HU" b="1" smtClean="0"/>
              <a:t> foka </a:t>
            </a:r>
            <a:endParaRPr lang="en-US" altLang="hu-HU" smtClean="0"/>
          </a:p>
          <a:p>
            <a:pPr lvl="1"/>
            <a:r>
              <a:rPr lang="hu-HU" altLang="hu-HU" smtClean="0"/>
              <a:t>A résztvevő egyedtípusok száma</a:t>
            </a:r>
            <a:endParaRPr lang="en-US" altLang="hu-HU" smtClean="0"/>
          </a:p>
          <a:p>
            <a:r>
              <a:rPr lang="en-US" altLang="hu-HU" i="1" smtClean="0"/>
              <a:t>Bin</a:t>
            </a:r>
            <a:r>
              <a:rPr lang="hu-HU" altLang="hu-HU" i="1" smtClean="0"/>
              <a:t>áris</a:t>
            </a:r>
            <a:endParaRPr lang="en-US" altLang="hu-HU" i="1" smtClean="0"/>
          </a:p>
          <a:p>
            <a:pPr lvl="1"/>
            <a:r>
              <a:rPr lang="hu-HU" altLang="hu-HU" smtClean="0"/>
              <a:t>Másodfokú kapcsolattípus</a:t>
            </a:r>
            <a:endParaRPr lang="en-US" altLang="hu-HU" smtClean="0"/>
          </a:p>
          <a:p>
            <a:r>
              <a:rPr lang="en-US" altLang="hu-HU" i="1" smtClean="0"/>
              <a:t>Tern</a:t>
            </a:r>
            <a:r>
              <a:rPr lang="hu-HU" altLang="hu-HU" i="1" smtClean="0"/>
              <a:t>áris</a:t>
            </a:r>
            <a:endParaRPr lang="en-US" altLang="hu-HU" i="1" smtClean="0"/>
          </a:p>
          <a:p>
            <a:pPr lvl="1"/>
            <a:r>
              <a:rPr lang="hu-HU" altLang="hu-HU" smtClean="0"/>
              <a:t>Harmadfokú kapcsolattípus</a:t>
            </a:r>
            <a:endParaRPr lang="en-US" altLang="hu-HU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013" cy="1143000"/>
          </a:xfrm>
        </p:spPr>
        <p:txBody>
          <a:bodyPr/>
          <a:lstStyle/>
          <a:p>
            <a:r>
              <a:rPr lang="hu-HU" altLang="hu-HU" smtClean="0"/>
              <a:t>Választás a bináris vagy magasabb fokú kapcsolatok közül</a:t>
            </a:r>
            <a:endParaRPr lang="en-US" altLang="hu-HU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8013" cy="4148138"/>
          </a:xfrm>
        </p:spPr>
        <p:txBody>
          <a:bodyPr/>
          <a:lstStyle/>
          <a:p>
            <a:r>
              <a:rPr lang="hu-HU" altLang="hu-HU" sz="2800" smtClean="0"/>
              <a:t>Néhány adatbázis tervező eszköz csak relációs kapcsolatot tud modellezni</a:t>
            </a:r>
            <a:endParaRPr lang="en-US" altLang="hu-HU" sz="2800" smtClean="0"/>
          </a:p>
          <a:p>
            <a:pPr lvl="1"/>
            <a:r>
              <a:rPr lang="hu-HU" altLang="hu-HU" sz="2400" smtClean="0"/>
              <a:t>A harmad (magasabb) fokú kapcsolatot gyenge egyedtípusként lehet reprezentálni</a:t>
            </a:r>
            <a:endParaRPr lang="en-US" altLang="hu-HU" sz="2400" smtClean="0"/>
          </a:p>
          <a:p>
            <a:pPr lvl="1"/>
            <a:r>
              <a:rPr lang="hu-HU" altLang="hu-HU" sz="2400" smtClean="0"/>
              <a:t>A magasabb fokú kapcsolatok azonosítói azonosítják a kapcsolatot (nem kell diszkriminátor)</a:t>
            </a:r>
            <a:endParaRPr lang="en-US" altLang="hu-HU" sz="2400" smtClean="0"/>
          </a:p>
          <a:p>
            <a:r>
              <a:rPr lang="hu-HU" altLang="hu-HU" sz="2800" smtClean="0"/>
              <a:t>A magasabb fokú kapcsolatot erős egyedtípusként is reprezentálhatjuk </a:t>
            </a:r>
            <a:r>
              <a:rPr lang="en-US" altLang="hu-HU" sz="2800" smtClean="0"/>
              <a:t> </a:t>
            </a:r>
          </a:p>
          <a:p>
            <a:pPr lvl="1"/>
            <a:r>
              <a:rPr lang="hu-HU" altLang="hu-HU" sz="2400" smtClean="0"/>
              <a:t>Egy mesterséges azonosító bevezetésével</a:t>
            </a:r>
            <a:endParaRPr lang="en-US" altLang="hu-HU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Egy példa adatbázis alkalmazás</a:t>
            </a:r>
            <a:endParaRPr lang="en-US" altLang="hu-HU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 smtClean="0"/>
              <a:t>Vállalat</a:t>
            </a:r>
            <a:endParaRPr lang="en-US" altLang="hu-HU" dirty="0" smtClean="0"/>
          </a:p>
          <a:p>
            <a:pPr lvl="1"/>
            <a:r>
              <a:rPr lang="hu-HU" altLang="hu-HU" dirty="0" smtClean="0"/>
              <a:t>Dolgozó, részlegek és projektek</a:t>
            </a:r>
            <a:endParaRPr lang="en-US" altLang="hu-HU" dirty="0" smtClean="0"/>
          </a:p>
          <a:p>
            <a:pPr lvl="1"/>
            <a:r>
              <a:rPr lang="hu-HU" altLang="hu-HU" dirty="0" smtClean="0"/>
              <a:t>A vállalat dolgozói részlegeken dolgoznak</a:t>
            </a:r>
            <a:endParaRPr lang="en-US" altLang="hu-HU" dirty="0" smtClean="0"/>
          </a:p>
          <a:p>
            <a:pPr lvl="1"/>
            <a:r>
              <a:rPr lang="hu-HU" altLang="hu-HU" dirty="0" smtClean="0"/>
              <a:t>A részlegek projekteket vezetnek</a:t>
            </a:r>
            <a:endParaRPr lang="en-US" altLang="hu-HU" dirty="0" smtClean="0"/>
          </a:p>
          <a:p>
            <a:pPr lvl="1"/>
            <a:r>
              <a:rPr lang="hu-HU" altLang="hu-HU" dirty="0" smtClean="0"/>
              <a:t>A dolgozóról tároljuk a nevét, az azonosítóját (</a:t>
            </a:r>
            <a:r>
              <a:rPr lang="en-US" altLang="hu-HU" dirty="0" smtClean="0"/>
              <a:t>Social </a:t>
            </a:r>
            <a:r>
              <a:rPr lang="en-US" altLang="hu-HU" dirty="0" smtClean="0"/>
              <a:t>Security </a:t>
            </a:r>
            <a:r>
              <a:rPr lang="en-US" altLang="hu-HU" dirty="0" smtClean="0"/>
              <a:t>number</a:t>
            </a:r>
            <a:r>
              <a:rPr lang="hu-HU" altLang="hu-HU" dirty="0" smtClean="0"/>
              <a:t>), a címét, a fizetését, a nemét és a születési dátumát</a:t>
            </a:r>
            <a:endParaRPr lang="en-US" altLang="hu-HU" dirty="0" smtClean="0"/>
          </a:p>
          <a:p>
            <a:pPr lvl="1"/>
            <a:r>
              <a:rPr lang="hu-HU" altLang="hu-HU" dirty="0" smtClean="0"/>
              <a:t>Vezetjük az adatbázisban a dolgozók hozzátartozóit</a:t>
            </a:r>
            <a:endParaRPr lang="en-US" altLang="hu-HU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8275"/>
            <a:ext cx="6365875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A ternáris (vagy magasabb fokú) kapcsolatok megszorításai</a:t>
            </a:r>
            <a:endParaRPr lang="en-US" altLang="hu-HU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 smtClean="0"/>
              <a:t>Az n-ed </a:t>
            </a:r>
            <a:r>
              <a:rPr lang="hu-HU" altLang="hu-HU" dirty="0" smtClean="0"/>
              <a:t>fokú kapcsolatok strukturális megszorításainak jelölése</a:t>
            </a:r>
          </a:p>
          <a:p>
            <a:pPr lvl="1"/>
            <a:r>
              <a:rPr lang="hu-HU" altLang="hu-HU" dirty="0" smtClean="0"/>
              <a:t>Mindkettőt használni kell, ha fontos számunkra, hogy teljesen megadjuk a megszorításokat</a:t>
            </a:r>
            <a:endParaRPr lang="en-US" altLang="hu-H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"/>
            <a:ext cx="6272213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smtClean="0"/>
              <a:t>E</a:t>
            </a:r>
            <a:r>
              <a:rPr lang="hu-HU" altLang="hu-HU" smtClean="0"/>
              <a:t>gyedtípus</a:t>
            </a:r>
            <a:r>
              <a:rPr lang="en-US" altLang="hu-HU" smtClean="0"/>
              <a:t>, E</a:t>
            </a:r>
            <a:r>
              <a:rPr lang="hu-HU" altLang="hu-HU" smtClean="0"/>
              <a:t>gyedhalmaz</a:t>
            </a:r>
            <a:r>
              <a:rPr lang="en-US" altLang="hu-HU" smtClean="0"/>
              <a:t>, Attribut</a:t>
            </a:r>
            <a:r>
              <a:rPr lang="hu-HU" altLang="hu-HU" smtClean="0"/>
              <a:t>úmok</a:t>
            </a:r>
            <a:r>
              <a:rPr lang="en-US" altLang="hu-HU" smtClean="0"/>
              <a:t>, and </a:t>
            </a:r>
            <a:r>
              <a:rPr lang="hu-HU" altLang="hu-HU" smtClean="0"/>
              <a:t>Azonosítók</a:t>
            </a:r>
            <a:endParaRPr lang="en-US" altLang="hu-HU" smtClean="0"/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u-HU" smtClean="0"/>
              <a:t>ER model </a:t>
            </a:r>
            <a:r>
              <a:rPr lang="hu-HU" altLang="hu-HU" smtClean="0"/>
              <a:t>az adatokat, mint a következőeket írja le:</a:t>
            </a:r>
            <a:endParaRPr lang="en-US" altLang="hu-HU" smtClean="0"/>
          </a:p>
          <a:p>
            <a:pPr lvl="1"/>
            <a:r>
              <a:rPr lang="en-US" altLang="hu-HU" smtClean="0"/>
              <a:t>E</a:t>
            </a:r>
            <a:r>
              <a:rPr lang="hu-HU" altLang="hu-HU" smtClean="0"/>
              <a:t>gyedek</a:t>
            </a:r>
            <a:endParaRPr lang="en-US" altLang="hu-HU" smtClean="0"/>
          </a:p>
          <a:p>
            <a:pPr lvl="1"/>
            <a:r>
              <a:rPr lang="hu-HU" altLang="hu-HU" smtClean="0"/>
              <a:t>Tulajdonságok</a:t>
            </a:r>
            <a:endParaRPr lang="en-US" altLang="hu-HU" smtClean="0"/>
          </a:p>
          <a:p>
            <a:pPr lvl="1"/>
            <a:r>
              <a:rPr lang="hu-HU" altLang="hu-HU" smtClean="0"/>
              <a:t>Kapcsolatok</a:t>
            </a:r>
            <a:endParaRPr lang="en-US" altLang="hu-HU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Egyedek</a:t>
            </a:r>
            <a:endParaRPr lang="en-US" altLang="hu-HU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u-HU" b="1" smtClean="0"/>
              <a:t>E</a:t>
            </a:r>
            <a:r>
              <a:rPr lang="hu-HU" altLang="hu-HU" b="1" smtClean="0"/>
              <a:t>gyed</a:t>
            </a:r>
            <a:endParaRPr lang="en-US" altLang="hu-HU" b="1" smtClean="0"/>
          </a:p>
          <a:p>
            <a:pPr lvl="1"/>
            <a:r>
              <a:rPr lang="hu-HU" altLang="hu-HU" smtClean="0"/>
              <a:t>A valós világ tárgya (t</a:t>
            </a:r>
            <a:r>
              <a:rPr lang="en-US" altLang="hu-HU" smtClean="0"/>
              <a:t>hing</a:t>
            </a:r>
            <a:r>
              <a:rPr lang="hu-HU" altLang="hu-HU" smtClean="0"/>
              <a:t>, teremtése, valamije)</a:t>
            </a:r>
            <a:r>
              <a:rPr lang="en-US" altLang="hu-HU" smtClean="0"/>
              <a:t>  </a:t>
            </a:r>
            <a:r>
              <a:rPr lang="hu-HU" altLang="hu-HU" smtClean="0"/>
              <a:t>független létezéssel </a:t>
            </a:r>
          </a:p>
          <a:p>
            <a:pPr lvl="1"/>
            <a:r>
              <a:rPr lang="hu-HU" altLang="hu-HU" smtClean="0"/>
              <a:t>Egyed típus – egyed előfordulás  </a:t>
            </a:r>
            <a:endParaRPr lang="en-US" altLang="hu-HU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smtClean="0"/>
              <a:t>Attrib</a:t>
            </a:r>
            <a:r>
              <a:rPr lang="hu-HU" altLang="hu-HU" smtClean="0"/>
              <a:t>útumok</a:t>
            </a:r>
            <a:endParaRPr lang="en-US" altLang="hu-HU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8013" cy="4833938"/>
          </a:xfrm>
        </p:spPr>
        <p:txBody>
          <a:bodyPr/>
          <a:lstStyle/>
          <a:p>
            <a:r>
              <a:rPr lang="en-US" altLang="hu-HU" b="1" dirty="0" err="1" smtClean="0"/>
              <a:t>Attrib</a:t>
            </a:r>
            <a:r>
              <a:rPr lang="hu-HU" altLang="hu-HU" b="1" dirty="0" err="1" smtClean="0"/>
              <a:t>útumok</a:t>
            </a:r>
            <a:endParaRPr lang="hu-HU" altLang="hu-HU" b="1" dirty="0" smtClean="0"/>
          </a:p>
          <a:p>
            <a:pPr lvl="1"/>
            <a:r>
              <a:rPr lang="hu-HU" altLang="hu-HU" dirty="0" smtClean="0"/>
              <a:t>Attribútum típus – attribútum előfordulás</a:t>
            </a:r>
            <a:endParaRPr lang="en-US" altLang="hu-HU" dirty="0" smtClean="0"/>
          </a:p>
          <a:p>
            <a:pPr lvl="1"/>
            <a:r>
              <a:rPr lang="hu-HU" altLang="hu-HU" dirty="0" smtClean="0"/>
              <a:t>Az egyedet leíró tulajdonságok</a:t>
            </a:r>
          </a:p>
          <a:p>
            <a:pPr lvl="1"/>
            <a:r>
              <a:rPr lang="hu-HU" altLang="hu-HU" dirty="0" smtClean="0"/>
              <a:t>A</a:t>
            </a:r>
            <a:r>
              <a:rPr lang="en-US" altLang="hu-HU" dirty="0" err="1" smtClean="0"/>
              <a:t>ttrib</a:t>
            </a:r>
            <a:r>
              <a:rPr lang="hu-HU" altLang="hu-HU" dirty="0" err="1" smtClean="0"/>
              <a:t>útumok</a:t>
            </a:r>
            <a:r>
              <a:rPr lang="hu-HU" altLang="hu-HU" dirty="0" smtClean="0"/>
              <a:t> típusai</a:t>
            </a:r>
            <a:r>
              <a:rPr lang="en-US" altLang="hu-HU" dirty="0" smtClean="0"/>
              <a:t>:</a:t>
            </a:r>
          </a:p>
          <a:p>
            <a:pPr lvl="2"/>
            <a:r>
              <a:rPr lang="hu-HU" altLang="hu-HU" b="1" dirty="0" smtClean="0"/>
              <a:t>Összetett -</a:t>
            </a:r>
            <a:r>
              <a:rPr lang="en-US" altLang="hu-HU" dirty="0" smtClean="0"/>
              <a:t> </a:t>
            </a:r>
            <a:r>
              <a:rPr lang="hu-HU" altLang="hu-HU" b="1" dirty="0" smtClean="0"/>
              <a:t>egyszerű</a:t>
            </a:r>
            <a:r>
              <a:rPr lang="en-US" altLang="hu-HU" dirty="0" smtClean="0"/>
              <a:t> (atomic)</a:t>
            </a:r>
            <a:endParaRPr lang="en-US" altLang="hu-HU" i="1" dirty="0" smtClean="0"/>
          </a:p>
          <a:p>
            <a:pPr lvl="2"/>
            <a:r>
              <a:rPr lang="hu-HU" altLang="hu-HU" b="1" dirty="0" smtClean="0"/>
              <a:t>Egyértékű</a:t>
            </a:r>
            <a:r>
              <a:rPr lang="en-US" altLang="hu-HU" dirty="0" smtClean="0"/>
              <a:t> </a:t>
            </a:r>
            <a:r>
              <a:rPr lang="hu-HU" altLang="hu-HU" dirty="0" smtClean="0"/>
              <a:t>– </a:t>
            </a:r>
            <a:r>
              <a:rPr lang="hu-HU" altLang="hu-HU" b="1" dirty="0" smtClean="0"/>
              <a:t>halmazértékű (többértékű) </a:t>
            </a:r>
            <a:endParaRPr lang="en-US" altLang="hu-HU" dirty="0" smtClean="0"/>
          </a:p>
          <a:p>
            <a:pPr lvl="2"/>
            <a:r>
              <a:rPr lang="hu-HU" altLang="hu-HU" b="1" dirty="0" smtClean="0"/>
              <a:t>Tárolt </a:t>
            </a:r>
            <a:r>
              <a:rPr lang="hu-HU" altLang="hu-HU" dirty="0" smtClean="0"/>
              <a:t>-</a:t>
            </a:r>
            <a:r>
              <a:rPr lang="en-US" altLang="hu-HU" dirty="0" smtClean="0"/>
              <a:t> </a:t>
            </a:r>
            <a:r>
              <a:rPr lang="hu-HU" altLang="hu-HU" b="1" dirty="0" smtClean="0"/>
              <a:t>származtatott</a:t>
            </a:r>
            <a:endParaRPr lang="en-US" altLang="hu-HU" dirty="0" smtClean="0"/>
          </a:p>
          <a:p>
            <a:pPr lvl="2"/>
            <a:r>
              <a:rPr lang="en-US" altLang="hu-HU" b="1" dirty="0" smtClean="0"/>
              <a:t>NULL</a:t>
            </a:r>
            <a:r>
              <a:rPr lang="en-US" altLang="hu-HU" dirty="0" smtClean="0"/>
              <a:t> </a:t>
            </a:r>
            <a:r>
              <a:rPr lang="hu-HU" altLang="hu-HU" dirty="0" smtClean="0"/>
              <a:t>értékek</a:t>
            </a:r>
            <a:endParaRPr lang="en-US" altLang="hu-HU" dirty="0" smtClean="0"/>
          </a:p>
          <a:p>
            <a:pPr lvl="2"/>
            <a:r>
              <a:rPr lang="hu-HU" altLang="hu-HU" b="1" dirty="0"/>
              <a:t>K</a:t>
            </a:r>
            <a:r>
              <a:rPr lang="en-US" altLang="hu-HU" b="1" dirty="0" err="1" smtClean="0"/>
              <a:t>omplex</a:t>
            </a:r>
            <a:r>
              <a:rPr lang="en-US" altLang="hu-HU" dirty="0" smtClean="0"/>
              <a:t> </a:t>
            </a:r>
            <a:r>
              <a:rPr lang="en-US" altLang="hu-HU" dirty="0" err="1" smtClean="0"/>
              <a:t>attrib</a:t>
            </a:r>
            <a:r>
              <a:rPr lang="hu-HU" altLang="hu-HU" dirty="0" err="1" smtClean="0"/>
              <a:t>útumok</a:t>
            </a:r>
            <a:r>
              <a:rPr lang="hu-HU" altLang="hu-HU" dirty="0" smtClean="0"/>
              <a:t> (összetett és halmazértékű attribútumok tetszőlege </a:t>
            </a:r>
            <a:r>
              <a:rPr lang="hu-HU" altLang="hu-HU" dirty="0" err="1" smtClean="0"/>
              <a:t>egymásbaágyazása</a:t>
            </a:r>
            <a:r>
              <a:rPr lang="hu-HU" altLang="hu-HU" dirty="0" smtClean="0"/>
              <a:t>)</a:t>
            </a:r>
            <a:endParaRPr lang="en-US" altLang="hu-H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smtClean="0"/>
              <a:t>E</a:t>
            </a:r>
            <a:r>
              <a:rPr lang="hu-HU" altLang="hu-HU" smtClean="0"/>
              <a:t>gyedtípus</a:t>
            </a:r>
            <a:r>
              <a:rPr lang="en-US" altLang="hu-HU" smtClean="0"/>
              <a:t>, E</a:t>
            </a:r>
            <a:r>
              <a:rPr lang="hu-HU" altLang="hu-HU" smtClean="0"/>
              <a:t>gyedhalmaz</a:t>
            </a:r>
            <a:r>
              <a:rPr lang="en-US" altLang="hu-HU" smtClean="0"/>
              <a:t>, </a:t>
            </a:r>
            <a:r>
              <a:rPr lang="hu-HU" altLang="hu-HU" smtClean="0"/>
              <a:t>Azonosító</a:t>
            </a:r>
            <a:r>
              <a:rPr lang="en-US" altLang="hu-HU" smtClean="0"/>
              <a:t>, </a:t>
            </a:r>
            <a:r>
              <a:rPr lang="hu-HU" altLang="hu-HU" smtClean="0"/>
              <a:t>és Értékhalmaz</a:t>
            </a:r>
            <a:endParaRPr lang="en-US" altLang="hu-HU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u-HU" b="1" smtClean="0"/>
              <a:t>E</a:t>
            </a:r>
            <a:r>
              <a:rPr lang="hu-HU" altLang="hu-HU" b="1" smtClean="0"/>
              <a:t>gyedtípus</a:t>
            </a:r>
            <a:endParaRPr lang="en-US" altLang="hu-HU" b="1" smtClean="0"/>
          </a:p>
          <a:p>
            <a:pPr lvl="1"/>
            <a:r>
              <a:rPr lang="hu-HU" altLang="hu-HU" smtClean="0"/>
              <a:t>Egyedek olyan halmaza vagy kollekciója amelyeknek ugyanolyan attribútumaik vannak</a:t>
            </a:r>
            <a:endParaRPr lang="en-US" altLang="hu-HU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3019425"/>
            <a:ext cx="6705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smtClean="0"/>
              <a:t>E</a:t>
            </a:r>
            <a:r>
              <a:rPr lang="hu-HU" altLang="hu-HU" smtClean="0"/>
              <a:t>gyedtípus</a:t>
            </a:r>
            <a:r>
              <a:rPr lang="en-US" altLang="hu-HU" smtClean="0"/>
              <a:t>, E</a:t>
            </a:r>
            <a:r>
              <a:rPr lang="hu-HU" altLang="hu-HU" smtClean="0"/>
              <a:t>gyedhalmaz</a:t>
            </a:r>
            <a:r>
              <a:rPr lang="en-US" altLang="hu-HU" smtClean="0"/>
              <a:t>, </a:t>
            </a:r>
            <a:r>
              <a:rPr lang="hu-HU" altLang="hu-HU" smtClean="0"/>
              <a:t>Azonosító</a:t>
            </a:r>
            <a:r>
              <a:rPr lang="en-US" altLang="hu-HU" smtClean="0"/>
              <a:t>, </a:t>
            </a:r>
            <a:r>
              <a:rPr lang="hu-HU" altLang="hu-HU" smtClean="0"/>
              <a:t>és Értékhalmaz</a:t>
            </a:r>
            <a:endParaRPr lang="en-US" altLang="hu-HU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b="1" smtClean="0"/>
              <a:t>Azonosító</a:t>
            </a:r>
            <a:endParaRPr lang="en-US" altLang="hu-HU" b="1" smtClean="0"/>
          </a:p>
          <a:p>
            <a:pPr lvl="1"/>
            <a:r>
              <a:rPr lang="en-US" altLang="hu-HU" smtClean="0"/>
              <a:t>Attrib</a:t>
            </a:r>
            <a:r>
              <a:rPr lang="hu-HU" altLang="hu-HU" smtClean="0"/>
              <a:t>ú</a:t>
            </a:r>
            <a:r>
              <a:rPr lang="en-US" altLang="hu-HU" smtClean="0"/>
              <a:t>t</a:t>
            </a:r>
            <a:r>
              <a:rPr lang="hu-HU" altLang="hu-HU" smtClean="0"/>
              <a:t>umok, amelyeknek az értéke egyedi egy egyedhalmaz egyedelőfordulásaiban</a:t>
            </a:r>
            <a:endParaRPr lang="en-US" altLang="hu-HU" smtClean="0"/>
          </a:p>
          <a:p>
            <a:pPr lvl="1"/>
            <a:r>
              <a:rPr lang="hu-HU" altLang="hu-HU" b="1" smtClean="0"/>
              <a:t>Azonosító attribútum</a:t>
            </a:r>
            <a:endParaRPr lang="en-US" altLang="hu-HU" b="1" smtClean="0"/>
          </a:p>
          <a:p>
            <a:pPr lvl="2"/>
            <a:r>
              <a:rPr lang="hu-HU" altLang="hu-HU" smtClean="0"/>
              <a:t>Az egyediség tulajdonságnak az egyedtípus minden egyedhalmazára fenn kell állni</a:t>
            </a:r>
          </a:p>
          <a:p>
            <a:pPr lvl="2"/>
            <a:r>
              <a:rPr lang="hu-HU" altLang="hu-HU" smtClean="0"/>
              <a:t>Egy egyszerű (vagy egy összetett) attribútum lehet</a:t>
            </a:r>
            <a:endParaRPr lang="en-US" altLang="hu-HU" smtClean="0"/>
          </a:p>
          <a:p>
            <a:pPr lvl="2"/>
            <a:endParaRPr lang="en-US" altLang="hu-HU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1002</Words>
  <Application>Microsoft Office PowerPoint</Application>
  <PresentationFormat>Diavetítés a képernyőre (4:3 oldalarány)</PresentationFormat>
  <Paragraphs>142</Paragraphs>
  <Slides>31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31</vt:i4>
      </vt:variant>
    </vt:vector>
  </HeadingPairs>
  <TitlesOfParts>
    <vt:vector size="38" baseType="lpstr">
      <vt:lpstr>Arial</vt:lpstr>
      <vt:lpstr>Calibri</vt:lpstr>
      <vt:lpstr>Times New Roman</vt:lpstr>
      <vt:lpstr>Century Gothic</vt:lpstr>
      <vt:lpstr>Wingdings</vt:lpstr>
      <vt:lpstr>Default Design</vt:lpstr>
      <vt:lpstr>Office Theme</vt:lpstr>
      <vt:lpstr>PowerPoint bemutató</vt:lpstr>
      <vt:lpstr>Adatmodellezés Entity-Relationship (ER) Modellel</vt:lpstr>
      <vt:lpstr>Egy példa adatbázis alkalmazás</vt:lpstr>
      <vt:lpstr>PowerPoint bemutató</vt:lpstr>
      <vt:lpstr>Egyedtípus, Egyedhalmaz, Attributúmok, and Azonosítók</vt:lpstr>
      <vt:lpstr>Egyedek</vt:lpstr>
      <vt:lpstr>Attribútumok</vt:lpstr>
      <vt:lpstr>Egyedtípus, Egyedhalmaz, Azonosító, és Értékhalmaz</vt:lpstr>
      <vt:lpstr>Egyedtípus, Egyedhalmaz, Azonosító, és Értékhalmaz</vt:lpstr>
      <vt:lpstr>Egyedtípus, Egyedhalmaz, Azonosító, és Értékhalmaz</vt:lpstr>
      <vt:lpstr>A COMPANY adatbázis  kezdeti terve</vt:lpstr>
      <vt:lpstr>Kapcsolattípus, Kapcsolatok halmaza, Szerepkörök, és Strukturális Megszorítások</vt:lpstr>
      <vt:lpstr>Kapcsolat</vt:lpstr>
      <vt:lpstr>A kapcsolat foka</vt:lpstr>
      <vt:lpstr>PowerPoint bemutató</vt:lpstr>
      <vt:lpstr>Szerepkörök és  Rekurzív Kapcsolatok</vt:lpstr>
      <vt:lpstr>PowerPoint bemutató</vt:lpstr>
      <vt:lpstr>Bináris kapcsolattípusok strukturális megszorításai</vt:lpstr>
      <vt:lpstr>Kapcsolattípusok attribútumai</vt:lpstr>
      <vt:lpstr>Gyenge egyedtípusok</vt:lpstr>
      <vt:lpstr>COMPANY adatbázis ER modelljének finomítása</vt:lpstr>
      <vt:lpstr>PowerPoint bemutató</vt:lpstr>
      <vt:lpstr>ER Diagram, Névkonvenciók, és tervezési kérdések</vt:lpstr>
      <vt:lpstr>A sémaelemek helyes elnevezése</vt:lpstr>
      <vt:lpstr>Tervezési lehetőségek az ER modellezés során</vt:lpstr>
      <vt:lpstr>Az ER diagram alternatív jelölései</vt:lpstr>
      <vt:lpstr>PowerPoint bemutató</vt:lpstr>
      <vt:lpstr>Magasabb fokú kapcsolattípusk</vt:lpstr>
      <vt:lpstr>Választás a bináris vagy magasabb fokú kapcsolatok közül</vt:lpstr>
      <vt:lpstr>PowerPoint bemutató</vt:lpstr>
      <vt:lpstr>A ternáris (vagy magasabb fokú) kapcsolatok megszorításai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Ani</cp:lastModifiedBy>
  <cp:revision>87</cp:revision>
  <dcterms:created xsi:type="dcterms:W3CDTF">2010-05-06T15:58:58Z</dcterms:created>
  <dcterms:modified xsi:type="dcterms:W3CDTF">2016-10-02T18:28:50Z</dcterms:modified>
</cp:coreProperties>
</file>