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60C1-74A0-4659-B270-86E1517D4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9139A-6530-47FD-9CB3-4AF3F326D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2D1C-F13A-4150-801E-1DED2D26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DAA-66EC-46BC-BBDE-9AAF49BA537B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5C5C-D890-4390-AB9A-7786A61D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73E1-502F-4051-B25E-715BCE10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5766-BC7A-480F-BDBA-99583384A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41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7949-86AE-4B7A-921A-86965D2C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93B8-1E5A-4F67-BD25-E7880204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7870-4E44-40E2-865E-391F4D40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DAA-66EC-46BC-BBDE-9AAF49BA537B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C3684-E60D-4927-8D24-28E51BDE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9570C-595D-4737-9593-12ABFB7A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5766-BC7A-480F-BDBA-99583384A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16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624B-9077-455F-9AEE-3B6063F76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1AAC8-26B6-4B48-B8A3-E46EF595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728E-B26F-4C08-8F36-C48D48AD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DAA-66EC-46BC-BBDE-9AAF49BA537B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F840-587C-4405-A6D4-F809F8BF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04C0-BBD5-4CBB-BB75-2D8469A4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5766-BC7A-480F-BDBA-99583384A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9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4F12-25B3-4C48-99C0-DFFD08B7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F329-44D0-4996-846C-A20856DD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1872-DE3E-4355-83A3-FB6EF620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DAA-66EC-46BC-BBDE-9AAF49BA537B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419D-C032-4358-ABBB-77111D18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A09D-1419-4FFE-9470-CEEEAE0F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5766-BC7A-480F-BDBA-99583384A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0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E415-2076-4E0F-8AD8-A395225E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2EB1A-45AD-471F-813F-4F2847B8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8741-1944-4246-8CE6-5CD80149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DAA-66EC-46BC-BBDE-9AAF49BA537B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2C20E-7806-4D2C-B81F-DE2666F3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FBA0-1F17-4809-B076-FFA345CA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5766-BC7A-480F-BDBA-99583384A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94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5A65-2C4D-4157-887B-30B8E15D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2DDC-A861-4EED-8322-249F1E723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CE03A-4040-4D88-89E2-1C43BAAF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5DC58-45B7-4FE0-A7E3-E6C09495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DAA-66EC-46BC-BBDE-9AAF49BA537B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4611-E4B7-4A32-A4BA-999D579D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4E06-787E-4F3A-AA56-3479BFF5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5766-BC7A-480F-BDBA-99583384A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9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FC21-EDB6-4248-9D07-82AA9BA0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B6425-2D5B-49ED-9E5A-694441C5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4A87-EA14-4793-96C1-481A3AAD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C7B97-4F6D-45C8-B53F-88BA2F77E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07DBD-A253-4A1C-8FDD-002E85C96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70E97-E2C6-4287-892F-F9E72D82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DAA-66EC-46BC-BBDE-9AAF49BA537B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BBE6B-554B-4064-BBCD-0351379A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6EDA6-5C50-4043-BE46-A9218784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5766-BC7A-480F-BDBA-99583384A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6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9745-BD14-42A1-A39A-7ADE306C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26463-DD20-475C-861E-91B096BD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DAA-66EC-46BC-BBDE-9AAF49BA537B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D1D17-0A1E-4D82-8CB0-D6D21483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C5E8B-E3A9-40DF-9E17-0044722F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5766-BC7A-480F-BDBA-99583384A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68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88664-8166-4260-8970-02E213B9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DAA-66EC-46BC-BBDE-9AAF49BA537B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E52BA-AD21-47B7-995F-4B126876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57E9A-8269-403F-8497-2AE76641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5766-BC7A-480F-BDBA-99583384A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94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CFBF-7CE9-4763-8E54-60654E30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B688-8739-4BF3-BD67-22D99DAE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D4A7-AFFA-43CD-BC22-71E1F530E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0B061-2A19-4E24-AE18-D8CCB388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DAA-66EC-46BC-BBDE-9AAF49BA537B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3CAB-FBFB-4D81-B58D-D7206638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E40B7-F4FC-451A-B6BD-DE90CC2F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5766-BC7A-480F-BDBA-99583384A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2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7452-5059-4406-BB46-B7E33952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09D23-50D0-46C7-899E-633AA46E6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802BB-C187-4667-BE3B-BF57944C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E2243-4C4D-4323-9D3C-D8637491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DAA-66EC-46BC-BBDE-9AAF49BA537B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40B97-2FFE-4322-8834-239BBCD5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1483-AFF1-466A-A18A-D853675A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5766-BC7A-480F-BDBA-99583384A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6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7177E-290C-4F26-9F3D-D1BB2A7D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DB96-BC78-413B-9BC9-ECDA6878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FAAA-99A5-4093-B517-744ECD09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9DAA-66EC-46BC-BBDE-9AAF49BA537B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720A-61FD-4AF2-8528-F1FE0F52B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F069-BE28-46D1-8F71-A35E3BD37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5766-BC7A-480F-BDBA-99583384A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27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D8AFDD-749D-4862-8606-6C50F8C784B3}"/>
              </a:ext>
            </a:extLst>
          </p:cNvPr>
          <p:cNvSpPr txBox="1"/>
          <p:nvPr/>
        </p:nvSpPr>
        <p:spPr>
          <a:xfrm>
            <a:off x="4362275" y="1090569"/>
            <a:ext cx="20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Cloud NERIM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8E62F-65E4-447C-BD33-DF17A03753DD}"/>
              </a:ext>
            </a:extLst>
          </p:cNvPr>
          <p:cNvSpPr txBox="1"/>
          <p:nvPr/>
        </p:nvSpPr>
        <p:spPr>
          <a:xfrm>
            <a:off x="805343" y="1929468"/>
            <a:ext cx="8447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du </a:t>
            </a:r>
            <a:r>
              <a:rPr lang="fr-FR" dirty="0" err="1"/>
              <a:t>context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NERIM souhaite avoir une FABRIC réseau qui répond au besoin du Cloud Public/Privé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err="1"/>
              <a:t>Fabric</a:t>
            </a:r>
            <a:r>
              <a:rPr lang="fr-FR" dirty="0"/>
              <a:t> est basé sur l’association d’une infrastructure physique basée sur Cisco Nexus et une infrastructure logique basé sur VMWARE NSX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scope de ce projet est de fournir une </a:t>
            </a:r>
            <a:r>
              <a:rPr lang="fr-FR" dirty="0" err="1"/>
              <a:t>Fabric</a:t>
            </a:r>
            <a:r>
              <a:rPr lang="fr-FR" dirty="0"/>
              <a:t> physique full automatisé;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technologie retenu est VXLAN EVPN </a:t>
            </a:r>
            <a:r>
              <a:rPr lang="fr-FR" dirty="0" err="1"/>
              <a:t>Multi-site</a:t>
            </a:r>
            <a:r>
              <a:rPr lang="fr-FR" dirty="0"/>
              <a:t> pour la partie Nexus et VXLAN NSX pour la partie virtuelle.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799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D8AFDD-749D-4862-8606-6C50F8C784B3}"/>
              </a:ext>
            </a:extLst>
          </p:cNvPr>
          <p:cNvSpPr txBox="1"/>
          <p:nvPr/>
        </p:nvSpPr>
        <p:spPr>
          <a:xfrm>
            <a:off x="4311941" y="318782"/>
            <a:ext cx="20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Cloud NERIM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8E62F-65E4-447C-BD33-DF17A03753DD}"/>
              </a:ext>
            </a:extLst>
          </p:cNvPr>
          <p:cNvSpPr txBox="1"/>
          <p:nvPr/>
        </p:nvSpPr>
        <p:spPr>
          <a:xfrm>
            <a:off x="713064" y="830510"/>
            <a:ext cx="84477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Besoin couvert par la </a:t>
            </a:r>
            <a:r>
              <a:rPr lang="fr-FR" dirty="0" err="1"/>
              <a:t>Fabric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Fabric</a:t>
            </a:r>
            <a:r>
              <a:rPr lang="fr-FR" dirty="0"/>
              <a:t> non bloquante avec un débit de 400G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Segmentation des clients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Service offert au client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Cloud Privé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/>
              <a:t>Bare</a:t>
            </a:r>
            <a:r>
              <a:rPr lang="fr-FR" dirty="0"/>
              <a:t> </a:t>
            </a:r>
            <a:r>
              <a:rPr lang="fr-FR" dirty="0" err="1"/>
              <a:t>metal</a:t>
            </a:r>
            <a:r>
              <a:rPr lang="fr-FR" dirty="0"/>
              <a:t> server : Pour les serveurs physique gérés par le client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/>
              <a:t>Infrastrcuture</a:t>
            </a:r>
            <a:r>
              <a:rPr lang="fr-FR" dirty="0"/>
              <a:t> NSX : Pour les VM gérés par les client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Switch Client : Pour les extension L2 vers le réseau client (mode projet uniquement)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Cloud Public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VM à la demande sur une infrastructure NSX gérée par NERIM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Interconnexion avec le réseau </a:t>
            </a:r>
            <a:r>
              <a:rPr lang="fr-FR" dirty="0" err="1"/>
              <a:t>OnPrem</a:t>
            </a:r>
            <a:r>
              <a:rPr lang="fr-FR" dirty="0"/>
              <a:t> du client: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Possibilité d’extension L3 VPN MPLS pour raccordé le client à son infrastructure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Possibilité d’accès à Internet et d’annonce de scope Public pour les infrastructures exposées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07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5E864C-1E56-4AA6-ADD1-3B25360FF848}"/>
              </a:ext>
            </a:extLst>
          </p:cNvPr>
          <p:cNvSpPr/>
          <p:nvPr/>
        </p:nvSpPr>
        <p:spPr>
          <a:xfrm>
            <a:off x="485863" y="1230490"/>
            <a:ext cx="101765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Spécification technique de la </a:t>
            </a:r>
            <a:r>
              <a:rPr lang="fr-FR" dirty="0" err="1"/>
              <a:t>Fabric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err="1"/>
              <a:t>fabric</a:t>
            </a:r>
            <a:r>
              <a:rPr lang="fr-FR" dirty="0"/>
              <a:t> est basé sur la technologie VXLAN EVPN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 Day-1, elle sera </a:t>
            </a:r>
            <a:r>
              <a:rPr lang="fr-FR" dirty="0" err="1"/>
              <a:t>compsé</a:t>
            </a:r>
            <a:r>
              <a:rPr lang="fr-FR" dirty="0"/>
              <a:t> de 3 sites relié avec la </a:t>
            </a:r>
            <a:r>
              <a:rPr lang="fr-FR" dirty="0" err="1"/>
              <a:t>techinque</a:t>
            </a:r>
            <a:r>
              <a:rPr lang="fr-FR" dirty="0"/>
              <a:t> Multisite </a:t>
            </a:r>
            <a:r>
              <a:rPr lang="fr-FR" dirty="0" err="1"/>
              <a:t>FullMesh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Site 1 : DC PA3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Site 2 : DC PA4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Site 3 : DC à définir pour héberger l’infrastructure </a:t>
            </a:r>
            <a:r>
              <a:rPr lang="fr-FR" dirty="0" err="1"/>
              <a:t>Witness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sites 1 &amp; 2 auront les connexion suivantes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MPLS Bouygues : Extension des VRF des différents clients (Cloud Privé)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Internet : Pour offrir un accès Internet au cloud a partir des IP public Bouygues.</a:t>
            </a:r>
          </a:p>
          <a:p>
            <a:pPr lvl="3"/>
            <a:r>
              <a:rPr lang="fr-FR" dirty="0"/>
              <a:t>      Pour se connecter au site </a:t>
            </a:r>
            <a:r>
              <a:rPr lang="fr-FR" dirty="0" err="1"/>
              <a:t>Witness</a:t>
            </a:r>
            <a:r>
              <a:rPr lang="fr-FR" dirty="0"/>
              <a:t> via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L2 Extension vers le DC </a:t>
            </a:r>
            <a:r>
              <a:rPr lang="fr-FR" dirty="0" err="1"/>
              <a:t>legacy</a:t>
            </a:r>
            <a:r>
              <a:rPr lang="fr-FR" dirty="0"/>
              <a:t> pour les besoins de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site </a:t>
            </a:r>
            <a:r>
              <a:rPr lang="fr-FR" dirty="0" err="1"/>
              <a:t>Witness</a:t>
            </a:r>
            <a:r>
              <a:rPr lang="fr-FR" dirty="0"/>
              <a:t> aura une connexion vers Internet pour les besoin du multisite (Quid Admin du </a:t>
            </a:r>
            <a:r>
              <a:rPr lang="fr-FR" dirty="0" err="1"/>
              <a:t>Witness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EE511-B133-4789-8CF6-26C1F8C80A72}"/>
              </a:ext>
            </a:extLst>
          </p:cNvPr>
          <p:cNvSpPr txBox="1"/>
          <p:nvPr/>
        </p:nvSpPr>
        <p:spPr>
          <a:xfrm>
            <a:off x="4311941" y="318782"/>
            <a:ext cx="20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Cloud NERIM</a:t>
            </a:r>
          </a:p>
        </p:txBody>
      </p:sp>
    </p:spTree>
    <p:extLst>
      <p:ext uri="{BB962C8B-B14F-4D97-AF65-F5344CB8AC3E}">
        <p14:creationId xmlns:p14="http://schemas.microsoft.com/office/powerpoint/2010/main" val="63219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5E864C-1E56-4AA6-ADD1-3B25360FF848}"/>
              </a:ext>
            </a:extLst>
          </p:cNvPr>
          <p:cNvSpPr/>
          <p:nvPr/>
        </p:nvSpPr>
        <p:spPr>
          <a:xfrm>
            <a:off x="485863" y="1230490"/>
            <a:ext cx="101765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Protocol Utilisés </a:t>
            </a:r>
          </a:p>
          <a:p>
            <a:r>
              <a:rPr lang="fr-FR" dirty="0"/>
              <a:t>Sure DC1 &amp; DC2 les protocoles utilisés sont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Technologie L2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VPC: Sur tout les </a:t>
            </a:r>
            <a:r>
              <a:rPr lang="fr-FR" dirty="0" err="1"/>
              <a:t>Leaf</a:t>
            </a:r>
            <a:r>
              <a:rPr lang="fr-FR" dirty="0"/>
              <a:t> de la </a:t>
            </a:r>
            <a:r>
              <a:rPr lang="fr-FR" dirty="0" err="1"/>
              <a:t>Fabric</a:t>
            </a:r>
            <a:r>
              <a:rPr lang="fr-FR" dirty="0"/>
              <a:t> (sauf BGW) permettant l’annonce la redondance vers les différents équipement (ESX, Switch, </a:t>
            </a:r>
            <a:r>
              <a:rPr lang="fr-FR" dirty="0" err="1"/>
              <a:t>Bare</a:t>
            </a:r>
            <a:r>
              <a:rPr lang="fr-FR" dirty="0"/>
              <a:t> </a:t>
            </a:r>
            <a:r>
              <a:rPr lang="fr-FR" dirty="0" err="1"/>
              <a:t>Metal</a:t>
            </a:r>
            <a:r>
              <a:rPr lang="fr-FR" dirty="0"/>
              <a:t>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Underlay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ISIS : Sur tout les </a:t>
            </a:r>
            <a:r>
              <a:rPr lang="fr-FR" dirty="0" err="1"/>
              <a:t>Leaf</a:t>
            </a:r>
            <a:r>
              <a:rPr lang="fr-FR" dirty="0"/>
              <a:t> de la </a:t>
            </a:r>
            <a:r>
              <a:rPr lang="fr-FR" dirty="0" err="1"/>
              <a:t>Fabric</a:t>
            </a:r>
            <a:r>
              <a:rPr lang="fr-FR" dirty="0"/>
              <a:t> permettant l’annonce des loopback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PIM : Sur tout les </a:t>
            </a:r>
            <a:r>
              <a:rPr lang="fr-FR" dirty="0" err="1"/>
              <a:t>Leaf</a:t>
            </a:r>
            <a:r>
              <a:rPr lang="fr-FR" dirty="0"/>
              <a:t> de la </a:t>
            </a:r>
            <a:r>
              <a:rPr lang="fr-FR" dirty="0" err="1"/>
              <a:t>Fabric</a:t>
            </a:r>
            <a:r>
              <a:rPr lang="fr-FR" dirty="0"/>
              <a:t> permettant l’apprentissage du BUM </a:t>
            </a:r>
            <a:r>
              <a:rPr lang="fr-FR" dirty="0" err="1"/>
              <a:t>traffic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Overlay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VXLAN EVPN: : Sur tout les </a:t>
            </a:r>
            <a:r>
              <a:rPr lang="fr-FR" dirty="0" err="1"/>
              <a:t>Leaf</a:t>
            </a:r>
            <a:r>
              <a:rPr lang="fr-FR" dirty="0"/>
              <a:t> de la </a:t>
            </a:r>
            <a:r>
              <a:rPr lang="fr-FR" dirty="0" err="1"/>
              <a:t>Fabric</a:t>
            </a:r>
            <a:r>
              <a:rPr lang="fr-FR" dirty="0"/>
              <a:t> Permet l’apprentissage des </a:t>
            </a:r>
            <a:r>
              <a:rPr lang="fr-FR" dirty="0" err="1"/>
              <a:t>endpoint</a:t>
            </a:r>
            <a:r>
              <a:rPr lang="fr-FR" dirty="0"/>
              <a:t> présent sur la </a:t>
            </a:r>
            <a:r>
              <a:rPr lang="fr-FR" dirty="0" err="1"/>
              <a:t>fabric</a:t>
            </a:r>
            <a:r>
              <a:rPr lang="fr-FR" dirty="0"/>
              <a:t> physique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iBGP</a:t>
            </a:r>
            <a:r>
              <a:rPr lang="fr-FR" dirty="0"/>
              <a:t> EVPN: Sur tout les </a:t>
            </a:r>
            <a:r>
              <a:rPr lang="fr-FR" dirty="0" err="1"/>
              <a:t>Leaf</a:t>
            </a:r>
            <a:r>
              <a:rPr lang="fr-FR" dirty="0"/>
              <a:t> de la </a:t>
            </a:r>
            <a:r>
              <a:rPr lang="fr-FR" dirty="0" err="1"/>
              <a:t>Fabric</a:t>
            </a:r>
            <a:r>
              <a:rPr lang="fr-FR" dirty="0"/>
              <a:t> Permet l’annonce des  </a:t>
            </a:r>
            <a:r>
              <a:rPr lang="fr-FR" dirty="0" err="1"/>
              <a:t>endpoint</a:t>
            </a:r>
            <a:r>
              <a:rPr lang="fr-FR" dirty="0"/>
              <a:t> présent sur la </a:t>
            </a:r>
            <a:r>
              <a:rPr lang="fr-FR" dirty="0" err="1"/>
              <a:t>fabric</a:t>
            </a:r>
            <a:r>
              <a:rPr lang="fr-FR" dirty="0"/>
              <a:t> physique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eBGP</a:t>
            </a:r>
            <a:r>
              <a:rPr lang="fr-FR" dirty="0"/>
              <a:t> EVPN : Sur les </a:t>
            </a:r>
            <a:r>
              <a:rPr lang="fr-FR" dirty="0" err="1"/>
              <a:t>Leaf</a:t>
            </a:r>
            <a:r>
              <a:rPr lang="fr-FR" dirty="0"/>
              <a:t> BGW pour l’interconnexion Multisite</a:t>
            </a:r>
          </a:p>
          <a:p>
            <a:pPr lvl="1"/>
            <a:r>
              <a:rPr lang="fr-FR" dirty="0"/>
              <a:t> 		   Sur les </a:t>
            </a:r>
            <a:r>
              <a:rPr lang="fr-FR" dirty="0" err="1"/>
              <a:t>Leaf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pour l’interconnexion vers les clusters NSX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eBGP</a:t>
            </a:r>
            <a:r>
              <a:rPr lang="fr-FR" dirty="0"/>
              <a:t> VRF lite : Sur les </a:t>
            </a:r>
            <a:r>
              <a:rPr lang="fr-FR" dirty="0" err="1"/>
              <a:t>Leaf</a:t>
            </a:r>
            <a:r>
              <a:rPr lang="fr-FR" dirty="0"/>
              <a:t> BGW pour l’interconnexion avec le MPLS Bouygues.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EE511-B133-4789-8CF6-26C1F8C80A72}"/>
              </a:ext>
            </a:extLst>
          </p:cNvPr>
          <p:cNvSpPr txBox="1"/>
          <p:nvPr/>
        </p:nvSpPr>
        <p:spPr>
          <a:xfrm>
            <a:off x="4311941" y="318782"/>
            <a:ext cx="20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Cloud NERIM</a:t>
            </a:r>
          </a:p>
        </p:txBody>
      </p:sp>
    </p:spTree>
    <p:extLst>
      <p:ext uri="{BB962C8B-B14F-4D97-AF65-F5344CB8AC3E}">
        <p14:creationId xmlns:p14="http://schemas.microsoft.com/office/powerpoint/2010/main" val="402246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5E864C-1E56-4AA6-ADD1-3B25360FF848}"/>
              </a:ext>
            </a:extLst>
          </p:cNvPr>
          <p:cNvSpPr/>
          <p:nvPr/>
        </p:nvSpPr>
        <p:spPr>
          <a:xfrm>
            <a:off x="485863" y="688114"/>
            <a:ext cx="101765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Sécurité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Plusieurs niveaux de sécurité sont appliquées aux différents étages de la </a:t>
            </a:r>
            <a:r>
              <a:rPr lang="fr-FR" dirty="0" err="1"/>
              <a:t>Fabric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Filtrage BGP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Utilisé sur la </a:t>
            </a:r>
            <a:r>
              <a:rPr lang="fr-FR" dirty="0" err="1"/>
              <a:t>Fabric</a:t>
            </a:r>
            <a:r>
              <a:rPr lang="fr-FR" dirty="0"/>
              <a:t> pour toutes les annonces entrantes / sortantes pour contrôler les routes des différents élément (IP Public, routes </a:t>
            </a:r>
            <a:r>
              <a:rPr lang="fr-FR" dirty="0" err="1"/>
              <a:t>static</a:t>
            </a:r>
            <a:r>
              <a:rPr lang="fr-FR" dirty="0"/>
              <a:t>, IP privé)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Prévention l’usurpation d’IP par les clients NERIM (filtrage spécifique pour chaque client)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Filtrage Internet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Séparation de l’accès Internet </a:t>
            </a:r>
            <a:r>
              <a:rPr lang="fr-FR" dirty="0" err="1"/>
              <a:t>Witness</a:t>
            </a:r>
            <a:r>
              <a:rPr lang="fr-FR" dirty="0"/>
              <a:t> de l’accès internet client, qui permet de restreindre l’accès au routeur de l’</a:t>
            </a:r>
            <a:r>
              <a:rPr lang="fr-FR" dirty="0" err="1"/>
              <a:t>exterieur</a:t>
            </a:r>
            <a:r>
              <a:rPr lang="fr-FR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ACL spécifique sur les interfaces en face d’internet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Filtrage vers cluster NSX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Filtrage a base d’ACL pour autoriser VXLAN &amp; </a:t>
            </a:r>
            <a:r>
              <a:rPr lang="fr-FR" dirty="0" err="1"/>
              <a:t>eBGP</a:t>
            </a:r>
            <a:r>
              <a:rPr lang="fr-FR" dirty="0"/>
              <a:t> (A confirmer la possibilité de le faire le filtrage sur interface VLAN)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Filtrage vers les Serveurs </a:t>
            </a:r>
            <a:r>
              <a:rPr lang="fr-FR" dirty="0" err="1"/>
              <a:t>Bare</a:t>
            </a:r>
            <a:r>
              <a:rPr lang="fr-FR" dirty="0"/>
              <a:t> </a:t>
            </a:r>
            <a:r>
              <a:rPr lang="fr-FR" dirty="0" err="1"/>
              <a:t>Metal</a:t>
            </a:r>
            <a:r>
              <a:rPr lang="fr-FR" dirty="0"/>
              <a:t>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Filtrage a base d’ACL pour autoriser l’IP Privé / public du serveur physique.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Protection de la CPU: Un mode STRICT COPP sera activé pour la protection de la CPU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Des limitation de type </a:t>
            </a:r>
            <a:r>
              <a:rPr lang="fr-FR" dirty="0" err="1"/>
              <a:t>stormcontrole</a:t>
            </a:r>
            <a:r>
              <a:rPr lang="fr-FR" dirty="0"/>
              <a:t> seront implémentés sur les différent point de connexion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Prévention du VLAN </a:t>
            </a:r>
            <a:r>
              <a:rPr lang="fr-FR" dirty="0" err="1"/>
              <a:t>hopping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Activation de l’</a:t>
            </a:r>
            <a:r>
              <a:rPr lang="fr-FR" dirty="0" err="1"/>
              <a:t>errDisable</a:t>
            </a:r>
            <a:r>
              <a:rPr lang="fr-FR" dirty="0"/>
              <a:t> pour se protéger contre les erreurs de config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Loggin</a:t>
            </a:r>
            <a:r>
              <a:rPr lang="fr-FR" dirty="0"/>
              <a:t> des Mac 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Activation du </a:t>
            </a:r>
            <a:r>
              <a:rPr lang="fr-FR" dirty="0" err="1"/>
              <a:t>spanning-tree</a:t>
            </a:r>
            <a:r>
              <a:rPr lang="fr-FR" dirty="0"/>
              <a:t> BPDU Guard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EE511-B133-4789-8CF6-26C1F8C80A72}"/>
              </a:ext>
            </a:extLst>
          </p:cNvPr>
          <p:cNvSpPr txBox="1"/>
          <p:nvPr/>
        </p:nvSpPr>
        <p:spPr>
          <a:xfrm>
            <a:off x="4311941" y="318782"/>
            <a:ext cx="20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Cloud NERIM</a:t>
            </a:r>
          </a:p>
        </p:txBody>
      </p:sp>
    </p:spTree>
    <p:extLst>
      <p:ext uri="{BB962C8B-B14F-4D97-AF65-F5344CB8AC3E}">
        <p14:creationId xmlns:p14="http://schemas.microsoft.com/office/powerpoint/2010/main" val="187255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5E864C-1E56-4AA6-ADD1-3B25360FF848}"/>
              </a:ext>
            </a:extLst>
          </p:cNvPr>
          <p:cNvSpPr/>
          <p:nvPr/>
        </p:nvSpPr>
        <p:spPr>
          <a:xfrm>
            <a:off x="360029" y="894931"/>
            <a:ext cx="101765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réseau OOB est physiquement séparé du réseau de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L’OOB est basé sur la technologie Nexus &amp; SONIC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cœur de réseau OOB auront un FW embarqué (</a:t>
            </a:r>
            <a:r>
              <a:rPr lang="fr-FR" dirty="0" err="1"/>
              <a:t>TailScale</a:t>
            </a:r>
            <a:r>
              <a:rPr lang="fr-FR" dirty="0"/>
              <a:t>) pour monter les VPN vers les postes d’administrateur (Quid OOB </a:t>
            </a:r>
            <a:r>
              <a:rPr lang="fr-FR" dirty="0" err="1"/>
              <a:t>Witness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Nexus de Production aura sont interface de Management raccordé sur ce réseau OOB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filtrage ACL permet de limiter l’ensemble des connexion de </a:t>
            </a:r>
            <a:r>
              <a:rPr lang="fr-FR" dirty="0" err="1"/>
              <a:t>suppervison</a:t>
            </a:r>
            <a:r>
              <a:rPr lang="fr-FR" dirty="0"/>
              <a:t> seulement depuis le réseau OOB (SSH, NTP, </a:t>
            </a:r>
            <a:r>
              <a:rPr lang="fr-FR" dirty="0" err="1"/>
              <a:t>Logging</a:t>
            </a:r>
            <a:r>
              <a:rPr lang="fr-FR" dirty="0"/>
              <a:t>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Tout les protocoles utilisé auront une authentification activée (BGP, ISIS, NTP…)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EE511-B133-4789-8CF6-26C1F8C80A72}"/>
              </a:ext>
            </a:extLst>
          </p:cNvPr>
          <p:cNvSpPr txBox="1"/>
          <p:nvPr/>
        </p:nvSpPr>
        <p:spPr>
          <a:xfrm>
            <a:off x="4311941" y="318782"/>
            <a:ext cx="20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Cloud NERIM</a:t>
            </a:r>
          </a:p>
        </p:txBody>
      </p:sp>
    </p:spTree>
    <p:extLst>
      <p:ext uri="{BB962C8B-B14F-4D97-AF65-F5344CB8AC3E}">
        <p14:creationId xmlns:p14="http://schemas.microsoft.com/office/powerpoint/2010/main" val="182479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764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Bouhaddad, Lotfi (ESI)</dc:creator>
  <cp:lastModifiedBy>Bouhaddad, Lotfi (ESI)</cp:lastModifiedBy>
  <cp:revision>8</cp:revision>
  <dcterms:created xsi:type="dcterms:W3CDTF">2021-04-23T09:24:49Z</dcterms:created>
  <dcterms:modified xsi:type="dcterms:W3CDTF">2021-04-23T16:55:55Z</dcterms:modified>
</cp:coreProperties>
</file>