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9" r:id="rId5"/>
    <p:sldId id="286" r:id="rId6"/>
    <p:sldId id="272" r:id="rId7"/>
    <p:sldId id="280" r:id="rId8"/>
    <p:sldId id="281" r:id="rId9"/>
    <p:sldId id="293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70"/>
  </p:normalViewPr>
  <p:slideViewPr>
    <p:cSldViewPr snapToGrid="0">
      <p:cViewPr varScale="1">
        <p:scale>
          <a:sx n="104" d="100"/>
          <a:sy n="104" d="100"/>
        </p:scale>
        <p:origin x="144" y="19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7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1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10/22/2024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200" y="2611788"/>
            <a:ext cx="9144000" cy="212804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7300" b="0" dirty="0">
                <a:solidFill>
                  <a:schemeClr val="bg1"/>
                </a:solidFill>
                <a:latin typeface="Georgia" panose="02040502050405020303" pitchFamily="18" charset="0"/>
              </a:rPr>
              <a:t>New Discoveries </a:t>
            </a:r>
            <a:br>
              <a:rPr lang="en-US" b="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sz="3100" b="0" dirty="0">
                <a:solidFill>
                  <a:schemeClr val="bg1"/>
                </a:solidFill>
                <a:latin typeface="Georgia" panose="02040502050405020303" pitchFamily="18" charset="0"/>
              </a:rPr>
              <a:t>through the Work of the</a:t>
            </a:r>
            <a:r>
              <a:rPr lang="en-US" sz="5000" b="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br>
              <a:rPr lang="en-US" sz="5000" b="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b="0" dirty="0">
                <a:solidFill>
                  <a:schemeClr val="bg1"/>
                </a:solidFill>
                <a:latin typeface="Georgia" panose="02040502050405020303" pitchFamily="18" charset="0"/>
              </a:rPr>
              <a:t>CFPB</a:t>
            </a:r>
            <a:r>
              <a:rPr lang="en-US" sz="5000" b="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3600" b="0" dirty="0">
                <a:solidFill>
                  <a:schemeClr val="bg1"/>
                </a:solidFill>
                <a:latin typeface="Georgia" panose="02040502050405020303" pitchFamily="18" charset="0"/>
              </a:rPr>
              <a:t>on</a:t>
            </a:r>
            <a:r>
              <a:rPr lang="en-US" sz="5000" b="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b="0" dirty="0">
                <a:solidFill>
                  <a:schemeClr val="bg1"/>
                </a:solidFill>
                <a:latin typeface="Georgia" panose="02040502050405020303" pitchFamily="18" charset="0"/>
              </a:rPr>
              <a:t>Mortgages</a:t>
            </a:r>
            <a:r>
              <a:rPr lang="en-US" sz="5000" b="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br>
              <a:rPr lang="en-US" sz="5000" b="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sz="3600" b="0" dirty="0">
                <a:solidFill>
                  <a:schemeClr val="bg1"/>
                </a:solidFill>
                <a:latin typeface="Georgia" panose="02040502050405020303" pitchFamily="18" charset="0"/>
              </a:rPr>
              <a:t>and </a:t>
            </a:r>
            <a:br>
              <a:rPr lang="en-US" sz="3600" b="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b="0" dirty="0">
                <a:solidFill>
                  <a:schemeClr val="bg1"/>
                </a:solidFill>
                <a:latin typeface="Georgia" panose="02040502050405020303" pitchFamily="18" charset="0"/>
              </a:rPr>
              <a:t>Dynamic Data Analysis</a:t>
            </a:r>
            <a:br>
              <a:rPr lang="en-US" sz="5000" b="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sz="5000" b="0" dirty="0">
                <a:latin typeface="Georgia" panose="02040502050405020303" pitchFamily="18" charset="0"/>
              </a:rPr>
              <a:t>Project Plan</a:t>
            </a:r>
            <a:endParaRPr lang="en-US" sz="5000" b="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4853" y="4832928"/>
            <a:ext cx="4649148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 lnSpcReduction="10000"/>
          </a:bodyPr>
          <a:lstStyle/>
          <a:p>
            <a:r>
              <a:rPr lang="en-US" sz="2500" b="0" i="1" spc="65" dirty="0">
                <a:solidFill>
                  <a:schemeClr val="accent1"/>
                </a:solidFill>
                <a:latin typeface="Georgia" panose="02040502050405020303" pitchFamily="18" charset="0"/>
              </a:rPr>
              <a:t>Sayaka Berkley</a:t>
            </a:r>
          </a:p>
          <a:p>
            <a:r>
              <a:rPr lang="en-US" b="0">
                <a:latin typeface="Georgia" panose="02040502050405020303" pitchFamily="18" charset="0"/>
              </a:rPr>
              <a:t>Oct 23 </a:t>
            </a:r>
            <a:r>
              <a:rPr lang="en-US" b="0" dirty="0">
                <a:latin typeface="Georgia" panose="02040502050405020303" pitchFamily="18" charset="0"/>
              </a:rPr>
              <a:t>2024</a:t>
            </a:r>
            <a:endParaRPr lang="en-US" sz="2500" b="0" i="1" spc="65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226A2E-428F-23A4-6828-3AA50711F498}"/>
              </a:ext>
            </a:extLst>
          </p:cNvPr>
          <p:cNvSpPr/>
          <p:nvPr/>
        </p:nvSpPr>
        <p:spPr>
          <a:xfrm>
            <a:off x="9816860" y="6403821"/>
            <a:ext cx="2173856" cy="34505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205- 22017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31AF26-4C24-B54F-44CE-D4B644200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32" y="4298053"/>
            <a:ext cx="1729641" cy="17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2BCD63-22A5-D241-8FDF-A0960BA498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59" y="0"/>
            <a:ext cx="12253559" cy="6963508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7838661" y="1068155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4362512" y="1219765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702" y="1595771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The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4719374" y="241700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4692869" y="2753815"/>
            <a:ext cx="6029009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Georgia" panose="02040502050405020303" pitchFamily="18" charset="0"/>
                <a:cs typeface="Arial"/>
              </a:rPr>
              <a:t> Dynamic National Loan-Level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Georgia" panose="02040502050405020303" pitchFamily="18" charset="0"/>
                <a:cs typeface="Arial"/>
              </a:rPr>
              <a:t> HMDA – Home Mortgage Disclosure Act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Georgia" panose="02040502050405020303" pitchFamily="18" charset="0"/>
                <a:cs typeface="Arial"/>
              </a:rPr>
              <a:t> 2018-2022</a:t>
            </a:r>
          </a:p>
          <a:p>
            <a:pPr marL="0" indent="0">
              <a:buNone/>
            </a:pPr>
            <a:endParaRPr lang="en-US" sz="1800" i="1" spc="-25" dirty="0">
              <a:solidFill>
                <a:schemeClr val="bg2">
                  <a:lumMod val="20000"/>
                  <a:lumOff val="80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80" y="365879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0" dirty="0">
                <a:latin typeface="Georgia" panose="02040502050405020303" pitchFamily="18" charset="0"/>
              </a:rPr>
              <a:t>Research goals </a:t>
            </a:r>
          </a:p>
        </p:txBody>
      </p:sp>
      <p:graphicFrame>
        <p:nvGraphicFramePr>
          <p:cNvPr id="27" name="Content Placeholder 26" descr="Chart">
            <a:extLst>
              <a:ext uri="{FF2B5EF4-FFF2-40B4-BE49-F238E27FC236}">
                <a16:creationId xmlns:a16="http://schemas.microsoft.com/office/drawing/2014/main" id="{8B7962D3-FAFD-4B86-A9C4-A868A9DF6045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368832803"/>
              </p:ext>
            </p:extLst>
          </p:nvPr>
        </p:nvGraphicFramePr>
        <p:xfrm>
          <a:off x="643380" y="2053173"/>
          <a:ext cx="1316880" cy="1161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6" name="Straight Connector 5" descr="Line">
            <a:extLst>
              <a:ext uri="{FF2B5EF4-FFF2-40B4-BE49-F238E27FC236}">
                <a16:creationId xmlns:a16="http://schemas.microsoft.com/office/drawing/2014/main" id="{5C0E71B8-1D2B-4965-B2E2-9D9AD54201BD}"/>
              </a:ext>
            </a:extLst>
          </p:cNvPr>
          <p:cNvCxnSpPr>
            <a:cxnSpLocks/>
          </p:cNvCxnSpPr>
          <p:nvPr/>
        </p:nvCxnSpPr>
        <p:spPr>
          <a:xfrm>
            <a:off x="5035890" y="1844675"/>
            <a:ext cx="0" cy="1763713"/>
          </a:xfrm>
          <a:prstGeom prst="line">
            <a:avLst/>
          </a:prstGeom>
          <a:ln w="3175">
            <a:solidFill>
              <a:schemeClr val="bg2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BA6891-A204-B673-AFA4-161D1B238543}"/>
              </a:ext>
            </a:extLst>
          </p:cNvPr>
          <p:cNvSpPr txBox="1"/>
          <p:nvPr/>
        </p:nvSpPr>
        <p:spPr>
          <a:xfrm>
            <a:off x="750068" y="1671806"/>
            <a:ext cx="108973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To contribute to the improvement of CFPB's mortgage-related regulations and the soundness of the mortgage market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BDAADE-577F-CDD9-0257-8585B67E04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351" y="317973"/>
            <a:ext cx="2953162" cy="1009791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E438D1B-9BF3-C8A9-2C8E-C6ED9C25E21A}"/>
              </a:ext>
            </a:extLst>
          </p:cNvPr>
          <p:cNvSpPr txBox="1"/>
          <p:nvPr/>
        </p:nvSpPr>
        <p:spPr>
          <a:xfrm>
            <a:off x="1464816" y="4261282"/>
            <a:ext cx="90907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In-depth analysis of specific frauds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effectLst/>
                <a:latin typeface="Georgia" panose="02040502050405020303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Analysis of specific regions or 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effectLst/>
                <a:latin typeface="Georgia" panose="02040502050405020303" pitchFamily="18" charset="0"/>
                <a:ea typeface="Yu Mincho" panose="02020400000000000000" pitchFamily="18" charset="-128"/>
              </a:rPr>
              <a:t>Systemic failures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910FEB-9700-9B02-1567-341CDE1FE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4789"/>
          </a:xfrm>
          <a:prstGeom prst="rect">
            <a:avLst/>
          </a:prstGeo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0" y="-1352"/>
            <a:ext cx="12189600" cy="6904789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bg1"/>
                </a:solidFill>
                <a:latin typeface="Georgia" panose="02040502050405020303" pitchFamily="18" charset="0"/>
              </a:rPr>
              <a:t>Tools, methods, and resources</a:t>
            </a:r>
            <a:endParaRPr lang="en-US" sz="4000" b="0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6" y="1309143"/>
            <a:ext cx="6728037" cy="58017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61EA6-0DB3-168C-A3A7-9076EB472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5" y="1836839"/>
            <a:ext cx="4696480" cy="318162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1FA756-88DF-9192-4F2C-BD5B0F5BC8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044" y="1860231"/>
            <a:ext cx="4309798" cy="318162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4CF158B-52EA-32C2-FAA2-0059166694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33180" y="284333"/>
            <a:ext cx="7855096" cy="6313649"/>
          </a:xfrm>
          <a:effectLst>
            <a:softEdge rad="317500"/>
          </a:effectLst>
        </p:spPr>
      </p:pic>
      <p:sp>
        <p:nvSpPr>
          <p:cNvPr id="16" name="object 3" descr="Beige rectangle">
            <a:extLst>
              <a:ext uri="{FF2B5EF4-FFF2-40B4-BE49-F238E27FC236}">
                <a16:creationId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228794" y="112441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6" descr="Blue rectangle">
            <a:extLst>
              <a:ext uri="{FF2B5EF4-FFF2-40B4-BE49-F238E27FC236}">
                <a16:creationId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527702" y="476561"/>
            <a:ext cx="5097244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94" y="1158712"/>
            <a:ext cx="4770591" cy="646604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eorgia" panose="02040502050405020303" pitchFamily="18" charset="0"/>
              </a:rPr>
              <a:t>Risks and mitigations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36ED-4D5A-4897-BFCD-65082B32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3897" y="1940735"/>
            <a:ext cx="4297053" cy="1431234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Georgia" panose="02040502050405020303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Multivariate relationships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pic>
        <p:nvPicPr>
          <p:cNvPr id="28" name="Picture Placeholder 27" descr="Check icon">
            <a:extLst>
              <a:ext uri="{FF2B5EF4-FFF2-40B4-BE49-F238E27FC236}">
                <a16:creationId xmlns:a16="http://schemas.microsoft.com/office/drawing/2014/main" id="{3CDD98F8-113E-4FB2-A33D-039AFCD9C22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444" y="1785299"/>
            <a:ext cx="720000" cy="720000"/>
          </a:xfrm>
        </p:spPr>
      </p:pic>
      <p:pic>
        <p:nvPicPr>
          <p:cNvPr id="30" name="Picture Placeholder 29" descr="Check icon">
            <a:extLst>
              <a:ext uri="{FF2B5EF4-FFF2-40B4-BE49-F238E27FC236}">
                <a16:creationId xmlns:a16="http://schemas.microsoft.com/office/drawing/2014/main" id="{3CFFE792-5644-4DB8-9A25-D855F9B155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444" y="2721159"/>
            <a:ext cx="720000" cy="719999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A22FC4-1B49-46F9-A55E-33AACF2DEBBB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213442" y="2845038"/>
            <a:ext cx="4057961" cy="472239"/>
          </a:xfrm>
        </p:spPr>
        <p:txBody>
          <a:bodyPr>
            <a:noAutofit/>
          </a:bodyPr>
          <a:lstStyle/>
          <a:p>
            <a:r>
              <a:rPr lang="en-US" sz="3200" dirty="0">
                <a:effectLst/>
                <a:latin typeface="Georgia" panose="02040502050405020303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External factors</a:t>
            </a:r>
            <a:endParaRPr lang="en-US" sz="3200" b="1" dirty="0">
              <a:latin typeface="Georgia" panose="02040502050405020303" pitchFamily="18" charset="0"/>
            </a:endParaRPr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A80E0D18-9ED0-4449-BE73-35CBF01D1A4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6321" y="3657018"/>
            <a:ext cx="720000" cy="719999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3C06E93-5E4C-46CA-9FB4-1640A2DC1748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295666" y="3778131"/>
            <a:ext cx="4057961" cy="402241"/>
          </a:xfrm>
        </p:spPr>
        <p:txBody>
          <a:bodyPr>
            <a:noAutofit/>
          </a:bodyPr>
          <a:lstStyle/>
          <a:p>
            <a:r>
              <a:rPr lang="en-US" sz="3200" dirty="0">
                <a:effectLst/>
                <a:latin typeface="Georgia" panose="02040502050405020303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Privacy violations</a:t>
            </a:r>
            <a:endParaRPr lang="en-US" sz="3200" b="1" dirty="0">
              <a:latin typeface="Georgia" panose="02040502050405020303" pitchFamily="18" charset="0"/>
            </a:endParaRPr>
          </a:p>
        </p:txBody>
      </p:sp>
      <p:sp>
        <p:nvSpPr>
          <p:cNvPr id="15" name="object 27" descr="Beige rectangle">
            <a:extLst>
              <a:ext uri="{FF2B5EF4-FFF2-40B4-BE49-F238E27FC236}">
                <a16:creationId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841440" y="1605538"/>
            <a:ext cx="403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0CA724B-9026-1039-9F71-7CA9B3AAD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20" y="0"/>
            <a:ext cx="12204119" cy="6858000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544D2CA-9A07-47BD-B1E4-88366F5FCD45}"/>
              </a:ext>
            </a:extLst>
          </p:cNvPr>
          <p:cNvSpPr/>
          <p:nvPr/>
        </p:nvSpPr>
        <p:spPr>
          <a:xfrm>
            <a:off x="-15955" y="-1853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marL="2268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dirty="0">
              <a:solidFill>
                <a:schemeClr val="bg2">
                  <a:lumMod val="20000"/>
                  <a:lumOff val="80000"/>
                  <a:alpha val="70000"/>
                </a:schemeClr>
              </a:solidFill>
              <a:latin typeface="Georgia" panose="020405020504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Oval 5" descr="Beige oval">
            <a:extLst>
              <a:ext uri="{FF2B5EF4-FFF2-40B4-BE49-F238E27FC236}">
                <a16:creationId xmlns:a16="http://schemas.microsoft.com/office/drawing/2014/main" id="{7F1F7E6E-09DB-407E-9D0A-1AACE771962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F24A-ACB5-4319-9371-B0D71908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65" y="312670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0" dirty="0">
                <a:solidFill>
                  <a:schemeClr val="bg1"/>
                </a:solidFill>
                <a:latin typeface="Georgia" panose="02040502050405020303" pitchFamily="18" charset="0"/>
              </a:rPr>
              <a:t>Milestones</a:t>
            </a:r>
            <a:endParaRPr lang="en-US" sz="4400" b="0" dirty="0">
              <a:latin typeface="Georgia" panose="020405020504050203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181BA-BE91-4062-B6BE-B8C10EBD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latin typeface="Georgia" panose="02040502050405020303" pitchFamily="18" charset="0"/>
              </a:rPr>
              <a:t>6</a:t>
            </a:fld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9F17430-EB02-4E9E-9F5E-C086C9EB9A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20242"/>
              </p:ext>
            </p:extLst>
          </p:nvPr>
        </p:nvGraphicFramePr>
        <p:xfrm>
          <a:off x="994196" y="2132303"/>
          <a:ext cx="9445943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45">
                  <a:extLst>
                    <a:ext uri="{9D8B030D-6E8A-4147-A177-3AD203B41FA5}">
                      <a16:colId xmlns:a16="http://schemas.microsoft.com/office/drawing/2014/main" val="2120316286"/>
                    </a:ext>
                  </a:extLst>
                </a:gridCol>
                <a:gridCol w="1857766">
                  <a:extLst>
                    <a:ext uri="{9D8B030D-6E8A-4147-A177-3AD203B41FA5}">
                      <a16:colId xmlns:a16="http://schemas.microsoft.com/office/drawing/2014/main" val="3254578854"/>
                    </a:ext>
                  </a:extLst>
                </a:gridCol>
                <a:gridCol w="1857766">
                  <a:extLst>
                    <a:ext uri="{9D8B030D-6E8A-4147-A177-3AD203B41FA5}">
                      <a16:colId xmlns:a16="http://schemas.microsoft.com/office/drawing/2014/main" val="2480324120"/>
                    </a:ext>
                  </a:extLst>
                </a:gridCol>
                <a:gridCol w="1857766">
                  <a:extLst>
                    <a:ext uri="{9D8B030D-6E8A-4147-A177-3AD203B41FA5}">
                      <a16:colId xmlns:a16="http://schemas.microsoft.com/office/drawing/2014/main" val="300037645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226800"/>
                      <a:r>
                        <a:rPr lang="en-US" sz="1400" b="1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Clarification of goals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88672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Building models/ visualizations</a:t>
                      </a:r>
                      <a:endParaRPr lang="en-US" sz="1400" b="1" dirty="0">
                        <a:solidFill>
                          <a:schemeClr val="bg2">
                            <a:lumMod val="20000"/>
                            <a:lumOff val="80000"/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22818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Assumption of hypothesis</a:t>
                      </a:r>
                      <a:endParaRPr lang="en-US" sz="1400" b="1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27301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Model construction/ Model evaluation</a:t>
                      </a:r>
                      <a:endParaRPr lang="en-US" sz="1400" b="1" dirty="0">
                        <a:solidFill>
                          <a:schemeClr val="bg2">
                            <a:lumMod val="20000"/>
                            <a:lumOff val="80000"/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92804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/>
                      <a:r>
                        <a:rPr lang="en-US" sz="1400" b="1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Creating a slide for dry Runs</a:t>
                      </a:r>
                      <a:endParaRPr lang="en-US" sz="1400" b="1" baseline="0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6630"/>
                  </a:ext>
                </a:extLst>
              </a:tr>
            </a:tbl>
          </a:graphicData>
        </a:graphic>
      </p:graphicFrame>
      <p:sp>
        <p:nvSpPr>
          <p:cNvPr id="9" name="object 18" descr="Beige rectangle">
            <a:extLst>
              <a:ext uri="{FF2B5EF4-FFF2-40B4-BE49-F238E27FC236}">
                <a16:creationId xmlns:a16="http://schemas.microsoft.com/office/drawing/2014/main" id="{2D844B0B-BA7B-4E53-BCA1-628F65C6A4CA}"/>
              </a:ext>
            </a:extLst>
          </p:cNvPr>
          <p:cNvSpPr/>
          <p:nvPr/>
        </p:nvSpPr>
        <p:spPr>
          <a:xfrm flipV="1">
            <a:off x="783360" y="1274325"/>
            <a:ext cx="3366000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0" name="Rounded Rectangle 3" descr="Blue rectangle">
            <a:extLst>
              <a:ext uri="{FF2B5EF4-FFF2-40B4-BE49-F238E27FC236}">
                <a16:creationId xmlns:a16="http://schemas.microsoft.com/office/drawing/2014/main" id="{EB77E677-0739-46F4-AE7B-6BA7CDE3BB98}"/>
              </a:ext>
            </a:extLst>
          </p:cNvPr>
          <p:cNvSpPr/>
          <p:nvPr/>
        </p:nvSpPr>
        <p:spPr>
          <a:xfrm>
            <a:off x="2924150" y="2199335"/>
            <a:ext cx="1152997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accent1"/>
                </a:solidFill>
                <a:latin typeface="Georgia" panose="02040502050405020303" pitchFamily="18" charset="0"/>
              </a:rPr>
              <a:t>10/23 submission</a:t>
            </a:r>
          </a:p>
        </p:txBody>
      </p:sp>
      <p:sp>
        <p:nvSpPr>
          <p:cNvPr id="11" name="Rounded Rectangle 15" descr="White rectangle">
            <a:extLst>
              <a:ext uri="{FF2B5EF4-FFF2-40B4-BE49-F238E27FC236}">
                <a16:creationId xmlns:a16="http://schemas.microsoft.com/office/drawing/2014/main" id="{8D7368F4-D8C2-452B-9E7A-BFE03C25A22E}"/>
              </a:ext>
            </a:extLst>
          </p:cNvPr>
          <p:cNvSpPr/>
          <p:nvPr/>
        </p:nvSpPr>
        <p:spPr>
          <a:xfrm>
            <a:off x="3929309" y="2652048"/>
            <a:ext cx="3776508" cy="3276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11/6 Submission</a:t>
            </a:r>
          </a:p>
        </p:txBody>
      </p:sp>
      <p:sp>
        <p:nvSpPr>
          <p:cNvPr id="12" name="Rounded Rectangle 16" descr="Blue rectangle">
            <a:extLst>
              <a:ext uri="{FF2B5EF4-FFF2-40B4-BE49-F238E27FC236}">
                <a16:creationId xmlns:a16="http://schemas.microsoft.com/office/drawing/2014/main" id="{DDAE81EB-0F97-479A-B63D-B102718BABE3}"/>
              </a:ext>
            </a:extLst>
          </p:cNvPr>
          <p:cNvSpPr/>
          <p:nvPr/>
        </p:nvSpPr>
        <p:spPr>
          <a:xfrm>
            <a:off x="4667291" y="3136069"/>
            <a:ext cx="5355597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Rounded Rectangle 17" descr="White rectangle">
            <a:extLst>
              <a:ext uri="{FF2B5EF4-FFF2-40B4-BE49-F238E27FC236}">
                <a16:creationId xmlns:a16="http://schemas.microsoft.com/office/drawing/2014/main" id="{7846A869-67E3-495C-94B0-430ABC77A13C}"/>
              </a:ext>
            </a:extLst>
          </p:cNvPr>
          <p:cNvSpPr/>
          <p:nvPr/>
        </p:nvSpPr>
        <p:spPr>
          <a:xfrm>
            <a:off x="5096378" y="3604044"/>
            <a:ext cx="4926510" cy="3276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Rounded Rectangle 18" descr="Blue rectangle">
            <a:extLst>
              <a:ext uri="{FF2B5EF4-FFF2-40B4-BE49-F238E27FC236}">
                <a16:creationId xmlns:a16="http://schemas.microsoft.com/office/drawing/2014/main" id="{95D8F389-A8DF-4E35-ADA8-157AC252A6EC}"/>
              </a:ext>
            </a:extLst>
          </p:cNvPr>
          <p:cNvSpPr/>
          <p:nvPr/>
        </p:nvSpPr>
        <p:spPr>
          <a:xfrm>
            <a:off x="6089939" y="4088646"/>
            <a:ext cx="4284791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accent1"/>
                </a:solidFill>
                <a:latin typeface="Georgia" panose="02040502050405020303" pitchFamily="18" charset="0"/>
              </a:rPr>
              <a:t>12/18 Submit final report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DDE79E8D-A65B-4E6D-9417-005E32685C50}"/>
              </a:ext>
            </a:extLst>
          </p:cNvPr>
          <p:cNvSpPr txBox="1">
            <a:spLocks/>
          </p:cNvSpPr>
          <p:nvPr/>
        </p:nvSpPr>
        <p:spPr>
          <a:xfrm>
            <a:off x="2826254" y="2150323"/>
            <a:ext cx="1103055" cy="3406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endParaRPr lang="en-US" b="1" i="1" dirty="0">
              <a:solidFill>
                <a:srgbClr val="FFFFFF"/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0AAED1E-419C-4885-9EC0-DB6EDF3BFA8D}"/>
              </a:ext>
            </a:extLst>
          </p:cNvPr>
          <p:cNvSpPr txBox="1">
            <a:spLocks/>
          </p:cNvSpPr>
          <p:nvPr/>
        </p:nvSpPr>
        <p:spPr>
          <a:xfrm>
            <a:off x="2826254" y="1679405"/>
            <a:ext cx="1126067" cy="3406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Oct 2024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04A69BD-5A4C-4A4D-982B-D6BA073CE299}"/>
              </a:ext>
            </a:extLst>
          </p:cNvPr>
          <p:cNvSpPr txBox="1">
            <a:spLocks/>
          </p:cNvSpPr>
          <p:nvPr/>
        </p:nvSpPr>
        <p:spPr>
          <a:xfrm>
            <a:off x="4801364" y="2172632"/>
            <a:ext cx="948128" cy="3145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endParaRPr lang="en-US" b="1" i="1" dirty="0">
              <a:solidFill>
                <a:srgbClr val="FFFFFF"/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599E2717-BD1D-2B67-B9E4-4941E82D1D20}"/>
              </a:ext>
            </a:extLst>
          </p:cNvPr>
          <p:cNvSpPr txBox="1">
            <a:spLocks/>
          </p:cNvSpPr>
          <p:nvPr/>
        </p:nvSpPr>
        <p:spPr>
          <a:xfrm>
            <a:off x="4877764" y="1665963"/>
            <a:ext cx="1912931" cy="3707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November 2024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A35C1180-A524-19A5-0CDC-9A876631039F}"/>
              </a:ext>
            </a:extLst>
          </p:cNvPr>
          <p:cNvSpPr txBox="1">
            <a:spLocks/>
          </p:cNvSpPr>
          <p:nvPr/>
        </p:nvSpPr>
        <p:spPr>
          <a:xfrm>
            <a:off x="8701605" y="1704291"/>
            <a:ext cx="2103098" cy="3707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December 2024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96FEF0-969D-DDAD-ACDA-A2446D460085}"/>
              </a:ext>
            </a:extLst>
          </p:cNvPr>
          <p:cNvSpPr txBox="1"/>
          <p:nvPr/>
        </p:nvSpPr>
        <p:spPr>
          <a:xfrm>
            <a:off x="3409168" y="4731743"/>
            <a:ext cx="5292437" cy="1703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highlight>
                  <a:srgbClr val="0090A2"/>
                </a:highlight>
                <a:latin typeface="Georgia" panose="02040502050405020303" pitchFamily="18" charset="0"/>
              </a:rPr>
              <a:t>&lt;Important Date&gt;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highlight>
                  <a:srgbClr val="0090A2"/>
                </a:highlight>
                <a:latin typeface="Georgia" panose="02040502050405020303" pitchFamily="18" charset="0"/>
              </a:rPr>
              <a:t>11/13 Progress report submission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highlight>
                  <a:srgbClr val="0090A2"/>
                </a:highlight>
                <a:latin typeface="Georgia" panose="02040502050405020303" pitchFamily="18" charset="0"/>
              </a:rPr>
              <a:t>12/4 Project Drafts Due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highlight>
                  <a:srgbClr val="0090A2"/>
                </a:highlight>
                <a:latin typeface="Georgia" panose="02040502050405020303" pitchFamily="18" charset="0"/>
              </a:rPr>
              <a:t>12/11 Submit final cleaned up GitHub repo etc.</a:t>
            </a:r>
          </a:p>
        </p:txBody>
      </p:sp>
    </p:spTree>
    <p:extLst>
      <p:ext uri="{BB962C8B-B14F-4D97-AF65-F5344CB8AC3E}">
        <p14:creationId xmlns:p14="http://schemas.microsoft.com/office/powerpoint/2010/main" val="364470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2FCF6D-16DB-D6D6-B04E-AADE678BD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295564" y="1400403"/>
            <a:ext cx="6348413" cy="3756038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000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latin typeface="Georgia" panose="02040502050405020303" pitchFamily="18" charset="0"/>
                <a:cs typeface="Arial"/>
              </a:rPr>
              <a:t>Sayaka Berkley</a:t>
            </a:r>
            <a:endParaRPr lang="en-US" sz="2000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000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latin typeface="Georgia" panose="02040502050405020303" pitchFamily="18" charset="0"/>
                <a:cs typeface="Arial"/>
              </a:rPr>
              <a:t>sberkley@motgomerycollege.edu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Graphic 7" descr="Person icon">
            <a:extLst>
              <a:ext uri="{FF2B5EF4-FFF2-40B4-BE49-F238E27FC236}">
                <a16:creationId xmlns:a16="http://schemas.microsoft.com/office/drawing/2014/main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9" name="Graphic 8" descr="Mail icon">
            <a:extLst>
              <a:ext uri="{FF2B5EF4-FFF2-40B4-BE49-F238E27FC236}">
                <a16:creationId xmlns:a16="http://schemas.microsoft.com/office/drawing/2014/main" id="{DE19364B-D5B6-43E8-B6E4-DC0094FA3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Georgia" panose="02040502050405020303" pitchFamily="18" charset="0"/>
              </a:rPr>
              <a:t>THANK YOU!</a:t>
            </a:r>
            <a:endParaRPr lang="en-US" sz="5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128</TotalTime>
  <Words>173</Words>
  <Application>Microsoft Office PowerPoint</Application>
  <PresentationFormat>Widescreen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 </vt:lpstr>
      <vt:lpstr>Arial</vt:lpstr>
      <vt:lpstr>Calibri</vt:lpstr>
      <vt:lpstr>Georgia</vt:lpstr>
      <vt:lpstr>Gill Sans MT</vt:lpstr>
      <vt:lpstr>Lato</vt:lpstr>
      <vt:lpstr>Times New Roman</vt:lpstr>
      <vt:lpstr>Wingdings</vt:lpstr>
      <vt:lpstr>Office Theme</vt:lpstr>
      <vt:lpstr>New Discoveries  through the Work of the  CFPB on Mortgages  and  Dynamic Data Analysis Project Plan</vt:lpstr>
      <vt:lpstr>The Data</vt:lpstr>
      <vt:lpstr>Research goals </vt:lpstr>
      <vt:lpstr>Tools, methods, and resources</vt:lpstr>
      <vt:lpstr>Risks and mitigations</vt:lpstr>
      <vt:lpstr>Milestones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Sayaka Berkley</dc:creator>
  <cp:lastModifiedBy>Sayaka Berkley</cp:lastModifiedBy>
  <cp:revision>8</cp:revision>
  <dcterms:created xsi:type="dcterms:W3CDTF">2024-10-21T23:47:34Z</dcterms:created>
  <dcterms:modified xsi:type="dcterms:W3CDTF">2024-10-23T02:19:44Z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