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9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8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7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 descr="Suyun üzerinden geçen yoğun bir otoyol">
            <a:extLst>
              <a:ext uri="{FF2B5EF4-FFF2-40B4-BE49-F238E27FC236}">
                <a16:creationId xmlns:a16="http://schemas.microsoft.com/office/drawing/2014/main" id="{DCEB684A-ED9F-61C5-E88B-434DA1D9C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943" y="-1356770"/>
            <a:ext cx="13541327" cy="902534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06155E3-CCB7-36A1-1C34-AA1AC69D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r-TR" sz="5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tr-T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tr-TR" sz="5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</a:t>
            </a:r>
            <a:r>
              <a:rPr lang="tr-TR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Travel Time on Daily </a:t>
            </a:r>
            <a:r>
              <a:rPr lang="tr-TR" sz="5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Mood</a:t>
            </a:r>
            <a:endParaRPr lang="tr-TR" sz="5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8316EB-6401-882F-9937-B221A138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 Naşbacı 32464</a:t>
            </a:r>
          </a:p>
        </p:txBody>
      </p:sp>
    </p:spTree>
    <p:extLst>
      <p:ext uri="{BB962C8B-B14F-4D97-AF65-F5344CB8AC3E}">
        <p14:creationId xmlns:p14="http://schemas.microsoft.com/office/powerpoint/2010/main" val="17551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E2483C-F7A3-5EE5-08B1-7CB92408E79D}"/>
              </a:ext>
            </a:extLst>
          </p:cNvPr>
          <p:cNvSpPr txBox="1"/>
          <p:nvPr/>
        </p:nvSpPr>
        <p:spPr>
          <a:xfrm>
            <a:off x="2072640" y="171319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REGRESSION ANALYSIS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9125336-ACC0-9289-842F-57977420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9" y="1187698"/>
            <a:ext cx="3630271" cy="23059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880B2C6-91EE-798B-D1A3-74CBBD5662A3}"/>
              </a:ext>
            </a:extLst>
          </p:cNvPr>
          <p:cNvSpPr txBox="1"/>
          <p:nvPr/>
        </p:nvSpPr>
        <p:spPr>
          <a:xfrm>
            <a:off x="7493875" y="708742"/>
            <a:ext cx="4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BF1A37F-2BF4-BEE0-6B3F-0159C0BC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33" y="1179128"/>
            <a:ext cx="4074985" cy="258842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358C48B-ED55-52E8-67C1-EDFBD8E2EA3B}"/>
              </a:ext>
            </a:extLst>
          </p:cNvPr>
          <p:cNvSpPr txBox="1"/>
          <p:nvPr/>
        </p:nvSpPr>
        <p:spPr>
          <a:xfrm>
            <a:off x="510802" y="818365"/>
            <a:ext cx="4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FF62E2A-5F3B-78A9-3076-53781802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97" y="3531384"/>
            <a:ext cx="4341869" cy="275794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65E244A-0168-465F-F723-433246579398}"/>
              </a:ext>
            </a:extLst>
          </p:cNvPr>
          <p:cNvSpPr txBox="1"/>
          <p:nvPr/>
        </p:nvSpPr>
        <p:spPr>
          <a:xfrm>
            <a:off x="4039124" y="3082139"/>
            <a:ext cx="494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81C30F0-CE10-4477-7A4C-FDA9B6A09D29}"/>
              </a:ext>
            </a:extLst>
          </p:cNvPr>
          <p:cNvSpPr txBox="1"/>
          <p:nvPr/>
        </p:nvSpPr>
        <p:spPr>
          <a:xfrm>
            <a:off x="97289" y="3588783"/>
            <a:ext cx="291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600" dirty="0"/>
              <a:t>Linear Regression Results: </a:t>
            </a: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Squared Error: 0.26 </a:t>
            </a:r>
            <a:endParaRPr lang="tr-T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R² Score: 0.62</a:t>
            </a:r>
            <a:endParaRPr lang="tr-TR" sz="16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7774ECA-ACAC-30A7-D62D-D8611FCA1DF0}"/>
              </a:ext>
            </a:extLst>
          </p:cNvPr>
          <p:cNvSpPr txBox="1"/>
          <p:nvPr/>
        </p:nvSpPr>
        <p:spPr>
          <a:xfrm>
            <a:off x="8453014" y="3868605"/>
            <a:ext cx="326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Decision Tree Results: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Squared Error: 0.38 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R² Score: 0.43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52AF63D-89D7-A716-2E33-8A4B58ADB3F9}"/>
              </a:ext>
            </a:extLst>
          </p:cNvPr>
          <p:cNvSpPr txBox="1"/>
          <p:nvPr/>
        </p:nvSpPr>
        <p:spPr>
          <a:xfrm>
            <a:off x="1556256" y="5068268"/>
            <a:ext cx="2115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Random Forest Results: 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Squared Error: 0.30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R² Score: 0.56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0769DAC-C3A1-F393-F3BA-90C8174F1CE6}"/>
              </a:ext>
            </a:extLst>
          </p:cNvPr>
          <p:cNvSpPr txBox="1"/>
          <p:nvPr/>
        </p:nvSpPr>
        <p:spPr>
          <a:xfrm>
            <a:off x="8453014" y="5687593"/>
            <a:ext cx="3620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performing</a:t>
            </a:r>
            <a:r>
              <a:rPr lang="tr-TR" dirty="0"/>
              <a:t> model is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en-US" sz="1800" dirty="0"/>
              <a:t>R² Score: 0.62</a:t>
            </a: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818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1D59202-9644-359C-C5A8-BED00BD4A944}"/>
              </a:ext>
            </a:extLst>
          </p:cNvPr>
          <p:cNvSpPr txBox="1"/>
          <p:nvPr/>
        </p:nvSpPr>
        <p:spPr>
          <a:xfrm>
            <a:off x="835573" y="2443656"/>
            <a:ext cx="7076554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Pearson Correlation Coefficient: 0.79 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p-value is less than 0.05. 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reject the null hypothesis</a:t>
            </a:r>
            <a:r>
              <a:rPr lang="tr-TR" dirty="0"/>
              <a:t>. </a:t>
            </a:r>
            <a:r>
              <a:rPr lang="en-US" dirty="0"/>
              <a:t>There is a significant relationship between travel duration and stress level differences.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A8AE975-1F0D-46B0-2D79-51FC4B7793C8}"/>
              </a:ext>
            </a:extLst>
          </p:cNvPr>
          <p:cNvSpPr txBox="1"/>
          <p:nvPr/>
        </p:nvSpPr>
        <p:spPr>
          <a:xfrm>
            <a:off x="1625951" y="991126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61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11E9A35-30CD-3E77-7059-FA010B7EA795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MY DATASET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379496F-D82D-B8AA-EF8B-385AFBA60EDB}"/>
              </a:ext>
            </a:extLst>
          </p:cNvPr>
          <p:cNvSpPr txBox="1"/>
          <p:nvPr/>
        </p:nvSpPr>
        <p:spPr>
          <a:xfrm>
            <a:off x="446688" y="1246710"/>
            <a:ext cx="8681545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Date and day of the week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Route</a:t>
            </a:r>
            <a:endParaRPr lang="tr-T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Weather Condition</a:t>
            </a:r>
            <a:endParaRPr lang="tr-T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Departure time</a:t>
            </a:r>
            <a:endParaRPr lang="tr-T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Total duration of each </a:t>
            </a: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tripStress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levels before and after the trip</a:t>
            </a:r>
            <a:endParaRPr lang="tr-TR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Highest temperature and lowest temperature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1026" name="Picture 2" descr="Samsung Health (Wear OS) - Google Play'de Uygulamalar">
            <a:extLst>
              <a:ext uri="{FF2B5EF4-FFF2-40B4-BE49-F238E27FC236}">
                <a16:creationId xmlns:a16="http://schemas.microsoft.com/office/drawing/2014/main" id="{9999778B-BA12-5C87-B80C-B42AB488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17" y="3567737"/>
            <a:ext cx="742064" cy="7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Haritalar - Vikipedi">
            <a:extLst>
              <a:ext uri="{FF2B5EF4-FFF2-40B4-BE49-F238E27FC236}">
                <a16:creationId xmlns:a16="http://schemas.microsoft.com/office/drawing/2014/main" id="{F1BFD45F-BF83-ED38-A20D-BA25E0A8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16" y="1590165"/>
            <a:ext cx="796191" cy="79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B2B2225-1B56-8AFA-52E3-198271C3637B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MY HYPOTHESIS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436E09C-FF58-5914-2CCB-22C9A08FA342}"/>
              </a:ext>
            </a:extLst>
          </p:cNvPr>
          <p:cNvSpPr txBox="1"/>
          <p:nvPr/>
        </p:nvSpPr>
        <p:spPr>
          <a:xfrm>
            <a:off x="467710" y="1681004"/>
            <a:ext cx="93489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There is no significant relationship between travel duration and stress level differences. Increase in travel duration do not significantly affect stress level differences before and after the trip.</a:t>
            </a:r>
            <a:endParaRPr lang="tr-T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There is a significant relationship between travel duration and stress level differences. As travel duration increases, stress level differences before and after the trip also increase.</a:t>
            </a:r>
          </a:p>
        </p:txBody>
      </p:sp>
    </p:spTree>
    <p:extLst>
      <p:ext uri="{BB962C8B-B14F-4D97-AF65-F5344CB8AC3E}">
        <p14:creationId xmlns:p14="http://schemas.microsoft.com/office/powerpoint/2010/main" val="10356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7ACA92B-D1D4-B1DF-B4F0-D2F277CDE19C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D7BEA3C-2EC0-197D-2870-6A7434AA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5" y="1099382"/>
            <a:ext cx="5089038" cy="3293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182A2A1-2A48-FD9C-0927-957CEEB1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50" y="1267333"/>
            <a:ext cx="4437177" cy="319350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44CEAD7-99A0-D41A-E425-3919769C0145}"/>
              </a:ext>
            </a:extLst>
          </p:cNvPr>
          <p:cNvSpPr txBox="1"/>
          <p:nvPr/>
        </p:nvSpPr>
        <p:spPr>
          <a:xfrm>
            <a:off x="817377" y="4393356"/>
            <a:ext cx="5630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histogram is used to analyze the distribution of travel durations, providing insights into how long trips typically take.</a:t>
            </a:r>
            <a:endParaRPr lang="tr-TR" dirty="0"/>
          </a:p>
          <a:p>
            <a:r>
              <a:rPr lang="fr-FR" dirty="0" err="1"/>
              <a:t>Travel</a:t>
            </a:r>
            <a:r>
              <a:rPr lang="fr-FR" dirty="0"/>
              <a:t> Duration </a:t>
            </a:r>
            <a:r>
              <a:rPr lang="fr-FR" dirty="0" err="1"/>
              <a:t>Statistics</a:t>
            </a:r>
            <a:r>
              <a:rPr lang="fr-FR" dirty="0"/>
              <a:t>: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Mean</a:t>
            </a:r>
            <a:r>
              <a:rPr lang="fr-FR" dirty="0"/>
              <a:t>: 41.55 minutes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Median</a:t>
            </a:r>
            <a:r>
              <a:rPr lang="fr-FR" dirty="0"/>
              <a:t>: 39.50 minutes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Mode: 35 minutes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0DE518E-91B9-68A9-B023-623BA8B6B6BE}"/>
              </a:ext>
            </a:extLst>
          </p:cNvPr>
          <p:cNvSpPr txBox="1"/>
          <p:nvPr/>
        </p:nvSpPr>
        <p:spPr>
          <a:xfrm>
            <a:off x="7506816" y="4667337"/>
            <a:ext cx="386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illustrates the frequency of different weather conditions observed throughout December.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30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249171F-8257-4181-241E-CFF0175FD00D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8FD2871-EC6B-46B1-B133-DEAA3D7D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8" y="1371033"/>
            <a:ext cx="5387309" cy="347054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8409951-7321-27BE-430E-A39A504D91AF}"/>
              </a:ext>
            </a:extLst>
          </p:cNvPr>
          <p:cNvSpPr txBox="1"/>
          <p:nvPr/>
        </p:nvSpPr>
        <p:spPr>
          <a:xfrm>
            <a:off x="264254" y="4898518"/>
            <a:ext cx="599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boxplot shows that my stress levels tend to increase after the journey.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64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F0208-F16C-0ADF-9BF5-4C64A7807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9AA26DB-9165-FDBC-834D-085A71662AEE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692154D-4B6E-B01E-646F-7EF3B4BEA409}"/>
              </a:ext>
            </a:extLst>
          </p:cNvPr>
          <p:cNvSpPr txBox="1"/>
          <p:nvPr/>
        </p:nvSpPr>
        <p:spPr>
          <a:xfrm>
            <a:off x="180172" y="4903773"/>
            <a:ext cx="599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scatterplot demonstrates that during commute times, such as morning and evening peak hours, the travel duration tends to increase.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146057C-0617-FDD5-0E83-78CEBFFC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7" y="1376759"/>
            <a:ext cx="5151711" cy="330315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9D6D500-8249-05A2-69E7-7491B98A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64" y="1434657"/>
            <a:ext cx="4787661" cy="3445751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85D90FB-B892-FF04-3832-CC07A429E7A6}"/>
              </a:ext>
            </a:extLst>
          </p:cNvPr>
          <p:cNvSpPr txBox="1"/>
          <p:nvPr/>
        </p:nvSpPr>
        <p:spPr>
          <a:xfrm>
            <a:off x="6616264" y="4880408"/>
            <a:ext cx="492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boxplot illustrates that travel duration tends to increase during rainy </a:t>
            </a:r>
            <a:r>
              <a:rPr lang="en-US" dirty="0" err="1"/>
              <a:t>weathe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515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7FB5B4E-68FB-2A6E-5CA9-508E18ED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6" y="2043803"/>
            <a:ext cx="4704530" cy="332278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B5742B5-3B47-F5DB-1C8B-633116BA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37" y="1700032"/>
            <a:ext cx="5443870" cy="345793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D1A9F37-ABD1-348F-06A0-4BE3D6DF9CE0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87CD03-2E6E-BC1E-79FD-16AF25D458B2}"/>
              </a:ext>
            </a:extLst>
          </p:cNvPr>
          <p:cNvSpPr txBox="1"/>
          <p:nvPr/>
        </p:nvSpPr>
        <p:spPr>
          <a:xfrm>
            <a:off x="5703252" y="5314278"/>
            <a:ext cx="614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scartterplot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trendline</a:t>
            </a:r>
            <a:r>
              <a:rPr lang="tr-TR" dirty="0"/>
              <a:t> </a:t>
            </a:r>
            <a:r>
              <a:rPr lang="en-US" dirty="0"/>
              <a:t>shows that as travel duration increases, stress levels tend to rise.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3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2382415-64C9-4550-7F25-E669F2315323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MULTIVARIATE ANALYSIS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4A318FF-4C49-FD2F-D22F-E09B1FD4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274" y="1036943"/>
            <a:ext cx="6115382" cy="50275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21C3EFA-369D-0C4F-DA22-9DAE043C0C71}"/>
              </a:ext>
            </a:extLst>
          </p:cNvPr>
          <p:cNvSpPr txBox="1"/>
          <p:nvPr/>
        </p:nvSpPr>
        <p:spPr>
          <a:xfrm>
            <a:off x="299545" y="2425786"/>
            <a:ext cx="45089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Correlation Heatmap: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Strong Correlations: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TravelDuration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StressLevelDifference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: 0.79</a:t>
            </a:r>
          </a:p>
          <a:p>
            <a:pPr marL="1143000" lvl="2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TravelDuration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StressLevelAfter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: 0.6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834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FFA4FED-931B-FBBF-962B-CDAE2C56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786121"/>
            <a:ext cx="7833581" cy="390207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1DAE37C-4F84-A944-77D7-2AE0EF94FCF3}"/>
              </a:ext>
            </a:extLst>
          </p:cNvPr>
          <p:cNvSpPr txBox="1"/>
          <p:nvPr/>
        </p:nvSpPr>
        <p:spPr>
          <a:xfrm>
            <a:off x="2028497" y="467710"/>
            <a:ext cx="723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latin typeface="Aharoni" panose="02010803020104030203" pitchFamily="2" charset="-79"/>
                <a:cs typeface="Aharoni" panose="02010803020104030203" pitchFamily="2" charset="-79"/>
              </a:rPr>
              <a:t>MULTIVARIATE ANALYSIS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96F6174-D3A7-A3FF-FC7B-0E10EBFA13D7}"/>
              </a:ext>
            </a:extLst>
          </p:cNvPr>
          <p:cNvSpPr txBox="1"/>
          <p:nvPr/>
        </p:nvSpPr>
        <p:spPr>
          <a:xfrm>
            <a:off x="220717" y="2591851"/>
            <a:ext cx="303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Fridays and weekends, the stress level difference is noticeably lower compared to other weekdays.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8678193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193</TotalTime>
  <Words>364</Words>
  <Application>Microsoft Office PowerPoint</Application>
  <PresentationFormat>Geniş ekran</PresentationFormat>
  <Paragraphs>52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Aharoni</vt:lpstr>
      <vt:lpstr>-apple-system</vt:lpstr>
      <vt:lpstr>Arial</vt:lpstr>
      <vt:lpstr>Calibri</vt:lpstr>
      <vt:lpstr>Calibri Light</vt:lpstr>
      <vt:lpstr>Times New Roman</vt:lpstr>
      <vt:lpstr>Geçmişe bakış</vt:lpstr>
      <vt:lpstr>The Impact of Travel Time on Daily Mood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 Naşbacı</dc:creator>
  <cp:lastModifiedBy>Berk Naşbacı</cp:lastModifiedBy>
  <cp:revision>1</cp:revision>
  <dcterms:created xsi:type="dcterms:W3CDTF">2025-01-10T15:48:39Z</dcterms:created>
  <dcterms:modified xsi:type="dcterms:W3CDTF">2025-01-10T19:02:13Z</dcterms:modified>
</cp:coreProperties>
</file>