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614" r:id="rId3"/>
    <p:sldId id="623" r:id="rId4"/>
    <p:sldId id="626" r:id="rId5"/>
    <p:sldId id="628" r:id="rId6"/>
    <p:sldId id="629" r:id="rId7"/>
    <p:sldId id="627" r:id="rId8"/>
    <p:sldId id="625" r:id="rId9"/>
    <p:sldId id="630" r:id="rId10"/>
    <p:sldId id="631" r:id="rId11"/>
    <p:sldId id="632" r:id="rId12"/>
    <p:sldId id="633" r:id="rId13"/>
    <p:sldId id="636" r:id="rId14"/>
    <p:sldId id="637" r:id="rId15"/>
    <p:sldId id="638" r:id="rId16"/>
    <p:sldId id="640" r:id="rId17"/>
    <p:sldId id="639" r:id="rId18"/>
    <p:sldId id="641" r:id="rId19"/>
    <p:sldId id="642" r:id="rId20"/>
    <p:sldId id="643" r:id="rId21"/>
    <p:sldId id="645" r:id="rId22"/>
    <p:sldId id="644" r:id="rId23"/>
    <p:sldId id="646" r:id="rId24"/>
    <p:sldId id="647" r:id="rId25"/>
    <p:sldId id="649" r:id="rId26"/>
    <p:sldId id="648" r:id="rId27"/>
    <p:sldId id="650" r:id="rId28"/>
    <p:sldId id="651" r:id="rId29"/>
    <p:sldId id="653" r:id="rId30"/>
    <p:sldId id="635" r:id="rId31"/>
    <p:sldId id="654" r:id="rId32"/>
    <p:sldId id="656" r:id="rId33"/>
    <p:sldId id="658" r:id="rId34"/>
    <p:sldId id="657" r:id="rId35"/>
    <p:sldId id="659" r:id="rId36"/>
    <p:sldId id="662" r:id="rId37"/>
    <p:sldId id="624" r:id="rId38"/>
    <p:sldId id="621" r:id="rId39"/>
    <p:sldId id="660" r:id="rId40"/>
    <p:sldId id="661" r:id="rId4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ng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FF0000"/>
    <a:srgbClr val="240B81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943" autoAdjust="0"/>
  </p:normalViewPr>
  <p:slideViewPr>
    <p:cSldViewPr>
      <p:cViewPr varScale="1">
        <p:scale>
          <a:sx n="86" d="100"/>
          <a:sy n="86" d="100"/>
        </p:scale>
        <p:origin x="13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10" y="72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C653AC97-6A63-46D7-9F89-3FB31CB5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6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7" tIns="46114" rIns="92227" bIns="46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26BAA3F9-C4EC-4EF0-A93C-03FA1E2EE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33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b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5E745-FA9B-4C65-B823-6DFC579468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825B3-2B26-47A9-A892-1E041F551A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CA74-31B0-44DA-B4CD-3885C19703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319B1-E006-4012-B035-B48ABF9BC5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31111-D16A-4C67-838A-05A388FEA8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C99F8-2503-40E1-A0D3-DC488A33A7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325B5-DF97-4EA8-9142-2B8F8A0655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C0995-8D89-4AAD-A17F-77FA53BF10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2352A-1CAA-4C45-8F47-A7A7D2593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A24E3-73FB-4E3B-AC20-608A6BCB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600" b="1"/>
            </a:lvl1pPr>
          </a:lstStyle>
          <a:p>
            <a:pPr>
              <a:defRPr/>
            </a:pPr>
            <a:fld id="{69BCB5DE-EDF3-4A1A-A4CE-EA6D54276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12" name="Line 12"/>
          <p:cNvSpPr>
            <a:spLocks noChangeShapeType="1"/>
          </p:cNvSpPr>
          <p:nvPr userDrawn="1"/>
        </p:nvSpPr>
        <p:spPr bwMode="auto">
          <a:xfrm>
            <a:off x="457200" y="65532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73063" y="6557963"/>
            <a:ext cx="876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100" dirty="0" err="1" smtClean="0">
                <a:solidFill>
                  <a:srgbClr val="000000"/>
                </a:solidFill>
              </a:rPr>
              <a:t>Baydoğan</a:t>
            </a:r>
            <a:r>
              <a:rPr lang="tr-TR" sz="1100" baseline="0" dirty="0" smtClean="0">
                <a:solidFill>
                  <a:srgbClr val="000000"/>
                </a:solidFill>
              </a:rPr>
              <a:t> ve Orbay, </a:t>
            </a:r>
            <a:r>
              <a:rPr lang="tr-TR" sz="1100" dirty="0" smtClean="0">
                <a:solidFill>
                  <a:srgbClr val="000000"/>
                </a:solidFill>
              </a:rPr>
              <a:t>R</a:t>
            </a:r>
            <a:r>
              <a:rPr lang="en-US" sz="1100" dirty="0" smtClean="0">
                <a:solidFill>
                  <a:srgbClr val="000000"/>
                </a:solidFill>
              </a:rPr>
              <a:t>, </a:t>
            </a:r>
            <a:r>
              <a:rPr lang="tr-TR" sz="1100" i="1" dirty="0" smtClean="0">
                <a:solidFill>
                  <a:srgbClr val="000000"/>
                </a:solidFill>
              </a:rPr>
              <a:t>YAEM’2015</a:t>
            </a:r>
            <a:r>
              <a:rPr lang="en-US" sz="1100" dirty="0" smtClean="0">
                <a:solidFill>
                  <a:srgbClr val="000000"/>
                </a:solidFill>
              </a:rPr>
              <a:t>, </a:t>
            </a:r>
            <a:r>
              <a:rPr lang="tr-TR" sz="1100" dirty="0" smtClean="0">
                <a:solidFill>
                  <a:srgbClr val="000000"/>
                </a:solidFill>
              </a:rPr>
              <a:t>ODTÜ </a:t>
            </a:r>
            <a:r>
              <a:rPr lang="en-US" sz="1100" baseline="0" dirty="0" smtClean="0"/>
              <a:t>–</a:t>
            </a:r>
            <a:r>
              <a:rPr lang="tr-TR" sz="1100" dirty="0" smtClean="0">
                <a:solidFill>
                  <a:srgbClr val="000000"/>
                </a:solidFill>
              </a:rPr>
              <a:t> Ankara </a:t>
            </a:r>
            <a:r>
              <a:rPr lang="en-US" sz="1100" baseline="0" dirty="0" smtClean="0"/>
              <a:t>– </a:t>
            </a:r>
            <a:r>
              <a:rPr lang="tr-TR" sz="1100" dirty="0" smtClean="0"/>
              <a:t>12</a:t>
            </a:r>
            <a:r>
              <a:rPr lang="en-US" sz="1100" dirty="0" smtClean="0"/>
              <a:t>/</a:t>
            </a:r>
            <a:r>
              <a:rPr lang="tr-TR" sz="1100" dirty="0" smtClean="0"/>
              <a:t>09</a:t>
            </a:r>
            <a:r>
              <a:rPr lang="en-US" sz="1100" dirty="0" smtClean="0"/>
              <a:t>/201</a:t>
            </a:r>
            <a:r>
              <a:rPr lang="tr-TR" sz="1100" dirty="0" smtClean="0"/>
              <a:t>5</a:t>
            </a:r>
            <a:endParaRPr lang="en-US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ess.r-project.org/" TargetMode="External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://www.gnu.org/software/emacs/" TargetMode="External"/><Relationship Id="rId2" Type="http://schemas.openxmlformats.org/officeDocument/2006/relationships/hyperlink" Target="http://www.gean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forge.net/JGR/" TargetMode="External"/><Relationship Id="rId5" Type="http://schemas.openxmlformats.org/officeDocument/2006/relationships/hyperlink" Target="http://sourceforge.net/projects/tinn-r/" TargetMode="External"/><Relationship Id="rId10" Type="http://schemas.openxmlformats.org/officeDocument/2006/relationships/hyperlink" Target="https://code.google.com/p/playwith/" TargetMode="External"/><Relationship Id="rId4" Type="http://schemas.openxmlformats.org/officeDocument/2006/relationships/hyperlink" Target="http://cran.r-project.org/web/packages/RWinEdt/index.html" TargetMode="External"/><Relationship Id="rId9" Type="http://schemas.openxmlformats.org/officeDocument/2006/relationships/hyperlink" Target="http://rattle.togaware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27.0.0.1:25645/library/utils/html/read.tabl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25645/doc/html/Search?pattern=medi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an.r-project.org/web/packages/LPStimeSeries/inde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tutor.com/r-introduction/data-frame/data-impor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views/HighPerformanceComputing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r-is-hot/" TargetMode="External"/><Relationship Id="rId2" Type="http://schemas.openxmlformats.org/officeDocument/2006/relationships/hyperlink" Target="http://r4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revolutionanalytics.com/r-is-hot/" TargetMode="External"/><Relationship Id="rId4" Type="http://schemas.openxmlformats.org/officeDocument/2006/relationships/hyperlink" Target="http://r4stat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85800"/>
            <a:ext cx="8763000" cy="2127250"/>
          </a:xfrm>
        </p:spPr>
        <p:txBody>
          <a:bodyPr/>
          <a:lstStyle/>
          <a:p>
            <a:pPr algn="l" eaLnBrk="1" hangingPunct="1"/>
            <a:r>
              <a:rPr lang="tr-TR" sz="3600" dirty="0" smtClean="0"/>
              <a:t>R ile Programlamaya Giriş ve Uygulamalar</a:t>
            </a:r>
            <a:endParaRPr lang="en-US" sz="3600" dirty="0" smtClean="0">
              <a:solidFill>
                <a:srgbClr val="7030A0"/>
              </a:solidFill>
            </a:endParaRPr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-76200" y="3108288"/>
            <a:ext cx="9067800" cy="36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tr-TR" sz="1200" dirty="0" smtClean="0"/>
          </a:p>
          <a:p>
            <a:pPr algn="r"/>
            <a:endParaRPr lang="tr-TR" sz="2200" dirty="0" smtClean="0"/>
          </a:p>
          <a:p>
            <a:pPr algn="r"/>
            <a:endParaRPr lang="tr-TR" sz="2200" dirty="0"/>
          </a:p>
          <a:p>
            <a:pPr algn="r"/>
            <a:r>
              <a:rPr lang="en-US" sz="2200" dirty="0" smtClean="0"/>
              <a:t>Mustafa G</a:t>
            </a:r>
            <a:r>
              <a:rPr lang="tr-TR" sz="2200" dirty="0"/>
              <a:t>ö</a:t>
            </a:r>
            <a:r>
              <a:rPr lang="en-US" sz="2200" dirty="0" smtClean="0"/>
              <a:t>k</a:t>
            </a:r>
            <a:r>
              <a:rPr lang="tr-TR" sz="2200" dirty="0" smtClean="0"/>
              <a:t>ç</a:t>
            </a:r>
            <a:r>
              <a:rPr lang="en-US" sz="2200" dirty="0" smtClean="0"/>
              <a:t>e </a:t>
            </a:r>
            <a:r>
              <a:rPr lang="en-US" sz="2200" dirty="0" err="1" smtClean="0"/>
              <a:t>Baydo</a:t>
            </a:r>
            <a:r>
              <a:rPr lang="tr-TR" sz="2200" dirty="0" smtClean="0"/>
              <a:t>ğ</a:t>
            </a:r>
            <a:r>
              <a:rPr lang="en-US" sz="2200" dirty="0" smtClean="0"/>
              <a:t>an</a:t>
            </a:r>
          </a:p>
          <a:p>
            <a:pPr algn="r"/>
            <a:r>
              <a:rPr lang="en-US" sz="2200" dirty="0" err="1" smtClean="0"/>
              <a:t>Berk</a:t>
            </a:r>
            <a:r>
              <a:rPr lang="en-US" sz="2200" dirty="0" smtClean="0"/>
              <a:t> </a:t>
            </a:r>
            <a:r>
              <a:rPr lang="en-US" sz="2200" dirty="0" err="1" smtClean="0"/>
              <a:t>Orbay</a:t>
            </a:r>
            <a:endParaRPr lang="en-US" sz="2200" baseline="30000" dirty="0" smtClean="0"/>
          </a:p>
          <a:p>
            <a:pPr algn="r"/>
            <a:r>
              <a:rPr lang="tr-TR" sz="1600" dirty="0" smtClean="0"/>
              <a:t>Endüstri Mühendisliği Bölümü</a:t>
            </a:r>
          </a:p>
          <a:p>
            <a:pPr algn="r"/>
            <a:r>
              <a:rPr lang="tr-TR" sz="1600" dirty="0" smtClean="0"/>
              <a:t>Boğaziçi Üniversitesi</a:t>
            </a:r>
            <a:endParaRPr lang="en-US" sz="1600" dirty="0" smtClean="0"/>
          </a:p>
          <a:p>
            <a:pPr algn="r"/>
            <a:endParaRPr lang="en-US" sz="1600" dirty="0"/>
          </a:p>
          <a:p>
            <a:pPr algn="r"/>
            <a:endParaRPr lang="tr-TR" sz="1600" b="1" dirty="0" smtClean="0"/>
          </a:p>
          <a:p>
            <a:pPr algn="r"/>
            <a:endParaRPr lang="tr-TR" sz="1600" b="1" dirty="0" smtClean="0"/>
          </a:p>
          <a:p>
            <a:pPr algn="r"/>
            <a:r>
              <a:rPr lang="tr-TR" sz="1600" b="1" dirty="0" smtClean="0"/>
              <a:t>Yöneylem </a:t>
            </a:r>
            <a:r>
              <a:rPr lang="tr-TR" sz="1600" b="1" dirty="0"/>
              <a:t>Araştırması ve Endüstri </a:t>
            </a:r>
            <a:r>
              <a:rPr lang="tr-TR" sz="1600" b="1" dirty="0" smtClean="0"/>
              <a:t>Mühendisliği Kongresi</a:t>
            </a:r>
          </a:p>
          <a:p>
            <a:pPr algn="r"/>
            <a:r>
              <a:rPr lang="tr-TR" sz="1600" b="1" dirty="0" smtClean="0"/>
              <a:t>12 Eylül 2015</a:t>
            </a:r>
            <a:r>
              <a:rPr lang="en-US" sz="1600" b="1" dirty="0" smtClean="0"/>
              <a:t> </a:t>
            </a:r>
            <a:endParaRPr lang="tr-TR" sz="1600" b="1" dirty="0" smtClean="0"/>
          </a:p>
          <a:p>
            <a:pPr algn="r"/>
            <a:r>
              <a:rPr lang="tr-TR" sz="1600" b="1" dirty="0" smtClean="0"/>
              <a:t>Orta Doğu Teknik Üniversitesi, Ankara</a:t>
            </a:r>
            <a:endParaRPr lang="en-US" sz="1600" b="1" dirty="0"/>
          </a:p>
        </p:txBody>
      </p:sp>
      <p:pic>
        <p:nvPicPr>
          <p:cNvPr id="1028" name="Picture 4" descr="http://www.edureka.in/blog/wp-content/uploads/2014/01/Impor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545876" cy="26517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13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R’ye giriş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325561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Yükleme</a:t>
            </a:r>
          </a:p>
          <a:p>
            <a:pPr lvl="1"/>
            <a:r>
              <a:rPr lang="tr-TR" dirty="0" smtClean="0"/>
              <a:t>R-Project web sayfası</a:t>
            </a:r>
          </a:p>
          <a:p>
            <a:pPr lvl="2"/>
            <a:r>
              <a:rPr lang="tr-TR" dirty="0">
                <a:hlinkClick r:id="rId2"/>
              </a:rPr>
              <a:t>http://www.r-project.org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marL="914400" lvl="2" indent="0">
              <a:buNone/>
            </a:pPr>
            <a:r>
              <a:rPr lang="en-US" altLang="tr-TR" dirty="0"/>
              <a:t>Windows, Linux, Mac OS X, source</a:t>
            </a:r>
          </a:p>
          <a:p>
            <a:pPr marL="914400" lvl="2" indent="0">
              <a:buNone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526" t="12501" r="9224" b="5634"/>
          <a:stretch/>
        </p:blipFill>
        <p:spPr>
          <a:xfrm>
            <a:off x="2058875" y="2743200"/>
            <a:ext cx="5026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0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R Ara yüzü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6" t="3157" r="39093" b="18718"/>
          <a:stretch/>
        </p:blipFill>
        <p:spPr>
          <a:xfrm>
            <a:off x="2209800" y="1455738"/>
            <a:ext cx="6772656" cy="502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44" y="34962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terminali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66672" y="3693596"/>
            <a:ext cx="829056" cy="5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Ara yüzü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041" y="1417638"/>
            <a:ext cx="6794859" cy="502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0792" y="47810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editörü</a:t>
            </a:r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4965700"/>
            <a:ext cx="2133600" cy="184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Ara yüzü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9343"/>
            <a:ext cx="8534400" cy="1289257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R dilinde komut satırına girilen söz </a:t>
            </a:r>
            <a:r>
              <a:rPr lang="tr-TR" dirty="0" smtClean="0"/>
              <a:t>dizim kuralları (</a:t>
            </a:r>
            <a:r>
              <a:rPr lang="tr-TR" dirty="0" err="1" smtClean="0"/>
              <a:t>syntax</a:t>
            </a:r>
            <a:r>
              <a:rPr lang="tr-TR" dirty="0" smtClean="0"/>
              <a:t>) aynı </a:t>
            </a:r>
            <a:r>
              <a:rPr lang="tr-TR" dirty="0"/>
              <a:t>zamanda metin dosyalarına </a:t>
            </a:r>
            <a:r>
              <a:rPr lang="tr-TR" dirty="0" smtClean="0"/>
              <a:t>da yazılabilir</a:t>
            </a:r>
            <a:r>
              <a:rPr lang="tr-TR" dirty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durumda metin dosyası uzantısı “*.R” </a:t>
            </a:r>
            <a:r>
              <a:rPr lang="tr-TR" dirty="0" smtClean="0"/>
              <a:t>olarak kaydedilir</a:t>
            </a:r>
            <a:r>
              <a:rPr lang="tr-TR" dirty="0"/>
              <a:t>. Bu </a:t>
            </a:r>
            <a:r>
              <a:rPr lang="tr-TR" dirty="0" smtClean="0"/>
              <a:t>şekilde kaydedilmiş </a:t>
            </a:r>
            <a:r>
              <a:rPr lang="tr-TR" dirty="0"/>
              <a:t>bir </a:t>
            </a:r>
            <a:r>
              <a:rPr lang="tr-TR" dirty="0" smtClean="0"/>
              <a:t>dosya artık </a:t>
            </a:r>
            <a:r>
              <a:rPr lang="tr-TR" dirty="0"/>
              <a:t>R </a:t>
            </a:r>
            <a:r>
              <a:rPr lang="tr-TR" dirty="0" err="1"/>
              <a:t>script</a:t>
            </a:r>
            <a:r>
              <a:rPr lang="tr-TR" dirty="0"/>
              <a:t> dosyasıdır.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9946"/>
            <a:ext cx="22764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705100"/>
            <a:ext cx="49339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6400" y="6198771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>
                <a:latin typeface="CenturySchoolbook-Bold"/>
              </a:rPr>
              <a:t>Kaynak: A</a:t>
            </a:r>
            <a:r>
              <a:rPr lang="tr-TR" sz="1600" b="1" dirty="0">
                <a:latin typeface="CenturySchoolbook-Bold"/>
              </a:rPr>
              <a:t>. </a:t>
            </a:r>
            <a:r>
              <a:rPr lang="tr-TR" sz="1600" b="1" dirty="0" smtClean="0">
                <a:latin typeface="CenturySchoolbook-Bold"/>
              </a:rPr>
              <a:t>F. Özdemir, E. Yıldıztepe ve M. </a:t>
            </a:r>
            <a:r>
              <a:rPr lang="tr-TR" sz="1600" b="1" dirty="0" err="1" smtClean="0">
                <a:latin typeface="CenturySchoolbook-Bold"/>
              </a:rPr>
              <a:t>Binar</a:t>
            </a:r>
            <a:r>
              <a:rPr lang="tr-TR" sz="1600" b="1" dirty="0" smtClean="0">
                <a:latin typeface="CenturySchoolbook-Bold"/>
              </a:rPr>
              <a:t>, </a:t>
            </a:r>
            <a:r>
              <a:rPr lang="tr-TR" sz="1600" b="1" dirty="0" smtClean="0"/>
              <a:t>Akademik Bilişim 2010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4926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Alternatif editörler ve ara yüzler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39"/>
            <a:ext cx="8382000" cy="1020762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En yaygın kullanılan editör </a:t>
            </a:r>
            <a:r>
              <a:rPr lang="en-US" dirty="0" smtClean="0"/>
              <a:t>+ </a:t>
            </a:r>
            <a:r>
              <a:rPr lang="en-US" dirty="0" err="1" smtClean="0"/>
              <a:t>ara</a:t>
            </a:r>
            <a:r>
              <a:rPr lang="en-US" dirty="0" smtClean="0"/>
              <a:t> y</a:t>
            </a:r>
            <a:r>
              <a:rPr lang="tr-TR" dirty="0" smtClean="0"/>
              <a:t>üz R</a:t>
            </a:r>
            <a:r>
              <a:rPr lang="en-US" dirty="0" smtClean="0"/>
              <a:t>S</a:t>
            </a:r>
            <a:r>
              <a:rPr lang="tr-TR" dirty="0" err="1" smtClean="0"/>
              <a:t>tudio</a:t>
            </a:r>
            <a:r>
              <a:rPr lang="en-US" dirty="0" smtClean="0"/>
              <a:t>’</a:t>
            </a:r>
            <a:r>
              <a:rPr lang="en-US" dirty="0" err="1" smtClean="0"/>
              <a:t>dur</a:t>
            </a:r>
            <a:r>
              <a:rPr lang="en-US" dirty="0" smtClean="0"/>
              <a:t>.</a:t>
            </a:r>
          </a:p>
          <a:p>
            <a:pPr lvl="1"/>
            <a:r>
              <a:rPr lang="tr-TR" dirty="0">
                <a:hlinkClick r:id="rId2"/>
              </a:rPr>
              <a:t>http://www.rstudio.com</a:t>
            </a:r>
            <a:r>
              <a:rPr lang="tr-TR" dirty="0" smtClean="0">
                <a:hlinkClick r:id="rId2"/>
              </a:rPr>
              <a:t>/</a:t>
            </a:r>
            <a:endParaRPr lang="en-US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20" y="2184400"/>
            <a:ext cx="6256360" cy="4297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30204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editörü</a:t>
            </a:r>
            <a:endParaRPr lang="tr-T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5608" y="3205162"/>
            <a:ext cx="850392" cy="8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518" y="508214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terminali</a:t>
            </a:r>
            <a:endParaRPr lang="tr-T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44328" y="5366266"/>
            <a:ext cx="850392" cy="8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99400" y="1946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ortamı</a:t>
            </a:r>
            <a:endParaRPr lang="tr-TR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81600" y="2072496"/>
            <a:ext cx="2743200" cy="572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86700" y="33494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geçmişi</a:t>
            </a:r>
            <a:endParaRPr lang="tr-T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15000" y="2792174"/>
            <a:ext cx="2188380" cy="767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19800" y="4238341"/>
            <a:ext cx="1905000" cy="51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9700" y="4438359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 dosyalar grafikler</a:t>
            </a:r>
          </a:p>
          <a:p>
            <a:r>
              <a:rPr lang="tr-TR" dirty="0" smtClean="0"/>
              <a:t>paketler</a:t>
            </a:r>
          </a:p>
          <a:p>
            <a:r>
              <a:rPr lang="tr-TR" dirty="0" smtClean="0"/>
              <a:t>yardım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563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Alternatif </a:t>
            </a:r>
            <a:r>
              <a:rPr lang="tr-TR" dirty="0" smtClean="0"/>
              <a:t>ücretsiz editörler </a:t>
            </a:r>
            <a:r>
              <a:rPr lang="tr-TR" dirty="0"/>
              <a:t>ve ara </a:t>
            </a:r>
            <a:r>
              <a:rPr lang="tr-TR" dirty="0" smtClean="0"/>
              <a:t>yüzler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altLang="tr-TR" dirty="0" err="1" smtClean="0"/>
              <a:t>Geany</a:t>
            </a:r>
            <a:endParaRPr lang="en-US" altLang="tr-TR" dirty="0" smtClean="0"/>
          </a:p>
          <a:p>
            <a:pPr lvl="1"/>
            <a:r>
              <a:rPr lang="en-US" altLang="tr-TR" dirty="0">
                <a:hlinkClick r:id="rId2"/>
              </a:rPr>
              <a:t>http://www.geany.org</a:t>
            </a:r>
            <a:r>
              <a:rPr lang="en-US" altLang="tr-TR" dirty="0" smtClean="0">
                <a:hlinkClick r:id="rId2"/>
              </a:rPr>
              <a:t>/</a:t>
            </a:r>
            <a:endParaRPr lang="en-US" altLang="tr-TR" dirty="0" smtClean="0"/>
          </a:p>
          <a:p>
            <a:r>
              <a:rPr lang="en-US" altLang="tr-TR" dirty="0" smtClean="0"/>
              <a:t>Notepad++</a:t>
            </a:r>
          </a:p>
          <a:p>
            <a:pPr lvl="1"/>
            <a:r>
              <a:rPr lang="en-US" altLang="tr-TR" dirty="0">
                <a:hlinkClick r:id="rId3"/>
              </a:rPr>
              <a:t>http://notepad-plus-plus.org</a:t>
            </a:r>
            <a:r>
              <a:rPr lang="en-US" altLang="tr-TR" dirty="0" smtClean="0">
                <a:hlinkClick r:id="rId3"/>
              </a:rPr>
              <a:t>/</a:t>
            </a:r>
            <a:endParaRPr lang="en-US" altLang="tr-TR" dirty="0" smtClean="0"/>
          </a:p>
          <a:p>
            <a:r>
              <a:rPr lang="en-US" altLang="tr-TR" dirty="0" err="1" smtClean="0"/>
              <a:t>RWinEdt</a:t>
            </a:r>
            <a:endParaRPr lang="en-US" altLang="tr-TR" dirty="0" smtClean="0"/>
          </a:p>
          <a:p>
            <a:pPr lvl="1"/>
            <a:r>
              <a:rPr lang="en-US" altLang="tr-TR" dirty="0">
                <a:hlinkClick r:id="rId4"/>
              </a:rPr>
              <a:t>http://</a:t>
            </a:r>
            <a:r>
              <a:rPr lang="en-US" altLang="tr-TR" dirty="0" smtClean="0">
                <a:hlinkClick r:id="rId4"/>
              </a:rPr>
              <a:t>cran.r-project.org/web/packages/RWinEdt/index.html</a:t>
            </a:r>
            <a:endParaRPr lang="en-US" altLang="tr-TR" dirty="0"/>
          </a:p>
          <a:p>
            <a:r>
              <a:rPr lang="en-US" altLang="tr-TR" dirty="0" err="1" smtClean="0"/>
              <a:t>Tinn</a:t>
            </a:r>
            <a:r>
              <a:rPr lang="en-US" altLang="tr-TR" dirty="0" smtClean="0"/>
              <a:t>-R</a:t>
            </a:r>
          </a:p>
          <a:p>
            <a:pPr lvl="1"/>
            <a:r>
              <a:rPr lang="en-US" altLang="tr-TR" dirty="0">
                <a:hlinkClick r:id="rId5"/>
              </a:rPr>
              <a:t>http://sourceforge.net/projects/tinn-r</a:t>
            </a:r>
            <a:r>
              <a:rPr lang="en-US" altLang="tr-TR" dirty="0" smtClean="0">
                <a:hlinkClick r:id="rId5"/>
              </a:rPr>
              <a:t>/</a:t>
            </a:r>
            <a:endParaRPr lang="en-US" altLang="tr-TR" dirty="0"/>
          </a:p>
          <a:p>
            <a:r>
              <a:rPr lang="en-US" altLang="tr-TR" dirty="0"/>
              <a:t>JGR </a:t>
            </a:r>
            <a:r>
              <a:rPr lang="en-US" altLang="tr-TR" dirty="0" smtClean="0"/>
              <a:t>(R </a:t>
            </a:r>
            <a:r>
              <a:rPr lang="tr-TR" altLang="tr-TR" dirty="0" smtClean="0"/>
              <a:t>için Java ara yüzü</a:t>
            </a:r>
            <a:r>
              <a:rPr lang="en-US" altLang="tr-TR" dirty="0" smtClean="0"/>
              <a:t>)</a:t>
            </a:r>
            <a:endParaRPr lang="tr-TR" altLang="tr-TR" dirty="0" smtClean="0"/>
          </a:p>
          <a:p>
            <a:pPr lvl="1"/>
            <a:r>
              <a:rPr lang="en-US" altLang="tr-TR" dirty="0">
                <a:hlinkClick r:id="rId6"/>
              </a:rPr>
              <a:t>http://www.rforge.net/JGR</a:t>
            </a:r>
            <a:r>
              <a:rPr lang="en-US" altLang="tr-TR" dirty="0" smtClean="0">
                <a:hlinkClick r:id="rId6"/>
              </a:rPr>
              <a:t>/</a:t>
            </a:r>
            <a:endParaRPr lang="en-US" altLang="tr-TR" dirty="0"/>
          </a:p>
          <a:p>
            <a:r>
              <a:rPr lang="en-US" altLang="tr-TR" dirty="0" err="1"/>
              <a:t>Emacs</a:t>
            </a:r>
            <a:r>
              <a:rPr lang="en-US" altLang="tr-TR" dirty="0"/>
              <a:t> + </a:t>
            </a:r>
            <a:r>
              <a:rPr lang="en-US" altLang="tr-TR" dirty="0" smtClean="0"/>
              <a:t>ESS</a:t>
            </a:r>
            <a:endParaRPr lang="tr-TR" altLang="tr-TR" dirty="0" smtClean="0"/>
          </a:p>
          <a:p>
            <a:pPr lvl="1"/>
            <a:r>
              <a:rPr lang="tr-TR" altLang="tr-TR" dirty="0">
                <a:hlinkClick r:id="rId7"/>
              </a:rPr>
              <a:t>http://www.gnu.org/software/emacs</a:t>
            </a:r>
            <a:r>
              <a:rPr lang="tr-TR" altLang="tr-TR" dirty="0" smtClean="0">
                <a:hlinkClick r:id="rId7"/>
              </a:rPr>
              <a:t>/</a:t>
            </a:r>
            <a:endParaRPr lang="tr-TR" altLang="tr-TR" dirty="0" smtClean="0"/>
          </a:p>
          <a:p>
            <a:pPr lvl="1"/>
            <a:r>
              <a:rPr lang="en-US" altLang="tr-TR" dirty="0">
                <a:hlinkClick r:id="rId8"/>
              </a:rPr>
              <a:t>http://ess.r-project.org</a:t>
            </a:r>
            <a:r>
              <a:rPr lang="en-US" altLang="tr-TR" dirty="0" smtClean="0">
                <a:hlinkClick r:id="rId8"/>
              </a:rPr>
              <a:t>/</a:t>
            </a:r>
            <a:endParaRPr lang="en-US" altLang="tr-TR" dirty="0"/>
          </a:p>
          <a:p>
            <a:r>
              <a:rPr lang="en-US" altLang="tr-TR" dirty="0" smtClean="0"/>
              <a:t>Rattle</a:t>
            </a:r>
            <a:endParaRPr lang="tr-TR" altLang="tr-TR" dirty="0" smtClean="0"/>
          </a:p>
          <a:p>
            <a:pPr lvl="1"/>
            <a:r>
              <a:rPr lang="en-US" altLang="tr-TR" dirty="0">
                <a:hlinkClick r:id="rId9"/>
              </a:rPr>
              <a:t>http://rattle.togaware.com</a:t>
            </a:r>
            <a:r>
              <a:rPr lang="en-US" altLang="tr-TR" dirty="0" smtClean="0">
                <a:hlinkClick r:id="rId9"/>
              </a:rPr>
              <a:t>/</a:t>
            </a:r>
            <a:endParaRPr lang="en-US" altLang="tr-TR" dirty="0"/>
          </a:p>
          <a:p>
            <a:r>
              <a:rPr lang="en-US" altLang="tr-TR" dirty="0" err="1" smtClean="0"/>
              <a:t>Playwith</a:t>
            </a:r>
            <a:r>
              <a:rPr lang="en-US" altLang="tr-TR" dirty="0" smtClean="0"/>
              <a:t> (</a:t>
            </a:r>
            <a:r>
              <a:rPr lang="tr-TR" altLang="tr-TR" dirty="0" smtClean="0"/>
              <a:t>grafikler için</a:t>
            </a:r>
            <a:r>
              <a:rPr lang="en-US" altLang="tr-TR" dirty="0" smtClean="0"/>
              <a:t>)</a:t>
            </a:r>
            <a:endParaRPr lang="tr-TR" altLang="tr-TR" dirty="0" smtClean="0"/>
          </a:p>
          <a:p>
            <a:pPr lvl="1"/>
            <a:r>
              <a:rPr lang="en-US" altLang="tr-TR" dirty="0">
                <a:hlinkClick r:id="rId10"/>
              </a:rPr>
              <a:t>https://code.google.com/p/playwith</a:t>
            </a:r>
            <a:r>
              <a:rPr lang="en-US" altLang="tr-TR" dirty="0" smtClean="0">
                <a:hlinkClick r:id="rId10"/>
              </a:rPr>
              <a:t>/</a:t>
            </a:r>
            <a:endParaRPr lang="tr-TR" altLang="tr-TR" dirty="0" smtClean="0"/>
          </a:p>
          <a:p>
            <a:pPr lvl="1"/>
            <a:endParaRPr lang="en-US" alt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5913"/>
            <a:ext cx="8229600" cy="4530725"/>
          </a:xfrm>
        </p:spPr>
        <p:txBody>
          <a:bodyPr/>
          <a:lstStyle/>
          <a:p>
            <a:r>
              <a:rPr lang="tr-TR" dirty="0" smtClean="0"/>
              <a:t>Örnekler (Hesap makinesi olarak R)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2284820"/>
            <a:ext cx="4927600" cy="3831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log2(32)</a:t>
            </a:r>
          </a:p>
          <a:p>
            <a:pPr>
              <a:spcBef>
                <a:spcPct val="50000"/>
              </a:spcBef>
            </a:pPr>
            <a:r>
              <a:rPr lang="de-DE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sqrt(2)</a:t>
            </a:r>
            <a:endParaRPr lang="en-US" alt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DE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1.414214</a:t>
            </a: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5, length=6)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0 1 2 3 4 5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&gt;plot(sin(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(0,2*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pi,length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de-DE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0"/>
          <a:stretch/>
        </p:blipFill>
        <p:spPr bwMode="auto">
          <a:xfrm>
            <a:off x="5422907" y="2512378"/>
            <a:ext cx="3721093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R dili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R, belleğe direkt erişim yerine özel veri </a:t>
            </a:r>
            <a:r>
              <a:rPr lang="tr-TR" dirty="0" smtClean="0"/>
              <a:t>yapılarını kullanır.</a:t>
            </a:r>
          </a:p>
          <a:p>
            <a:r>
              <a:rPr lang="tr-TR" dirty="0" smtClean="0"/>
              <a:t>R’deki </a:t>
            </a:r>
            <a:r>
              <a:rPr lang="tr-TR" dirty="0"/>
              <a:t>temel nesne </a:t>
            </a:r>
            <a:r>
              <a:rPr lang="tr-TR" dirty="0" smtClean="0"/>
              <a:t>türleri:</a:t>
            </a:r>
          </a:p>
          <a:p>
            <a:pPr lvl="1"/>
            <a:r>
              <a:rPr lang="tr-TR" dirty="0" err="1" smtClean="0"/>
              <a:t>numeric</a:t>
            </a:r>
            <a:endParaRPr lang="tr-TR" dirty="0" smtClean="0"/>
          </a:p>
          <a:p>
            <a:pPr lvl="2"/>
            <a:r>
              <a:rPr lang="tr-TR" dirty="0" err="1" smtClean="0"/>
              <a:t>integer</a:t>
            </a:r>
            <a:r>
              <a:rPr lang="tr-TR" dirty="0" smtClean="0"/>
              <a:t>, </a:t>
            </a:r>
            <a:r>
              <a:rPr lang="tr-TR" dirty="0" err="1" smtClean="0"/>
              <a:t>double</a:t>
            </a:r>
            <a:r>
              <a:rPr lang="tr-TR" dirty="0" smtClean="0"/>
              <a:t>, </a:t>
            </a:r>
            <a:r>
              <a:rPr lang="tr-TR" dirty="0" err="1" smtClean="0"/>
              <a:t>complex</a:t>
            </a:r>
            <a:endParaRPr lang="tr-TR" dirty="0"/>
          </a:p>
          <a:p>
            <a:pPr lvl="1"/>
            <a:r>
              <a:rPr lang="tr-TR" dirty="0" err="1"/>
              <a:t>c</a:t>
            </a:r>
            <a:r>
              <a:rPr lang="tr-TR" dirty="0" err="1" smtClean="0"/>
              <a:t>haracter</a:t>
            </a:r>
            <a:endParaRPr lang="tr-TR" dirty="0" smtClean="0"/>
          </a:p>
          <a:p>
            <a:pPr lvl="1"/>
            <a:r>
              <a:rPr lang="tr-TR" dirty="0" err="1" smtClean="0"/>
              <a:t>logical</a:t>
            </a:r>
            <a:endParaRPr lang="tr-TR" dirty="0" smtClean="0"/>
          </a:p>
          <a:p>
            <a:pPr lvl="1"/>
            <a:r>
              <a:rPr lang="tr-TR" dirty="0" err="1" smtClean="0"/>
              <a:t>function</a:t>
            </a:r>
            <a:endParaRPr lang="tr-TR" dirty="0" smtClean="0"/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Bu nesneler kullanılarak aşağıdaki objeler oluşturulabilir</a:t>
            </a:r>
          </a:p>
          <a:p>
            <a:pPr lvl="1">
              <a:buClr>
                <a:srgbClr val="663300"/>
              </a:buClr>
            </a:pPr>
            <a:r>
              <a:rPr lang="tr-TR" b="1" dirty="0" smtClean="0"/>
              <a:t>Vektörler: </a:t>
            </a:r>
            <a:r>
              <a:rPr lang="tr-TR" dirty="0" smtClean="0"/>
              <a:t>aynı tipte nesneleri barındıran dizilerdir.</a:t>
            </a:r>
            <a:endParaRPr lang="tr-TR" dirty="0"/>
          </a:p>
          <a:p>
            <a:pPr lvl="1">
              <a:buClr>
                <a:srgbClr val="663300"/>
              </a:buClr>
            </a:pPr>
            <a:r>
              <a:rPr lang="tr-TR" b="1" dirty="0" smtClean="0"/>
              <a:t>Listeler</a:t>
            </a:r>
            <a:r>
              <a:rPr lang="tr-TR" dirty="0"/>
              <a:t>: Listeler de vektördür ancak listedeki </a:t>
            </a:r>
            <a:r>
              <a:rPr lang="tr-TR" dirty="0" smtClean="0"/>
              <a:t>elemanlar farklı </a:t>
            </a:r>
            <a:r>
              <a:rPr lang="tr-TR" dirty="0"/>
              <a:t>tiplerde olabilir.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534400" cy="1066800"/>
          </a:xfrm>
        </p:spPr>
        <p:txBody>
          <a:bodyPr/>
          <a:lstStyle/>
          <a:p>
            <a:r>
              <a:rPr lang="tr-TR" dirty="0" smtClean="0"/>
              <a:t>Değişkenleri çalışma sırasında tanımlanır.</a:t>
            </a:r>
          </a:p>
          <a:p>
            <a:pPr lvl="1"/>
            <a:r>
              <a:rPr lang="tr-TR" dirty="0" smtClean="0"/>
              <a:t>Önceden tanımlamaya gerek duyulmaz.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300" y="2697164"/>
            <a:ext cx="4343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49</a:t>
            </a:r>
          </a:p>
          <a:p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sqrt(a)</a:t>
            </a:r>
          </a:p>
          <a:p>
            <a:r>
              <a:rPr lang="de-DE" altLang="zh-TW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  <a:endParaRPr lang="en-US" altLang="tr-TR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0"/>
              </a:spcBef>
            </a:pPr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"</a:t>
            </a:r>
            <a:r>
              <a:rPr lang="tr-TR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Kedi</a:t>
            </a:r>
            <a:r>
              <a:rPr lang="tr-TR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ödevimi yedi</a:t>
            </a:r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sub("</a:t>
            </a:r>
            <a:r>
              <a:rPr lang="tr-TR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Köpek</a:t>
            </a:r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tr-TR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Kedi</a:t>
            </a:r>
            <a:r>
              <a:rPr lang="de-DE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",a)</a:t>
            </a:r>
          </a:p>
          <a:p>
            <a:r>
              <a:rPr lang="de-DE" altLang="zh-TW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tr-TR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Köpek</a:t>
            </a:r>
            <a:r>
              <a:rPr lang="tr-TR" altLang="zh-TW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ödevimi yedi</a:t>
            </a:r>
            <a:r>
              <a:rPr lang="de-DE" altLang="zh-TW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tr-TR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(1+1==3)</a:t>
            </a:r>
          </a:p>
          <a:p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tr-TR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  <a:p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08625" y="3029357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tr-TR" sz="2400" dirty="0">
                <a:latin typeface="+mn-lt"/>
              </a:rPr>
              <a:t>numeric</a:t>
            </a:r>
            <a:endParaRPr kumimoji="0" lang="de-DE" altLang="zh-TW" sz="2400" dirty="0"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51425" y="417799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tr-TR" sz="2400" dirty="0">
                <a:latin typeface="+mn-lt"/>
              </a:rPr>
              <a:t>character string</a:t>
            </a:r>
            <a:endParaRPr kumimoji="0" lang="de-DE" altLang="zh-TW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889500" y="5477668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tr-TR" sz="2400" dirty="0">
                <a:latin typeface="+mn-lt"/>
              </a:rPr>
              <a:t>logical</a:t>
            </a:r>
            <a:endParaRPr kumimoji="0" lang="de-DE" altLang="zh-TW" sz="2400" dirty="0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93766" y="4611827"/>
            <a:ext cx="1463278" cy="7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399" y="2861228"/>
            <a:ext cx="3425825" cy="320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65576" y="3967304"/>
            <a:ext cx="1566068" cy="275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440634" y="3646715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tr-TR" altLang="tr-TR" sz="2400" dirty="0" err="1" smtClean="0">
                <a:latin typeface="+mn-lt"/>
              </a:rPr>
              <a:t>function</a:t>
            </a:r>
            <a:endParaRPr kumimoji="0" lang="de-DE" altLang="zh-TW" sz="24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04429" y="3210503"/>
            <a:ext cx="3331766" cy="627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62200" y="5278680"/>
            <a:ext cx="2925961" cy="429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tr-TR" dirty="0" smtClean="0"/>
              <a:t>Vektörler, matrisler ve diziler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" y="1943100"/>
            <a:ext cx="5258039" cy="449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rmAutofit fontScale="92500" lnSpcReduction="20000"/>
          </a:bodyPr>
          <a:lstStyle/>
          <a:p>
            <a:r>
              <a:rPr lang="pt-BR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c(1,2,3)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 2 3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a[1]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a[-1]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2 3</a:t>
            </a:r>
          </a:p>
          <a:p>
            <a:r>
              <a:rPr lang="pt-BR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a[4]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NA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a[5]="c"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"1" "2" "3" NA  "c"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a[10]="deneme"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[1] "1" 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"3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NA </a:t>
            </a:r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NA NA  NA      </a:t>
            </a:r>
            <a:endParaRPr lang="pt-BR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[9] NA 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deneme“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length(a)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3167" y="3221335"/>
            <a:ext cx="2984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400" dirty="0">
                <a:latin typeface="+mn-lt"/>
              </a:rPr>
              <a:t>NA (not </a:t>
            </a:r>
            <a:r>
              <a:rPr lang="tr-TR" sz="2400" dirty="0" err="1" smtClean="0">
                <a:latin typeface="+mn-lt"/>
              </a:rPr>
              <a:t>available</a:t>
            </a:r>
            <a:r>
              <a:rPr lang="en-US" sz="2400" dirty="0" smtClean="0">
                <a:latin typeface="+mn-lt"/>
              </a:rPr>
              <a:t>)</a:t>
            </a:r>
            <a:endParaRPr lang="tr-TR" sz="24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47800" y="3683000"/>
            <a:ext cx="4927600" cy="5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İçerik</a:t>
            </a:r>
            <a:endParaRPr lang="en-US" dirty="0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698E2-0863-4406-B346-515EC434771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4500" y="1531938"/>
            <a:ext cx="8610600" cy="51228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tr-TR" dirty="0" smtClean="0"/>
              <a:t>Giriş</a:t>
            </a:r>
            <a:endParaRPr lang="tr-TR" dirty="0"/>
          </a:p>
          <a:p>
            <a:pPr eaLnBrk="1" hangingPunct="1">
              <a:lnSpc>
                <a:spcPct val="90000"/>
              </a:lnSpc>
              <a:defRPr/>
            </a:pPr>
            <a:r>
              <a:rPr lang="tr-TR" dirty="0" smtClean="0"/>
              <a:t>R</a:t>
            </a:r>
            <a:r>
              <a:rPr lang="en-US" dirty="0" smtClean="0"/>
              <a:t>’</a:t>
            </a:r>
            <a:r>
              <a:rPr lang="tr-TR" dirty="0" smtClean="0"/>
              <a:t>ye</a:t>
            </a:r>
            <a:r>
              <a:rPr lang="en-US" dirty="0" smtClean="0"/>
              <a:t> </a:t>
            </a:r>
            <a:r>
              <a:rPr lang="tr-TR" dirty="0" smtClean="0"/>
              <a:t>genel bakış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R dili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R </a:t>
            </a:r>
            <a:r>
              <a:rPr lang="tr-TR" dirty="0"/>
              <a:t>nedir, ne değildir</a:t>
            </a:r>
            <a:r>
              <a:rPr lang="tr-TR" dirty="0" smtClean="0"/>
              <a:t>? </a:t>
            </a:r>
            <a:r>
              <a:rPr lang="tr-TR" dirty="0"/>
              <a:t>Neden R? </a:t>
            </a:r>
            <a:endParaRPr lang="tr-T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err="1" smtClean="0"/>
              <a:t>Arayüz</a:t>
            </a:r>
            <a:endParaRPr lang="tr-TR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Çalışma alanı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Yardım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tr-TR" dirty="0" smtClean="0"/>
              <a:t>R ile çalışmak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Paketler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Veri okuma</a:t>
            </a:r>
            <a:r>
              <a:rPr lang="en-US" dirty="0" smtClean="0"/>
              <a:t>/</a:t>
            </a:r>
            <a:r>
              <a:rPr lang="tr-TR" dirty="0" smtClean="0"/>
              <a:t>yazma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tr-TR" dirty="0" smtClean="0"/>
              <a:t>İşleme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Grafik oluşturma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dirty="0" smtClean="0"/>
              <a:t>Uygulamalar</a:t>
            </a:r>
          </a:p>
          <a:p>
            <a:pPr lvl="0" eaLnBrk="1" hangingPunct="1">
              <a:lnSpc>
                <a:spcPct val="90000"/>
              </a:lnSpc>
              <a:buClr>
                <a:srgbClr val="663300"/>
              </a:buClr>
              <a:defRPr/>
            </a:pPr>
            <a:r>
              <a:rPr lang="tr-TR" dirty="0" smtClean="0">
                <a:solidFill>
                  <a:srgbClr val="000000"/>
                </a:solidFill>
              </a:rPr>
              <a:t>Sonuç</a:t>
            </a:r>
            <a:endParaRPr lang="tr-TR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tr-TR" dirty="0" smtClean="0"/>
          </a:p>
          <a:p>
            <a:pPr eaLnBrk="1" hangingPunct="1">
              <a:lnSpc>
                <a:spcPct val="90000"/>
              </a:lnSpc>
              <a:defRPr/>
            </a:pPr>
            <a:endParaRPr lang="tr-TR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81139"/>
            <a:ext cx="8229600" cy="1338262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Vektörler, matrisler ve diziler</a:t>
            </a:r>
            <a:endParaRPr lang="en-US" dirty="0" smtClean="0"/>
          </a:p>
          <a:p>
            <a:pPr lvl="1"/>
            <a:r>
              <a:rPr lang="en-US" dirty="0" err="1"/>
              <a:t>Operat</a:t>
            </a:r>
            <a:r>
              <a:rPr lang="tr-TR" dirty="0" err="1"/>
              <a:t>örler</a:t>
            </a:r>
            <a:endParaRPr lang="tr-TR" dirty="0"/>
          </a:p>
          <a:p>
            <a:pPr lvl="2"/>
            <a:r>
              <a:rPr lang="en-US" dirty="0"/>
              <a:t>&lt;-</a:t>
            </a:r>
          </a:p>
          <a:p>
            <a:pPr lvl="2"/>
            <a:r>
              <a:rPr lang="en-US" dirty="0"/>
              <a:t>=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28898" y="2188370"/>
            <a:ext cx="3213502" cy="414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rmAutofit lnSpcReduction="10000"/>
          </a:bodyPr>
          <a:lstStyle/>
          <a:p>
            <a:endParaRPr lang="pt-BR" altLang="tr-T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c(1,2,3)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 2 3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a[1]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a[-1]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2 3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a[0]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numeric(0)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a[2]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r>
              <a:rPr lang="pt-BR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a[4]</a:t>
            </a:r>
          </a:p>
          <a:p>
            <a:r>
              <a:rPr lang="pt-BR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NA</a:t>
            </a:r>
          </a:p>
          <a:p>
            <a:r>
              <a:rPr lang="pt-BR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str(a)</a:t>
            </a:r>
          </a:p>
          <a:p>
            <a:r>
              <a:rPr lang="pt-BR" altLang="tr-TR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[1:3] 1 2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450" y="2882902"/>
            <a:ext cx="44196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c(0,1,2,3,4)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0 1 2 3 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median(x 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object 'x' not found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&lt;- 1:10)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31376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Vektörler ile matematiksel işlemler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2275682"/>
            <a:ext cx="7834312" cy="3419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c(0,1,2,3,4)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&lt;- 1:5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&lt;- 1:50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+ 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1 3 5 7 9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* 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0  2  6 12 20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* z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[1]   0   2   6  12  20   0   7  16  27  40  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[12]  12  26  42  60   0  17  36  57  80   0  22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[23]  46  72 100   0  27  56  87 120   0  32  66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[34] 102 140   0  37  76 117 160   0  42  86 132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ES" altLang="tr-TR" sz="2000" kern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[45] 180   0  47  96 147 200</a:t>
            </a:r>
            <a:endParaRPr lang="en-US" altLang="tr-TR" sz="2000" kern="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57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tr-TR" dirty="0" smtClean="0"/>
              <a:t>Vektör</a:t>
            </a:r>
            <a:r>
              <a:rPr lang="en-US" dirty="0" smtClean="0"/>
              <a:t>: </a:t>
            </a:r>
            <a:r>
              <a:rPr lang="en-US" dirty="0" err="1" smtClean="0"/>
              <a:t>ayn</a:t>
            </a:r>
            <a:r>
              <a:rPr lang="tr-TR" dirty="0" smtClean="0"/>
              <a:t>ı tipe sahip veriler topluluğu</a:t>
            </a:r>
          </a:p>
          <a:p>
            <a:pPr lvl="1"/>
            <a:r>
              <a:rPr lang="en-US" altLang="tr-TR" dirty="0" smtClean="0"/>
              <a:t>a </a:t>
            </a:r>
            <a:r>
              <a:rPr lang="en-US" altLang="tr-TR" dirty="0"/>
              <a:t>= c(1,2,3)</a:t>
            </a:r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Matris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tr-TR" dirty="0" smtClean="0">
                <a:solidFill>
                  <a:srgbClr val="000000"/>
                </a:solidFill>
              </a:rPr>
              <a:t>aynı tipe sahip iki boyutlu veri</a:t>
            </a:r>
          </a:p>
          <a:p>
            <a:pPr lvl="1"/>
            <a:r>
              <a:rPr lang="en-US" altLang="tr-TR" dirty="0"/>
              <a:t>a = </a:t>
            </a:r>
            <a:r>
              <a:rPr lang="tr-TR" altLang="tr-TR" dirty="0" err="1" smtClean="0"/>
              <a:t>matrix</a:t>
            </a:r>
            <a:r>
              <a:rPr lang="tr-TR" altLang="tr-TR" dirty="0" smtClean="0"/>
              <a:t>(0,5,10)</a:t>
            </a:r>
          </a:p>
          <a:p>
            <a:pPr lvl="1"/>
            <a:r>
              <a:rPr lang="tr-TR" altLang="tr-TR" dirty="0" smtClean="0"/>
              <a:t>Örnek: 5 öğrencinin 10 günlük yoklama bilgisi</a:t>
            </a:r>
            <a:endParaRPr lang="en-US" altLang="tr-TR" dirty="0"/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Dizi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tr-TR" dirty="0" smtClean="0">
                <a:solidFill>
                  <a:srgbClr val="000000"/>
                </a:solidFill>
              </a:rPr>
              <a:t>ikiden daha fazla boyutlu matris</a:t>
            </a:r>
          </a:p>
          <a:p>
            <a:pPr lvl="1"/>
            <a:r>
              <a:rPr lang="en-US" altLang="tr-TR" dirty="0"/>
              <a:t>a </a:t>
            </a:r>
            <a:r>
              <a:rPr lang="tr-TR" altLang="tr-TR" dirty="0" smtClean="0"/>
              <a:t>= </a:t>
            </a:r>
            <a:r>
              <a:rPr lang="tr-TR" altLang="tr-TR" dirty="0" err="1"/>
              <a:t>array</a:t>
            </a:r>
            <a:r>
              <a:rPr lang="tr-TR" altLang="tr-TR" dirty="0"/>
              <a:t>(1:60, </a:t>
            </a:r>
            <a:r>
              <a:rPr lang="tr-TR" altLang="tr-TR" dirty="0" err="1"/>
              <a:t>dim</a:t>
            </a:r>
            <a:r>
              <a:rPr lang="tr-TR" altLang="tr-TR" dirty="0"/>
              <a:t>=c(3,4,5</a:t>
            </a:r>
            <a:r>
              <a:rPr lang="tr-TR" altLang="tr-TR" dirty="0" smtClean="0"/>
              <a:t>))</a:t>
            </a:r>
          </a:p>
          <a:p>
            <a:pPr lvl="1"/>
            <a:r>
              <a:rPr lang="tr-TR" altLang="tr-TR" dirty="0" smtClean="0"/>
              <a:t>Örnek: Renkli resim</a:t>
            </a:r>
          </a:p>
          <a:p>
            <a:pPr lvl="2"/>
            <a:r>
              <a:rPr lang="tr-TR" altLang="tr-TR" dirty="0" smtClean="0"/>
              <a:t>R, G, B (</a:t>
            </a:r>
            <a:r>
              <a:rPr lang="en-US" altLang="tr-TR" dirty="0" smtClean="0"/>
              <a:t>K</a:t>
            </a:r>
            <a:r>
              <a:rPr lang="tr-TR" altLang="tr-TR" dirty="0" err="1" smtClean="0"/>
              <a:t>ırmızı</a:t>
            </a:r>
            <a:r>
              <a:rPr lang="tr-TR" altLang="tr-TR" dirty="0" smtClean="0"/>
              <a:t>, Yeşil ve Mavi) kanallarındaki piksel yoğunlukları</a:t>
            </a:r>
            <a:endParaRPr lang="tr-TR" altLang="tr-TR" dirty="0"/>
          </a:p>
          <a:p>
            <a:pPr lvl="1">
              <a:buClr>
                <a:srgbClr val="663300"/>
              </a:buClr>
            </a:pPr>
            <a:endParaRPr lang="tr-TR" dirty="0" smtClean="0">
              <a:solidFill>
                <a:srgbClr val="00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2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761"/>
            <a:ext cx="8229600" cy="15240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L</a:t>
            </a:r>
            <a:r>
              <a:rPr lang="en-US" dirty="0" err="1" smtClean="0"/>
              <a:t>ist</a:t>
            </a:r>
            <a:r>
              <a:rPr lang="tr-TR" dirty="0" smtClean="0"/>
              <a:t>e</a:t>
            </a:r>
            <a:r>
              <a:rPr lang="en-US" dirty="0" smtClean="0"/>
              <a:t>: </a:t>
            </a:r>
            <a:r>
              <a:rPr lang="tr-TR" dirty="0" smtClean="0"/>
              <a:t>farklı tipte sıralı veriler topluluğu</a:t>
            </a:r>
            <a:endParaRPr lang="en-US" dirty="0"/>
          </a:p>
          <a:p>
            <a:r>
              <a:rPr lang="tr-TR" dirty="0" smtClean="0"/>
              <a:t>Genel olarak vektörler indeks (sayı) ile listeler ise elemanlarının isimleriyle erişilir.</a:t>
            </a:r>
            <a:endParaRPr lang="tr-TR" dirty="0"/>
          </a:p>
          <a:p>
            <a:pPr lvl="1"/>
            <a:r>
              <a:rPr lang="tr-TR" dirty="0" smtClean="0"/>
              <a:t>Listeler indeksi de destekler.</a:t>
            </a:r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3124201"/>
            <a:ext cx="6629400" cy="3236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(isim="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mustafa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",yas=31,evliMi=F)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of 3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isim  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mustafa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yas   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evliMi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$isim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mustafa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mustafa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denemeList$yas</a:t>
            </a:r>
            <a:endParaRPr 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31</a:t>
            </a:r>
          </a:p>
        </p:txBody>
      </p:sp>
    </p:spTree>
    <p:extLst>
      <p:ext uri="{BB962C8B-B14F-4D97-AF65-F5344CB8AC3E}">
        <p14:creationId xmlns:p14="http://schemas.microsoft.com/office/powerpoint/2010/main" val="87120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610600" cy="1937542"/>
          </a:xfrm>
        </p:spPr>
        <p:txBody>
          <a:bodyPr>
            <a:normAutofit/>
          </a:bodyPr>
          <a:lstStyle/>
          <a:p>
            <a:r>
              <a:rPr lang="tr-TR" dirty="0" smtClean="0"/>
              <a:t>Data </a:t>
            </a:r>
            <a:r>
              <a:rPr lang="tr-TR" dirty="0" err="1" smtClean="0"/>
              <a:t>frame</a:t>
            </a:r>
            <a:r>
              <a:rPr lang="tr-TR" dirty="0" smtClean="0"/>
              <a:t>: Özelleşmiş bir liste türüdür.</a:t>
            </a:r>
          </a:p>
          <a:p>
            <a:pPr lvl="1"/>
            <a:r>
              <a:rPr lang="tr-TR" dirty="0" smtClean="0"/>
              <a:t>R</a:t>
            </a:r>
            <a:r>
              <a:rPr lang="en-US" dirty="0" smtClean="0"/>
              <a:t>’</a:t>
            </a:r>
            <a:r>
              <a:rPr lang="tr-TR" dirty="0" err="1" smtClean="0"/>
              <a:t>nin</a:t>
            </a:r>
            <a:r>
              <a:rPr lang="tr-TR" dirty="0" smtClean="0"/>
              <a:t> veri okuma fonksiyonlarının çoğu varsayılan tip olarak data </a:t>
            </a:r>
            <a:r>
              <a:rPr lang="tr-TR" dirty="0" err="1" smtClean="0"/>
              <a:t>frame</a:t>
            </a:r>
            <a:r>
              <a:rPr lang="tr-TR" dirty="0" smtClean="0"/>
              <a:t> tipinde bir nesne oluşturur.</a:t>
            </a:r>
          </a:p>
          <a:p>
            <a:pPr lvl="2"/>
            <a:r>
              <a:rPr lang="tr-TR" dirty="0" err="1" smtClean="0"/>
              <a:t>read.table</a:t>
            </a:r>
            <a:r>
              <a:rPr lang="tr-TR" dirty="0" smtClean="0"/>
              <a:t>, read.csv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7900" y="3175000"/>
            <a:ext cx="7620000" cy="3236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92500"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='C:/Mustafa/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Presentations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/ornek.csv'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=read.csv(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endParaRPr 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Col1 Col2 Col3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1  100   a1  b1 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2  200   a2  b2 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3  300   a3   b3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':   3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. of  3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Col1: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100 200 300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Col2: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w/ 3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"a1","a2","a3": 1 2 3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$ Col3: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w/ 3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"b1 ","b2 ","b3": 1 2 3</a:t>
            </a:r>
          </a:p>
        </p:txBody>
      </p:sp>
    </p:spTree>
    <p:extLst>
      <p:ext uri="{BB962C8B-B14F-4D97-AF65-F5344CB8AC3E}">
        <p14:creationId xmlns:p14="http://schemas.microsoft.com/office/powerpoint/2010/main" val="206332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524000"/>
            <a:ext cx="8229600" cy="4530725"/>
          </a:xfrm>
        </p:spPr>
        <p:txBody>
          <a:bodyPr/>
          <a:lstStyle/>
          <a:p>
            <a:r>
              <a:rPr lang="tr-TR" dirty="0" smtClean="0"/>
              <a:t>Alt kümeleme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300" y="2286000"/>
            <a:ext cx="3962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[1,]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Col1 Col2 Col3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1  100   a1  b1 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a1 a2 a3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: a1 a2 a3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[,2:3]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Col2 Col3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1   a1  b1 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2   a2  b2 </a:t>
            </a:r>
          </a:p>
          <a:p>
            <a:pPr marL="342900" indent="-342900">
              <a:buAutoNum type="arabicPlain" startAt="3"/>
            </a:pP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  b3</a:t>
            </a:r>
          </a:p>
          <a:p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ornekdata$Col1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[1] 100 200 300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8956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Faktörler:</a:t>
            </a:r>
          </a:p>
          <a:p>
            <a:r>
              <a:rPr lang="tr-TR" dirty="0" smtClean="0"/>
              <a:t>Karakterden farklı olarak belirli sayıda seviyeye sahip olan veri tipi</a:t>
            </a:r>
          </a:p>
          <a:p>
            <a:r>
              <a:rPr lang="tr-TR" dirty="0" smtClean="0"/>
              <a:t>Örnek: günler</a:t>
            </a:r>
            <a:endParaRPr lang="tr-TR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71800" y="3634264"/>
            <a:ext cx="2590800" cy="21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0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tr-TR" dirty="0" smtClean="0"/>
              <a:t>Fonksiyonlar</a:t>
            </a:r>
            <a:endParaRPr lang="en-US" dirty="0" smtClean="0"/>
          </a:p>
          <a:p>
            <a:pPr lvl="1"/>
            <a:r>
              <a:rPr lang="en-US" dirty="0" smtClean="0"/>
              <a:t>Di</a:t>
            </a:r>
            <a:r>
              <a:rPr lang="tr-TR" dirty="0" err="1" smtClean="0"/>
              <a:t>ğer</a:t>
            </a:r>
            <a:r>
              <a:rPr lang="tr-TR" dirty="0" smtClean="0"/>
              <a:t> dillerdeki gibi tanımlanır.</a:t>
            </a:r>
          </a:p>
          <a:p>
            <a:pPr lvl="1"/>
            <a:r>
              <a:rPr lang="tr-TR" dirty="0" smtClean="0"/>
              <a:t>Argüman listesi vardır.</a:t>
            </a:r>
          </a:p>
          <a:p>
            <a:pPr lvl="1"/>
            <a:r>
              <a:rPr lang="tr-TR" dirty="0" smtClean="0"/>
              <a:t>Herhangi bir veri tipinde değer dönebilir.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3657600"/>
            <a:ext cx="4025900" cy="2086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ornekFonk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function(x){</a:t>
            </a:r>
          </a:p>
          <a:p>
            <a:pPr>
              <a:lnSpc>
                <a:spcPct val="80000"/>
              </a:lnSpc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2*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80000"/>
              </a:lnSpc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ornekFonk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alt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tr-TR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altLang="tr-TR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c(0,1,9,25)</a:t>
            </a:r>
            <a:endParaRPr lang="en-US" alt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ornekFonk</a:t>
            </a:r>
            <a:r>
              <a:rPr lang="en-US" alt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80000"/>
              </a:lnSpc>
            </a:pPr>
            <a:r>
              <a:rPr lang="en-US" altLang="tr-TR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0  2  6 10</a:t>
            </a:r>
          </a:p>
        </p:txBody>
      </p:sp>
    </p:spTree>
    <p:extLst>
      <p:ext uri="{BB962C8B-B14F-4D97-AF65-F5344CB8AC3E}">
        <p14:creationId xmlns:p14="http://schemas.microsoft.com/office/powerpoint/2010/main" val="198792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Yardım almak (Tarayıcıda açılır)</a:t>
            </a:r>
          </a:p>
          <a:p>
            <a:pPr lvl="1"/>
            <a:r>
              <a:rPr lang="tr-TR" dirty="0" err="1" smtClean="0"/>
              <a:t>help</a:t>
            </a:r>
            <a:r>
              <a:rPr lang="tr-TR" dirty="0" smtClean="0"/>
              <a:t>()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help.search</a:t>
            </a:r>
            <a:r>
              <a:rPr lang="tr-TR" dirty="0" smtClean="0"/>
              <a:t>()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lvl="1"/>
            <a:r>
              <a:rPr lang="tr-TR" dirty="0" smtClean="0"/>
              <a:t>Arama motorları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667000"/>
            <a:ext cx="5562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server ... done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4155430"/>
            <a:ext cx="5562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help.search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4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1905000"/>
            <a:ext cx="2451940" cy="3836194"/>
          </a:xfrm>
        </p:spPr>
        <p:txBody>
          <a:bodyPr>
            <a:normAutofit fontScale="92500"/>
          </a:bodyPr>
          <a:lstStyle/>
          <a:p>
            <a:r>
              <a:rPr lang="tr-TR" dirty="0" err="1" smtClean="0"/>
              <a:t>help</a:t>
            </a:r>
            <a:r>
              <a:rPr lang="tr-TR" dirty="0" smtClean="0"/>
              <a:t>(</a:t>
            </a:r>
            <a:r>
              <a:rPr lang="en-US" dirty="0" smtClean="0"/>
              <a:t>“</a:t>
            </a:r>
            <a:r>
              <a:rPr lang="en-US" dirty="0" err="1" smtClean="0"/>
              <a:t>read.table</a:t>
            </a:r>
            <a:r>
              <a:rPr lang="tr-TR" dirty="0" smtClean="0"/>
              <a:t>)</a:t>
            </a:r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read.table</a:t>
            </a:r>
            <a:endParaRPr lang="tr-TR" dirty="0" smtClean="0"/>
          </a:p>
          <a:p>
            <a:pPr lvl="1"/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127.0.0.1:25645/library/utils/html/read.table.html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41" y="1435100"/>
            <a:ext cx="63872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5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dili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7806"/>
            <a:ext cx="8534400" cy="864394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 smtClean="0"/>
              <a:t>help.search</a:t>
            </a:r>
            <a:r>
              <a:rPr lang="tr-TR" dirty="0" smtClean="0"/>
              <a:t>(</a:t>
            </a:r>
            <a:r>
              <a:rPr lang="en-US" dirty="0" smtClean="0"/>
              <a:t>“median”</a:t>
            </a:r>
            <a:r>
              <a:rPr lang="tr-TR" dirty="0" smtClean="0"/>
              <a:t>)</a:t>
            </a:r>
          </a:p>
          <a:p>
            <a:pPr lvl="1"/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127.0.0.1:25645/doc/html/Search?pattern=median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1" y="2591118"/>
            <a:ext cx="7128177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R’a</a:t>
            </a:r>
            <a:r>
              <a:rPr lang="tr-TR" dirty="0" smtClean="0"/>
              <a:t> genel bakış</a:t>
            </a:r>
            <a:br>
              <a:rPr lang="tr-TR" dirty="0" smtClean="0"/>
            </a:br>
            <a:r>
              <a:rPr lang="tr-TR" dirty="0" smtClean="0"/>
              <a:t>R dili ve tarihi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953000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Temeli 1976 yılından bu yana </a:t>
            </a:r>
            <a:r>
              <a:rPr lang="tr-TR" dirty="0" err="1" smtClean="0"/>
              <a:t>Bell</a:t>
            </a:r>
            <a:r>
              <a:rPr lang="tr-TR" dirty="0" smtClean="0"/>
              <a:t> Laboratuvarları’nda istatistiksel </a:t>
            </a:r>
            <a:r>
              <a:rPr lang="tr-TR" dirty="0"/>
              <a:t>programlama dili </a:t>
            </a:r>
            <a:r>
              <a:rPr lang="tr-TR" dirty="0" smtClean="0"/>
              <a:t>olarak </a:t>
            </a:r>
            <a:r>
              <a:rPr lang="tr-TR" dirty="0"/>
              <a:t>geliştirilen </a:t>
            </a:r>
            <a:r>
              <a:rPr lang="tr-TR" b="1" i="1" dirty="0" smtClean="0"/>
              <a:t>S</a:t>
            </a:r>
            <a:r>
              <a:rPr lang="tr-TR" b="1" dirty="0" smtClean="0"/>
              <a:t> </a:t>
            </a:r>
            <a:r>
              <a:rPr lang="tr-TR" dirty="0" smtClean="0"/>
              <a:t>diline dayanır.</a:t>
            </a:r>
          </a:p>
          <a:p>
            <a:pPr lvl="1"/>
            <a:r>
              <a:rPr lang="tr-TR" dirty="0" smtClean="0"/>
              <a:t>UNIX ile aynı zamanda geliştirilmeye başlandı.</a:t>
            </a:r>
          </a:p>
          <a:p>
            <a:pPr lvl="1"/>
            <a:r>
              <a:rPr lang="tr-TR" dirty="0" smtClean="0"/>
              <a:t>Araştırma ve veri analizi için geliştirilmiştir.</a:t>
            </a:r>
          </a:p>
          <a:p>
            <a:pPr lvl="1"/>
            <a:r>
              <a:rPr lang="tr-TR" dirty="0" smtClean="0"/>
              <a:t>Sonraları lisanslı olarak S-Plus olarak piyasa sürülmüştür.</a:t>
            </a:r>
            <a:endParaRPr lang="tr-TR" b="1" dirty="0"/>
          </a:p>
          <a:p>
            <a:r>
              <a:rPr lang="tr-TR" b="1" i="1" dirty="0" smtClean="0"/>
              <a:t>S </a:t>
            </a:r>
            <a:r>
              <a:rPr lang="tr-TR" dirty="0" smtClean="0"/>
              <a:t>diline benzer ama açık kaynaklı bir platform olarak </a:t>
            </a:r>
            <a:r>
              <a:rPr lang="tr-TR" b="1" i="1" dirty="0" smtClean="0"/>
              <a:t>R</a:t>
            </a:r>
            <a:r>
              <a:rPr lang="tr-TR" dirty="0" smtClean="0"/>
              <a:t> </a:t>
            </a:r>
            <a:r>
              <a:rPr lang="tr-TR" dirty="0"/>
              <a:t>dili </a:t>
            </a:r>
            <a:r>
              <a:rPr lang="tr-TR" dirty="0" smtClean="0"/>
              <a:t>1990’lı yıllara Yeni </a:t>
            </a:r>
            <a:r>
              <a:rPr lang="tr-TR" dirty="0"/>
              <a:t>Zelanda’daki </a:t>
            </a:r>
            <a:r>
              <a:rPr lang="tr-TR" dirty="0" err="1" smtClean="0"/>
              <a:t>Auckland</a:t>
            </a:r>
            <a:r>
              <a:rPr lang="tr-TR" dirty="0" smtClean="0"/>
              <a:t> Üniversitesi </a:t>
            </a:r>
            <a:r>
              <a:rPr lang="tr-TR" dirty="0"/>
              <a:t>İstatistik Bölümü’nden </a:t>
            </a:r>
            <a:r>
              <a:rPr lang="tr-TR" b="1" i="1" dirty="0" err="1"/>
              <a:t>R</a:t>
            </a:r>
            <a:r>
              <a:rPr lang="tr-TR" dirty="0" err="1"/>
              <a:t>oss</a:t>
            </a:r>
            <a:r>
              <a:rPr lang="tr-TR" dirty="0"/>
              <a:t> </a:t>
            </a:r>
            <a:r>
              <a:rPr lang="tr-TR" dirty="0" err="1" smtClean="0"/>
              <a:t>Ihaka</a:t>
            </a:r>
            <a:r>
              <a:rPr lang="tr-TR" dirty="0" smtClean="0"/>
              <a:t> ve </a:t>
            </a:r>
            <a:r>
              <a:rPr lang="tr-TR" b="1" i="1" dirty="0"/>
              <a:t>R</a:t>
            </a:r>
            <a:r>
              <a:rPr lang="tr-TR" dirty="0"/>
              <a:t>obert </a:t>
            </a:r>
            <a:r>
              <a:rPr lang="tr-TR" dirty="0" err="1"/>
              <a:t>Gentleman</a:t>
            </a:r>
            <a:r>
              <a:rPr lang="tr-TR" dirty="0"/>
              <a:t> tarafından yazılmıştır.</a:t>
            </a:r>
          </a:p>
          <a:p>
            <a:r>
              <a:rPr lang="tr-TR" dirty="0" smtClean="0"/>
              <a:t>Daha </a:t>
            </a:r>
            <a:r>
              <a:rPr lang="tr-TR" dirty="0"/>
              <a:t>sonra dünyanın çeşitli </a:t>
            </a:r>
            <a:r>
              <a:rPr lang="tr-TR" dirty="0" smtClean="0"/>
              <a:t>yerlerindeki araştırmacılar </a:t>
            </a:r>
            <a:r>
              <a:rPr lang="tr-TR" b="1" i="1" dirty="0" smtClean="0"/>
              <a:t>R</a:t>
            </a:r>
            <a:r>
              <a:rPr lang="tr-TR" dirty="0" smtClean="0"/>
              <a:t>’yi </a:t>
            </a:r>
            <a:r>
              <a:rPr lang="tr-TR" dirty="0"/>
              <a:t>geliştirmek için bir </a:t>
            </a:r>
            <a:r>
              <a:rPr lang="tr-TR" dirty="0" smtClean="0"/>
              <a:t>araya gelmiş </a:t>
            </a:r>
            <a:r>
              <a:rPr lang="tr-TR" dirty="0"/>
              <a:t>ve 1997’de bu gruba “R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” </a:t>
            </a:r>
            <a:r>
              <a:rPr lang="tr-TR" dirty="0" smtClean="0"/>
              <a:t>adı verilmiştir</a:t>
            </a:r>
            <a:r>
              <a:rPr lang="tr-TR" dirty="0"/>
              <a:t>.</a:t>
            </a:r>
          </a:p>
          <a:p>
            <a:r>
              <a:rPr lang="pt-BR" b="1" i="1" dirty="0" smtClean="0"/>
              <a:t>R</a:t>
            </a:r>
            <a:r>
              <a:rPr lang="pt-BR" dirty="0" smtClean="0"/>
              <a:t> </a:t>
            </a:r>
            <a:r>
              <a:rPr lang="pt-BR" dirty="0"/>
              <a:t>dilinin ilk sürümü “R core team” tarafından </a:t>
            </a:r>
            <a:r>
              <a:rPr lang="pt-BR" dirty="0" smtClean="0"/>
              <a:t>29</a:t>
            </a:r>
            <a:r>
              <a:rPr lang="tr-TR" dirty="0" smtClean="0"/>
              <a:t> Şubat </a:t>
            </a:r>
            <a:r>
              <a:rPr lang="tr-TR" dirty="0"/>
              <a:t>2000 tarihinde yayınlanmıştır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Her iki-üç ayda bir sürümler güncellenmektedir.</a:t>
            </a:r>
          </a:p>
          <a:p>
            <a:pPr lvl="1"/>
            <a:r>
              <a:rPr lang="tr-TR" dirty="0" smtClean="0"/>
              <a:t>En son sürümü </a:t>
            </a:r>
            <a:r>
              <a:rPr lang="en-US" dirty="0" smtClean="0"/>
              <a:t>“</a:t>
            </a:r>
            <a:r>
              <a:rPr lang="fi-FI" dirty="0"/>
              <a:t>R version 3.1.2 </a:t>
            </a:r>
            <a:r>
              <a:rPr lang="fi-FI" i="1" dirty="0"/>
              <a:t>(Pumpkin Helmet</a:t>
            </a:r>
            <a:r>
              <a:rPr lang="fi-FI" i="1" dirty="0" smtClean="0"/>
              <a:t>)</a:t>
            </a:r>
            <a:r>
              <a:rPr lang="fi-FI" dirty="0" smtClean="0"/>
              <a:t>”</a:t>
            </a:r>
            <a:r>
              <a:rPr lang="tr-TR" dirty="0" smtClean="0"/>
              <a:t> 31 Kasım 2014’de yayınlanmıştır.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</a:t>
            </a:r>
            <a:r>
              <a:rPr lang="tr-TR" dirty="0" smtClean="0"/>
              <a:t>Oturumu (</a:t>
            </a:r>
            <a:r>
              <a:rPr lang="tr-TR" dirty="0" err="1" smtClean="0"/>
              <a:t>Session</a:t>
            </a:r>
            <a:r>
              <a:rPr lang="tr-TR" dirty="0" smtClean="0"/>
              <a:t>) ve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802"/>
            <a:ext cx="8229600" cy="5218798"/>
          </a:xfrm>
        </p:spPr>
        <p:txBody>
          <a:bodyPr>
            <a:normAutofit/>
          </a:bodyPr>
          <a:lstStyle/>
          <a:p>
            <a:r>
              <a:rPr lang="tr-TR" dirty="0" smtClean="0"/>
              <a:t>Çalışma klasörü (</a:t>
            </a: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directory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Kaydedilen (diske) her türlü bilgi bu klasöre yazılır (eğer uygun bir yol belirtilmemişse).</a:t>
            </a:r>
          </a:p>
          <a:p>
            <a:pPr lvl="2"/>
            <a:r>
              <a:rPr lang="tr-TR" dirty="0" err="1"/>
              <a:t>getwd</a:t>
            </a:r>
            <a:r>
              <a:rPr lang="tr-TR" dirty="0" smtClean="0"/>
              <a:t>()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2"/>
            <a:r>
              <a:rPr lang="tr-TR" dirty="0" err="1" smtClean="0"/>
              <a:t>setwd</a:t>
            </a:r>
            <a:r>
              <a:rPr lang="tr-TR" dirty="0" smtClean="0"/>
              <a:t>(</a:t>
            </a:r>
            <a:r>
              <a:rPr lang="tr-TR" dirty="0" err="1" smtClean="0"/>
              <a:t>path</a:t>
            </a:r>
            <a:r>
              <a:rPr lang="tr-TR" dirty="0" smtClean="0"/>
              <a:t>) komutu ile yeni klasör belirlenebilir.</a:t>
            </a:r>
            <a:endParaRPr lang="tr-TR" dirty="0"/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Çalışma alanında tanımlı nesneler</a:t>
            </a:r>
          </a:p>
          <a:p>
            <a:pPr lvl="1"/>
            <a:r>
              <a:rPr lang="tr-TR" dirty="0" err="1"/>
              <a:t>ls</a:t>
            </a:r>
            <a:r>
              <a:rPr lang="tr-TR" dirty="0" smtClean="0"/>
              <a:t>()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Takibi hafıza kullanımı açısından önemlidir.</a:t>
            </a:r>
            <a:endParaRPr lang="tr-TR" dirty="0"/>
          </a:p>
          <a:p>
            <a:pPr lvl="2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0500" y="3169335"/>
            <a:ext cx="52578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"C:/Users/baydogan/Documents"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5365874"/>
            <a:ext cx="7315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"a"  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"m" 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6213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Oturumu (</a:t>
            </a:r>
            <a:r>
              <a:rPr lang="tr-TR" dirty="0" err="1"/>
              <a:t>Session</a:t>
            </a:r>
            <a:r>
              <a:rPr lang="tr-TR" dirty="0"/>
              <a:t>) ve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Objeleri silme</a:t>
            </a:r>
          </a:p>
          <a:p>
            <a:pPr lvl="1"/>
            <a:r>
              <a:rPr lang="tr-TR" dirty="0" smtClean="0"/>
              <a:t>Hafıza yönetimi oldukça önemlidir.</a:t>
            </a:r>
          </a:p>
          <a:p>
            <a:pPr lvl="1"/>
            <a:r>
              <a:rPr lang="tr-TR" dirty="0" err="1" smtClean="0"/>
              <a:t>rm</a:t>
            </a:r>
            <a:r>
              <a:rPr lang="tr-TR" dirty="0" smtClean="0"/>
              <a:t>()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1"/>
            <a:endParaRPr lang="tr-TR" dirty="0" smtClean="0"/>
          </a:p>
          <a:p>
            <a:pPr lvl="1"/>
            <a:r>
              <a:rPr lang="tr-TR" dirty="0" err="1" smtClean="0"/>
              <a:t>gc</a:t>
            </a:r>
            <a:r>
              <a:rPr lang="tr-TR" dirty="0" smtClean="0"/>
              <a:t>()</a:t>
            </a:r>
            <a:r>
              <a:rPr lang="tr-TR" dirty="0"/>
              <a:t>	</a:t>
            </a:r>
            <a:endParaRPr lang="tr-TR" dirty="0" smtClean="0"/>
          </a:p>
          <a:p>
            <a:pPr lvl="2"/>
            <a:r>
              <a:rPr lang="tr-TR" dirty="0" smtClean="0"/>
              <a:t>Çöp toplayıcısı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819400"/>
            <a:ext cx="83566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tr-TR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r-T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"a"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"m"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ornekFonk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x"         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denemeList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","m")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[1] "a"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ornekdata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ornekFonk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"x"        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Ncells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266520 14.3     531268 28.4   350000 18.7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Vcells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502038  3.9    1031040  7.9  1007484  7.7</a:t>
            </a:r>
          </a:p>
        </p:txBody>
      </p:sp>
    </p:spTree>
    <p:extLst>
      <p:ext uri="{BB962C8B-B14F-4D97-AF65-F5344CB8AC3E}">
        <p14:creationId xmlns:p14="http://schemas.microsoft.com/office/powerpoint/2010/main" val="47131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 ile çalışmak</a:t>
            </a:r>
            <a:br>
              <a:rPr lang="tr-TR" dirty="0"/>
            </a:br>
            <a:r>
              <a:rPr lang="tr-TR" dirty="0" smtClean="0"/>
              <a:t>Koşullar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19"/>
            <a:ext cx="8229600" cy="4953000"/>
          </a:xfrm>
        </p:spPr>
        <p:txBody>
          <a:bodyPr>
            <a:normAutofit/>
          </a:bodyPr>
          <a:lstStyle/>
          <a:p>
            <a:r>
              <a:rPr lang="tr-TR" dirty="0" smtClean="0"/>
              <a:t>Söz dizim kuralları dışında döngü mantığı diğer diller ile aynıdır.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lvl="2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667000"/>
            <a:ext cx="3276600" cy="2834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 1:9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if (length(x) &lt;= 10)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x &lt;- c(x,10:20);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print(x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print(x[1])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837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 ile çalışmak</a:t>
            </a:r>
            <a:br>
              <a:rPr lang="tr-TR" dirty="0"/>
            </a:br>
            <a:r>
              <a:rPr lang="en-US" dirty="0" smtClean="0"/>
              <a:t>D</a:t>
            </a:r>
            <a:r>
              <a:rPr lang="tr-TR" dirty="0" err="1" smtClean="0"/>
              <a:t>öngüler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619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Söz dizim kuralları dışında döngü mantığı diğer diller ile aynıdır.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r>
              <a:rPr lang="tr-TR" dirty="0" smtClean="0"/>
              <a:t>C gibi temel dillere kıyasla döngüler yavaş çalışır.</a:t>
            </a:r>
          </a:p>
          <a:p>
            <a:pPr lvl="1"/>
            <a:r>
              <a:rPr lang="tr-TR" dirty="0" smtClean="0"/>
              <a:t>Vektörler üzerindeki işlemleri </a:t>
            </a:r>
            <a:r>
              <a:rPr lang="tr-TR" dirty="0" err="1" smtClean="0"/>
              <a:t>vektörel</a:t>
            </a:r>
            <a:r>
              <a:rPr lang="tr-TR" dirty="0" smtClean="0"/>
              <a:t> olarak kodlamak önemlidir.</a:t>
            </a:r>
          </a:p>
          <a:p>
            <a:pPr lvl="2"/>
            <a:r>
              <a:rPr lang="tr-TR" dirty="0" smtClean="0"/>
              <a:t>Örneğin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vekt</a:t>
            </a:r>
            <a:r>
              <a:rPr lang="tr-TR" dirty="0" smtClean="0"/>
              <a:t>örün (a olsun) her elamanını 5 ile </a:t>
            </a:r>
            <a:r>
              <a:rPr lang="tr-TR" dirty="0" err="1" smtClean="0"/>
              <a:t>çarpak</a:t>
            </a:r>
            <a:r>
              <a:rPr lang="tr-TR" dirty="0" smtClean="0"/>
              <a:t> için bir döngü yazmak yerine </a:t>
            </a:r>
            <a:r>
              <a:rPr lang="tr-TR" dirty="0" err="1" smtClean="0"/>
              <a:t>sonuc</a:t>
            </a:r>
            <a:r>
              <a:rPr lang="en-US" dirty="0" smtClean="0"/>
              <a:t>=</a:t>
            </a:r>
            <a:r>
              <a:rPr lang="tr-TR" dirty="0" smtClean="0"/>
              <a:t>5</a:t>
            </a:r>
            <a:r>
              <a:rPr lang="en-US" dirty="0" smtClean="0"/>
              <a:t>*a</a:t>
            </a:r>
            <a:r>
              <a:rPr lang="tr-TR" dirty="0" smtClean="0"/>
              <a:t> kullanılabilir.</a:t>
            </a:r>
          </a:p>
          <a:p>
            <a:pPr lvl="1">
              <a:buClr>
                <a:srgbClr val="CC3300"/>
              </a:buClr>
            </a:pPr>
            <a:r>
              <a:rPr lang="tr-TR" dirty="0" err="1" smtClean="0">
                <a:solidFill>
                  <a:srgbClr val="000000"/>
                </a:solidFill>
              </a:rPr>
              <a:t>lapply</a:t>
            </a:r>
            <a:r>
              <a:rPr lang="tr-TR" dirty="0" smtClean="0">
                <a:solidFill>
                  <a:srgbClr val="000000"/>
                </a:solidFill>
              </a:rPr>
              <a:t>, </a:t>
            </a:r>
            <a:r>
              <a:rPr lang="tr-TR" dirty="0" err="1" smtClean="0">
                <a:solidFill>
                  <a:srgbClr val="000000"/>
                </a:solidFill>
              </a:rPr>
              <a:t>sapply</a:t>
            </a:r>
            <a:r>
              <a:rPr lang="tr-TR" dirty="0" smtClean="0">
                <a:solidFill>
                  <a:srgbClr val="000000"/>
                </a:solidFill>
              </a:rPr>
              <a:t> ve </a:t>
            </a:r>
            <a:r>
              <a:rPr lang="tr-TR" dirty="0" err="1" smtClean="0">
                <a:solidFill>
                  <a:srgbClr val="000000"/>
                </a:solidFill>
              </a:rPr>
              <a:t>apply</a:t>
            </a:r>
            <a:r>
              <a:rPr lang="tr-TR" dirty="0" smtClean="0">
                <a:solidFill>
                  <a:srgbClr val="000000"/>
                </a:solidFill>
              </a:rPr>
              <a:t> fonksiyonları önemlidir.</a:t>
            </a:r>
            <a:endParaRPr lang="tr-TR" dirty="0">
              <a:solidFill>
                <a:srgbClr val="000000"/>
              </a:solidFill>
            </a:endParaRPr>
          </a:p>
          <a:p>
            <a:pPr lvl="2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3200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in 1:10)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while( j  &lt; 10)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print(j)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j &lt;- j + 2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91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13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tr-TR" dirty="0"/>
              <a:t>R ile çalışmak</a:t>
            </a:r>
            <a:br>
              <a:rPr lang="tr-TR" dirty="0"/>
            </a:br>
            <a:r>
              <a:rPr lang="tr-TR" dirty="0"/>
              <a:t>Paket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842"/>
            <a:ext cx="6629400" cy="4655929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R fonksiyonları ayrı paketler </a:t>
            </a:r>
            <a:r>
              <a:rPr lang="tr-TR" dirty="0" smtClean="0"/>
              <a:t>halinde düzenlenmişlerdir.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Böylece </a:t>
            </a:r>
            <a:r>
              <a:rPr lang="tr-TR" dirty="0"/>
              <a:t>gerekli paketlerle çalışarak daha az </a:t>
            </a:r>
            <a:r>
              <a:rPr lang="tr-TR" dirty="0" smtClean="0"/>
              <a:t>bellek kullanımı </a:t>
            </a:r>
            <a:r>
              <a:rPr lang="tr-TR" dirty="0"/>
              <a:t>ve hızlı işlem gücü sağlanır.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paketlerin bir başka avantajı da </a:t>
            </a:r>
            <a:r>
              <a:rPr lang="tr-TR" dirty="0" smtClean="0"/>
              <a:t>yazılan fonksiyonlardan </a:t>
            </a:r>
            <a:r>
              <a:rPr lang="tr-TR" dirty="0"/>
              <a:t>oluşan paketlerin R web </a:t>
            </a:r>
            <a:r>
              <a:rPr lang="tr-TR" dirty="0" smtClean="0"/>
              <a:t>sitesinden temin </a:t>
            </a:r>
            <a:r>
              <a:rPr lang="tr-TR" dirty="0"/>
              <a:t>edilerek yüklenebilmesidir</a:t>
            </a:r>
            <a:r>
              <a:rPr lang="tr-TR" dirty="0" smtClean="0"/>
              <a:t>.</a:t>
            </a:r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Her paketin bir yaratıcısı ve kendisine ait bir yardım dosyası bulunur.</a:t>
            </a:r>
          </a:p>
          <a:p>
            <a:pPr lvl="1">
              <a:buClr>
                <a:srgbClr val="663300"/>
              </a:buClr>
            </a:pPr>
            <a:r>
              <a:rPr lang="tr-TR" dirty="0">
                <a:solidFill>
                  <a:srgbClr val="000000"/>
                </a:solidFill>
                <a:hlinkClick r:id="rId2"/>
              </a:rPr>
              <a:t>http://</a:t>
            </a:r>
            <a:r>
              <a:rPr lang="tr-TR" dirty="0" smtClean="0">
                <a:solidFill>
                  <a:srgbClr val="000000"/>
                </a:solidFill>
                <a:hlinkClick r:id="rId2"/>
              </a:rPr>
              <a:t>cran.r-project.org/web/packages/LPStimeSeries/index.html</a:t>
            </a:r>
            <a:endParaRPr lang="tr-TR" dirty="0" smtClean="0">
              <a:solidFill>
                <a:srgbClr val="000000"/>
              </a:solidFill>
            </a:endParaRPr>
          </a:p>
          <a:p>
            <a:pPr marL="457200" lvl="1" indent="0">
              <a:buClr>
                <a:srgbClr val="663300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6198771"/>
            <a:ext cx="668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Schoolbook-Bold"/>
              </a:rPr>
              <a:t>*</a:t>
            </a:r>
            <a:r>
              <a:rPr lang="tr-TR" sz="1400" b="1" dirty="0" smtClean="0">
                <a:latin typeface="CenturySchoolbook-Bold"/>
              </a:rPr>
              <a:t>Kaynak: A</a:t>
            </a:r>
            <a:r>
              <a:rPr lang="tr-TR" sz="1400" b="1" dirty="0">
                <a:latin typeface="CenturySchoolbook-Bold"/>
              </a:rPr>
              <a:t>. </a:t>
            </a:r>
            <a:r>
              <a:rPr lang="tr-TR" sz="1400" b="1" dirty="0" smtClean="0">
                <a:latin typeface="CenturySchoolbook-Bold"/>
              </a:rPr>
              <a:t>F. Özdemir, E. Yıldıztepe ve M. </a:t>
            </a:r>
            <a:r>
              <a:rPr lang="tr-TR" sz="1400" b="1" dirty="0" err="1" smtClean="0">
                <a:latin typeface="CenturySchoolbook-Bold"/>
              </a:rPr>
              <a:t>Binar</a:t>
            </a:r>
            <a:r>
              <a:rPr lang="tr-TR" sz="1400" b="1" dirty="0" smtClean="0">
                <a:latin typeface="CenturySchoolbook-Bold"/>
              </a:rPr>
              <a:t>, </a:t>
            </a:r>
            <a:r>
              <a:rPr lang="tr-TR" sz="1400" b="1" dirty="0" smtClean="0"/>
              <a:t>Akademik Bilişim 2010</a:t>
            </a:r>
            <a:endParaRPr lang="tr-TR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52" y="1455738"/>
            <a:ext cx="164309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8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 ile çalışmak</a:t>
            </a:r>
            <a:br>
              <a:rPr lang="tr-TR" dirty="0"/>
            </a:br>
            <a:r>
              <a:rPr lang="tr-TR" dirty="0"/>
              <a:t>Paket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Paketler</a:t>
            </a:r>
            <a:r>
              <a:rPr lang="en-US" dirty="0" smtClean="0"/>
              <a:t> </a:t>
            </a:r>
            <a:r>
              <a:rPr lang="en-US" dirty="0" err="1" smtClean="0"/>
              <a:t>ara</a:t>
            </a:r>
            <a:r>
              <a:rPr lang="tr-TR" dirty="0" smtClean="0"/>
              <a:t> yüz aracılığıyla yüklenebil</a:t>
            </a:r>
            <a:r>
              <a:rPr lang="en-US" dirty="0" err="1" smtClean="0"/>
              <a:t>ir.</a:t>
            </a:r>
            <a:endParaRPr lang="en-US" dirty="0" smtClean="0"/>
          </a:p>
          <a:p>
            <a:pPr lvl="1"/>
            <a:r>
              <a:rPr lang="en-US" dirty="0" err="1" smtClean="0"/>
              <a:t>Terminalden</a:t>
            </a:r>
            <a:r>
              <a:rPr lang="en-US" dirty="0" smtClean="0"/>
              <a:t> </a:t>
            </a:r>
            <a:r>
              <a:rPr lang="tr-TR" dirty="0" err="1" smtClean="0"/>
              <a:t>install.packages</a:t>
            </a:r>
            <a:r>
              <a:rPr lang="tr-TR" dirty="0" smtClean="0"/>
              <a:t>(</a:t>
            </a:r>
            <a:r>
              <a:rPr lang="en-US" dirty="0" err="1" smtClean="0"/>
              <a:t>paketismi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en-US" dirty="0" err="1" smtClean="0"/>
              <a:t>komutu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da y</a:t>
            </a:r>
            <a:r>
              <a:rPr lang="tr-TR" dirty="0" err="1" smtClean="0"/>
              <a:t>üklenebilir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Paketin indirileceği bir sunucu seçilmesi gereklidir.</a:t>
            </a:r>
            <a:endParaRPr lang="tr-TR" dirty="0"/>
          </a:p>
          <a:p>
            <a:pPr lvl="0">
              <a:buClr>
                <a:srgbClr val="663300"/>
              </a:buClr>
            </a:pPr>
            <a:r>
              <a:rPr lang="en-US" dirty="0" err="1" smtClean="0">
                <a:solidFill>
                  <a:srgbClr val="000000"/>
                </a:solidFill>
              </a:rPr>
              <a:t>Paketler</a:t>
            </a:r>
            <a:r>
              <a:rPr lang="tr-TR" dirty="0" smtClean="0">
                <a:solidFill>
                  <a:srgbClr val="000000"/>
                </a:solidFill>
              </a:rPr>
              <a:t>e ait fonksiyonlar kullanılacağı zaman paket çağrılmalıdır.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4800600"/>
            <a:ext cx="6477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LPStimeSeries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LPStimeSeries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LPStimeSeries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1.0</a:t>
            </a:r>
          </a:p>
          <a:p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LPStimeSeries</a:t>
            </a:r>
            <a:r>
              <a:rPr lang="tr-T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01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 ile çalışmak</a:t>
            </a:r>
            <a:br>
              <a:rPr lang="tr-TR" dirty="0"/>
            </a:br>
            <a:r>
              <a:rPr lang="tr-TR" dirty="0"/>
              <a:t>Paket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Klasik veri yapıları (örneğin vektör) haricinde tanımlanmış farklı veri yapıları mevcuttur</a:t>
            </a:r>
          </a:p>
          <a:p>
            <a:pPr lvl="1"/>
            <a:r>
              <a:rPr lang="tr-TR" dirty="0" smtClean="0"/>
              <a:t>Data </a:t>
            </a:r>
            <a:r>
              <a:rPr lang="tr-TR" dirty="0" err="1" smtClean="0"/>
              <a:t>Table</a:t>
            </a:r>
            <a:r>
              <a:rPr lang="tr-TR" dirty="0" smtClean="0"/>
              <a:t> (</a:t>
            </a:r>
            <a:r>
              <a:rPr lang="tr-TR" dirty="0" err="1" smtClean="0"/>
              <a:t>data.table</a:t>
            </a:r>
            <a:r>
              <a:rPr lang="tr-TR" dirty="0" smtClean="0"/>
              <a:t> paketi)</a:t>
            </a:r>
          </a:p>
          <a:p>
            <a:pPr lvl="1"/>
            <a:r>
              <a:rPr lang="tr-TR" dirty="0" err="1" smtClean="0"/>
              <a:t>Sparse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Matrix</a:t>
            </a:r>
            <a:r>
              <a:rPr lang="tr-TR" dirty="0" smtClean="0"/>
              <a:t> paketi)</a:t>
            </a:r>
          </a:p>
          <a:p>
            <a:pPr lvl="1"/>
            <a:r>
              <a:rPr lang="tr-TR" dirty="0" smtClean="0"/>
              <a:t>Time Series (</a:t>
            </a:r>
            <a:r>
              <a:rPr lang="tr-TR" dirty="0" err="1" smtClean="0"/>
              <a:t>zoo</a:t>
            </a:r>
            <a:r>
              <a:rPr lang="tr-TR" dirty="0" smtClean="0"/>
              <a:t> veya </a:t>
            </a:r>
            <a:r>
              <a:rPr lang="tr-TR" dirty="0" err="1" smtClean="0"/>
              <a:t>ts</a:t>
            </a:r>
            <a:r>
              <a:rPr lang="tr-TR" dirty="0" smtClean="0"/>
              <a:t> paketi)</a:t>
            </a:r>
          </a:p>
          <a:p>
            <a:pPr lvl="1"/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igraph</a:t>
            </a:r>
            <a:r>
              <a:rPr lang="tr-TR" dirty="0" smtClean="0"/>
              <a:t> paketi)</a:t>
            </a:r>
          </a:p>
          <a:p>
            <a:pPr lvl="1"/>
            <a:r>
              <a:rPr lang="tr-TR" dirty="0" err="1" smtClean="0"/>
              <a:t>Big</a:t>
            </a:r>
            <a:r>
              <a:rPr lang="tr-TR" dirty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(</a:t>
            </a:r>
            <a:r>
              <a:rPr lang="tr-TR" dirty="0" err="1" smtClean="0"/>
              <a:t>bigmemory</a:t>
            </a:r>
            <a:r>
              <a:rPr lang="tr-TR" dirty="0" smtClean="0"/>
              <a:t> paketi)</a:t>
            </a:r>
          </a:p>
          <a:p>
            <a:pPr lvl="1"/>
            <a:r>
              <a:rPr lang="tr-TR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1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 ile çalışmak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Veri alışverişi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/>
          </a:bodyPr>
          <a:lstStyle/>
          <a:p>
            <a:r>
              <a:rPr lang="tr-TR" dirty="0"/>
              <a:t>Kullanılacak olan veri dosyalarının R </a:t>
            </a:r>
            <a:r>
              <a:rPr lang="tr-TR" dirty="0" smtClean="0"/>
              <a:t>ortamına alınabilmesi </a:t>
            </a:r>
            <a:r>
              <a:rPr lang="tr-TR" dirty="0"/>
              <a:t>için farklı seçenekler vardır:</a:t>
            </a:r>
          </a:p>
          <a:p>
            <a:pPr lvl="1"/>
            <a:r>
              <a:rPr lang="tr-TR" dirty="0" smtClean="0"/>
              <a:t>metin </a:t>
            </a:r>
            <a:r>
              <a:rPr lang="tr-TR" dirty="0"/>
              <a:t>dosyalarından (</a:t>
            </a:r>
            <a:r>
              <a:rPr lang="tr-TR" dirty="0" err="1" smtClean="0"/>
              <a:t>txt,csv</a:t>
            </a:r>
            <a:r>
              <a:rPr lang="tr-TR" dirty="0" smtClean="0"/>
              <a:t>),</a:t>
            </a:r>
            <a:endParaRPr lang="tr-TR" dirty="0"/>
          </a:p>
          <a:p>
            <a:pPr lvl="1"/>
            <a:r>
              <a:rPr lang="tr-TR" dirty="0" smtClean="0"/>
              <a:t>gerekli </a:t>
            </a:r>
            <a:r>
              <a:rPr lang="tr-TR" dirty="0"/>
              <a:t>paketleri yükleyerek </a:t>
            </a:r>
            <a:endParaRPr lang="tr-TR" dirty="0" smtClean="0"/>
          </a:p>
          <a:p>
            <a:pPr lvl="2"/>
            <a:r>
              <a:rPr lang="tr-TR" dirty="0" err="1"/>
              <a:t>binary</a:t>
            </a:r>
            <a:r>
              <a:rPr lang="tr-TR" dirty="0"/>
              <a:t> ve </a:t>
            </a:r>
            <a:r>
              <a:rPr lang="tr-TR" dirty="0" err="1"/>
              <a:t>dbase</a:t>
            </a:r>
            <a:r>
              <a:rPr lang="tr-TR" dirty="0"/>
              <a:t> (</a:t>
            </a:r>
            <a:r>
              <a:rPr lang="tr-TR" dirty="0" err="1"/>
              <a:t>dbf</a:t>
            </a:r>
            <a:r>
              <a:rPr lang="tr-TR" dirty="0"/>
              <a:t>) dosyalarından</a:t>
            </a:r>
            <a:r>
              <a:rPr lang="tr-TR" dirty="0" smtClean="0"/>
              <a:t>,</a:t>
            </a:r>
          </a:p>
          <a:p>
            <a:pPr lvl="2"/>
            <a:r>
              <a:rPr lang="tr-TR" dirty="0"/>
              <a:t>hesap tablosu dosyalarından (</a:t>
            </a:r>
            <a:r>
              <a:rPr lang="tr-TR" dirty="0" err="1"/>
              <a:t>xls</a:t>
            </a:r>
            <a:r>
              <a:rPr lang="tr-TR" dirty="0"/>
              <a:t>, sav</a:t>
            </a:r>
            <a:r>
              <a:rPr lang="tr-TR" dirty="0" smtClean="0"/>
              <a:t>),</a:t>
            </a:r>
          </a:p>
          <a:p>
            <a:pPr lvl="2"/>
            <a:r>
              <a:rPr lang="tr-TR" dirty="0" smtClean="0"/>
              <a:t>farklı veri tabanlarından (</a:t>
            </a:r>
            <a:r>
              <a:rPr lang="tr-TR" dirty="0" err="1"/>
              <a:t>MySQL</a:t>
            </a:r>
            <a:r>
              <a:rPr lang="tr-TR" dirty="0"/>
              <a:t>, MS Access, Microsoft SQL </a:t>
            </a:r>
            <a:r>
              <a:rPr lang="tr-TR" dirty="0" smtClean="0"/>
              <a:t>Server, </a:t>
            </a:r>
            <a:r>
              <a:rPr lang="tr-TR" dirty="0" err="1" smtClean="0"/>
              <a:t>Postgre</a:t>
            </a:r>
            <a:r>
              <a:rPr lang="tr-TR" dirty="0" smtClean="0"/>
              <a:t> </a:t>
            </a:r>
            <a:r>
              <a:rPr lang="tr-TR" dirty="0"/>
              <a:t>SQL, </a:t>
            </a:r>
            <a:r>
              <a:rPr lang="tr-TR" dirty="0" err="1"/>
              <a:t>Oracle</a:t>
            </a:r>
            <a:r>
              <a:rPr lang="tr-TR" dirty="0"/>
              <a:t>, IBM DB2</a:t>
            </a:r>
            <a:r>
              <a:rPr lang="tr-TR" dirty="0" smtClean="0"/>
              <a:t>)</a:t>
            </a:r>
          </a:p>
          <a:p>
            <a:pPr lvl="2"/>
            <a:r>
              <a:rPr lang="tr-TR" dirty="0" smtClean="0"/>
              <a:t>diğer programların çıktılarından (SPSS, SAS, WEKA)</a:t>
            </a:r>
          </a:p>
          <a:p>
            <a:pPr lvl="2"/>
            <a:r>
              <a:rPr lang="tr-TR" dirty="0" smtClean="0"/>
              <a:t>web tabanlı </a:t>
            </a:r>
            <a:r>
              <a:rPr lang="tr-TR" dirty="0" err="1" smtClean="0"/>
              <a:t>json</a:t>
            </a:r>
            <a:r>
              <a:rPr lang="tr-TR" dirty="0" smtClean="0"/>
              <a:t>, </a:t>
            </a:r>
            <a:r>
              <a:rPr lang="tr-TR" dirty="0" err="1" smtClean="0"/>
              <a:t>xml</a:t>
            </a:r>
            <a:r>
              <a:rPr lang="tr-TR" dirty="0" smtClean="0"/>
              <a:t> dosyalarından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906869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Daha fazla bilgi için: </a:t>
            </a:r>
          </a:p>
          <a:p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www.r-tutor.com/r-introduction/data-frame/data-import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2806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 ile çalışmak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Paralelleştirme</a:t>
            </a:r>
            <a:r>
              <a:rPr lang="tr-TR" dirty="0" smtClean="0"/>
              <a:t> ve Büyük Veri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639"/>
            <a:ext cx="8534400" cy="4243426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Unix ortamında birden çok çekirdekli işlemcilere sahip bilgisayarda işler farklı işlemcilere dağıtılabilir.</a:t>
            </a:r>
          </a:p>
          <a:p>
            <a:pPr lvl="1"/>
            <a:r>
              <a:rPr lang="tr-TR" dirty="0" err="1" smtClean="0"/>
              <a:t>doMC</a:t>
            </a:r>
            <a:r>
              <a:rPr lang="tr-TR" dirty="0" smtClean="0"/>
              <a:t> paketi bunu sağlayan örnek paketlerdendir.</a:t>
            </a:r>
            <a:endParaRPr lang="tr-TR" dirty="0"/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Bilgisayar hafızasına sığmayacak büyük veriler ile çalışıldığında çeşitli indeksleme seçenekleri sağlayan paketler kullanılabilir.</a:t>
            </a:r>
          </a:p>
          <a:p>
            <a:pPr lvl="1"/>
            <a:r>
              <a:rPr lang="tr-TR" dirty="0" err="1"/>
              <a:t>bigmemory</a:t>
            </a:r>
            <a:r>
              <a:rPr lang="tr-TR" dirty="0"/>
              <a:t> paketi bunu sağlayan örnek paketlerden </a:t>
            </a:r>
            <a:r>
              <a:rPr lang="tr-TR" dirty="0" smtClean="0"/>
              <a:t>biridir.</a:t>
            </a:r>
          </a:p>
          <a:p>
            <a:pPr lvl="0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Zaman alan ve hafıza tutan işlemlerin bir kısmını daha temel dillerde (C gibi) yapılıp </a:t>
            </a:r>
            <a:r>
              <a:rPr lang="tr-TR" dirty="0" err="1" smtClean="0">
                <a:solidFill>
                  <a:srgbClr val="000000"/>
                </a:solidFill>
              </a:rPr>
              <a:t>R’a</a:t>
            </a:r>
            <a:r>
              <a:rPr lang="tr-TR" dirty="0" smtClean="0">
                <a:solidFill>
                  <a:srgbClr val="000000"/>
                </a:solidFill>
              </a:rPr>
              <a:t> entegre edilebilir.</a:t>
            </a:r>
          </a:p>
          <a:p>
            <a:pPr lvl="1">
              <a:buClr>
                <a:srgbClr val="663300"/>
              </a:buClr>
            </a:pPr>
            <a:r>
              <a:rPr lang="tr-TR" dirty="0" smtClean="0">
                <a:solidFill>
                  <a:srgbClr val="000000"/>
                </a:solidFill>
              </a:rPr>
              <a:t>R C, Fortran vb. gibi dillere bir ara yüz sağlamaktadır.</a:t>
            </a:r>
            <a:endParaRPr lang="tr-TR" dirty="0">
              <a:solidFill>
                <a:srgbClr val="000000"/>
              </a:solidFill>
            </a:endParaRPr>
          </a:p>
          <a:p>
            <a:pPr lvl="1"/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788064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Detaylı bilgi:</a:t>
            </a:r>
          </a:p>
          <a:p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cran.r-project.org/web/views/HighPerformanceComputing.html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07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19600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Bu çalışmada, son yıllarda </a:t>
            </a:r>
            <a:r>
              <a:rPr lang="tr-TR" dirty="0" smtClean="0"/>
              <a:t>yaygın </a:t>
            </a:r>
            <a:r>
              <a:rPr lang="tr-TR" dirty="0"/>
              <a:t>olarak kullanılan R programlama </a:t>
            </a:r>
            <a:r>
              <a:rPr lang="tr-TR" dirty="0" smtClean="0"/>
              <a:t>dilinin tanıtılması </a:t>
            </a:r>
            <a:r>
              <a:rPr lang="tr-TR" dirty="0"/>
              <a:t>hedeflenmiştir.</a:t>
            </a:r>
          </a:p>
          <a:p>
            <a:r>
              <a:rPr lang="tr-TR" dirty="0" smtClean="0"/>
              <a:t>R</a:t>
            </a:r>
            <a:r>
              <a:rPr lang="tr-TR" dirty="0"/>
              <a:t>, ücretsiz olarak temin edilmesi </a:t>
            </a:r>
            <a:r>
              <a:rPr lang="tr-TR" dirty="0" smtClean="0"/>
              <a:t>ve birçok araştırmacının bu dilin gelişimine </a:t>
            </a:r>
            <a:r>
              <a:rPr lang="tr-TR" dirty="0"/>
              <a:t>destek vermesi sonucunda, özellikle </a:t>
            </a:r>
            <a:r>
              <a:rPr lang="tr-TR" dirty="0" smtClean="0"/>
              <a:t>veri madenciliği alanlarında çalışan uygulamacıların </a:t>
            </a:r>
            <a:r>
              <a:rPr lang="tr-TR" dirty="0"/>
              <a:t>dikkatini </a:t>
            </a:r>
            <a:r>
              <a:rPr lang="tr-TR" dirty="0" smtClean="0"/>
              <a:t>çekmiştir.</a:t>
            </a:r>
          </a:p>
          <a:p>
            <a:r>
              <a:rPr lang="tr-TR" dirty="0"/>
              <a:t>SAS, </a:t>
            </a:r>
            <a:r>
              <a:rPr lang="tr-TR" dirty="0" smtClean="0"/>
              <a:t>SPSS ve STATA </a:t>
            </a:r>
            <a:r>
              <a:rPr lang="tr-TR" dirty="0"/>
              <a:t>gibi programlar </a:t>
            </a:r>
            <a:r>
              <a:rPr lang="tr-TR" dirty="0" smtClean="0"/>
              <a:t>ile </a:t>
            </a:r>
            <a:r>
              <a:rPr lang="tr-TR" dirty="0"/>
              <a:t>R arasındaki </a:t>
            </a:r>
            <a:r>
              <a:rPr lang="tr-TR" dirty="0" smtClean="0"/>
              <a:t>en önemli fark R</a:t>
            </a:r>
            <a:r>
              <a:rPr lang="en-US" dirty="0" smtClean="0"/>
              <a:t>’</a:t>
            </a:r>
            <a:r>
              <a:rPr lang="en-US" dirty="0" err="1" smtClean="0"/>
              <a:t>nin</a:t>
            </a:r>
            <a:r>
              <a:rPr lang="en-US" dirty="0"/>
              <a:t> </a:t>
            </a:r>
            <a:r>
              <a:rPr lang="tr-TR" dirty="0" smtClean="0"/>
              <a:t>istatistiksel </a:t>
            </a:r>
            <a:r>
              <a:rPr lang="tr-TR" dirty="0"/>
              <a:t>yazılım geliştirme ortamı </a:t>
            </a:r>
            <a:r>
              <a:rPr lang="tr-TR" dirty="0" smtClean="0"/>
              <a:t>ve programlama </a:t>
            </a:r>
            <a:r>
              <a:rPr lang="en-US" dirty="0" err="1" smtClean="0"/>
              <a:t>dili</a:t>
            </a:r>
            <a:r>
              <a:rPr lang="tr-TR" dirty="0"/>
              <a:t> </a:t>
            </a:r>
            <a:r>
              <a:rPr lang="en-US" dirty="0" smtClean="0"/>
              <a:t>o</a:t>
            </a:r>
            <a:r>
              <a:rPr lang="tr-TR" dirty="0" err="1" smtClean="0"/>
              <a:t>lmasıdır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Kişisel olarak hem danışmanlık faaliyetlerinde hem de akademik çalışmalarda oldukça başarılı sonuçlar elde edilmiştir.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0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R nedir, ne değildir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914900"/>
          </a:xfrm>
        </p:spPr>
        <p:txBody>
          <a:bodyPr>
            <a:normAutofit/>
          </a:bodyPr>
          <a:lstStyle/>
          <a:p>
            <a:r>
              <a:rPr lang="tr-TR" dirty="0" smtClean="0"/>
              <a:t>R GNU S</a:t>
            </a:r>
            <a:r>
              <a:rPr lang="en-US" dirty="0" smtClean="0"/>
              <a:t>’dir.</a:t>
            </a:r>
            <a:endParaRPr lang="tr-TR" dirty="0"/>
          </a:p>
          <a:p>
            <a:pPr lvl="1"/>
            <a:r>
              <a:rPr lang="en-US" dirty="0" err="1"/>
              <a:t>Veri</a:t>
            </a:r>
            <a:r>
              <a:rPr lang="en-US" dirty="0"/>
              <a:t> </a:t>
            </a:r>
            <a:r>
              <a:rPr lang="tr-TR" dirty="0" smtClean="0"/>
              <a:t>işleme</a:t>
            </a:r>
            <a:r>
              <a:rPr lang="en-US" dirty="0" smtClean="0"/>
              <a:t>,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grafik</a:t>
            </a:r>
            <a:r>
              <a:rPr lang="tr-TR" dirty="0" smtClean="0"/>
              <a:t> </a:t>
            </a:r>
            <a:r>
              <a:rPr lang="en-US" dirty="0" err="1" smtClean="0"/>
              <a:t>gösterimi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çevre</a:t>
            </a:r>
            <a:r>
              <a:rPr lang="tr-TR" dirty="0" smtClean="0"/>
              <a:t> sağlar</a:t>
            </a:r>
            <a:r>
              <a:rPr lang="en-US" dirty="0" smtClean="0"/>
              <a:t>.</a:t>
            </a:r>
          </a:p>
          <a:p>
            <a:r>
              <a:rPr lang="tr-TR" dirty="0" smtClean="0"/>
              <a:t>Geniş bir yelpazede i</a:t>
            </a:r>
            <a:r>
              <a:rPr lang="en-US" dirty="0" err="1" smtClean="0"/>
              <a:t>statistik</a:t>
            </a:r>
            <a:r>
              <a:rPr lang="tr-TR" dirty="0" smtClean="0"/>
              <a:t>i</a:t>
            </a:r>
            <a:r>
              <a:rPr lang="en-US" dirty="0" smtClean="0"/>
              <a:t> </a:t>
            </a:r>
            <a:r>
              <a:rPr lang="tr-TR" dirty="0" smtClean="0"/>
              <a:t>ve </a:t>
            </a:r>
            <a:r>
              <a:rPr lang="en-US" dirty="0" err="1" smtClean="0"/>
              <a:t>grafiksel</a:t>
            </a:r>
            <a:r>
              <a:rPr lang="en-US" dirty="0" smtClean="0"/>
              <a:t> </a:t>
            </a:r>
            <a:r>
              <a:rPr lang="en-US" dirty="0" err="1" smtClean="0"/>
              <a:t>teknikler</a:t>
            </a:r>
            <a:r>
              <a:rPr lang="tr-TR" dirty="0" smtClean="0"/>
              <a:t>i içerir.</a:t>
            </a:r>
          </a:p>
          <a:p>
            <a:pPr lvl="1"/>
            <a:r>
              <a:rPr lang="en-US" dirty="0" err="1" smtClean="0"/>
              <a:t>doğrusal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,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istatistik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, zaman-</a:t>
            </a:r>
            <a:r>
              <a:rPr lang="en-US" dirty="0" err="1"/>
              <a:t>serileri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, </a:t>
            </a:r>
            <a:r>
              <a:rPr lang="en-US" dirty="0" err="1"/>
              <a:t>sınıflandırma</a:t>
            </a:r>
            <a:r>
              <a:rPr lang="en-US" dirty="0"/>
              <a:t>, </a:t>
            </a:r>
            <a:r>
              <a:rPr lang="en-US" dirty="0" err="1"/>
              <a:t>kümeleme</a:t>
            </a:r>
            <a:r>
              <a:rPr lang="en-US" dirty="0"/>
              <a:t>, </a:t>
            </a:r>
            <a:r>
              <a:rPr lang="en-US" dirty="0" smtClean="0"/>
              <a:t>...</a:t>
            </a:r>
            <a:endParaRPr lang="tr-TR" dirty="0" smtClean="0"/>
          </a:p>
          <a:p>
            <a:r>
              <a:rPr lang="tr-TR" dirty="0" smtClean="0"/>
              <a:t>Açık kaynak kodlu olması itibariyle geliştirilmeye çok yatkındır.</a:t>
            </a:r>
          </a:p>
          <a:p>
            <a:endParaRPr lang="tr-TR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73200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18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3600" dirty="0" smtClean="0"/>
              <a:t>Sorular</a:t>
            </a:r>
            <a:endParaRPr lang="tr-T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1268" name="Picture 4" descr="http://monkee-boy.com/blog/wp-content/uploads/2014/05/question-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66" y="2473325"/>
            <a:ext cx="369306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5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nedir, ne değildir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62100"/>
            <a:ext cx="8610600" cy="4530725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R </a:t>
            </a:r>
            <a:r>
              <a:rPr lang="tr-TR" dirty="0"/>
              <a:t>dilinin söz dizimi kuralları (</a:t>
            </a:r>
            <a:r>
              <a:rPr lang="tr-TR" dirty="0" err="1"/>
              <a:t>syntax</a:t>
            </a:r>
            <a:r>
              <a:rPr lang="tr-TR" dirty="0"/>
              <a:t>) C </a:t>
            </a:r>
            <a:r>
              <a:rPr lang="tr-TR" dirty="0" smtClean="0"/>
              <a:t>diline benzerlik </a:t>
            </a:r>
            <a:r>
              <a:rPr lang="tr-TR" dirty="0"/>
              <a:t>gösterir. Fonksiyonel bir </a:t>
            </a:r>
            <a:r>
              <a:rPr lang="tr-TR" dirty="0" smtClean="0"/>
              <a:t>programlama dili </a:t>
            </a:r>
            <a:r>
              <a:rPr lang="tr-TR" dirty="0"/>
              <a:t>olan R istatistikçiler ve matematikçiler </a:t>
            </a:r>
            <a:r>
              <a:rPr lang="tr-TR" dirty="0" smtClean="0"/>
              <a:t>için kod </a:t>
            </a:r>
            <a:r>
              <a:rPr lang="tr-TR" dirty="0"/>
              <a:t>yazmayı kolaylaştıran </a:t>
            </a:r>
            <a:r>
              <a:rPr lang="tr-TR" dirty="0" smtClean="0"/>
              <a:t>fonksiyonlara sahiptir.</a:t>
            </a:r>
          </a:p>
          <a:p>
            <a:r>
              <a:rPr lang="tr-TR" dirty="0"/>
              <a:t>R, yaygın olarak kullanılan SPSS, SAS </a:t>
            </a:r>
            <a:r>
              <a:rPr lang="tr-TR" dirty="0" smtClean="0"/>
              <a:t>gibi istatistik </a:t>
            </a:r>
            <a:r>
              <a:rPr lang="tr-TR" dirty="0"/>
              <a:t>paket </a:t>
            </a:r>
            <a:r>
              <a:rPr lang="tr-TR" dirty="0" smtClean="0"/>
              <a:t>programlarının aksine </a:t>
            </a:r>
            <a:r>
              <a:rPr lang="tr-TR" b="1" dirty="0" smtClean="0"/>
              <a:t>istatistiksel yazılım </a:t>
            </a:r>
            <a:r>
              <a:rPr lang="tr-TR" b="1" dirty="0"/>
              <a:t>geliştirme ortamıdır</a:t>
            </a:r>
            <a:r>
              <a:rPr lang="tr-TR" b="1" dirty="0" smtClean="0"/>
              <a:t>.</a:t>
            </a:r>
          </a:p>
          <a:p>
            <a:r>
              <a:rPr lang="tr-TR" dirty="0"/>
              <a:t>Etkin veri işleme ve saklama özelliğine sahiptir.</a:t>
            </a:r>
          </a:p>
          <a:p>
            <a:r>
              <a:rPr lang="tr-TR" dirty="0" smtClean="0"/>
              <a:t>Dizi </a:t>
            </a:r>
            <a:r>
              <a:rPr lang="tr-TR" dirty="0"/>
              <a:t>ve özellikle matris </a:t>
            </a:r>
            <a:r>
              <a:rPr lang="tr-TR" dirty="0" smtClean="0"/>
              <a:t>hesaplamalarında kullanılabilecek </a:t>
            </a:r>
            <a:r>
              <a:rPr lang="tr-TR" b="1" dirty="0"/>
              <a:t>özel operatörler </a:t>
            </a:r>
            <a:r>
              <a:rPr lang="tr-TR" dirty="0"/>
              <a:t>mevcuttur.</a:t>
            </a:r>
          </a:p>
          <a:p>
            <a:r>
              <a:rPr lang="tr-TR" dirty="0" smtClean="0"/>
              <a:t>Veri </a:t>
            </a:r>
            <a:r>
              <a:rPr lang="tr-TR" dirty="0"/>
              <a:t>analizi için kullanılabilecek </a:t>
            </a:r>
            <a:r>
              <a:rPr lang="tr-TR" b="1" dirty="0"/>
              <a:t>uyumlu ve </a:t>
            </a:r>
            <a:r>
              <a:rPr lang="tr-TR" b="1" dirty="0" smtClean="0"/>
              <a:t>bir arada </a:t>
            </a:r>
            <a:r>
              <a:rPr lang="tr-TR" b="1" dirty="0"/>
              <a:t>kullanılabilen </a:t>
            </a:r>
            <a:r>
              <a:rPr lang="tr-TR" dirty="0"/>
              <a:t>araçlar içerir.</a:t>
            </a:r>
          </a:p>
          <a:p>
            <a:r>
              <a:rPr lang="tr-TR" dirty="0" smtClean="0"/>
              <a:t>Veri </a:t>
            </a:r>
            <a:r>
              <a:rPr lang="tr-TR" dirty="0"/>
              <a:t>çözümlemede kullanılabilecek grafiksel </a:t>
            </a:r>
            <a:r>
              <a:rPr lang="tr-TR" dirty="0" smtClean="0"/>
              <a:t>araçlara sahiptir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6118225"/>
            <a:ext cx="876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>
                <a:latin typeface="CenturySchoolbook-Bold"/>
              </a:rPr>
              <a:t>Kaynak: A</a:t>
            </a:r>
            <a:r>
              <a:rPr lang="tr-TR" sz="1600" b="1" dirty="0">
                <a:latin typeface="CenturySchoolbook-Bold"/>
              </a:rPr>
              <a:t>. </a:t>
            </a:r>
            <a:r>
              <a:rPr lang="tr-TR" sz="1600" b="1" dirty="0" smtClean="0">
                <a:latin typeface="CenturySchoolbook-Bold"/>
              </a:rPr>
              <a:t>F. Özdemir, E. Yıldıztepe ve M. </a:t>
            </a:r>
            <a:r>
              <a:rPr lang="tr-TR" sz="1600" b="1" dirty="0" err="1" smtClean="0">
                <a:latin typeface="CenturySchoolbook-Bold"/>
              </a:rPr>
              <a:t>Binar</a:t>
            </a:r>
            <a:r>
              <a:rPr lang="tr-TR" sz="1600" b="1" dirty="0" smtClean="0">
                <a:latin typeface="CenturySchoolbook-Bold"/>
              </a:rPr>
              <a:t>, </a:t>
            </a:r>
            <a:r>
              <a:rPr lang="tr-TR" sz="1600" b="1" dirty="0" smtClean="0"/>
              <a:t>Akademik Bilişim 2010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00812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/>
              <a:t>R nedir, ne değildir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238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tr-TR" altLang="tr-TR" dirty="0" smtClean="0"/>
              <a:t>Özetle </a:t>
            </a:r>
            <a:r>
              <a:rPr lang="en-US" altLang="tr-TR" dirty="0" smtClean="0"/>
              <a:t>R</a:t>
            </a:r>
            <a:endParaRPr lang="en-US" altLang="tr-TR" dirty="0"/>
          </a:p>
          <a:p>
            <a:pPr lvl="1"/>
            <a:r>
              <a:rPr lang="tr-TR" altLang="tr-TR" dirty="0" smtClean="0"/>
              <a:t>Bir programa dilidir.</a:t>
            </a:r>
            <a:endParaRPr lang="en-US" altLang="tr-TR" dirty="0"/>
          </a:p>
          <a:p>
            <a:pPr lvl="1"/>
            <a:r>
              <a:rPr lang="tr-TR" altLang="tr-TR" dirty="0" smtClean="0"/>
              <a:t>İstatiksel bir pakettir.</a:t>
            </a:r>
            <a:endParaRPr lang="en-US" altLang="tr-TR" dirty="0"/>
          </a:p>
          <a:p>
            <a:pPr lvl="1"/>
            <a:r>
              <a:rPr lang="tr-TR" altLang="tr-TR" dirty="0" smtClean="0"/>
              <a:t>Bir yorumlayıcıdır (</a:t>
            </a:r>
            <a:r>
              <a:rPr lang="en-US" altLang="tr-TR" dirty="0" smtClean="0"/>
              <a:t>interpreter</a:t>
            </a:r>
            <a:r>
              <a:rPr lang="tr-TR" altLang="tr-TR" dirty="0" smtClean="0"/>
              <a:t>).</a:t>
            </a:r>
            <a:endParaRPr lang="en-US" altLang="tr-TR" dirty="0"/>
          </a:p>
          <a:p>
            <a:pPr lvl="1"/>
            <a:r>
              <a:rPr lang="tr-TR" altLang="tr-TR" dirty="0" smtClean="0"/>
              <a:t>Özgür bir yazılımdır.</a:t>
            </a:r>
          </a:p>
          <a:p>
            <a:pPr marL="457200" lvl="1" indent="0">
              <a:buNone/>
            </a:pPr>
            <a:endParaRPr lang="en-US" altLang="tr-TR" dirty="0"/>
          </a:p>
          <a:p>
            <a:r>
              <a:rPr lang="tr-TR" altLang="tr-TR" dirty="0" smtClean="0"/>
              <a:t>Fakat R</a:t>
            </a:r>
            <a:endParaRPr lang="en-US" altLang="tr-TR" dirty="0"/>
          </a:p>
          <a:p>
            <a:pPr lvl="1"/>
            <a:r>
              <a:rPr lang="tr-TR" altLang="tr-TR" dirty="0" smtClean="0"/>
              <a:t>Bir veri tabanı değildir ama veri tabanlarına bağlanabilir.</a:t>
            </a:r>
            <a:endParaRPr lang="en-US" altLang="tr-TR" dirty="0"/>
          </a:p>
          <a:p>
            <a:pPr lvl="1"/>
            <a:r>
              <a:rPr lang="tr-TR" altLang="tr-TR" dirty="0" smtClean="0"/>
              <a:t>Kullanıcı dostu olmasa da </a:t>
            </a:r>
            <a:r>
              <a:rPr lang="tr-TR" altLang="tr-TR" dirty="0" err="1" smtClean="0"/>
              <a:t>java</a:t>
            </a:r>
            <a:r>
              <a:rPr lang="tr-TR" altLang="tr-TR" dirty="0" smtClean="0"/>
              <a:t> gibi diller aracılığıyla ara yüz desteğine sahip bir yazılım geliştirme ortamıdır.</a:t>
            </a:r>
            <a:endParaRPr lang="en-US" altLang="tr-TR" dirty="0"/>
          </a:p>
          <a:p>
            <a:pPr lvl="1"/>
            <a:r>
              <a:rPr lang="tr-TR" altLang="tr-TR" dirty="0" smtClean="0"/>
              <a:t>Tablolardan oluşan yazılım paketi (Excel, </a:t>
            </a:r>
            <a:r>
              <a:rPr lang="tr-TR" altLang="tr-TR" dirty="0" err="1" smtClean="0"/>
              <a:t>Minitab</a:t>
            </a:r>
            <a:r>
              <a:rPr lang="tr-TR" altLang="tr-TR" dirty="0" smtClean="0"/>
              <a:t> gibi) değildir ama bunlara bağlanabilir.</a:t>
            </a:r>
            <a:endParaRPr lang="en-US" altLang="tr-TR" dirty="0"/>
          </a:p>
          <a:p>
            <a:pPr lvl="1"/>
            <a:r>
              <a:rPr lang="tr-TR" altLang="tr-TR" dirty="0" smtClean="0"/>
              <a:t>Profesyonel veya ticari desteğe tabi bir yazılım değildir.</a:t>
            </a:r>
          </a:p>
          <a:p>
            <a:pPr lvl="1"/>
            <a:r>
              <a:rPr lang="tr-TR" altLang="tr-TR" dirty="0"/>
              <a:t>Kapalı kutu yazılımlardan oluşan bir yazılım değildir</a:t>
            </a:r>
            <a:r>
              <a:rPr lang="tr-TR" altLang="tr-TR" dirty="0" smtClean="0"/>
              <a:t>.</a:t>
            </a:r>
            <a:endParaRPr lang="tr-TR" alt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1519238"/>
            <a:ext cx="1995487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3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R’ye </a:t>
            </a:r>
            <a:r>
              <a:rPr lang="tr-TR" dirty="0"/>
              <a:t>genel </a:t>
            </a:r>
            <a:r>
              <a:rPr lang="tr-TR" dirty="0" smtClean="0"/>
              <a:t>bakış</a:t>
            </a:r>
            <a:br>
              <a:rPr lang="tr-TR" dirty="0" smtClean="0"/>
            </a:br>
            <a:r>
              <a:rPr lang="tr-TR" dirty="0" smtClean="0"/>
              <a:t>Neden 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40375"/>
            <a:ext cx="8382000" cy="1025525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Kaynak</a:t>
            </a:r>
          </a:p>
          <a:p>
            <a:pPr lvl="1"/>
            <a:r>
              <a:rPr lang="tr-TR" dirty="0">
                <a:hlinkClick r:id="rId2"/>
              </a:rPr>
              <a:t>http://r4stats.com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>
              <a:hlinkClick r:id="rId3"/>
            </a:endParaRPr>
          </a:p>
          <a:p>
            <a:pPr lvl="1"/>
            <a:r>
              <a:rPr lang="tr-TR" dirty="0" smtClean="0">
                <a:hlinkClick r:id="rId3"/>
              </a:rPr>
              <a:t>http</a:t>
            </a:r>
            <a:r>
              <a:rPr lang="tr-TR" dirty="0">
                <a:hlinkClick r:id="rId3"/>
              </a:rPr>
              <a:t>://blog.revolutionanalytics.com/r-is-hot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http://r4stats.files.wordpress.com/2012/04/fig_8_cra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513" b="3946"/>
          <a:stretch/>
        </p:blipFill>
        <p:spPr bwMode="auto">
          <a:xfrm>
            <a:off x="2449276" y="1447800"/>
            <a:ext cx="4270847" cy="414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79944" y="2717800"/>
            <a:ext cx="369332" cy="1269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tr-TR" sz="1200" b="1" dirty="0" smtClean="0"/>
              <a:t>Paket Sayısı</a:t>
            </a:r>
            <a:endParaRPr lang="tr-TR" sz="12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5040809" y="3990916"/>
            <a:ext cx="369332" cy="346825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tr-TR" sz="1200" b="1" dirty="0" smtClean="0"/>
              <a:t>Yeni R Sürümü Çıkış Tarihi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2831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R’ye </a:t>
            </a:r>
            <a:r>
              <a:rPr lang="tr-TR" dirty="0"/>
              <a:t>genel </a:t>
            </a:r>
            <a:r>
              <a:rPr lang="tr-TR" dirty="0" smtClean="0"/>
              <a:t>bakış</a:t>
            </a:r>
            <a:br>
              <a:rPr lang="tr-TR" dirty="0" smtClean="0"/>
            </a:br>
            <a:r>
              <a:rPr lang="tr-TR" dirty="0" smtClean="0"/>
              <a:t>Neden 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8394" y="1665287"/>
            <a:ext cx="5226566" cy="3635553"/>
            <a:chOff x="168394" y="2057400"/>
            <a:chExt cx="5226566" cy="3635553"/>
          </a:xfrm>
        </p:grpSpPr>
        <p:pic>
          <p:nvPicPr>
            <p:cNvPr id="6" name="Picture 2" descr="http://r4stats.files.wordpress.com/2012/04/fig_1a_listserv1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4" r="1331" b="7334"/>
            <a:stretch/>
          </p:blipFill>
          <p:spPr bwMode="auto">
            <a:xfrm>
              <a:off x="457200" y="2057400"/>
              <a:ext cx="4937760" cy="3268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68394" y="2228584"/>
              <a:ext cx="369332" cy="27423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tr-TR" sz="1200" b="1" dirty="0" smtClean="0"/>
                <a:t>Tartışma Listesindeki Trafik</a:t>
              </a:r>
              <a:endParaRPr lang="tr-TR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3061394" y="4700627"/>
              <a:ext cx="369332" cy="161532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tr-TR" sz="1200" b="1" dirty="0" smtClean="0"/>
                <a:t>Yıl</a:t>
              </a:r>
              <a:endParaRPr lang="tr-TR" sz="1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02038" y="1447800"/>
            <a:ext cx="3929262" cy="4222372"/>
            <a:chOff x="5202038" y="1839913"/>
            <a:chExt cx="3929262" cy="4222372"/>
          </a:xfrm>
        </p:grpSpPr>
        <p:pic>
          <p:nvPicPr>
            <p:cNvPr id="7" name="Picture 2" descr="http://r4stats.files.wordpress.com/2012/04/fig_1b_forums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r="5000" b="4670"/>
            <a:stretch/>
          </p:blipFill>
          <p:spPr bwMode="auto">
            <a:xfrm>
              <a:off x="5473700" y="1839913"/>
              <a:ext cx="3657600" cy="3874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5400000">
              <a:off x="6846749" y="4143494"/>
              <a:ext cx="369332" cy="346825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tr-TR" sz="1200" b="1" dirty="0" smtClean="0"/>
                <a:t>Yazılım</a:t>
              </a:r>
              <a:endParaRPr lang="tr-TR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2038" y="2387253"/>
              <a:ext cx="369332" cy="274231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tr-TR" sz="1200" b="1" dirty="0" smtClean="0"/>
                <a:t>Konu Sayısı</a:t>
              </a:r>
              <a:endParaRPr lang="tr-TR" sz="1200" b="1" dirty="0"/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5540375"/>
            <a:ext cx="83820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r-TR" kern="0" smtClean="0"/>
              <a:t>Kaynak</a:t>
            </a:r>
          </a:p>
          <a:p>
            <a:pPr lvl="1"/>
            <a:r>
              <a:rPr lang="tr-TR" kern="0" smtClean="0">
                <a:hlinkClick r:id="rId4"/>
              </a:rPr>
              <a:t>http://r4stats.com/</a:t>
            </a:r>
            <a:endParaRPr lang="tr-TR" kern="0" smtClean="0">
              <a:hlinkClick r:id="rId5"/>
            </a:endParaRPr>
          </a:p>
          <a:p>
            <a:pPr lvl="1"/>
            <a:r>
              <a:rPr lang="tr-TR" kern="0" smtClean="0">
                <a:hlinkClick r:id="rId5"/>
              </a:rPr>
              <a:t>http://blog.revolutionanalytics.com/r-is-hot/</a:t>
            </a:r>
            <a:endParaRPr lang="tr-TR" kern="0" smtClean="0"/>
          </a:p>
          <a:p>
            <a:endParaRPr lang="tr-TR" kern="0" smtClean="0"/>
          </a:p>
          <a:p>
            <a:endParaRPr lang="tr-TR" kern="0" dirty="0"/>
          </a:p>
        </p:txBody>
      </p:sp>
    </p:spTree>
    <p:extLst>
      <p:ext uri="{BB962C8B-B14F-4D97-AF65-F5344CB8AC3E}">
        <p14:creationId xmlns:p14="http://schemas.microsoft.com/office/powerpoint/2010/main" val="10066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R’ye genel bakış</a:t>
            </a:r>
            <a:br>
              <a:rPr lang="tr-TR" dirty="0"/>
            </a:br>
            <a:r>
              <a:rPr lang="tr-TR" dirty="0" smtClean="0"/>
              <a:t>Neden R?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5CA74-31B0-44DA-B4CD-3885C19703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38862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" y="1443038"/>
            <a:ext cx="3810000" cy="4978400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smtClean="0">
                <a:solidFill>
                  <a:srgbClr val="008000"/>
                </a:solidFill>
              </a:rPr>
              <a:t>Artıları</a:t>
            </a:r>
          </a:p>
          <a:p>
            <a:pPr lvl="1"/>
            <a:r>
              <a:rPr lang="tr-TR" dirty="0" smtClean="0"/>
              <a:t>Hızlı ve ücretsiz</a:t>
            </a:r>
          </a:p>
          <a:p>
            <a:pPr lvl="2"/>
            <a:r>
              <a:rPr lang="tr-TR" dirty="0" smtClean="0"/>
              <a:t>Hesaplama yoğun işlemlerde başarı</a:t>
            </a:r>
          </a:p>
          <a:p>
            <a:pPr lvl="1"/>
            <a:r>
              <a:rPr lang="tr-TR" dirty="0" smtClean="0"/>
              <a:t>Güncel</a:t>
            </a:r>
          </a:p>
          <a:p>
            <a:pPr lvl="2"/>
            <a:r>
              <a:rPr lang="tr-TR" dirty="0" smtClean="0"/>
              <a:t>İstatistik alanında çalışan araştırmacılar algoritmalarını R ortamında paylaşmaktalar.</a:t>
            </a:r>
          </a:p>
          <a:p>
            <a:pPr lvl="2"/>
            <a:r>
              <a:rPr lang="tr-TR" dirty="0" smtClean="0"/>
              <a:t>Yaygın kullanım ve kullanıcı desteği</a:t>
            </a:r>
          </a:p>
          <a:p>
            <a:pPr lvl="1"/>
            <a:r>
              <a:rPr lang="tr-TR" dirty="0" smtClean="0"/>
              <a:t>Analizin nasıl yapılması gerektiği hakkında düşündürür.</a:t>
            </a:r>
          </a:p>
          <a:p>
            <a:pPr lvl="1"/>
            <a:r>
              <a:rPr lang="tr-TR" dirty="0" smtClean="0"/>
              <a:t>Diğer diller ve programlar ile bağlantı desteği</a:t>
            </a:r>
          </a:p>
          <a:p>
            <a:pPr lvl="1"/>
            <a:r>
              <a:rPr lang="tr-TR" dirty="0" smtClean="0"/>
              <a:t>İşletim sisteminden bağımsız olarak çalışır.</a:t>
            </a:r>
          </a:p>
          <a:p>
            <a:pPr lvl="1"/>
            <a:endParaRPr lang="tr-T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3000" y="1430338"/>
            <a:ext cx="39624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r-TR" b="1" kern="0" dirty="0" smtClean="0">
                <a:solidFill>
                  <a:srgbClr val="FF0000"/>
                </a:solidFill>
              </a:rPr>
              <a:t>Eksileri</a:t>
            </a:r>
          </a:p>
          <a:p>
            <a:pPr lvl="1"/>
            <a:r>
              <a:rPr lang="tr-TR" kern="0" dirty="0" smtClean="0"/>
              <a:t>Öğrenme süreci uzundur.</a:t>
            </a:r>
          </a:p>
          <a:p>
            <a:pPr lvl="2"/>
            <a:r>
              <a:rPr lang="tr-TR" kern="0" dirty="0" smtClean="0"/>
              <a:t>Profesyonel destek eksikliği problemlerin kullanıcı tarafından çözülmesini gerektirir.</a:t>
            </a:r>
          </a:p>
          <a:p>
            <a:pPr lvl="1"/>
            <a:r>
              <a:rPr lang="tr-TR" kern="0" dirty="0" smtClean="0"/>
              <a:t>Kullanıcı dostu değildir.</a:t>
            </a:r>
          </a:p>
          <a:p>
            <a:pPr lvl="2"/>
            <a:r>
              <a:rPr lang="tr-TR" kern="0" dirty="0" smtClean="0"/>
              <a:t>Basit seviyede bir kullanıcı </a:t>
            </a:r>
            <a:r>
              <a:rPr lang="tr-TR" kern="0" dirty="0" err="1" smtClean="0"/>
              <a:t>arayüzüne</a:t>
            </a:r>
            <a:r>
              <a:rPr lang="tr-TR" kern="0" dirty="0" smtClean="0"/>
              <a:t> sahiptir.</a:t>
            </a:r>
          </a:p>
          <a:p>
            <a:pPr lvl="1"/>
            <a:r>
              <a:rPr lang="tr-TR" kern="0" dirty="0" smtClean="0"/>
              <a:t>Hata yapmak kolaydır ve tespit edebilmesi zor olabilir.</a:t>
            </a:r>
          </a:p>
          <a:p>
            <a:pPr lvl="1"/>
            <a:r>
              <a:rPr lang="tr-TR" kern="0" dirty="0" smtClean="0"/>
              <a:t>Veriyi işlenecek hale getirmek zaman alıcı ve hataya açık bir süreçtir.</a:t>
            </a:r>
          </a:p>
          <a:p>
            <a:pPr lvl="1"/>
            <a:r>
              <a:rPr lang="tr-TR" kern="0" dirty="0" smtClean="0"/>
              <a:t>Tüm işlemler hafızada gerçekleştirilir.</a:t>
            </a:r>
          </a:p>
          <a:p>
            <a:pPr lvl="2"/>
            <a:r>
              <a:rPr lang="tr-TR" kern="0" dirty="0" smtClean="0"/>
              <a:t>Çok büyük veriler fazla RAM gerektirir.</a:t>
            </a:r>
          </a:p>
          <a:p>
            <a:pPr lvl="2"/>
            <a:endParaRPr lang="tr-TR" kern="0" dirty="0" smtClean="0"/>
          </a:p>
        </p:txBody>
      </p:sp>
    </p:spTree>
    <p:extLst>
      <p:ext uri="{BB962C8B-B14F-4D97-AF65-F5344CB8AC3E}">
        <p14:creationId xmlns:p14="http://schemas.microsoft.com/office/powerpoint/2010/main" val="39971269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7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CC9900"/>
      </a:hlink>
      <a:folHlink>
        <a:srgbClr val="996633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47183</TotalTime>
  <Words>2515</Words>
  <Application>Microsoft Office PowerPoint</Application>
  <PresentationFormat>On-screen Show (4:3)</PresentationFormat>
  <Paragraphs>519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CenturySchoolbook-Bold</vt:lpstr>
      <vt:lpstr>Courier New</vt:lpstr>
      <vt:lpstr>Garamond</vt:lpstr>
      <vt:lpstr>Times New Roman</vt:lpstr>
      <vt:lpstr>Verdana</vt:lpstr>
      <vt:lpstr>Wingdings</vt:lpstr>
      <vt:lpstr>Level</vt:lpstr>
      <vt:lpstr>R ile Programlamaya Giriş ve Uygulamalar</vt:lpstr>
      <vt:lpstr>İçerik</vt:lpstr>
      <vt:lpstr>R’a genel bakış R dili ve tarihi</vt:lpstr>
      <vt:lpstr>R’ye genel bakış R nedir, ne değildir?</vt:lpstr>
      <vt:lpstr>R’ye genel bakış R nedir, ne değildir?</vt:lpstr>
      <vt:lpstr>R’ye genel bakış R nedir, ne değildir?</vt:lpstr>
      <vt:lpstr>R’ye genel bakış Neden R?</vt:lpstr>
      <vt:lpstr>R’ye genel bakış Neden R?</vt:lpstr>
      <vt:lpstr>R’ye genel bakış Neden R?</vt:lpstr>
      <vt:lpstr>R’ye genel bakış R’ye giriş</vt:lpstr>
      <vt:lpstr>R’ye genel bakış R Ara yüzü</vt:lpstr>
      <vt:lpstr>R’ye genel bakış R Ara yüzü</vt:lpstr>
      <vt:lpstr>R’ye genel bakış R Ara yüzü</vt:lpstr>
      <vt:lpstr>R’ye genel bakış Alternatif editörler ve ara yüzler</vt:lpstr>
      <vt:lpstr>R’ye genel bakış Alternatif ücretsiz editörler ve ara yüzler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dili</vt:lpstr>
      <vt:lpstr>R’ye genel bakış R Oturumu (Session) ve Yönetimi</vt:lpstr>
      <vt:lpstr>R’ye genel bakış R Oturumu (Session) ve Yönetimi</vt:lpstr>
      <vt:lpstr>R ile çalışmak Koşullar</vt:lpstr>
      <vt:lpstr>R ile çalışmak Döngüler</vt:lpstr>
      <vt:lpstr>R ile çalışmak Paket yapısı</vt:lpstr>
      <vt:lpstr>R ile çalışmak Paket yapısı</vt:lpstr>
      <vt:lpstr>R ile çalışmak Paket yapısı</vt:lpstr>
      <vt:lpstr>R ile çalışmak Veri alışverişi</vt:lpstr>
      <vt:lpstr>R ile çalışmak  Paralelleştirme ve Büyük Veri</vt:lpstr>
      <vt:lpstr>Sonuç</vt:lpstr>
      <vt:lpstr>Teşekkürler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Bag of Features Framework for Time Series Classification</dc:title>
  <dc:subject>Time Series Analysis</dc:subject>
  <dc:creator>baydogan</dc:creator>
  <cp:lastModifiedBy>baydogan</cp:lastModifiedBy>
  <cp:revision>3036</cp:revision>
  <dcterms:created xsi:type="dcterms:W3CDTF">2007-10-06T12:23:00Z</dcterms:created>
  <dcterms:modified xsi:type="dcterms:W3CDTF">2015-09-11T16:55:11Z</dcterms:modified>
</cp:coreProperties>
</file>