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5" r:id="rId2"/>
    <p:sldId id="273" r:id="rId3"/>
    <p:sldId id="276" r:id="rId4"/>
    <p:sldId id="277" r:id="rId5"/>
    <p:sldId id="278" r:id="rId6"/>
    <p:sldId id="294" r:id="rId7"/>
    <p:sldId id="296" r:id="rId8"/>
    <p:sldId id="293" r:id="rId9"/>
    <p:sldId id="297" r:id="rId10"/>
    <p:sldId id="291" r:id="rId11"/>
    <p:sldId id="279" r:id="rId12"/>
    <p:sldId id="280" r:id="rId13"/>
    <p:sldId id="281" r:id="rId14"/>
    <p:sldId id="298" r:id="rId15"/>
    <p:sldId id="282" r:id="rId16"/>
    <p:sldId id="287" r:id="rId17"/>
    <p:sldId id="300" r:id="rId18"/>
    <p:sldId id="288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9" autoAdjust="0"/>
  </p:normalViewPr>
  <p:slideViewPr>
    <p:cSldViewPr snapToGrid="0">
      <p:cViewPr varScale="1">
        <p:scale>
          <a:sx n="66" d="100"/>
          <a:sy n="66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ghjhgj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2C156-F90E-4EC7-9EBF-54BF32A0501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CTIS365-Applied Data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B7CBD-966B-4A3D-BADC-AFBC173A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4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ghjhgj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B702-8881-469C-985C-96D115A0EB7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CTIS365-Applied Data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A7C6-1113-4FFB-AEE1-5AAF3A18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9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A7C6-1113-4FFB-AEE1-5AAF3A18E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A7C6-1113-4FFB-AEE1-5AAF3A18E6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9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A7C6-1113-4FFB-AEE1-5AAF3A18E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A7C6-1113-4FFB-AEE1-5AAF3A18E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A7C6-1113-4FFB-AEE1-5AAF3A18E6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9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1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6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9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7BA7-5378-43FA-A140-3A923BD46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unctions.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vectors.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trices.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trices-2.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DataFrames.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tibble.tidyverse.org/reference/as_tibb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tibble.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ibble.tidyverse.org/reference/tibb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tartingToR.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taInput.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715" y="2725874"/>
            <a:ext cx="4676569" cy="134779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CTIS 365: Applied Data Analysis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Burcu Alper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8142" y="4053758"/>
            <a:ext cx="4379725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 Burcu Alper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 office: E114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e-mail: burcu.alper@bilkent.edu.tr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75" y="1580694"/>
            <a:ext cx="8528248" cy="9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50888" y="1719263"/>
            <a:ext cx="5157787" cy="368458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c()	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r</a:t>
            </a:r>
            <a:r>
              <a:rPr lang="en-US" sz="2000" dirty="0" smtClean="0"/>
              <a:t>ep()		Creates a vector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seq</a:t>
            </a:r>
            <a:r>
              <a:rPr lang="en-US" sz="2000" dirty="0" smtClean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s.numeric</a:t>
            </a:r>
            <a:r>
              <a:rPr lang="en-US" sz="2000" dirty="0" smtClean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s.integer</a:t>
            </a:r>
            <a:r>
              <a:rPr lang="en-US" sz="2000" dirty="0" smtClean="0"/>
              <a:t>()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is.double</a:t>
            </a:r>
            <a:r>
              <a:rPr lang="en-US" sz="2000" dirty="0" smtClean="0"/>
              <a:t>()                 Returns a Boolean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is.character</a:t>
            </a:r>
            <a:r>
              <a:rPr lang="en-US" sz="2000" dirty="0" smtClean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m</a:t>
            </a:r>
            <a:r>
              <a:rPr lang="en-US" sz="2000" dirty="0" smtClean="0"/>
              <a:t>ean()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colSums</a:t>
            </a:r>
            <a:r>
              <a:rPr lang="en-US" sz="2000" dirty="0" smtClean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rowSums</a:t>
            </a:r>
            <a:r>
              <a:rPr lang="en-US" sz="2000" dirty="0" smtClean="0"/>
              <a:t>()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3799" y="1690688"/>
            <a:ext cx="5672015" cy="41875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print()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l</a:t>
            </a:r>
            <a:r>
              <a:rPr lang="en-US" sz="2000" dirty="0" smtClean="0"/>
              <a:t>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s</a:t>
            </a:r>
            <a:r>
              <a:rPr lang="en-US" sz="2000" dirty="0" smtClean="0"/>
              <a:t>um()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typeof</a:t>
            </a:r>
            <a:r>
              <a:rPr lang="en-US" sz="20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sqrt</a:t>
            </a:r>
            <a:r>
              <a:rPr lang="en-US" sz="20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paste()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as.character</a:t>
            </a:r>
            <a:r>
              <a:rPr lang="en-US" sz="20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as.logical</a:t>
            </a:r>
            <a:r>
              <a:rPr lang="en-US" sz="2000" dirty="0" smtClean="0"/>
              <a:t>()	      Parses the variable (</a:t>
            </a:r>
            <a:r>
              <a:rPr lang="en-US" sz="1600" dirty="0" smtClean="0"/>
              <a:t>coercion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as.integer</a:t>
            </a:r>
            <a:r>
              <a:rPr lang="en-US" sz="2000" dirty="0"/>
              <a:t>()</a:t>
            </a:r>
          </a:p>
        </p:txBody>
      </p:sp>
      <p:sp>
        <p:nvSpPr>
          <p:cNvPr id="8" name="Right Brace 7"/>
          <p:cNvSpPr/>
          <p:nvPr/>
        </p:nvSpPr>
        <p:spPr>
          <a:xfrm>
            <a:off x="2225797" y="2880519"/>
            <a:ext cx="4318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1600200" y="1833563"/>
            <a:ext cx="431800" cy="8207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7992155" y="4876801"/>
            <a:ext cx="431800" cy="751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596" y="5628032"/>
            <a:ext cx="841375" cy="910880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Burcu Alper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2242" y="283420"/>
            <a:ext cx="3394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0">
              <a:spcBef>
                <a:spcPts val="0"/>
              </a:spcBef>
              <a:spcAft>
                <a:spcPts val="0"/>
              </a:spcAft>
              <a:tabLst>
                <a:tab pos="800100" algn="l"/>
              </a:tabLst>
            </a:pPr>
            <a:r>
              <a:rPr lang="tr-TR" sz="3600" b="1" u="sng" dirty="0"/>
              <a:t>Variable Types</a:t>
            </a:r>
            <a:endParaRPr lang="en-US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993" y="1175936"/>
            <a:ext cx="130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endParaRPr lang="en-US" sz="28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9"/>
          <a:stretch/>
        </p:blipFill>
        <p:spPr bwMode="auto">
          <a:xfrm>
            <a:off x="6306985" y="2068259"/>
            <a:ext cx="2910703" cy="2517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18847" y="2331297"/>
            <a:ext cx="3657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8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&amp; 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are variables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Types of variables?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is 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800100" algn="l"/>
              </a:tabLst>
            </a:pP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5773" y="1356282"/>
            <a:ext cx="2136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0">
              <a:spcBef>
                <a:spcPts val="0"/>
              </a:spcBef>
              <a:spcAft>
                <a:spcPts val="0"/>
              </a:spcAft>
              <a:tabLst>
                <a:tab pos="800100" algn="l"/>
              </a:tabLst>
            </a:pPr>
            <a:r>
              <a:rPr lang="tr-TR" sz="28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r>
              <a:rPr lang="tr-TR" sz="2800" b="1" u="sng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29" y="205859"/>
            <a:ext cx="486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0">
              <a:spcBef>
                <a:spcPts val="0"/>
              </a:spcBef>
              <a:spcAft>
                <a:spcPts val="0"/>
              </a:spcAft>
              <a:tabLst>
                <a:tab pos="800100" algn="l"/>
              </a:tabLst>
            </a:pPr>
            <a:r>
              <a:rPr lang="en-US" sz="3600" b="1" u="sng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</a:t>
            </a:r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iable Types (cont.)</a:t>
            </a:r>
            <a:endParaRPr lang="en-US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8" y="2190014"/>
            <a:ext cx="2752725" cy="2272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4098052" y="1356282"/>
            <a:ext cx="7990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indent="0">
              <a:spcBef>
                <a:spcPts val="0"/>
              </a:spcBef>
              <a:spcAft>
                <a:spcPts val="0"/>
              </a:spcAft>
              <a:tabLst>
                <a:tab pos="800100" algn="l"/>
              </a:tabLst>
            </a:pPr>
            <a:r>
              <a:rPr lang="tr-TR" sz="2800" b="1" u="sng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Character: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</a:t>
            </a:r>
            <a:r>
              <a:rPr lang="tr-TR" sz="2800" b="1" u="sng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</a:t>
            </a:r>
            <a:r>
              <a:rPr lang="en-US" sz="2800" b="1" u="sng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95" y="2190014"/>
            <a:ext cx="2873828" cy="2272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396" y="2190014"/>
            <a:ext cx="2682971" cy="2272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+mn-lt"/>
                <a:ea typeface="+mn-ea"/>
                <a:cs typeface="+mn-cs"/>
              </a:rPr>
              <a:t>Some Functions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8050" b="36694"/>
          <a:stretch/>
        </p:blipFill>
        <p:spPr>
          <a:xfrm>
            <a:off x="707572" y="1119414"/>
            <a:ext cx="5061857" cy="40277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5336241"/>
            <a:ext cx="901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</a:t>
            </a:r>
            <a:r>
              <a:rPr lang="tr-T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</a:t>
            </a:r>
            <a:r>
              <a:rPr lang="tr-T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assigned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value </a:t>
            </a:r>
            <a:r>
              <a:rPr lang="tr-T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used a variable, it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tr-T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always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kept in memory, </a:t>
            </a:r>
            <a:r>
              <a:rPr lang="tr-T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when we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done using the </a:t>
            </a:r>
            <a:r>
              <a:rPr lang="tr-T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from the memory</a:t>
            </a:r>
            <a:r>
              <a:rPr lang="tr-T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529" y="1221014"/>
            <a:ext cx="5876471" cy="3513137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Coercion</a:t>
            </a:r>
            <a:endParaRPr lang="en-US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071" y="1531031"/>
            <a:ext cx="5383858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174171"/>
            <a:ext cx="10515600" cy="2537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tr-TR" b="1" u="sng" dirty="0" smtClean="0"/>
              <a:t>Logical </a:t>
            </a:r>
            <a:r>
              <a:rPr lang="tr-TR" b="1" u="sng" dirty="0"/>
              <a:t>Variables and Operators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1140224"/>
            <a:ext cx="4669971" cy="4942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50" y="1269178"/>
            <a:ext cx="4316186" cy="4503846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92799" y="304075"/>
            <a:ext cx="1606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716" y="1382257"/>
            <a:ext cx="3034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Sequence of data elements  </a:t>
            </a:r>
          </a:p>
          <a:p>
            <a:r>
              <a:rPr lang="en-US" dirty="0" smtClean="0"/>
              <a:t>● Same basic type </a:t>
            </a:r>
          </a:p>
          <a:p>
            <a:r>
              <a:rPr lang="en-US" dirty="0" smtClean="0"/>
              <a:t>● Character, numeric, logical</a:t>
            </a:r>
          </a:p>
          <a:p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56585" y="1382257"/>
            <a:ext cx="4097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● Vectors are homogeneous  </a:t>
            </a:r>
          </a:p>
          <a:p>
            <a:r>
              <a:rPr lang="en-US" dirty="0"/>
              <a:t>● Only elements of the same type </a:t>
            </a:r>
          </a:p>
          <a:p>
            <a:r>
              <a:rPr lang="en-US" dirty="0" smtClean="0"/>
              <a:t>● </a:t>
            </a:r>
            <a:r>
              <a:rPr lang="en-US" dirty="0"/>
              <a:t>Automatic coercion if necessary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1" y="2582586"/>
            <a:ext cx="5842026" cy="34840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57" y="3193823"/>
            <a:ext cx="5205358" cy="1680210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2425" y="5155748"/>
            <a:ext cx="841375" cy="9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+mn-lt"/>
              </a:rPr>
              <a:t>Rename </a:t>
            </a:r>
            <a:r>
              <a:rPr lang="en-US" sz="3600" dirty="0">
                <a:latin typeface="+mn-lt"/>
              </a:rPr>
              <a:t>a</a:t>
            </a:r>
            <a:r>
              <a:rPr lang="en-US" sz="3600" dirty="0" smtClean="0">
                <a:latin typeface="+mn-lt"/>
              </a:rPr>
              <a:t> Vector Columns by Using names()</a:t>
            </a:r>
            <a:endParaRPr lang="en-US" sz="3600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883446"/>
            <a:ext cx="5839925" cy="36669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Vectorized </a:t>
            </a:r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Operations</a:t>
            </a:r>
            <a:endParaRPr lang="en-US" sz="36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dirty="0" smtClean="0"/>
              <a:t>Vectorized Approach</a:t>
            </a:r>
          </a:p>
          <a:p>
            <a:pPr marL="457200" lvl="1" indent="0">
              <a:buNone/>
            </a:pPr>
            <a:r>
              <a:rPr lang="en-US" dirty="0" smtClean="0"/>
              <a:t>When you perform an arrhythmic operation, you can simply assign the result to another vector.</a:t>
            </a:r>
          </a:p>
          <a:p>
            <a:pPr marL="457200" lvl="1" indent="0">
              <a:buNone/>
            </a:pPr>
            <a:r>
              <a:rPr lang="en-US" i="1" dirty="0" smtClean="0"/>
              <a:t>Ex: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myVectorizedvector</a:t>
            </a:r>
            <a:r>
              <a:rPr lang="en-US" dirty="0" smtClean="0"/>
              <a:t>  &lt;- </a:t>
            </a:r>
            <a:r>
              <a:rPr lang="en-US" dirty="0" err="1" smtClean="0"/>
              <a:t>myfirstvector</a:t>
            </a:r>
            <a:r>
              <a:rPr lang="en-US" dirty="0" smtClean="0"/>
              <a:t> * </a:t>
            </a:r>
            <a:r>
              <a:rPr lang="en-US" dirty="0" err="1" smtClean="0"/>
              <a:t>mysecondvector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De-Vectorized Approach</a:t>
            </a:r>
          </a:p>
          <a:p>
            <a:pPr marL="457200" lvl="1" indent="0">
              <a:buNone/>
            </a:pPr>
            <a:r>
              <a:rPr lang="en-US" dirty="0" smtClean="0"/>
              <a:t>Perform the operation for all elements in the vector one by one and assign to another vector.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Reading a Text </a:t>
            </a:r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file to a Vector</a:t>
            </a:r>
            <a:endParaRPr lang="en-US" sz="36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445" y="2704368"/>
            <a:ext cx="9378461" cy="1398709"/>
          </a:xfrm>
        </p:spPr>
        <p:txBody>
          <a:bodyPr/>
          <a:lstStyle/>
          <a:p>
            <a:r>
              <a:rPr lang="en-US" dirty="0" err="1" smtClean="0"/>
              <a:t>ChrVector</a:t>
            </a:r>
            <a:r>
              <a:rPr lang="en-US" dirty="0" smtClean="0"/>
              <a:t> </a:t>
            </a:r>
            <a:r>
              <a:rPr lang="en-US" dirty="0"/>
              <a:t>&lt;- scan</a:t>
            </a:r>
            <a:r>
              <a:rPr lang="en-US" dirty="0" smtClean="0"/>
              <a:t>("</a:t>
            </a:r>
            <a:r>
              <a:rPr lang="en-US" dirty="0" err="1" smtClean="0"/>
              <a:t>nameOfFile</a:t>
            </a:r>
            <a:r>
              <a:rPr lang="en-US" dirty="0" smtClean="0"/>
              <a:t>", </a:t>
            </a:r>
            <a:r>
              <a:rPr lang="en-US" dirty="0"/>
              <a:t>character(), quote = " ")</a:t>
            </a:r>
          </a:p>
          <a:p>
            <a:r>
              <a:rPr lang="en-US" dirty="0" err="1" smtClean="0"/>
              <a:t>NumericVector</a:t>
            </a:r>
            <a:r>
              <a:rPr lang="en-US" dirty="0" smtClean="0"/>
              <a:t> &lt;- </a:t>
            </a:r>
            <a:r>
              <a:rPr lang="en-US" dirty="0"/>
              <a:t>scan</a:t>
            </a:r>
            <a:r>
              <a:rPr lang="en-US" dirty="0" smtClean="0"/>
              <a:t>("</a:t>
            </a:r>
            <a:r>
              <a:rPr lang="en-US" dirty="0" err="1" smtClean="0"/>
              <a:t>nameOfFile</a:t>
            </a:r>
            <a:r>
              <a:rPr lang="en-US" dirty="0" smtClean="0"/>
              <a:t>", </a:t>
            </a:r>
            <a:r>
              <a:rPr lang="en-US" dirty="0"/>
              <a:t>numeric(), quote = " ")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067846"/>
              </p:ext>
            </p:extLst>
          </p:nvPr>
        </p:nvGraphicFramePr>
        <p:xfrm>
          <a:off x="489744" y="465992"/>
          <a:ext cx="11212512" cy="538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256"/>
                <a:gridCol w="5606256"/>
              </a:tblGrid>
              <a:tr h="63709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Course Code &amp; Name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CTIS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365: Applied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Data Analysis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8628">
                <a:tc>
                  <a:txBody>
                    <a:bodyPr/>
                    <a:lstStyle/>
                    <a:p>
                      <a:pPr algn="ctr"/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Instructor</a:t>
                      </a:r>
                    </a:p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Seyid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Amjad Ali           office:C202</a:t>
                      </a:r>
                    </a:p>
                    <a:p>
                      <a:pPr algn="l"/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     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e-mail: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syedali@bilkent.edu.tr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45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Assistant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Burcu Alper                 office: E114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e-mail: burcu.alper@bilkent.edu.tr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061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Course Grading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92200"/>
              </p:ext>
            </p:extLst>
          </p:nvPr>
        </p:nvGraphicFramePr>
        <p:xfrm>
          <a:off x="6486525" y="2804386"/>
          <a:ext cx="46101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862"/>
                <a:gridCol w="1018003"/>
                <a:gridCol w="1774235"/>
              </a:tblGrid>
              <a:tr h="2688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Count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Total Contribution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In-class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Participation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In-lab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Participation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8%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8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Lab Quiz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12%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8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Lab Exam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12%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8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Midterm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8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Term Project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12%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8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Final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Matrices</a:t>
            </a:r>
            <a:endParaRPr lang="en-US" sz="36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025"/>
            <a:ext cx="11087100" cy="2047875"/>
          </a:xfrm>
        </p:spPr>
        <p:txBody>
          <a:bodyPr>
            <a:normAutofit/>
          </a:bodyPr>
          <a:lstStyle/>
          <a:p>
            <a:r>
              <a:rPr lang="en-US" sz="2000" dirty="0"/>
              <a:t>A matrix is a collection of data elements arranged in a two-dimensional rectangular layout. </a:t>
            </a:r>
          </a:p>
          <a:p>
            <a:pPr marL="0" indent="0">
              <a:buNone/>
            </a:pPr>
            <a:r>
              <a:rPr lang="en-US" sz="2000" dirty="0"/>
              <a:t>Building a </a:t>
            </a:r>
            <a:r>
              <a:rPr lang="en-US" sz="2000" dirty="0" smtClean="0"/>
              <a:t>matrix in three way;</a:t>
            </a:r>
            <a:endParaRPr lang="en-US" sz="20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000" dirty="0"/>
              <a:t>matrix</a:t>
            </a:r>
            <a:r>
              <a:rPr lang="en-US" sz="2000" dirty="0" smtClean="0"/>
              <a:t>()</a:t>
            </a: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ym typeface="Wingdings" panose="05000000000000000000" pitchFamily="2" charset="2"/>
              </a:rPr>
              <a:t>   </a:t>
            </a:r>
            <a:r>
              <a:rPr lang="en-US" sz="2000" dirty="0" smtClean="0"/>
              <a:t>It </a:t>
            </a:r>
            <a:r>
              <a:rPr lang="en-US" sz="2000" dirty="0"/>
              <a:t>bends the vector to fit in the </a:t>
            </a:r>
            <a:r>
              <a:rPr lang="en-US" sz="2000" dirty="0" smtClean="0"/>
              <a:t>matrix</a:t>
            </a:r>
            <a:endParaRPr lang="en-US" sz="2000" dirty="0"/>
          </a:p>
          <a:p>
            <a:pPr marL="514350" indent="-514350">
              <a:buAutoNum type="arabicParenR"/>
            </a:pPr>
            <a:r>
              <a:rPr lang="en-US" sz="2000" dirty="0" err="1"/>
              <a:t>rbind</a:t>
            </a:r>
            <a:r>
              <a:rPr lang="en-US" sz="2000" dirty="0" smtClean="0"/>
              <a:t>()      </a:t>
            </a:r>
            <a:r>
              <a:rPr lang="en-US" sz="2000" dirty="0" smtClean="0">
                <a:sym typeface="Wingdings" panose="05000000000000000000" pitchFamily="2" charset="2"/>
              </a:rPr>
              <a:t>   Binds the vectors </a:t>
            </a:r>
            <a:r>
              <a:rPr lang="en-US" sz="2000" i="1" dirty="0" smtClean="0">
                <a:sym typeface="Wingdings" panose="05000000000000000000" pitchFamily="2" charset="2"/>
              </a:rPr>
              <a:t>row </a:t>
            </a:r>
            <a:r>
              <a:rPr lang="en-US" sz="2000" dirty="0" smtClean="0">
                <a:sym typeface="Wingdings" panose="05000000000000000000" pitchFamily="2" charset="2"/>
              </a:rPr>
              <a:t>wise.</a:t>
            </a:r>
            <a:endParaRPr lang="en-US" sz="2000" dirty="0"/>
          </a:p>
          <a:p>
            <a:pPr marL="514350" indent="-514350">
              <a:buAutoNum type="arabicParenR"/>
            </a:pPr>
            <a:r>
              <a:rPr lang="en-US" sz="2000" dirty="0" err="1"/>
              <a:t>cbind</a:t>
            </a:r>
            <a:r>
              <a:rPr lang="en-US" sz="2000" dirty="0" smtClean="0"/>
              <a:t>()      </a:t>
            </a:r>
            <a:r>
              <a:rPr lang="en-US" sz="2000" dirty="0" smtClean="0">
                <a:sym typeface="Wingdings" panose="05000000000000000000" pitchFamily="2" charset="2"/>
              </a:rPr>
              <a:t>   Binds the vectors </a:t>
            </a:r>
            <a:r>
              <a:rPr lang="en-US" sz="2000" i="1" dirty="0" smtClean="0">
                <a:sym typeface="Wingdings" panose="05000000000000000000" pitchFamily="2" charset="2"/>
              </a:rPr>
              <a:t>column</a:t>
            </a:r>
            <a:r>
              <a:rPr lang="en-US" sz="2000" dirty="0" smtClean="0">
                <a:sym typeface="Wingdings" panose="05000000000000000000" pitchFamily="2" charset="2"/>
              </a:rPr>
              <a:t> wise.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25" y="5303838"/>
            <a:ext cx="841375" cy="9108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CTIS365-Applied Data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2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Naming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3395"/>
            <a:ext cx="10732477" cy="922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give names for rows and columns instead of index numbers in R. </a:t>
            </a:r>
            <a:r>
              <a:rPr lang="en-US" sz="2400" dirty="0" smtClean="0"/>
              <a:t>Although, </a:t>
            </a:r>
            <a:r>
              <a:rPr lang="en-US" sz="2400" dirty="0"/>
              <a:t>we </a:t>
            </a:r>
            <a:r>
              <a:rPr lang="en-US" sz="2400" dirty="0" smtClean="0"/>
              <a:t>can give </a:t>
            </a:r>
            <a:r>
              <a:rPr lang="en-US" sz="2400" dirty="0"/>
              <a:t>a name for rows and columns, the indexation with numbers will stay.</a:t>
            </a:r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301" y="2310444"/>
            <a:ext cx="841375" cy="9108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CTIS365-Applied Data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21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199" y="24847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Subsetting</a:t>
            </a:r>
            <a:endParaRPr lang="en-US" sz="36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9" y="4047177"/>
            <a:ext cx="10732477" cy="922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It basically comes down to selecting parts of the matrices or vectors to end up with a new vector or new matrix.</a:t>
            </a:r>
            <a:endParaRPr lang="en-US" sz="2400" dirty="0"/>
          </a:p>
        </p:txBody>
      </p:sp>
      <p:pic>
        <p:nvPicPr>
          <p:cNvPr id="10" name="Picture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300" y="5339666"/>
            <a:ext cx="841375" cy="9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Frames</a:t>
            </a:r>
            <a:endParaRPr lang="en-US" sz="36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17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 data </a:t>
            </a:r>
            <a:r>
              <a:rPr lang="en-US" sz="2400" dirty="0" smtClean="0"/>
              <a:t>frame</a:t>
            </a:r>
            <a:r>
              <a:rPr lang="en-US" sz="2400" dirty="0"/>
              <a:t> is used for storing data tables. It is a list of vectors of </a:t>
            </a:r>
            <a:r>
              <a:rPr lang="en-US" sz="2400" dirty="0" smtClean="0"/>
              <a:t>equal </a:t>
            </a:r>
            <a:r>
              <a:rPr lang="en-US" sz="2400" dirty="0"/>
              <a:t>length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57" y="2551427"/>
            <a:ext cx="6616960" cy="2262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8464" y="4814370"/>
            <a:ext cx="631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frame has the ability to store vectors of different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Elements in the same column should be of same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columns in a data frame should have same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24577" y="5077327"/>
            <a:ext cx="959556" cy="462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22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Burcu Alper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CTIS365-Applied Data Analysis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36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Adding Row and Column to </a:t>
            </a:r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Frame</a:t>
            </a:r>
            <a:endParaRPr lang="en-US" sz="36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new column </a:t>
            </a:r>
          </a:p>
          <a:p>
            <a:pPr lvl="1"/>
            <a:r>
              <a:rPr lang="en-US" dirty="0" smtClean="0"/>
              <a:t>by using $ sign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people$height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height  </a:t>
            </a:r>
            <a:r>
              <a:rPr lang="en-US" dirty="0" smtClean="0"/>
              <a:t># assigning new column to the people data frame and putting the vector as the last column. </a:t>
            </a:r>
            <a:r>
              <a:rPr lang="en-US" dirty="0" smtClean="0">
                <a:solidFill>
                  <a:srgbClr val="0070C0"/>
                </a:solidFill>
              </a:rPr>
              <a:t>If the column name contains a space, use double quotes.</a:t>
            </a:r>
            <a:endParaRPr lang="en-US" sz="2800" dirty="0" smtClean="0">
              <a:solidFill>
                <a:srgbClr val="0070C0"/>
              </a:solidFill>
            </a:endParaRPr>
          </a:p>
          <a:p>
            <a:pPr lvl="1"/>
            <a:r>
              <a:rPr lang="en-US" dirty="0"/>
              <a:t>by using double </a:t>
            </a:r>
            <a:r>
              <a:rPr lang="en-US" dirty="0" smtClean="0"/>
              <a:t>brackets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people[[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&lt;- height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using </a:t>
            </a:r>
            <a:r>
              <a:rPr lang="en-US" dirty="0" err="1"/>
              <a:t>cbind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people,weight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#adding the weight vector as the last column i</a:t>
            </a:r>
            <a:r>
              <a:rPr lang="en-US" dirty="0" smtClean="0"/>
              <a:t>n </a:t>
            </a:r>
            <a:r>
              <a:rPr lang="en-US" dirty="0"/>
              <a:t>people </a:t>
            </a:r>
            <a:r>
              <a:rPr lang="en-US" dirty="0" smtClean="0"/>
              <a:t>data frame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23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Burcu Alper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CTIS365-Applied Data Analysis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484"/>
            <a:ext cx="10817646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Adding Row and Column to </a:t>
            </a:r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Frame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010"/>
            <a:ext cx="10515600" cy="1446385"/>
          </a:xfrm>
        </p:spPr>
        <p:txBody>
          <a:bodyPr>
            <a:normAutofit/>
          </a:bodyPr>
          <a:lstStyle/>
          <a:p>
            <a:r>
              <a:rPr lang="en-US" dirty="0"/>
              <a:t>Adding new </a:t>
            </a:r>
            <a:r>
              <a:rPr lang="en-US" dirty="0" smtClean="0"/>
              <a:t>row</a:t>
            </a:r>
            <a:endParaRPr lang="en-US" dirty="0"/>
          </a:p>
          <a:p>
            <a:pPr lvl="1"/>
            <a:r>
              <a:rPr lang="en-US" dirty="0" smtClean="0"/>
              <a:t>New row should be a data frame also</a:t>
            </a:r>
          </a:p>
          <a:p>
            <a:pPr lvl="1"/>
            <a:r>
              <a:rPr lang="en-US" dirty="0" smtClean="0"/>
              <a:t>Before adding new row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improve the definition of the new row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7177" y="2852395"/>
            <a:ext cx="10817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Sorting a data frame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255922" y="4114113"/>
            <a:ext cx="9364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2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ort()</a:t>
            </a:r>
          </a:p>
          <a:p>
            <a:pPr lvl="1"/>
            <a:r>
              <a:rPr lang="en-US" dirty="0" smtClean="0"/>
              <a:t>With this function, only the selected column will be sorted and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order()</a:t>
            </a:r>
          </a:p>
          <a:p>
            <a:pPr lvl="1"/>
            <a:r>
              <a:rPr lang="en-US" dirty="0" smtClean="0"/>
              <a:t>Order only the selected column but returns a vector with the ranked position of each element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470" y="5508306"/>
            <a:ext cx="841375" cy="910880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Burcu Alper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CTIS365-Applied Data Analysis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Tibble</a:t>
            </a:r>
            <a:endParaRPr lang="en-US" sz="36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Tibbles are a modern take on data frames. </a:t>
            </a:r>
            <a:r>
              <a:rPr lang="en-US" dirty="0" smtClean="0"/>
              <a:t>they </a:t>
            </a:r>
            <a:r>
              <a:rPr lang="en-US" dirty="0"/>
              <a:t>tweak some older </a:t>
            </a:r>
            <a:r>
              <a:rPr lang="en-US" dirty="0" smtClean="0"/>
              <a:t>behaviors </a:t>
            </a:r>
            <a:r>
              <a:rPr lang="en-US" dirty="0"/>
              <a:t>to make life a </a:t>
            </a:r>
            <a:r>
              <a:rPr lang="en-US" dirty="0" smtClean="0"/>
              <a:t>little </a:t>
            </a:r>
            <a:r>
              <a:rPr lang="en-US" dirty="0"/>
              <a:t>easier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install the package to use the </a:t>
            </a:r>
            <a:r>
              <a:rPr lang="en-US" dirty="0" err="1" smtClean="0"/>
              <a:t>tibble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15" y="3367316"/>
            <a:ext cx="8343326" cy="190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6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Tibble (Usage)</a:t>
            </a:r>
            <a:endParaRPr lang="en-US" sz="36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4197" y="1044182"/>
            <a:ext cx="10540999" cy="489364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Create a </a:t>
            </a:r>
            <a:r>
              <a:rPr lang="en-US" altLang="en-US" sz="2400" dirty="0" err="1">
                <a:latin typeface="+mn-lt"/>
              </a:rPr>
              <a:t>tibble</a:t>
            </a:r>
            <a:r>
              <a:rPr lang="en-US" altLang="en-US" sz="2400" dirty="0">
                <a:latin typeface="+mn-lt"/>
              </a:rPr>
              <a:t> from an existing object with </a:t>
            </a:r>
            <a:r>
              <a:rPr lang="en-US" altLang="en-US" sz="2400" dirty="0" err="1">
                <a:latin typeface="+mn-lt"/>
                <a:hlinkClick r:id="rId2"/>
              </a:rPr>
              <a:t>as_tibble</a:t>
            </a:r>
            <a:r>
              <a:rPr lang="en-US" altLang="en-US" sz="2400" dirty="0">
                <a:latin typeface="+mn-lt"/>
                <a:hlinkClick r:id="rId2"/>
              </a:rPr>
              <a:t>()</a:t>
            </a:r>
            <a:r>
              <a:rPr lang="en-US" altLang="en-US" sz="2400" dirty="0">
                <a:latin typeface="+mn-lt"/>
              </a:rPr>
              <a:t>: </a:t>
            </a:r>
            <a:endParaRPr lang="en-US" altLang="en-US" sz="2400" dirty="0" smtClean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 smtClean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 smtClean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 smtClean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 smtClean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 smtClean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 smtClean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 smtClean="0">
                <a:latin typeface="+mn-lt"/>
              </a:rPr>
              <a:t>This </a:t>
            </a:r>
            <a:r>
              <a:rPr lang="en-US" sz="2400" dirty="0">
                <a:latin typeface="+mn-lt"/>
              </a:rPr>
              <a:t>will work for reasonable inputs that are already </a:t>
            </a:r>
            <a:r>
              <a:rPr lang="en-US" sz="2400" dirty="0" err="1">
                <a:latin typeface="+mn-lt"/>
              </a:rPr>
              <a:t>data.frames</a:t>
            </a:r>
            <a:r>
              <a:rPr lang="en-US" sz="2400" dirty="0">
                <a:latin typeface="+mn-lt"/>
              </a:rPr>
              <a:t>, lists, matrices, or </a:t>
            </a:r>
            <a:r>
              <a:rPr lang="en-US" sz="2400" dirty="0" smtClean="0">
                <a:latin typeface="+mn-lt"/>
              </a:rPr>
              <a:t>tables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171"/>
            <a:ext cx="5941703" cy="3460669"/>
          </a:xfrm>
          <a:prstGeom prst="rect">
            <a:avLst/>
          </a:prstGeom>
        </p:spPr>
      </p:pic>
      <p:pic>
        <p:nvPicPr>
          <p:cNvPr id="10" name="Picture 9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112" y="5388899"/>
            <a:ext cx="841375" cy="9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22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Tibble (Usage)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3564"/>
            <a:ext cx="10515600" cy="3601521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444444"/>
                </a:solidFill>
              </a:rPr>
              <a:t>You </a:t>
            </a:r>
            <a:r>
              <a:rPr lang="en-US" altLang="en-US" dirty="0">
                <a:solidFill>
                  <a:srgbClr val="444444"/>
                </a:solidFill>
              </a:rPr>
              <a:t>can also create a new </a:t>
            </a:r>
            <a:r>
              <a:rPr lang="en-US" altLang="en-US" dirty="0" err="1">
                <a:solidFill>
                  <a:srgbClr val="444444"/>
                </a:solidFill>
              </a:rPr>
              <a:t>tibble</a:t>
            </a:r>
            <a:r>
              <a:rPr lang="en-US" altLang="en-US" dirty="0">
                <a:solidFill>
                  <a:srgbClr val="444444"/>
                </a:solidFill>
              </a:rPr>
              <a:t> from column vectors with </a:t>
            </a:r>
            <a:r>
              <a:rPr lang="en-US" altLang="en-US" dirty="0" err="1">
                <a:solidFill>
                  <a:srgbClr val="375F84"/>
                </a:solidFill>
                <a:hlinkClick r:id="rId3"/>
              </a:rPr>
              <a:t>tibble</a:t>
            </a:r>
            <a:r>
              <a:rPr lang="en-US" altLang="en-US" dirty="0">
                <a:solidFill>
                  <a:srgbClr val="375F84"/>
                </a:solidFill>
                <a:hlinkClick r:id="rId3"/>
              </a:rPr>
              <a:t>()</a:t>
            </a:r>
            <a:r>
              <a:rPr lang="en-US" altLang="en-US" dirty="0">
                <a:solidFill>
                  <a:srgbClr val="444444"/>
                </a:solidFill>
              </a:rPr>
              <a:t>: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Burcu </a:t>
            </a:r>
            <a:r>
              <a:rPr lang="en-US" dirty="0" err="1" smtClean="0"/>
              <a:t>Alper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44" y="2554288"/>
            <a:ext cx="5048711" cy="32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7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4" y="767441"/>
            <a:ext cx="8535762" cy="53910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0308" y="6356350"/>
            <a:ext cx="7268307" cy="365125"/>
          </a:xfrm>
        </p:spPr>
        <p:txBody>
          <a:bodyPr/>
          <a:lstStyle/>
          <a:p>
            <a:pPr algn="l"/>
            <a:r>
              <a:rPr lang="en-US" smtClean="0"/>
              <a:t>Burcu Alper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804" y="376739"/>
            <a:ext cx="7729098" cy="60064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474414" y="2159000"/>
            <a:ext cx="1333500" cy="12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178804" y="4914900"/>
            <a:ext cx="1333500" cy="12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84701" y="2286000"/>
            <a:ext cx="12244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437" y="1987034"/>
            <a:ext cx="89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Script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7139" y="47429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09103" y="1987034"/>
            <a:ext cx="144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Workspace &amp;</a:t>
            </a:r>
          </a:p>
          <a:p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92B7BA7-5378-43FA-A140-3A923BD46A12}" type="slidenum">
              <a:rPr lang="en-US" smtClean="0"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pic>
        <p:nvPicPr>
          <p:cNvPr id="16" name="Picture 1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5902" y="5112266"/>
            <a:ext cx="1044575" cy="11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3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44" y="453117"/>
            <a:ext cx="6749143" cy="59032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b="1" dirty="0"/>
              <a:t>Meaning of </a:t>
            </a:r>
            <a:r>
              <a:rPr lang="en-US" b="1" dirty="0" smtClean="0"/>
              <a:t>S</a:t>
            </a:r>
            <a:r>
              <a:rPr lang="tr-TR" b="1" dirty="0" smtClean="0"/>
              <a:t>ome </a:t>
            </a:r>
            <a:r>
              <a:rPr lang="en-US" b="1" dirty="0" smtClean="0"/>
              <a:t>Symbols </a:t>
            </a:r>
            <a:r>
              <a:rPr lang="tr-TR" b="1" dirty="0" smtClean="0"/>
              <a:t>in </a:t>
            </a:r>
            <a:r>
              <a:rPr lang="tr-TR" b="1" dirty="0"/>
              <a:t>R</a:t>
            </a:r>
            <a:endParaRPr lang="en-US" b="1" dirty="0"/>
          </a:p>
          <a:p>
            <a:pPr lvl="0"/>
            <a:r>
              <a:rPr lang="en-US" dirty="0" smtClean="0"/>
              <a:t>"</a:t>
            </a:r>
            <a:r>
              <a:rPr lang="tr-TR" b="1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"</a:t>
            </a:r>
            <a:r>
              <a:rPr lang="tr-TR" dirty="0" smtClean="0"/>
              <a:t>:  </a:t>
            </a:r>
            <a:r>
              <a:rPr lang="en-US" dirty="0" smtClean="0"/>
              <a:t>Represents a </a:t>
            </a:r>
            <a:r>
              <a:rPr lang="tr-TR" dirty="0" smtClean="0"/>
              <a:t>comment </a:t>
            </a:r>
            <a:r>
              <a:rPr lang="tr-TR" dirty="0"/>
              <a:t>line in R, the </a:t>
            </a:r>
            <a:r>
              <a:rPr lang="en-US" dirty="0" smtClean="0"/>
              <a:t>code or text </a:t>
            </a:r>
            <a:r>
              <a:rPr lang="tr-TR" dirty="0" smtClean="0"/>
              <a:t>after </a:t>
            </a:r>
            <a:r>
              <a:rPr lang="tr-TR" dirty="0"/>
              <a:t>this sign will not affect the code execution of the </a:t>
            </a:r>
            <a:r>
              <a:rPr lang="en-US" dirty="0" smtClean="0"/>
              <a:t>R Script.</a:t>
            </a:r>
            <a:endParaRPr lang="en-US" dirty="0"/>
          </a:p>
          <a:p>
            <a:pPr lvl="0"/>
            <a:r>
              <a:rPr lang="en-US" dirty="0"/>
              <a:t>"</a:t>
            </a:r>
            <a:r>
              <a:rPr lang="tr-TR" b="1" dirty="0" smtClean="0">
                <a:solidFill>
                  <a:srgbClr val="FF0000"/>
                </a:solidFill>
              </a:rPr>
              <a:t>&lt;-</a:t>
            </a:r>
            <a:r>
              <a:rPr lang="en-US" dirty="0" smtClean="0"/>
              <a:t>"</a:t>
            </a:r>
            <a:r>
              <a:rPr lang="tr-TR" dirty="0" smtClean="0"/>
              <a:t>:  </a:t>
            </a:r>
            <a:r>
              <a:rPr lang="tr-TR" dirty="0"/>
              <a:t>is the assignment opperator in </a:t>
            </a:r>
            <a:r>
              <a:rPr lang="tr-TR" dirty="0" smtClean="0"/>
              <a:t>R</a:t>
            </a:r>
            <a:r>
              <a:rPr lang="tr-TR" dirty="0"/>
              <a:t>.</a:t>
            </a:r>
            <a:endParaRPr lang="en-US" dirty="0"/>
          </a:p>
          <a:p>
            <a:pPr lvl="0"/>
            <a:r>
              <a:rPr lang="en-US" dirty="0" smtClean="0"/>
              <a:t>"</a:t>
            </a:r>
            <a:r>
              <a:rPr lang="tr-TR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" </a:t>
            </a:r>
            <a:r>
              <a:rPr lang="tr-TR" dirty="0" smtClean="0"/>
              <a:t>: </a:t>
            </a:r>
            <a:r>
              <a:rPr lang="tr-TR" dirty="0"/>
              <a:t>to make sure that the variable is </a:t>
            </a:r>
            <a:r>
              <a:rPr lang="tr-TR" dirty="0" smtClean="0"/>
              <a:t>integer</a:t>
            </a:r>
            <a:endParaRPr lang="en-US" dirty="0" smtClean="0"/>
          </a:p>
          <a:p>
            <a:r>
              <a:rPr lang="tr-TR" dirty="0"/>
              <a:t>The </a:t>
            </a:r>
            <a:r>
              <a:rPr lang="en-US" dirty="0" smtClean="0"/>
              <a:t>"</a:t>
            </a:r>
            <a:r>
              <a:rPr lang="tr-TR" b="1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"</a:t>
            </a:r>
            <a:r>
              <a:rPr lang="tr-TR" dirty="0" smtClean="0"/>
              <a:t> </a:t>
            </a:r>
            <a:r>
              <a:rPr lang="tr-TR" dirty="0"/>
              <a:t>operator raies the number to its left to the power of the </a:t>
            </a:r>
            <a:r>
              <a:rPr lang="tr-TR" dirty="0" smtClean="0"/>
              <a:t>number </a:t>
            </a:r>
            <a:r>
              <a:rPr lang="tr-TR" dirty="0"/>
              <a:t>to its right.</a:t>
            </a:r>
            <a:endParaRPr lang="en-US" dirty="0"/>
          </a:p>
          <a:p>
            <a:r>
              <a:rPr lang="tr-TR" dirty="0" smtClean="0"/>
              <a:t>The </a:t>
            </a:r>
            <a:r>
              <a:rPr lang="tr-TR" dirty="0"/>
              <a:t>modulo (</a:t>
            </a:r>
            <a:r>
              <a:rPr lang="tr-TR" b="1" dirty="0">
                <a:solidFill>
                  <a:srgbClr val="FF0000"/>
                </a:solidFill>
              </a:rPr>
              <a:t>%%</a:t>
            </a:r>
            <a:r>
              <a:rPr lang="tr-TR" dirty="0"/>
              <a:t>) returns the remainder of the division of the number to the left by </a:t>
            </a:r>
            <a:r>
              <a:rPr lang="en-US" dirty="0" smtClean="0"/>
              <a:t>the </a:t>
            </a:r>
            <a:r>
              <a:rPr lang="tr-TR" dirty="0" smtClean="0"/>
              <a:t>number </a:t>
            </a:r>
            <a:r>
              <a:rPr lang="tr-TR" dirty="0"/>
              <a:t>on its right.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6" name="5C4EF6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72827" y="453117"/>
            <a:ext cx="3780973" cy="50545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5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Data Input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46" y="2206172"/>
            <a:ext cx="6926508" cy="2798056"/>
          </a:xfrm>
          <a:prstGeom prst="rect">
            <a:avLst/>
          </a:prstGeom>
        </p:spPr>
      </p:pic>
      <p:pic>
        <p:nvPicPr>
          <p:cNvPr id="9" name="Picture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730" y="5004228"/>
            <a:ext cx="1044575" cy="11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Workspace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5985"/>
          <a:stretch/>
        </p:blipFill>
        <p:spPr>
          <a:xfrm>
            <a:off x="334108" y="1690688"/>
            <a:ext cx="4624754" cy="417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7" y="2003547"/>
            <a:ext cx="62960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Variables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4856"/>
          <a:stretch/>
        </p:blipFill>
        <p:spPr>
          <a:xfrm>
            <a:off x="3227510" y="2663642"/>
            <a:ext cx="6543675" cy="2862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09572" y="1807833"/>
            <a:ext cx="346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 :  Store </a:t>
            </a:r>
            <a:r>
              <a:rPr lang="en-US" dirty="0"/>
              <a:t>a variable to reuse later </a:t>
            </a:r>
          </a:p>
        </p:txBody>
      </p:sp>
    </p:spTree>
    <p:extLst>
      <p:ext uri="{BB962C8B-B14F-4D97-AF65-F5344CB8AC3E}">
        <p14:creationId xmlns:p14="http://schemas.microsoft.com/office/powerpoint/2010/main" val="37504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R Script</a:t>
            </a:r>
            <a:endParaRPr lang="en-US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134" y="1690688"/>
            <a:ext cx="6438900" cy="4305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212" y="2051050"/>
            <a:ext cx="2886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● Text file with R commands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Automate your work</a:t>
            </a:r>
          </a:p>
        </p:txBody>
      </p:sp>
    </p:spTree>
    <p:extLst>
      <p:ext uri="{BB962C8B-B14F-4D97-AF65-F5344CB8AC3E}">
        <p14:creationId xmlns:p14="http://schemas.microsoft.com/office/powerpoint/2010/main" val="11201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893</Words>
  <Application>Microsoft Office PowerPoint</Application>
  <PresentationFormat>Widescreen</PresentationFormat>
  <Paragraphs>248</Paragraphs>
  <Slides>27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CTIS 365: Applied Data Analysis</vt:lpstr>
      <vt:lpstr>PowerPoint Presentation</vt:lpstr>
      <vt:lpstr>PowerPoint Presentation</vt:lpstr>
      <vt:lpstr>PowerPoint Presentation</vt:lpstr>
      <vt:lpstr>PowerPoint Presentation</vt:lpstr>
      <vt:lpstr>Data Input</vt:lpstr>
      <vt:lpstr>Workspace</vt:lpstr>
      <vt:lpstr>Variables</vt:lpstr>
      <vt:lpstr>R Script</vt:lpstr>
      <vt:lpstr>Functions in R</vt:lpstr>
      <vt:lpstr>PowerPoint Presentation</vt:lpstr>
      <vt:lpstr>PowerPoint Presentation</vt:lpstr>
      <vt:lpstr>Some Functions</vt:lpstr>
      <vt:lpstr>Coercion</vt:lpstr>
      <vt:lpstr> Logical Variables and Operators</vt:lpstr>
      <vt:lpstr>PowerPoint Presentation</vt:lpstr>
      <vt:lpstr>Rename a Vector Columns by Using names()</vt:lpstr>
      <vt:lpstr>Vectorized Operations</vt:lpstr>
      <vt:lpstr>Reading a Text file to a Vector</vt:lpstr>
      <vt:lpstr>Matrices</vt:lpstr>
      <vt:lpstr>Naming Dimensions</vt:lpstr>
      <vt:lpstr>Data Frames</vt:lpstr>
      <vt:lpstr>Adding Row and Column to Data Frame</vt:lpstr>
      <vt:lpstr>Adding Row and Column to Data Frame (cont.)</vt:lpstr>
      <vt:lpstr>Tibble</vt:lpstr>
      <vt:lpstr>Tibble (Usage)</vt:lpstr>
      <vt:lpstr>Tibble (Usage)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Burcu</cp:lastModifiedBy>
  <cp:revision>91</cp:revision>
  <dcterms:created xsi:type="dcterms:W3CDTF">2018-06-22T11:37:40Z</dcterms:created>
  <dcterms:modified xsi:type="dcterms:W3CDTF">2019-09-26T07:12:55Z</dcterms:modified>
</cp:coreProperties>
</file>