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62" r:id="rId4"/>
    <p:sldId id="266" r:id="rId5"/>
    <p:sldId id="267" r:id="rId6"/>
    <p:sldId id="264" r:id="rId7"/>
    <p:sldId id="265" r:id="rId8"/>
    <p:sldId id="259" r:id="rId9"/>
    <p:sldId id="269" r:id="rId10"/>
    <p:sldId id="273" r:id="rId11"/>
    <p:sldId id="274" r:id="rId12"/>
    <p:sldId id="275" r:id="rId13"/>
    <p:sldId id="276" r:id="rId14"/>
    <p:sldId id="263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5257C-178B-4F82-8F7F-427046697B5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3BD2D-21CF-4AEE-A4D6-CCBCBE8A6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A7C6-1113-4FFB-AEE1-5AAF3A18E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A7C6-1113-4FFB-AEE1-5AAF3A18E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3BD2D-21CF-4AEE-A4D6-CCBCBE8A61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2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C881-14A0-4473-8A38-CCC6C7E5F5E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FADD-9408-4E61-8E05-F796E6A63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lists.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actor.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ifElse.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creatingFunction.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715" y="2725874"/>
            <a:ext cx="4676569" cy="134779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CTIS 365: Applied Data Analysis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8142" y="4053758"/>
            <a:ext cx="4379725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 Burcu Alper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 office: E114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e-mail: burcu.alper@bilkent.edu.tr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75" y="1580694"/>
            <a:ext cx="8528248" cy="9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</a:t>
            </a:r>
            <a:r>
              <a:rPr lang="en-US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Import (</a:t>
            </a:r>
            <a:r>
              <a:rPr lang="en-US" b="1" u="sng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Cnt</a:t>
            </a:r>
            <a:r>
              <a:rPr lang="en-US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71345"/>
            <a:ext cx="113538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Read from a .txt file</a:t>
            </a:r>
          </a:p>
          <a:p>
            <a:pPr lvl="1"/>
            <a:r>
              <a:rPr lang="en-US" sz="2200" dirty="0" err="1"/>
              <a:t>read.delim</a:t>
            </a:r>
            <a:r>
              <a:rPr lang="en-US" sz="2200" dirty="0"/>
              <a:t>()</a:t>
            </a:r>
          </a:p>
          <a:p>
            <a:pPr marL="457200" lvl="1" indent="0">
              <a:buNone/>
            </a:pPr>
            <a:r>
              <a:rPr lang="en-US" sz="2200" dirty="0" smtClean="0"/>
              <a:t>    By </a:t>
            </a:r>
            <a:r>
              <a:rPr lang="en-US" sz="2200" dirty="0"/>
              <a:t>default it sets the </a:t>
            </a:r>
            <a:r>
              <a:rPr lang="en-US" sz="2200" dirty="0" err="1"/>
              <a:t>sep</a:t>
            </a:r>
            <a:r>
              <a:rPr lang="en-US" sz="2200" dirty="0"/>
              <a:t>(separator) argument to “\t” and header argument to TRUE.</a:t>
            </a:r>
          </a:p>
          <a:p>
            <a:pPr marL="457200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data </a:t>
            </a:r>
            <a:r>
              <a:rPr lang="en-US" sz="2200" dirty="0"/>
              <a:t>&lt;- </a:t>
            </a:r>
            <a:r>
              <a:rPr lang="en-US" sz="2200" dirty="0" err="1"/>
              <a:t>read.delim</a:t>
            </a:r>
            <a:r>
              <a:rPr lang="en-US" sz="2200" dirty="0"/>
              <a:t>(file=”</a:t>
            </a:r>
            <a:r>
              <a:rPr lang="en-US" sz="2200" dirty="0" err="1"/>
              <a:t>dataFile.txt”,header</a:t>
            </a:r>
            <a:r>
              <a:rPr lang="en-US" sz="2200" dirty="0"/>
              <a:t>=</a:t>
            </a:r>
            <a:r>
              <a:rPr lang="en-US" sz="2200" dirty="0" err="1"/>
              <a:t>FALSE,sep</a:t>
            </a:r>
            <a:r>
              <a:rPr lang="en-US" sz="2200" dirty="0"/>
              <a:t>=”,”)</a:t>
            </a:r>
          </a:p>
          <a:p>
            <a:pPr marL="457200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#</a:t>
            </a:r>
            <a:r>
              <a:rPr lang="en-US" sz="2200" dirty="0"/>
              <a:t>No header for dataFile.txt</a:t>
            </a:r>
          </a:p>
          <a:p>
            <a:pPr lvl="1"/>
            <a:r>
              <a:rPr lang="en-US" sz="2200" dirty="0" err="1"/>
              <a:t>read.table</a:t>
            </a:r>
            <a:r>
              <a:rPr lang="en-US" sz="2200" dirty="0" smtClean="0"/>
              <a:t>()</a:t>
            </a:r>
          </a:p>
          <a:p>
            <a:pPr marL="0" indent="0">
              <a:buNone/>
            </a:pPr>
            <a:r>
              <a:rPr lang="en-US" sz="2200" dirty="0" smtClean="0"/>
              <a:t>	By </a:t>
            </a:r>
            <a:r>
              <a:rPr lang="en-US" sz="2200" dirty="0"/>
              <a:t>default it sets the </a:t>
            </a:r>
            <a:r>
              <a:rPr lang="en-US" sz="2200" dirty="0" err="1"/>
              <a:t>sep</a:t>
            </a:r>
            <a:r>
              <a:rPr lang="en-US" sz="2200" dirty="0"/>
              <a:t>(separator) argument to “ ” and header argument to FALSE.</a:t>
            </a:r>
          </a:p>
          <a:p>
            <a:pPr marL="0" indent="0">
              <a:buNone/>
            </a:pPr>
            <a:r>
              <a:rPr lang="en-US" sz="2200" dirty="0"/>
              <a:t> </a:t>
            </a:r>
            <a:r>
              <a:rPr lang="en-US" sz="2200" dirty="0" smtClean="0"/>
              <a:t>		data </a:t>
            </a:r>
            <a:r>
              <a:rPr lang="en-US" sz="2200" dirty="0"/>
              <a:t>&lt;- </a:t>
            </a:r>
            <a:r>
              <a:rPr lang="en-US" sz="2200" dirty="0" err="1"/>
              <a:t>read.table</a:t>
            </a:r>
            <a:r>
              <a:rPr lang="en-US" sz="2200" dirty="0"/>
              <a:t>(file=”</a:t>
            </a:r>
            <a:r>
              <a:rPr lang="en-US" sz="2200" dirty="0" err="1"/>
              <a:t>myData.txt”,header</a:t>
            </a:r>
            <a:r>
              <a:rPr lang="en-US" sz="2200" dirty="0"/>
              <a:t>=</a:t>
            </a:r>
            <a:r>
              <a:rPr lang="en-US" sz="2200" dirty="0" err="1"/>
              <a:t>TRUE,sep</a:t>
            </a:r>
            <a:r>
              <a:rPr lang="en-US" sz="2200" dirty="0"/>
              <a:t>=”,”)</a:t>
            </a:r>
          </a:p>
          <a:p>
            <a:pPr marL="0" indent="0">
              <a:buNone/>
            </a:pPr>
            <a:r>
              <a:rPr lang="en-US" sz="2200" dirty="0"/>
              <a:t> </a:t>
            </a:r>
            <a:r>
              <a:rPr lang="en-US" sz="2200" dirty="0" smtClean="0"/>
              <a:t>	We can also </a:t>
            </a:r>
            <a:r>
              <a:rPr lang="en-US" sz="2200" dirty="0"/>
              <a:t>use </a:t>
            </a:r>
            <a:r>
              <a:rPr lang="en-US" sz="2200" dirty="0" err="1"/>
              <a:t>read.table</a:t>
            </a:r>
            <a:r>
              <a:rPr lang="en-US" sz="2200" dirty="0"/>
              <a:t>() function to read data from a </a:t>
            </a:r>
            <a:r>
              <a:rPr lang="en-US" sz="2200" dirty="0" err="1"/>
              <a:t>url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 smtClean="0"/>
              <a:t>		data </a:t>
            </a:r>
            <a:r>
              <a:rPr lang="en-US" sz="2200" dirty="0"/>
              <a:t>&lt;- </a:t>
            </a:r>
            <a:r>
              <a:rPr lang="en-US" sz="2200" dirty="0" err="1"/>
              <a:t>read.table</a:t>
            </a:r>
            <a:r>
              <a:rPr lang="en-US" sz="2200" dirty="0"/>
              <a:t>(</a:t>
            </a:r>
            <a:r>
              <a:rPr lang="en-US" sz="2200" dirty="0" err="1"/>
              <a:t>url</a:t>
            </a:r>
            <a:r>
              <a:rPr lang="en-US" sz="2200" dirty="0"/>
              <a:t>(</a:t>
            </a:r>
            <a:r>
              <a:rPr lang="en-US" sz="2200" dirty="0" err="1"/>
              <a:t>myUrl</a:t>
            </a:r>
            <a:r>
              <a:rPr lang="en-US" sz="2200" dirty="0"/>
              <a:t>),header = TRUE)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</a:t>
            </a:r>
            <a:r>
              <a:rPr lang="en-US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Import </a:t>
            </a:r>
            <a:r>
              <a:rPr lang="en-US" b="1" u="sng" dirty="0" smtClean="0"/>
              <a:t>(</a:t>
            </a:r>
            <a:r>
              <a:rPr lang="en-US" b="1" u="sng" dirty="0" err="1" smtClean="0"/>
              <a:t>Cnt</a:t>
            </a:r>
            <a:r>
              <a:rPr lang="en-US" b="1" u="sng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Read from an excel </a:t>
            </a:r>
            <a:r>
              <a:rPr lang="en-US" sz="2400" dirty="0" smtClean="0"/>
              <a:t>file with </a:t>
            </a:r>
            <a:r>
              <a:rPr lang="en-US" sz="2400" dirty="0" err="1" smtClean="0"/>
              <a:t>xlxs</a:t>
            </a:r>
            <a:r>
              <a:rPr lang="en-US" sz="2400" dirty="0" smtClean="0"/>
              <a:t> </a:t>
            </a:r>
            <a:r>
              <a:rPr lang="en-US" sz="2400" dirty="0" err="1" smtClean="0"/>
              <a:t>extention</a:t>
            </a:r>
            <a:r>
              <a:rPr lang="en-US" sz="2400" dirty="0" smtClean="0"/>
              <a:t>(</a:t>
            </a:r>
            <a:r>
              <a:rPr lang="en-US" sz="2400" dirty="0" err="1" smtClean="0"/>
              <a:t>xlxs</a:t>
            </a:r>
            <a:r>
              <a:rPr lang="en-US" sz="2400" dirty="0"/>
              <a:t>, </a:t>
            </a:r>
            <a:r>
              <a:rPr lang="en-US" sz="2400" dirty="0" err="1"/>
              <a:t>readxl</a:t>
            </a:r>
            <a:r>
              <a:rPr lang="en-US" sz="2400" dirty="0"/>
              <a:t> packages needed)</a:t>
            </a:r>
          </a:p>
          <a:p>
            <a:pPr lvl="1"/>
            <a:r>
              <a:rPr lang="en-US" dirty="0"/>
              <a:t>read.xlsx()</a:t>
            </a:r>
          </a:p>
          <a:p>
            <a:pPr marL="914400" lvl="2" indent="0">
              <a:buNone/>
            </a:pPr>
            <a:r>
              <a:rPr lang="en-US" sz="2400" dirty="0" err="1"/>
              <a:t>mydata</a:t>
            </a:r>
            <a:r>
              <a:rPr lang="en-US" sz="2400" dirty="0"/>
              <a:t> &lt;- read.xlsx(“meyExcel.xlsx”,1)#1 is for number of sheet</a:t>
            </a:r>
          </a:p>
          <a:p>
            <a:pPr marL="914400" lvl="2" indent="0">
              <a:buNone/>
            </a:pPr>
            <a:r>
              <a:rPr lang="en-US" sz="2400" dirty="0" err="1"/>
              <a:t>mydata</a:t>
            </a:r>
            <a:r>
              <a:rPr lang="en-US" sz="2400" dirty="0"/>
              <a:t> &lt;- read.xlsx(“meyExcel.</a:t>
            </a:r>
            <a:r>
              <a:rPr lang="en-US" sz="2400" dirty="0" err="1"/>
              <a:t>xlsx</a:t>
            </a:r>
            <a:r>
              <a:rPr lang="en-US" sz="2400" dirty="0"/>
              <a:t>”,</a:t>
            </a:r>
            <a:r>
              <a:rPr lang="en-US" sz="2400" dirty="0" err="1"/>
              <a:t>sheetName</a:t>
            </a:r>
            <a:r>
              <a:rPr lang="en-US" sz="2400" dirty="0"/>
              <a:t>=“sheet1</a:t>
            </a:r>
            <a:r>
              <a:rPr lang="en-US" sz="2400" dirty="0" smtClean="0"/>
              <a:t>”)</a:t>
            </a:r>
          </a:p>
          <a:p>
            <a:pPr lvl="2"/>
            <a:r>
              <a:rPr lang="en-US" sz="2400" dirty="0" smtClean="0"/>
              <a:t>we </a:t>
            </a:r>
            <a:r>
              <a:rPr lang="en-US" sz="2400" dirty="0"/>
              <a:t>can use </a:t>
            </a:r>
            <a:r>
              <a:rPr lang="en-US" sz="2400" dirty="0" err="1"/>
              <a:t>excel_sheets</a:t>
            </a:r>
            <a:r>
              <a:rPr lang="en-US" sz="2400" dirty="0"/>
              <a:t>() to get the names of sheet in the excel.</a:t>
            </a:r>
          </a:p>
          <a:p>
            <a:r>
              <a:rPr lang="en-US" sz="2400" dirty="0"/>
              <a:t>Read from an excel file with </a:t>
            </a:r>
            <a:r>
              <a:rPr lang="en-US" sz="2400" dirty="0" smtClean="0"/>
              <a:t>csv </a:t>
            </a:r>
            <a:r>
              <a:rPr lang="en-US" sz="2400" dirty="0" err="1" smtClean="0"/>
              <a:t>extention</a:t>
            </a:r>
            <a:endParaRPr lang="en-US" sz="2400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ead.csv()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mydata</a:t>
            </a:r>
            <a:r>
              <a:rPr lang="en-US" dirty="0"/>
              <a:t> </a:t>
            </a:r>
            <a:r>
              <a:rPr lang="en-US" dirty="0" smtClean="0"/>
              <a:t>&lt;- </a:t>
            </a:r>
            <a:r>
              <a:rPr lang="en-US" dirty="0"/>
              <a:t>read.csv</a:t>
            </a:r>
            <a:r>
              <a:rPr lang="en-US" dirty="0" smtClean="0"/>
              <a:t>("</a:t>
            </a:r>
            <a:r>
              <a:rPr lang="en-US" dirty="0"/>
              <a:t> mydata</a:t>
            </a:r>
            <a:r>
              <a:rPr lang="en-US" dirty="0" smtClean="0"/>
              <a:t>.csv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1686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Detecting missing </a:t>
            </a:r>
            <a:r>
              <a:rPr lang="en-US" b="1" u="sng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9"/>
            <a:ext cx="11353800" cy="1578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is.na(x)  # returns a logical vector which if there is missing value returns TRUE</a:t>
            </a:r>
          </a:p>
          <a:p>
            <a:pPr marL="0" indent="0">
              <a:buNone/>
            </a:pPr>
            <a:r>
              <a:rPr lang="en-US" dirty="0"/>
              <a:t>y  &lt;-  c(1,2,3,NA)</a:t>
            </a:r>
          </a:p>
          <a:p>
            <a:pPr marL="0" indent="0">
              <a:buNone/>
            </a:pPr>
            <a:r>
              <a:rPr lang="en-US" dirty="0"/>
              <a:t>is.na(y) 					# returns a vector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672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/>
              <a:t>Detecting missing values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" y="4791076"/>
            <a:ext cx="11353800" cy="189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" y="4791076"/>
            <a:ext cx="11353800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mydata$v1[mydata$v1==99] &lt;- NA   	# Assigning NA to a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variable that is 99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mydata$v1[is.na(mydata$v1)] &lt;- 0   	# Assigning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 to NA variables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7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Removing missing </a:t>
            </a:r>
            <a:r>
              <a:rPr lang="en-US" b="1" u="sng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90688"/>
            <a:ext cx="11315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function </a:t>
            </a:r>
            <a:r>
              <a:rPr lang="en-US" dirty="0" err="1"/>
              <a:t>na.omit</a:t>
            </a:r>
            <a:r>
              <a:rPr lang="en-US" dirty="0"/>
              <a:t>() returns the object with list wise deletion of missing values.</a:t>
            </a:r>
          </a:p>
          <a:p>
            <a:r>
              <a:rPr lang="en-US" dirty="0"/>
              <a:t># Creating a new dataset without missing data</a:t>
            </a:r>
          </a:p>
          <a:p>
            <a:r>
              <a:rPr lang="en-US" dirty="0" err="1"/>
              <a:t>newData</a:t>
            </a:r>
            <a:r>
              <a:rPr lang="en-US" dirty="0"/>
              <a:t> &lt;- </a:t>
            </a:r>
            <a:r>
              <a:rPr lang="en-US" dirty="0" err="1"/>
              <a:t>na.omit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 smtClean="0"/>
              <a:t>mean(</a:t>
            </a:r>
            <a:r>
              <a:rPr lang="en-US" dirty="0" err="1" smtClean="0"/>
              <a:t>newData</a:t>
            </a:r>
            <a:r>
              <a:rPr lang="en-US" dirty="0" smtClean="0"/>
              <a:t>)                                    # returns 2</a:t>
            </a:r>
          </a:p>
          <a:p>
            <a:r>
              <a:rPr lang="en-US" dirty="0" smtClean="0"/>
              <a:t>mean(y</a:t>
            </a:r>
            <a:r>
              <a:rPr lang="en-US" dirty="0"/>
              <a:t>) 					# will return NA</a:t>
            </a:r>
          </a:p>
          <a:p>
            <a:r>
              <a:rPr lang="en-US" dirty="0"/>
              <a:t>mean(y, na.rm=TRUE) 			# returns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Vector: 1D, same type </a:t>
            </a:r>
            <a:endParaRPr lang="en-US" dirty="0" smtClean="0"/>
          </a:p>
          <a:p>
            <a:r>
              <a:rPr lang="en-US" dirty="0" smtClean="0"/>
              <a:t>Matrix</a:t>
            </a:r>
            <a:r>
              <a:rPr lang="en-US" dirty="0"/>
              <a:t>: 2D, same type </a:t>
            </a:r>
            <a:endParaRPr lang="en-US" dirty="0" smtClean="0"/>
          </a:p>
          <a:p>
            <a:r>
              <a:rPr lang="en-US" dirty="0" smtClean="0"/>
              <a:t>List </a:t>
            </a:r>
          </a:p>
          <a:p>
            <a:pPr marL="457200" lvl="1" indent="0">
              <a:buNone/>
            </a:pPr>
            <a:r>
              <a:rPr lang="en-US" sz="1800" dirty="0" smtClean="0"/>
              <a:t>● </a:t>
            </a:r>
            <a:r>
              <a:rPr lang="en-US" dirty="0"/>
              <a:t>Different R objects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/>
              <a:t>●</a:t>
            </a:r>
            <a:r>
              <a:rPr lang="en-US" dirty="0" smtClean="0"/>
              <a:t> </a:t>
            </a:r>
            <a:r>
              <a:rPr lang="en-US" dirty="0"/>
              <a:t>No coercion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435" y="1825625"/>
            <a:ext cx="3902329" cy="2787377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470" y="5508306"/>
            <a:ext cx="841375" cy="910880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CTIS365-Applied Data Analysis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cs typeface="Arial" panose="020B0604020202020204" pitchFamily="34" charset="0"/>
              </a:rPr>
              <a:t>Plot(...)</a:t>
            </a:r>
            <a:r>
              <a:rPr lang="en-US" altLang="en-US" sz="2000" dirty="0">
                <a:cs typeface="Arial" panose="020B0604020202020204" pitchFamily="34" charset="0"/>
              </a:rPr>
              <a:t> is a generic X Y plotting function. It's usage is:</a:t>
            </a: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plot(x, y = NULL, type = "p", </a:t>
            </a:r>
            <a:r>
              <a:rPr lang="en-US" altLang="en-US" sz="2000" dirty="0" err="1"/>
              <a:t>xlim</a:t>
            </a:r>
            <a:r>
              <a:rPr lang="en-US" altLang="en-US" sz="2000" dirty="0"/>
              <a:t> = NULL, </a:t>
            </a:r>
            <a:r>
              <a:rPr lang="en-US" altLang="en-US" sz="2000" dirty="0" err="1"/>
              <a:t>ylim</a:t>
            </a:r>
            <a:r>
              <a:rPr lang="en-US" altLang="en-US" sz="2000" dirty="0"/>
              <a:t> = NULL, log = "", main = NULL, sub = NULL,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xlab</a:t>
            </a:r>
            <a:r>
              <a:rPr lang="en-US" altLang="en-US" sz="2000" dirty="0"/>
              <a:t> = NULL, </a:t>
            </a:r>
            <a:r>
              <a:rPr lang="en-US" altLang="en-US" sz="2000" dirty="0" err="1"/>
              <a:t>ylab</a:t>
            </a:r>
            <a:r>
              <a:rPr lang="en-US" altLang="en-US" sz="2000" dirty="0"/>
              <a:t> = NULL, </a:t>
            </a:r>
            <a:r>
              <a:rPr lang="en-US" altLang="en-US" sz="2000" dirty="0" err="1"/>
              <a:t>ann</a:t>
            </a:r>
            <a:r>
              <a:rPr lang="en-US" altLang="en-US" sz="2000" dirty="0"/>
              <a:t> = par("</a:t>
            </a:r>
            <a:r>
              <a:rPr lang="en-US" altLang="en-US" sz="2000" dirty="0" err="1"/>
              <a:t>ann</a:t>
            </a:r>
            <a:r>
              <a:rPr lang="en-US" altLang="en-US" sz="2000" dirty="0"/>
              <a:t>"),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axes = TRUE, </a:t>
            </a:r>
            <a:r>
              <a:rPr lang="en-US" altLang="en-US" sz="2000" dirty="0" err="1"/>
              <a:t>frame.plot</a:t>
            </a:r>
            <a:r>
              <a:rPr lang="en-US" altLang="en-US" sz="2000" dirty="0"/>
              <a:t> = axes, </a:t>
            </a:r>
            <a:r>
              <a:rPr lang="en-US" altLang="en-US" sz="2000" dirty="0" err="1"/>
              <a:t>panel.first</a:t>
            </a:r>
            <a:r>
              <a:rPr lang="en-US" altLang="en-US" sz="2000" dirty="0"/>
              <a:t> = NULL, </a:t>
            </a:r>
            <a:r>
              <a:rPr lang="en-US" altLang="en-US" sz="2000" dirty="0" err="1"/>
              <a:t>panel.last</a:t>
            </a:r>
            <a:r>
              <a:rPr lang="en-US" altLang="en-US" sz="2000" dirty="0"/>
              <a:t> = NULL, asp = NA, ...) </a:t>
            </a:r>
            <a:endParaRPr lang="en-US" alt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 smtClean="0"/>
              <a:t>x,y</a:t>
            </a:r>
            <a:r>
              <a:rPr lang="en-US" altLang="en-US" sz="2000" dirty="0" err="1" smtClean="0">
                <a:cs typeface="Arial" panose="020B0604020202020204" pitchFamily="34" charset="0"/>
              </a:rPr>
              <a:t>:Vector</a:t>
            </a:r>
            <a:r>
              <a:rPr lang="en-US" altLang="en-US" sz="2000" dirty="0" smtClean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of coordinates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cs typeface="Arial" panose="020B0604020202020204" pitchFamily="34" charset="0"/>
              </a:rPr>
              <a:t>First let's make a simple plot: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 smtClean="0"/>
              <a:t>x </a:t>
            </a:r>
            <a:r>
              <a:rPr lang="en-US" altLang="en-US" sz="2000" dirty="0"/>
              <a:t>&lt;- c(1.2,3.4,1.3,-2.1,5.6,2.3,3.2,2.4,2.1,1.8,1.7,2.2) </a:t>
            </a:r>
            <a:endParaRPr lang="en-US" alt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y </a:t>
            </a:r>
            <a:r>
              <a:rPr lang="en-US" altLang="en-US" sz="2000" dirty="0"/>
              <a:t>&lt;- c(2.4,5.7,2.0,-3,13,5,6.2,4.8,4.2,3.5,3.7,5.2) </a:t>
            </a:r>
            <a:endParaRPr lang="en-US" alt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plot(</a:t>
            </a:r>
            <a:r>
              <a:rPr lang="en-US" altLang="en-US" sz="2000" dirty="0" err="1" smtClean="0"/>
              <a:t>x,y</a:t>
            </a:r>
            <a:r>
              <a:rPr lang="en-US" altLang="en-US" sz="2000" dirty="0" smtClean="0"/>
              <a:t>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77" y="3385505"/>
            <a:ext cx="3851548" cy="33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8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Plot(</a:t>
            </a:r>
            <a:r>
              <a:rPr lang="en-US" b="1" u="sng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Cnt</a:t>
            </a:r>
            <a:r>
              <a:rPr lang="en-US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08" y="1388897"/>
            <a:ext cx="10515600" cy="5162028"/>
          </a:xfrm>
        </p:spPr>
        <p:txBody>
          <a:bodyPr>
            <a:normAutofit/>
          </a:bodyPr>
          <a:lstStyle/>
          <a:p>
            <a:r>
              <a:rPr lang="en-US" dirty="0" smtClean="0"/>
              <a:t>Let's </a:t>
            </a:r>
            <a:r>
              <a:rPr lang="en-US" dirty="0"/>
              <a:t>use less points and plot with line connections. We will use blue colored line and points, and with axis labels both to X and Y axis as well as a main title of the plot: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more: http</a:t>
            </a:r>
            <a:r>
              <a:rPr lang="en-US" dirty="0"/>
              <a:t>://www.endmemo.com/program/R/plot.php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79" y="2714460"/>
            <a:ext cx="4498199" cy="2763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207" y="2145208"/>
            <a:ext cx="4776593" cy="36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4" y="767441"/>
            <a:ext cx="8535762" cy="53910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BA7-5378-43FA-A140-3A923BD46A1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CTIS365-Applied Data Analysis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are like the categorical variables. In factors, there could be different types of categories and in R it is called levels.</a:t>
            </a:r>
          </a:p>
          <a:p>
            <a:pPr marL="457200" lvl="1" indent="0">
              <a:buNone/>
            </a:pPr>
            <a:r>
              <a:rPr lang="en-US" dirty="0" smtClean="0"/>
              <a:t>- People’s blood type can be given as an example; A, B, AB, 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57" y="3359800"/>
            <a:ext cx="5413267" cy="1718976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470" y="5508306"/>
            <a:ext cx="841375" cy="910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860" y="5170669"/>
            <a:ext cx="3790950" cy="45720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CTIS365-Applied Data Analysis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2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8572" y="1709058"/>
            <a:ext cx="7228114" cy="3222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28914" y="283419"/>
            <a:ext cx="6588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6050" marR="0" indent="0" algn="ctr"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tr-TR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tr-TR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</a:t>
            </a:r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tr-TR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tatement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76071" y="1077685"/>
            <a:ext cx="6536192" cy="5281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56688" y="109248"/>
            <a:ext cx="743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6050" marR="0" indent="0" algn="ctr">
              <a:spcBef>
                <a:spcPts val="0"/>
              </a:spcBef>
              <a:spcAft>
                <a:spcPts val="0"/>
              </a:spcAft>
              <a:tabLst>
                <a:tab pos="800100" algn="l"/>
              </a:tabLst>
            </a:pPr>
            <a:r>
              <a:rPr lang="tr-TR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</a:t>
            </a:r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tr-TR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tatement</a:t>
            </a:r>
            <a:r>
              <a:rPr lang="en-US" sz="36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(cont.)</a:t>
            </a:r>
            <a:endParaRPr lang="en-US" sz="3600" b="1" u="sng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  <p:pic>
        <p:nvPicPr>
          <p:cNvPr id="8" name="Picture 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470" y="5508306"/>
            <a:ext cx="841375" cy="9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398"/>
          <a:stretch/>
        </p:blipFill>
        <p:spPr>
          <a:xfrm>
            <a:off x="980984" y="1175657"/>
            <a:ext cx="10514330" cy="4573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8370" y="385018"/>
            <a:ext cx="4952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Loop and For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CTIS365-Applied Data Analysis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7" y="1204685"/>
            <a:ext cx="11370745" cy="3715658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Burcu Alper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CTIS365-Applied Data Analysis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Creating New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2987"/>
          </a:xfrm>
        </p:spPr>
        <p:txBody>
          <a:bodyPr/>
          <a:lstStyle/>
          <a:p>
            <a:r>
              <a:rPr lang="en-US" sz="2400" dirty="0"/>
              <a:t>Functions in R </a:t>
            </a:r>
            <a:r>
              <a:rPr lang="en-US" sz="2400" dirty="0" smtClean="0"/>
              <a:t>have </a:t>
            </a:r>
            <a:r>
              <a:rPr lang="en-US" sz="2400" dirty="0"/>
              <a:t>the same purpose </a:t>
            </a:r>
            <a:r>
              <a:rPr lang="en-US" sz="2400" dirty="0" smtClean="0"/>
              <a:t>as in other </a:t>
            </a:r>
            <a:r>
              <a:rPr lang="en-US" sz="2400" dirty="0"/>
              <a:t>programming languages.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300" y="5339666"/>
            <a:ext cx="841375" cy="910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54" y="2686528"/>
            <a:ext cx="58864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8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7711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are two methods to achieve this:</a:t>
            </a:r>
          </a:p>
          <a:p>
            <a:pPr lvl="1"/>
            <a:r>
              <a:rPr lang="en-US" sz="2000" dirty="0" smtClean="0"/>
              <a:t>Choose file manually;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To read a file in a table format and create a data frame,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800" dirty="0" smtClean="0"/>
              <a:t>function is 	used.</a:t>
            </a:r>
          </a:p>
          <a:p>
            <a:pPr lvl="1"/>
            <a:r>
              <a:rPr lang="en-US" sz="2000" dirty="0" smtClean="0"/>
              <a:t>Set working directory and then read file</a:t>
            </a:r>
          </a:p>
          <a:p>
            <a:pPr marL="914400" lvl="2" indent="0">
              <a:buNone/>
            </a:pPr>
            <a:r>
              <a:rPr lang="en-US" sz="1800" dirty="0" smtClean="0"/>
              <a:t>With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 smtClean="0"/>
              <a:t>function check the working directory and  change it with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 smtClean="0"/>
              <a:t>function if it is necessary. Read the file by using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read.csv("filename")</a:t>
            </a:r>
            <a:r>
              <a:rPr lang="en-US" sz="1800" dirty="0" smtClean="0"/>
              <a:t> function.</a:t>
            </a:r>
          </a:p>
          <a:p>
            <a:pPr marL="914400" lvl="2" indent="0">
              <a:buNone/>
            </a:pPr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FADD-9408-4E61-8E05-F796E6A6327B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Burcu Alper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CTIS365-Applied Data Analysis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3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423</Words>
  <Application>Microsoft Office PowerPoint</Application>
  <PresentationFormat>Widescreen</PresentationFormat>
  <Paragraphs>106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CTIS 365: Applied Data Analysis</vt:lpstr>
      <vt:lpstr>PowerPoint Presentation</vt:lpstr>
      <vt:lpstr>Factors</vt:lpstr>
      <vt:lpstr>PowerPoint Presentation</vt:lpstr>
      <vt:lpstr>PowerPoint Presentation</vt:lpstr>
      <vt:lpstr>PowerPoint Presentation</vt:lpstr>
      <vt:lpstr>PowerPoint Presentation</vt:lpstr>
      <vt:lpstr>Creating New Function</vt:lpstr>
      <vt:lpstr>Data Import</vt:lpstr>
      <vt:lpstr>Data Import (Cnt.)</vt:lpstr>
      <vt:lpstr>Data Import (Cnt.)</vt:lpstr>
      <vt:lpstr>Detecting missing values</vt:lpstr>
      <vt:lpstr>Removing missing values</vt:lpstr>
      <vt:lpstr>Lists</vt:lpstr>
      <vt:lpstr>Plot</vt:lpstr>
      <vt:lpstr>Plot(Cnt.)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Burcu</cp:lastModifiedBy>
  <cp:revision>43</cp:revision>
  <dcterms:created xsi:type="dcterms:W3CDTF">2018-07-06T05:40:45Z</dcterms:created>
  <dcterms:modified xsi:type="dcterms:W3CDTF">2019-10-04T12:08:55Z</dcterms:modified>
</cp:coreProperties>
</file>