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1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5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0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6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7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8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9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50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61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13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78046" autoAdjust="0"/>
  </p:normalViewPr>
  <p:slideViewPr>
    <p:cSldViewPr>
      <p:cViewPr>
        <p:scale>
          <a:sx n="96" d="100"/>
          <a:sy n="96" d="100"/>
        </p:scale>
        <p:origin x="-39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11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12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13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14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15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47C0-C3CD-4BAB-991D-80CB59DF265B}" type="slidenum">
              <a:rPr lang="en-US"/>
              <a:pPr/>
              <a:t>17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CD624-DFAA-424B-A44F-0FA33AA0FFA8}" type="slidenum">
              <a:rPr lang="en-US"/>
              <a:pPr/>
              <a:t>18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19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20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21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5AA2-43F8-419C-ACF8-30CBBDD5BED0}" type="slidenum">
              <a:rPr lang="en-US"/>
              <a:pPr/>
              <a:t>22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23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24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25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26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27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28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A4EE-73C6-44A2-A5E9-C6FCE9A148AE}" type="slidenum">
              <a:rPr lang="en-US"/>
              <a:pPr/>
              <a:t>29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30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31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D2065-F47C-4D77-807C-83D8BB6B42FD}" type="slidenum">
              <a:rPr lang="en-US"/>
              <a:pPr/>
              <a:t>32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33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34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E47-6ADE-4CC8-8D4C-F2046C047A3C}" type="slidenum">
              <a:rPr lang="en-US"/>
              <a:pPr/>
              <a:t>35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36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37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38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39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40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41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42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43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44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46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47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48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49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50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51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52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7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8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9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10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3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2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51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2.em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63.xml"/><Relationship Id="rId7" Type="http://schemas.openxmlformats.org/officeDocument/2006/relationships/oleObject" Target="../embeddings/oleObject6.bin"/><Relationship Id="rId2" Type="http://schemas.openxmlformats.org/officeDocument/2006/relationships/tags" Target="../tags/tag62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74.xml"/><Relationship Id="rId7" Type="http://schemas.openxmlformats.org/officeDocument/2006/relationships/oleObject" Target="../embeddings/oleObject7.bin"/><Relationship Id="rId2" Type="http://schemas.openxmlformats.org/officeDocument/2006/relationships/tags" Target="../tags/tag73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77.xml"/><Relationship Id="rId7" Type="http://schemas.openxmlformats.org/officeDocument/2006/relationships/oleObject" Target="../embeddings/oleObject8.bin"/><Relationship Id="rId2" Type="http://schemas.openxmlformats.org/officeDocument/2006/relationships/tags" Target="../tags/tag76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18.wmf"/><Relationship Id="rId2" Type="http://schemas.openxmlformats.org/officeDocument/2006/relationships/tags" Target="../tags/tag8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97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03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06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5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31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30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tags" Target="../tags/tag21.xml"/><Relationship Id="rId11" Type="http://schemas.openxmlformats.org/officeDocument/2006/relationships/image" Target="../media/image5.emf"/><Relationship Id="rId5" Type="http://schemas.openxmlformats.org/officeDocument/2006/relationships/tags" Target="../tags/tag20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9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Digital Design and Computer Architecture</a:t>
            </a:r>
            <a:r>
              <a:rPr lang="en-US" sz="2600" b="1" dirty="0"/>
              <a:t>, 2</a:t>
            </a:r>
            <a:r>
              <a:rPr lang="en-US" sz="2600" b="1" baseline="30000" dirty="0"/>
              <a:t>nd</a:t>
            </a:r>
            <a:r>
              <a:rPr lang="en-US" sz="2600" b="1" dirty="0"/>
              <a:t> Edition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David Money Harris and Sarah L. Harris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07477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logic a, b, c,</a:t>
            </a:r>
          </a:p>
          <a:p>
            <a:r>
              <a:rPr lang="en-US" sz="1700" dirty="0">
                <a:latin typeface="Courier New" pitchFamily="49" charset="0"/>
              </a:rPr>
              <a:t>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logic a,</a:t>
            </a:r>
          </a:p>
          <a:p>
            <a:r>
              <a:rPr lang="en-US" sz="1700" dirty="0">
                <a:latin typeface="Courier New" pitchFamily="49" charset="0"/>
              </a:rPr>
              <a:t>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logic a, b, c</a:t>
            </a:r>
          </a:p>
          <a:p>
            <a:r>
              <a:rPr lang="en-US" sz="1700" dirty="0">
                <a:latin typeface="Courier New" pitchFamily="49" charset="0"/>
              </a:rPr>
              <a:t> 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logic n1;                 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instance of inverter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Structural Modeling - Hierarchy</a:t>
            </a:r>
          </a:p>
        </p:txBody>
      </p:sp>
    </p:spTree>
    <p:extLst>
      <p:ext uri="{BB962C8B-B14F-4D97-AF65-F5344CB8AC3E}">
        <p14:creationId xmlns:p14="http://schemas.microsoft.com/office/powerpoint/2010/main" val="19293397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 single 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4177371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logic [7:0]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logic      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Reduction Operators</a:t>
            </a:r>
          </a:p>
        </p:txBody>
      </p:sp>
    </p:spTree>
    <p:extLst>
      <p:ext uri="{BB962C8B-B14F-4D97-AF65-F5344CB8AC3E}">
        <p14:creationId xmlns:p14="http://schemas.microsoft.com/office/powerpoint/2010/main" val="37434432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Courier New" pitchFamily="49" charset="0"/>
              </a:rPr>
              <a:t>? :</a:t>
            </a:r>
            <a:r>
              <a:rPr lang="en-US" sz="2400" dirty="0">
                <a:solidFill>
                  <a:schemeClr val="accent1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Assignment</a:t>
            </a:r>
          </a:p>
        </p:txBody>
      </p:sp>
    </p:spTree>
    <p:extLst>
      <p:ext uri="{BB962C8B-B14F-4D97-AF65-F5344CB8AC3E}">
        <p14:creationId xmlns:p14="http://schemas.microsoft.com/office/powerpoint/2010/main" val="11201119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949569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logic a,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output logic s,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p, g;   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19374807"/>
              </p:ext>
            </p:extLst>
          </p:nvPr>
        </p:nvGraphicFramePr>
        <p:xfrm>
          <a:off x="2057400" y="4114800"/>
          <a:ext cx="58674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8" name="VISIO" r:id="rId8" imgW="3606800" imgH="1524000" progId="">
                  <p:embed/>
                </p:oleObj>
              </mc:Choice>
              <mc:Fallback>
                <p:oleObj name="VISIO" r:id="rId8" imgW="3606800" imgH="15240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5867400" cy="248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5727649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5963313"/>
              </p:ext>
            </p:extLst>
          </p:nvPr>
        </p:nvGraphicFramePr>
        <p:xfrm>
          <a:off x="2819400" y="15460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4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04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5181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Order of operations</a:t>
            </a:r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3131" y="1524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5715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37431877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561252"/>
              </p:ext>
            </p:extLst>
          </p:nvPr>
        </p:nvGraphicFramePr>
        <p:xfrm>
          <a:off x="990600" y="24384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Format: </a:t>
            </a:r>
            <a:r>
              <a:rPr lang="en-US" sz="2600" b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600" b="1" dirty="0" err="1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'Bvalue</a:t>
            </a: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is optional but recommended (default is decimal)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1023580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>
                <a:latin typeface="Courier New" pitchFamily="49" charset="0"/>
                <a:cs typeface="Arial" charset="0"/>
              </a:rPr>
              <a:t>b100_010};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underscores (_) are used for formatting only to make it easier to read.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SystemVerilog</a:t>
            </a:r>
            <a:r>
              <a:rPr lang="en-US" sz="1800" dirty="0">
                <a:latin typeface="Courier New" pitchFamily="49" charset="0"/>
                <a:cs typeface="Arial" charset="0"/>
              </a:rPr>
              <a:t> ignores them.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1</a:t>
            </a:r>
          </a:p>
        </p:txBody>
      </p:sp>
    </p:spTree>
    <p:extLst>
      <p:ext uri="{BB962C8B-B14F-4D97-AF65-F5344CB8AC3E}">
        <p14:creationId xmlns:p14="http://schemas.microsoft.com/office/powerpoint/2010/main" val="7420848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219200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logic [7:0]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 logic       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[7:0]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6534801"/>
              </p:ext>
            </p:extLst>
          </p:nvPr>
        </p:nvGraphicFramePr>
        <p:xfrm>
          <a:off x="2492375" y="33924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1" name="VISIO" r:id="rId8" imgW="2332800" imgH="1695600" progId="">
                  <p:embed/>
                </p:oleObj>
              </mc:Choice>
              <mc:Fallback>
                <p:oleObj name="VISIO" r:id="rId8" imgW="2332800" imgH="169560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3924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2</a:t>
            </a: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94838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1309837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6" name="VISIO" r:id="rId8" imgW="2332800" imgH="576360" progId="">
                  <p:embed/>
                </p:oleObj>
              </mc:Choice>
              <mc:Fallback>
                <p:oleObj name="VISIO" r:id="rId8" imgW="2332800" imgH="576360" progId="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0646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Z: Floating Output</a:t>
            </a: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0384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4 :: Topics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Introduction</a:t>
            </a:r>
            <a:endParaRPr lang="en-US"/>
          </a:p>
          <a:p>
            <a:r>
              <a:rPr lang="en-US" b="1"/>
              <a:t>Combinational Logic</a:t>
            </a:r>
            <a:endParaRPr lang="en-US"/>
          </a:p>
          <a:p>
            <a:r>
              <a:rPr lang="en-US" b="1"/>
              <a:t>Structural Modeling</a:t>
            </a:r>
            <a:endParaRPr lang="en-US"/>
          </a:p>
          <a:p>
            <a:r>
              <a:rPr lang="en-US" b="1"/>
              <a:t>Sequential Logic</a:t>
            </a:r>
            <a:endParaRPr lang="en-US"/>
          </a:p>
          <a:p>
            <a:r>
              <a:rPr lang="en-US" b="1"/>
              <a:t>More Combinational Logic</a:t>
            </a:r>
            <a:endParaRPr lang="en-US"/>
          </a:p>
          <a:p>
            <a:r>
              <a:rPr lang="en-US" b="1"/>
              <a:t>Finite State Machines</a:t>
            </a:r>
            <a:endParaRPr lang="en-US"/>
          </a:p>
          <a:p>
            <a:r>
              <a:rPr lang="en-US" b="1"/>
              <a:t>Parameterized Modules</a:t>
            </a:r>
            <a:endParaRPr lang="en-US"/>
          </a:p>
          <a:p>
            <a:r>
              <a:rPr lang="en-US" b="1"/>
              <a:t>Testbenches</a:t>
            </a:r>
            <a:endParaRPr lang="en-US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1430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38100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</p:spTree>
    <p:extLst>
      <p:ext uri="{BB962C8B-B14F-4D97-AF65-F5344CB8AC3E}">
        <p14:creationId xmlns:p14="http://schemas.microsoft.com/office/powerpoint/2010/main" val="27659247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5178216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9" name="Visio" r:id="rId7" imgW="3403600" imgH="5448300" progId="">
                  <p:embed/>
                </p:oleObj>
              </mc:Choice>
              <mc:Fallback>
                <p:oleObj name="Visio" r:id="rId7" imgW="3403600" imgH="544830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</p:spTree>
    <p:extLst>
      <p:ext uri="{BB962C8B-B14F-4D97-AF65-F5344CB8AC3E}">
        <p14:creationId xmlns:p14="http://schemas.microsoft.com/office/powerpoint/2010/main" val="42719329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SystemVerilog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Idioms</a:t>
            </a:r>
            <a:r>
              <a:rPr lang="en-US" sz="3200" dirty="0">
                <a:latin typeface="Times New Roman" pitchFamily="18" charset="0"/>
                <a:cs typeface="Arial" charset="0"/>
              </a:rPr>
              <a:t> to 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10019612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Whenever the event in 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occurs, </a:t>
            </a:r>
            <a:r>
              <a:rPr lang="en-US" sz="2600" dirty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Always Statement</a:t>
            </a: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[3:0]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</a:t>
            </a:r>
          </a:p>
        </p:txBody>
      </p:sp>
    </p:spTree>
    <p:extLst>
      <p:ext uri="{BB962C8B-B14F-4D97-AF65-F5344CB8AC3E}">
        <p14:creationId xmlns:p14="http://schemas.microsoft.com/office/powerpoint/2010/main" val="17766069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1968419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3" name="VISIO" r:id="rId7" imgW="2332800" imgH="560520" progId="">
                  <p:embed/>
                </p:oleObj>
              </mc:Choice>
              <mc:Fallback>
                <p:oleObj name="VISIO" r:id="rId7" imgW="2332800" imgH="56052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</p:spTree>
    <p:extLst>
      <p:ext uri="{BB962C8B-B14F-4D97-AF65-F5344CB8AC3E}">
        <p14:creationId xmlns:p14="http://schemas.microsoft.com/office/powerpoint/2010/main" val="39090949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1009656"/>
              </p:ext>
            </p:ext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7" name="VISIO" r:id="rId7" imgW="2332800" imgH="653040" progId="">
                  <p:embed/>
                </p:oleObj>
              </mc:Choice>
              <mc:Fallback>
                <p:oleObj name="VISIO" r:id="rId7" imgW="2332800" imgH="65304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</p:spTree>
    <p:extLst>
      <p:ext uri="{BB962C8B-B14F-4D97-AF65-F5344CB8AC3E}">
        <p14:creationId xmlns:p14="http://schemas.microsoft.com/office/powerpoint/2010/main" val="37680191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en,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 and enable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with Enable</a:t>
            </a:r>
          </a:p>
        </p:txBody>
      </p:sp>
    </p:spTree>
    <p:extLst>
      <p:ext uri="{BB962C8B-B14F-4D97-AF65-F5344CB8AC3E}">
        <p14:creationId xmlns:p14="http://schemas.microsoft.com/office/powerpoint/2010/main" val="31614058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85863"/>
            <a:ext cx="8458200" cy="51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Warning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We don’t use latches in this text. But you might write code that inadvertently implies a latch. Check synthesized hardware – if it has latches</a:t>
            </a:r>
          </a:p>
          <a:p>
            <a:r>
              <a:rPr lang="en-US" sz="2000" dirty="0">
                <a:latin typeface="Times New Roman" pitchFamily="18" charset="0"/>
              </a:rPr>
              <a:t>in it, there’s an error.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739807"/>
              </p:ext>
            </p:extLst>
          </p:nvPr>
        </p:nvGraphicFramePr>
        <p:xfrm>
          <a:off x="2971800" y="3429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2" name="VISIO" r:id="rId6" imgW="2332800" imgH="648360" progId="">
                  <p:embed/>
                </p:oleObj>
              </mc:Choice>
              <mc:Fallback>
                <p:oleObj name="VISIO" r:id="rId6" imgW="2332800" imgH="648360" progId="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59362712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Statements that must be inside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Other Behavioral Statements</a:t>
            </a:r>
          </a:p>
        </p:txBody>
      </p:sp>
    </p:spTree>
    <p:extLst>
      <p:ext uri="{BB962C8B-B14F-4D97-AF65-F5344CB8AC3E}">
        <p14:creationId xmlns:p14="http://schemas.microsoft.com/office/powerpoint/2010/main" val="12903704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specifies logic function 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Computer-aided 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gates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SystemVerilog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IEEE standard (1364) in 1995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VHDL 2008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IEEE standard (1076) in 1987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Updated in 2008 (IEEE STD 1076-2008)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95279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logic 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 // 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always</a:t>
            </a:r>
          </a:p>
        </p:txBody>
      </p:sp>
    </p:spTree>
    <p:extLst>
      <p:ext uri="{BB962C8B-B14F-4D97-AF65-F5344CB8AC3E}">
        <p14:creationId xmlns:p14="http://schemas.microsoft.com/office/powerpoint/2010/main" val="20871591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 logic [3:0]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logic [6:0]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always_comb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case 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 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>
                <a:latin typeface="Courier New" pitchFamily="49" charset="0"/>
                <a:cs typeface="Arial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      7'b111_1110;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      7'b011_0000;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      7'b110_1101;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      7'b111_1001;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      7'b011_0011;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      7'b101_1011;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      7'b101_1111;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      7'b111_0000;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     7'b111_1111;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      7'b111_0011;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case</a:t>
            </a:r>
          </a:p>
        </p:txBody>
      </p:sp>
    </p:spTree>
    <p:extLst>
      <p:ext uri="{BB962C8B-B14F-4D97-AF65-F5344CB8AC3E}">
        <p14:creationId xmlns:p14="http://schemas.microsoft.com/office/powerpoint/2010/main" val="34981110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Times New Roman" pitchFamily="18" charset="0"/>
                <a:cs typeface="Arial" charset="0"/>
              </a:rPr>
              <a:t>statement  implies combinational logic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only if</a:t>
            </a:r>
            <a:r>
              <a:rPr lang="en-US" sz="2800" dirty="0">
                <a:latin typeface="Times New Roman" pitchFamily="18" charset="0"/>
                <a:cs typeface="Arial" charset="0"/>
              </a:rPr>
              <a:t> all possible input combinations described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Remember to use </a:t>
            </a:r>
            <a:r>
              <a:rPr lang="en-US" sz="2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>
                <a:latin typeface="Times New Roman" pitchFamily="18" charset="0"/>
                <a:cs typeface="Arial" charset="0"/>
              </a:rPr>
              <a:t>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22093297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logic 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casez</a:t>
            </a:r>
            <a:r>
              <a:rPr lang="en-US" sz="1800" dirty="0">
                <a:latin typeface="Courier New" pitchFamily="49" charset="0"/>
                <a:cs typeface="Arial" charset="0"/>
              </a:rPr>
              <a:t>(a)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casez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812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063014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&lt;= is </a:t>
            </a:r>
            <a:r>
              <a:rPr lang="en-US" sz="3000" b="1" dirty="0" err="1"/>
              <a:t>nonblocking</a:t>
            </a:r>
            <a:r>
              <a:rPr lang="en-US" sz="3000" dirty="0"/>
              <a:t> assignment</a:t>
            </a:r>
          </a:p>
          <a:p>
            <a:pPr lvl="1"/>
            <a:r>
              <a:rPr lang="en-US" sz="2400" dirty="0"/>
              <a:t>Occurs simultaneously with others</a:t>
            </a:r>
          </a:p>
          <a:p>
            <a:r>
              <a:rPr lang="en-US" sz="3000" dirty="0"/>
              <a:t>= is </a:t>
            </a:r>
            <a:r>
              <a:rPr lang="en-US" sz="3000" b="1" dirty="0"/>
              <a:t>blocking</a:t>
            </a:r>
            <a:r>
              <a:rPr lang="en-US" sz="3000" dirty="0"/>
              <a:t> assignment</a:t>
            </a:r>
          </a:p>
          <a:p>
            <a:pPr lvl="1"/>
            <a:r>
              <a:rPr lang="en-US" sz="2400" dirty="0"/>
              <a:t>Occurs in order it appears in file</a:t>
            </a:r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715000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9718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logic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2286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971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Blocking vs. </a:t>
            </a:r>
            <a:r>
              <a:rPr lang="en-US" sz="4000" dirty="0" err="1">
                <a:solidFill>
                  <a:schemeClr val="bg1"/>
                </a:solidFill>
                <a:latin typeface="+mj-lt"/>
              </a:rPr>
              <a:t>Nonblocking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2873186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7467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Synchronous sequential logic:</a:t>
            </a:r>
            <a:r>
              <a:rPr lang="en-US" sz="2400" dirty="0">
                <a:latin typeface="Times New Roman" pitchFamily="18" charset="0"/>
                <a:cs typeface="Arial" charset="0"/>
              </a:rPr>
              <a:t> use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nonblocking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assignments (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>
                <a:latin typeface="Courier New" pitchFamily="49" charset="0"/>
                <a:cs typeface="Arial" charset="0"/>
              </a:rPr>
              <a:t> @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   q 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Simple combinational logic:</a:t>
            </a:r>
            <a:r>
              <a:rPr lang="en-US" sz="2400" dirty="0">
                <a:latin typeface="Times New Roman" pitchFamily="18" charset="0"/>
                <a:cs typeface="Arial" charset="0"/>
              </a:rPr>
              <a:t> use continuous assignments (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  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 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More complicated combinational logic: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use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blocking assignments (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Assign a signal in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only one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Rules for Signal Assignment</a:t>
            </a:r>
          </a:p>
        </p:txBody>
      </p:sp>
    </p:spTree>
    <p:extLst>
      <p:ext uri="{BB962C8B-B14F-4D97-AF65-F5344CB8AC3E}">
        <p14:creationId xmlns:p14="http://schemas.microsoft.com/office/powerpoint/2010/main" val="331173311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3196340"/>
              </p:ext>
            </p:ext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5" name="VISIO" r:id="rId7" imgW="2606760" imgH="574560" progId="">
                  <p:embed/>
                </p:oleObj>
              </mc:Choice>
              <mc:Fallback>
                <p:oleObj name="VISIO" r:id="rId7" imgW="2606760" imgH="57456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 (FSMs)</a:t>
            </a:r>
          </a:p>
        </p:txBody>
      </p:sp>
    </p:spTree>
    <p:extLst>
      <p:ext uri="{BB962C8B-B14F-4D97-AF65-F5344CB8AC3E}">
        <p14:creationId xmlns:p14="http://schemas.microsoft.com/office/powerpoint/2010/main" val="156766553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0" y="12192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32429735"/>
              </p:ext>
            </p:extLst>
          </p:nvPr>
        </p:nvGraphicFramePr>
        <p:xfrm>
          <a:off x="2425700" y="12543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9" name="VISIO" r:id="rId7" imgW="1072440" imgH="1189800" progId="">
                  <p:embed/>
                </p:oleObj>
              </mc:Choice>
              <mc:Fallback>
                <p:oleObj name="VISIO" r:id="rId7" imgW="1072440" imgH="118980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2543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Example: Divide by 3</a:t>
            </a:r>
          </a:p>
        </p:txBody>
      </p:sp>
    </p:spTree>
    <p:extLst>
      <p:ext uri="{BB962C8B-B14F-4D97-AF65-F5344CB8AC3E}">
        <p14:creationId xmlns:p14="http://schemas.microsoft.com/office/powerpoint/2010/main" val="291431090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52578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module divideby3FSM (input  logic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input  logic reset,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output logic q);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[1:0]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state register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>
                <a:latin typeface="Courier10 BT" pitchFamily="49" charset="0"/>
              </a:rPr>
              <a:t>always_ff</a:t>
            </a:r>
            <a:r>
              <a:rPr lang="en-US" sz="1200" dirty="0">
                <a:latin typeface="Courier10 BT" pitchFamily="49" charset="0"/>
              </a:rPr>
              <a:t> @ 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;</a:t>
            </a:r>
          </a:p>
          <a:p>
            <a:pPr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next state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endParaRPr lang="en-US" sz="1200" dirty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output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in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075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logic [width-1:0]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logic      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logic [width-1:0]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mux1(d0,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Parameterized Modules</a:t>
            </a:r>
          </a:p>
        </p:txBody>
      </p:sp>
    </p:spTree>
    <p:extLst>
      <p:ext uri="{BB962C8B-B14F-4D97-AF65-F5344CB8AC3E}">
        <p14:creationId xmlns:p14="http://schemas.microsoft.com/office/powerpoint/2010/main" val="35837396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Inputs applied to circuit</a:t>
            </a:r>
            <a:endParaRPr lang="en-US" sz="22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Transforms HDL code into a </a:t>
            </a:r>
            <a:r>
              <a:rPr lang="en-US" sz="2200" i="1" dirty="0" err="1">
                <a:latin typeface="Times New Roman" pitchFamily="18" charset="0"/>
                <a:cs typeface="Arial" charset="0"/>
              </a:rPr>
              <a:t>netlist</a:t>
            </a:r>
            <a:r>
              <a:rPr lang="en-US" sz="2200" dirty="0">
                <a:latin typeface="Times New Roman" pitchFamily="18" charset="0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IMPORTANT: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When using an HDL, think of the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hardware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the HDL should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to Gates</a:t>
            </a:r>
          </a:p>
        </p:txBody>
      </p:sp>
    </p:spTree>
    <p:extLst>
      <p:ext uri="{BB962C8B-B14F-4D97-AF65-F5344CB8AC3E}">
        <p14:creationId xmlns:p14="http://schemas.microsoft.com/office/powerpoint/2010/main" val="391439400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5181600"/>
          </a:xfrm>
        </p:spPr>
        <p:txBody>
          <a:bodyPr/>
          <a:lstStyle/>
          <a:p>
            <a:r>
              <a:rPr lang="en-US" dirty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Self-checking</a:t>
            </a:r>
          </a:p>
          <a:p>
            <a:pPr lvl="1"/>
            <a:r>
              <a:rPr lang="en-US" dirty="0"/>
              <a:t>Self-checking 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3316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SystemVerilog</a:t>
            </a:r>
            <a:r>
              <a:rPr lang="en-US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51434824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SystemVerilog</a:t>
            </a:r>
            <a:r>
              <a:rPr lang="en-US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logic a,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logic y);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41262015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5486400" cy="5181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a, b, c;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y;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Simple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8019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5181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logic  a, b, c;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logic y;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err="1">
                <a:latin typeface="Courier New" pitchFamily="49" charset="0"/>
              </a:rPr>
              <a:t>sillyfunction</a:t>
            </a:r>
            <a:r>
              <a:rPr lang="en-US" sz="1300" dirty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y);  </a:t>
            </a:r>
            <a:r>
              <a:rPr lang="en-US" sz="1300" b="1" dirty="0">
                <a:solidFill>
                  <a:schemeClr val="accent1"/>
                </a:solidFill>
                <a:latin typeface="Courier New" pitchFamily="49" charset="0"/>
              </a:rPr>
              <a:t>// instantiate </a:t>
            </a:r>
            <a:r>
              <a:rPr lang="en-US" sz="1300" b="1" dirty="0" err="1">
                <a:solidFill>
                  <a:schemeClr val="accent1"/>
                </a:solidFill>
                <a:latin typeface="Courier New" pitchFamily="49" charset="0"/>
              </a:rPr>
              <a:t>dut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initial begin </a:t>
            </a:r>
            <a:r>
              <a:rPr lang="en-US" sz="1300" b="1" dirty="0">
                <a:solidFill>
                  <a:schemeClr val="accent1"/>
                </a:solidFill>
                <a:latin typeface="Courier New" pitchFamily="49" charset="0"/>
              </a:rPr>
              <a:t>// apply inputs, check results one at a time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Self-checking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5852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/>
              <a:t>Testvector</a:t>
            </a:r>
            <a:r>
              <a:rPr lang="en-US" dirty="0"/>
              <a:t> 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outputs with expected 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976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clock: </a:t>
            </a:r>
          </a:p>
          <a:p>
            <a:pPr marL="933450" lvl="1" indent="-533400"/>
            <a:r>
              <a:rPr lang="en-US" sz="2400" dirty="0"/>
              <a:t>assign inputs (on rising edge)</a:t>
            </a:r>
          </a:p>
          <a:p>
            <a:pPr marL="933450" lvl="1" indent="-533400"/>
            <a:r>
              <a:rPr lang="en-US" sz="2400" dirty="0"/>
              <a:t>compare outputs with expected outputs (on falling 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/>
              <a:t>Testbench</a:t>
            </a:r>
            <a:r>
              <a:rPr lang="en-US" sz="2400" dirty="0"/>
              <a:t> clock also used as clock for synchronous sequential circuits</a:t>
            </a:r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2063807"/>
              </p:ext>
            </p:extLst>
          </p:nvPr>
        </p:nvGraphicFramePr>
        <p:xfrm>
          <a:off x="2209800" y="289560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3" name="VISIO" r:id="rId7" imgW="2437920" imgH="905040" progId="">
                  <p:embed/>
                </p:oleObj>
              </mc:Choice>
              <mc:Fallback>
                <p:oleObj name="VISIO" r:id="rId7" imgW="2437920" imgH="90504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4954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/>
              <a:t>File: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</a:rPr>
              <a:t>example.tv </a:t>
            </a:r>
          </a:p>
          <a:p>
            <a:r>
              <a:rPr lang="en-US" dirty="0">
                <a:latin typeface="+mj-lt"/>
              </a:rPr>
              <a:t>contains 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0684538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5344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a,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[31:0]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[3:0]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1. Generate Clock</a:t>
            </a:r>
          </a:p>
        </p:txBody>
      </p:sp>
    </p:spTree>
    <p:extLst>
      <p:ext uri="{BB962C8B-B14F-4D97-AF65-F5344CB8AC3E}">
        <p14:creationId xmlns:p14="http://schemas.microsoft.com/office/powerpoint/2010/main" val="238723449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at start of test, load vectors and 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into Array</a:t>
            </a:r>
          </a:p>
        </p:txBody>
      </p:sp>
    </p:spTree>
    <p:extLst>
      <p:ext uri="{BB962C8B-B14F-4D97-AF65-F5344CB8AC3E}">
        <p14:creationId xmlns:p14="http://schemas.microsoft.com/office/powerpoint/2010/main" val="8986301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3514981"/>
              </p:ext>
            </p:extLst>
          </p:nvPr>
        </p:nvGraphicFramePr>
        <p:xfrm>
          <a:off x="2057400" y="1371600"/>
          <a:ext cx="46053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8" name="VISIO" r:id="rId7" imgW="1285920" imgH="491760" progId="">
                  <p:embed/>
                </p:oleObj>
              </mc:Choice>
              <mc:Fallback>
                <p:oleObj name="VISIO" r:id="rId7" imgW="1285920" imgH="491760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60533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Behavioral: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Structural: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how it is 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365550168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// apply test vectors on rising edge of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3. Assign Inputs &amp;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171148064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Note:</a:t>
            </a:r>
            <a:r>
              <a:rPr lang="en-US" sz="1700" dirty="0">
                <a:latin typeface="Courier New" pitchFamily="49" charset="0"/>
              </a:rPr>
              <a:t> 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4. Compare with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382913484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</a:t>
            </a:r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===</a:t>
            </a:r>
            <a:r>
              <a:rPr lang="en-US" sz="1700" dirty="0">
                <a:latin typeface="Courier New" pitchFamily="49" charset="0"/>
              </a:rPr>
              <a:t>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===</a:t>
            </a:r>
            <a:r>
              <a:rPr lang="en-US" sz="170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1,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4. Compare with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28116533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650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Simulation</a:t>
            </a: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81592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466759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2" name="VISIO" r:id="rId10" imgW="3022600" imgH="1638300" progId="">
                  <p:embed/>
                </p:oleObj>
              </mc:Choice>
              <mc:Fallback>
                <p:oleObj name="VISIO" r:id="rId10" imgW="3022600" imgH="16383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Synthesis</a:t>
            </a: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22457415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sensitive</a:t>
            </a: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name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comment 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637822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11089</TotalTime>
  <Words>3236</Words>
  <Application>Microsoft Office PowerPoint</Application>
  <PresentationFormat>On-screen Show (4:3)</PresentationFormat>
  <Paragraphs>727</Paragraphs>
  <Slides>52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Ozcan</cp:lastModifiedBy>
  <cp:revision>90</cp:revision>
  <dcterms:created xsi:type="dcterms:W3CDTF">2016-02-05T06:40:38Z</dcterms:created>
  <dcterms:modified xsi:type="dcterms:W3CDTF">2021-03-12T09:02:12Z</dcterms:modified>
</cp:coreProperties>
</file>