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60" r:id="rId4"/>
    <p:sldId id="261" r:id="rId5"/>
    <p:sldId id="264" r:id="rId6"/>
    <p:sldId id="267" r:id="rId7"/>
    <p:sldId id="268" r:id="rId8"/>
    <p:sldId id="269" r:id="rId9"/>
    <p:sldId id="270" r:id="rId10"/>
    <p:sldId id="271" r:id="rId11"/>
    <p:sldId id="265" r:id="rId12"/>
    <p:sldId id="272" r:id="rId13"/>
    <p:sldId id="275" r:id="rId14"/>
    <p:sldId id="274" r:id="rId15"/>
    <p:sldId id="273" r:id="rId16"/>
    <p:sldId id="278" r:id="rId17"/>
    <p:sldId id="277" r:id="rId18"/>
    <p:sldId id="276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4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8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5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12/22/2022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4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3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4D998-8CAB-7993-9033-1A6633173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tr-TR" sz="2700"/>
              <a:t>CS481 </a:t>
            </a:r>
            <a:br>
              <a:rPr lang="tr-TR" sz="2700"/>
            </a:br>
            <a:r>
              <a:rPr lang="tr-TR" sz="2700" err="1"/>
              <a:t>Homework</a:t>
            </a:r>
            <a:r>
              <a:rPr lang="tr-TR" sz="2700"/>
              <a:t> </a:t>
            </a:r>
            <a:r>
              <a:rPr lang="tr-TR" sz="2700" err="1"/>
              <a:t>Assignment</a:t>
            </a:r>
            <a:r>
              <a:rPr lang="tr-TR" sz="2700"/>
              <a:t> #5</a:t>
            </a:r>
            <a:br>
              <a:rPr lang="tr-TR" sz="2700"/>
            </a:br>
            <a:r>
              <a:rPr lang="tr-TR" sz="2700" err="1"/>
              <a:t>topıc</a:t>
            </a:r>
            <a:r>
              <a:rPr lang="tr-TR" sz="2700"/>
              <a:t>: </a:t>
            </a:r>
            <a:r>
              <a:rPr lang="tr-TR" sz="2700" err="1"/>
              <a:t>edıt</a:t>
            </a:r>
            <a:r>
              <a:rPr lang="tr-TR" sz="2700"/>
              <a:t> </a:t>
            </a:r>
            <a:r>
              <a:rPr lang="tr-TR" sz="2700" err="1"/>
              <a:t>dıstance</a:t>
            </a:r>
            <a:endParaRPr lang="tr-TR" sz="27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074178-946E-E649-492B-4FACB928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352544"/>
            <a:ext cx="5928358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/>
              <a:t>Gülçin Özkahya</a:t>
            </a:r>
          </a:p>
          <a:p>
            <a:pPr>
              <a:lnSpc>
                <a:spcPct val="90000"/>
              </a:lnSpc>
            </a:pPr>
            <a:r>
              <a:rPr lang="tr-TR"/>
              <a:t>21903129</a:t>
            </a:r>
          </a:p>
          <a:p>
            <a:pPr>
              <a:lnSpc>
                <a:spcPct val="90000"/>
              </a:lnSpc>
            </a:pPr>
            <a:r>
              <a:rPr lang="tr-TR" err="1"/>
              <a:t>Section</a:t>
            </a:r>
            <a:r>
              <a:rPr lang="tr-TR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4DCF9-A82E-2ED9-705B-5C4F5A2F5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72" r="37094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08473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6269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288091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86553"/>
              </p:ext>
            </p:extLst>
          </p:nvPr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49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İçerik Yer Tutucusu 7">
            <a:extLst>
              <a:ext uri="{FF2B5EF4-FFF2-40B4-BE49-F238E27FC236}">
                <a16:creationId xmlns:a16="http://schemas.microsoft.com/office/drawing/2014/main" id="{39C401AE-1953-9DCC-0ADB-01842FCB5FA0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 </a:t>
            </a:r>
            <a:r>
              <a:rPr lang="tr-TR" dirty="0">
                <a:sym typeface="Wingdings" panose="05000000000000000000" pitchFamily="2" charset="2"/>
              </a:rPr>
              <a:t>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N</a:t>
            </a:r>
            <a:r>
              <a:rPr lang="tr-T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909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tr-TR" dirty="0">
                <a:sym typeface="Wingdings" panose="05000000000000000000" pitchFamily="2" charset="2"/>
              </a:rPr>
              <a:t>MATCH!</a:t>
            </a:r>
          </a:p>
          <a:p>
            <a:pPr marL="228600" lvl="1" indent="0"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PN</a:t>
            </a:r>
            <a:r>
              <a:rPr lang="tr-TR" dirty="0"/>
              <a:t>	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E15FC-5B62-9D3E-779F-89EB707C3480}"/>
              </a:ext>
            </a:extLst>
          </p:cNvPr>
          <p:cNvSpPr/>
          <p:nvPr/>
        </p:nvSpPr>
        <p:spPr>
          <a:xfrm>
            <a:off x="6347269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5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tr-TR" dirty="0">
                <a:sym typeface="Wingdings" panose="05000000000000000000" pitchFamily="2" charset="2"/>
              </a:rPr>
              <a:t>N is </a:t>
            </a:r>
            <a:r>
              <a:rPr lang="tr-TR" dirty="0" err="1">
                <a:sym typeface="Wingdings" panose="05000000000000000000" pitchFamily="2" charset="2"/>
              </a:rPr>
              <a:t>deleted</a:t>
            </a:r>
            <a:endParaRPr lang="tr-TR" dirty="0"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PN</a:t>
            </a:r>
            <a:r>
              <a:rPr lang="tr-TR" dirty="0"/>
              <a:t>	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72C95-7D96-DDAA-BEBB-86EAD206BCBB}"/>
              </a:ext>
            </a:extLst>
          </p:cNvPr>
          <p:cNvSpPr/>
          <p:nvPr/>
        </p:nvSpPr>
        <p:spPr>
          <a:xfrm>
            <a:off x="5449633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E15FC-5B62-9D3E-779F-89EB707C3480}"/>
              </a:ext>
            </a:extLst>
          </p:cNvPr>
          <p:cNvSpPr/>
          <p:nvPr/>
        </p:nvSpPr>
        <p:spPr>
          <a:xfrm>
            <a:off x="6347269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52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>
                <a:sym typeface="Wingdings" panose="05000000000000000000" pitchFamily="2" charset="2"/>
              </a:rPr>
              <a:t>MATCH!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MPN</a:t>
            </a:r>
            <a:r>
              <a:rPr lang="tr-TR" dirty="0"/>
              <a:t>	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72C95-7D96-DDAA-BEBB-86EAD206BCBB}"/>
              </a:ext>
            </a:extLst>
          </p:cNvPr>
          <p:cNvSpPr/>
          <p:nvPr/>
        </p:nvSpPr>
        <p:spPr>
          <a:xfrm>
            <a:off x="5449633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E15FC-5B62-9D3E-779F-89EB707C3480}"/>
              </a:ext>
            </a:extLst>
          </p:cNvPr>
          <p:cNvSpPr/>
          <p:nvPr/>
        </p:nvSpPr>
        <p:spPr>
          <a:xfrm>
            <a:off x="6347269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0B2EA7-34E2-53A4-E5F5-C3E5336A419E}"/>
              </a:ext>
            </a:extLst>
          </p:cNvPr>
          <p:cNvSpPr/>
          <p:nvPr/>
        </p:nvSpPr>
        <p:spPr>
          <a:xfrm>
            <a:off x="4438928" y="4066803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459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>
                <a:sym typeface="Wingdings" panose="05000000000000000000" pitchFamily="2" charset="2"/>
              </a:rPr>
              <a:t>LZ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ZMPN</a:t>
            </a:r>
            <a:r>
              <a:rPr lang="tr-TR" dirty="0"/>
              <a:t>	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72C95-7D96-DDAA-BEBB-86EAD206BCBB}"/>
              </a:ext>
            </a:extLst>
          </p:cNvPr>
          <p:cNvSpPr/>
          <p:nvPr/>
        </p:nvSpPr>
        <p:spPr>
          <a:xfrm>
            <a:off x="5449633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E15FC-5B62-9D3E-779F-89EB707C3480}"/>
              </a:ext>
            </a:extLst>
          </p:cNvPr>
          <p:cNvSpPr/>
          <p:nvPr/>
        </p:nvSpPr>
        <p:spPr>
          <a:xfrm>
            <a:off x="6347269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0B2EA7-34E2-53A4-E5F5-C3E5336A419E}"/>
              </a:ext>
            </a:extLst>
          </p:cNvPr>
          <p:cNvSpPr/>
          <p:nvPr/>
        </p:nvSpPr>
        <p:spPr>
          <a:xfrm>
            <a:off x="4438928" y="4066803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1DE032-BDDB-47E9-FE56-3550AC08BC37}"/>
              </a:ext>
            </a:extLst>
          </p:cNvPr>
          <p:cNvSpPr/>
          <p:nvPr/>
        </p:nvSpPr>
        <p:spPr>
          <a:xfrm>
            <a:off x="3573727" y="3523765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19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/>
        </p:nvGraphicFramePr>
        <p:xfrm>
          <a:off x="2597147" y="291464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13311" y="1647508"/>
            <a:ext cx="4113220" cy="1695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>
                <a:sym typeface="Wingdings" panose="05000000000000000000" pitchFamily="2" charset="2"/>
              </a:rPr>
              <a:t>MATCH!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 err="1">
                <a:sym typeface="Wingdings" panose="05000000000000000000" pitchFamily="2" charset="2"/>
              </a:rPr>
              <a:t>Traceback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result</a:t>
            </a:r>
            <a:r>
              <a:rPr lang="tr-TR" dirty="0">
                <a:sym typeface="Wingdings" panose="05000000000000000000" pitchFamily="2" charset="2"/>
              </a:rPr>
              <a:t>: MPN </a:t>
            </a:r>
            <a:r>
              <a:rPr lang="tr-TR" dirty="0"/>
              <a:t>	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32785C-2586-8C3D-A01E-948F8FC40C12}"/>
              </a:ext>
            </a:extLst>
          </p:cNvPr>
          <p:cNvSpPr/>
          <p:nvPr/>
        </p:nvSpPr>
        <p:spPr>
          <a:xfrm>
            <a:off x="8246364" y="5756981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72C95-7D96-DDAA-BEBB-86EAD206BCBB}"/>
              </a:ext>
            </a:extLst>
          </p:cNvPr>
          <p:cNvSpPr/>
          <p:nvPr/>
        </p:nvSpPr>
        <p:spPr>
          <a:xfrm>
            <a:off x="5449633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B8AA79-3D09-69DD-8363-6BDCA0946DB9}"/>
              </a:ext>
            </a:extLst>
          </p:cNvPr>
          <p:cNvSpPr/>
          <p:nvPr/>
        </p:nvSpPr>
        <p:spPr>
          <a:xfrm>
            <a:off x="7312914" y="5152467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6E15FC-5B62-9D3E-779F-89EB707C3480}"/>
              </a:ext>
            </a:extLst>
          </p:cNvPr>
          <p:cNvSpPr/>
          <p:nvPr/>
        </p:nvSpPr>
        <p:spPr>
          <a:xfrm>
            <a:off x="6347269" y="4644178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2DF8B8-DCC5-3792-BE0F-900E6BC1BABD}"/>
              </a:ext>
            </a:extLst>
          </p:cNvPr>
          <p:cNvSpPr/>
          <p:nvPr/>
        </p:nvSpPr>
        <p:spPr>
          <a:xfrm>
            <a:off x="2597147" y="2908949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0B2EA7-34E2-53A4-E5F5-C3E5336A419E}"/>
              </a:ext>
            </a:extLst>
          </p:cNvPr>
          <p:cNvSpPr/>
          <p:nvPr/>
        </p:nvSpPr>
        <p:spPr>
          <a:xfrm>
            <a:off x="4438928" y="4066803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1DE032-BDDB-47E9-FE56-3550AC08BC37}"/>
              </a:ext>
            </a:extLst>
          </p:cNvPr>
          <p:cNvSpPr/>
          <p:nvPr/>
        </p:nvSpPr>
        <p:spPr>
          <a:xfrm>
            <a:off x="3573727" y="3523765"/>
            <a:ext cx="58102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71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4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A7E4B4-6C84-928F-49AB-CC3BADA7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5C1327-814A-4AD9-4B7E-35AEE480A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616126"/>
            <a:ext cx="11766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F039E651-3A7E-19A7-AF25-365EADFBE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10244"/>
              </p:ext>
            </p:extLst>
          </p:nvPr>
        </p:nvGraphicFramePr>
        <p:xfrm>
          <a:off x="2366210" y="1696867"/>
          <a:ext cx="7915424" cy="3464266"/>
        </p:xfrm>
        <a:graphic>
          <a:graphicData uri="http://schemas.openxmlformats.org/drawingml/2006/table">
            <a:tbl>
              <a:tblPr/>
              <a:tblGrid>
                <a:gridCol w="7915424">
                  <a:extLst>
                    <a:ext uri="{9D8B030D-6E8A-4147-A177-3AD203B41FA5}">
                      <a16:colId xmlns:a16="http://schemas.microsoft.com/office/drawing/2014/main" val="3294369557"/>
                    </a:ext>
                  </a:extLst>
                </a:gridCol>
              </a:tblGrid>
              <a:tr h="34642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100" b="0" i="0" u="none" strike="noStrike">
                          <a:solidFill>
                            <a:srgbClr val="990000"/>
                          </a:solidFill>
                          <a:effectLst/>
                          <a:latin typeface="Consolas" panose="020B0609020204030204" pitchFamily="49" charset="0"/>
                        </a:rPr>
                        <a:t>editDistance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(s, t, m, n)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create dp[m +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][n +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to m do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j &lt;-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to n do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then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dp[i][j] &lt;- j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j ==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then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dp[i][j] &lt;-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s[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== t[j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dp[i][j] &lt;- dp[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][j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dp[i][j] &lt;-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min of {dp[i][j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      dp[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][j]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                    dp[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][j - </a:t>
                      </a:r>
                      <a:r>
                        <a:rPr lang="tr-TR" sz="1100" b="0" i="0" u="none" strike="noStrike">
                          <a:solidFill>
                            <a:srgbClr val="009999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]} 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return dp[m][n]</a:t>
                      </a:r>
                      <a:b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tr-TR" sz="1900">
                        <a:effectLst/>
                      </a:endParaRPr>
                    </a:p>
                  </a:txBody>
                  <a:tcPr marL="67523" marR="67523" marT="67523" marB="6752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93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15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523833-86C9-9514-6618-ECF1350F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What ıs edıt dıstance?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29DC84-4661-8658-DCC7-57867E63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Introduced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by</a:t>
            </a:r>
            <a:r>
              <a:rPr lang="tr-TR" dirty="0">
                <a:solidFill>
                  <a:schemeClr val="bg1"/>
                </a:solidFill>
              </a:rPr>
              <a:t> Vladimir </a:t>
            </a:r>
            <a:r>
              <a:rPr lang="tr-TR" dirty="0" err="1">
                <a:solidFill>
                  <a:schemeClr val="bg1"/>
                </a:solidFill>
              </a:rPr>
              <a:t>Levenshtein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Also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called</a:t>
            </a:r>
            <a:r>
              <a:rPr lang="tr-TR" dirty="0">
                <a:solidFill>
                  <a:schemeClr val="bg1"/>
                </a:solidFill>
              </a:rPr>
              <a:t> as </a:t>
            </a:r>
            <a:r>
              <a:rPr lang="tr-TR" dirty="0" err="1">
                <a:solidFill>
                  <a:schemeClr val="bg1"/>
                </a:solidFill>
              </a:rPr>
              <a:t>Levenshtein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distance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en-US" dirty="0">
                <a:solidFill>
                  <a:schemeClr val="bg1"/>
                </a:solidFill>
              </a:rPr>
              <a:t>natural language processing computational biology 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Measures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similarity</a:t>
            </a:r>
            <a:endParaRPr lang="tr-T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Transform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another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operations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pPr marL="800100" lvl="2" indent="-342900">
              <a:lnSpc>
                <a:spcPct val="90000"/>
              </a:lnSpc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err="1">
                <a:solidFill>
                  <a:schemeClr val="bg1"/>
                </a:solidFill>
              </a:rPr>
              <a:t>Deletion</a:t>
            </a:r>
            <a:endParaRPr lang="tr-TR" dirty="0">
              <a:solidFill>
                <a:schemeClr val="bg1"/>
              </a:solidFill>
            </a:endParaRPr>
          </a:p>
          <a:p>
            <a:pPr marL="800100" lvl="2" indent="-342900">
              <a:lnSpc>
                <a:spcPct val="90000"/>
              </a:lnSpc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err="1">
                <a:solidFill>
                  <a:schemeClr val="bg1"/>
                </a:solidFill>
              </a:rPr>
              <a:t>Insertion</a:t>
            </a:r>
            <a:endParaRPr lang="tr-TR" dirty="0">
              <a:solidFill>
                <a:schemeClr val="bg1"/>
              </a:solidFill>
            </a:endParaRPr>
          </a:p>
          <a:p>
            <a:pPr marL="800100" lvl="2" indent="-342900">
              <a:lnSpc>
                <a:spcPct val="90000"/>
              </a:lnSpc>
              <a:buFont typeface="+mj-lt"/>
              <a:buAutoNum type="arabicPeriod"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dirty="0" err="1">
                <a:solidFill>
                  <a:schemeClr val="bg1"/>
                </a:solidFill>
              </a:rPr>
              <a:t>Substitiution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597254-D2B0-D866-C360-B488C237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5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471A89-2436-75D3-783C-C6D7A77E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702" y="964692"/>
            <a:ext cx="7796162" cy="5044222"/>
          </a:xfrm>
        </p:spPr>
        <p:txBody>
          <a:bodyPr/>
          <a:lstStyle/>
          <a:p>
            <a:r>
              <a:rPr lang="tr-TR" dirty="0" err="1"/>
              <a:t>Thanks</a:t>
            </a:r>
            <a:r>
              <a:rPr lang="tr-T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168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DF191-3F4F-2527-6C8E-A7950CE4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tr-TR" sz="2400"/>
              <a:t>What are the sıtuatıons ın the character comparıson?	</a:t>
            </a:r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1C42F146-1EFF-3F42-6B2A-25179EDFC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35" r="29233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5A041D-DF67-D2A9-FDAE-0EC96FDC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dirty="0" err="1"/>
              <a:t>Given</a:t>
            </a:r>
            <a:r>
              <a:rPr lang="tr-TR" sz="1700" dirty="0"/>
              <a:t> two </a:t>
            </a:r>
            <a:r>
              <a:rPr lang="tr-TR" sz="1700" dirty="0" err="1"/>
              <a:t>strings</a:t>
            </a:r>
            <a:r>
              <a:rPr lang="tr-TR" sz="1700" dirty="0"/>
              <a:t> 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A = </a:t>
            </a:r>
            <a:r>
              <a:rPr lang="tr-TR" sz="1700" dirty="0" err="1"/>
              <a:t>Radix</a:t>
            </a:r>
            <a:endParaRPr lang="tr-TR" sz="1700" dirty="0"/>
          </a:p>
          <a:p>
            <a:pPr>
              <a:lnSpc>
                <a:spcPct val="90000"/>
              </a:lnSpc>
            </a:pPr>
            <a:r>
              <a:rPr lang="tr-TR" sz="1700" dirty="0"/>
              <a:t>B =  </a:t>
            </a:r>
            <a:r>
              <a:rPr lang="tr-TR" sz="1700" dirty="0" err="1"/>
              <a:t>Helux</a:t>
            </a:r>
            <a:endParaRPr lang="tr-TR" sz="1700" dirty="0"/>
          </a:p>
          <a:p>
            <a:pPr>
              <a:lnSpc>
                <a:spcPct val="90000"/>
              </a:lnSpc>
            </a:pPr>
            <a:r>
              <a:rPr lang="tr-TR" sz="1700" dirty="0" err="1"/>
              <a:t>There</a:t>
            </a:r>
            <a:r>
              <a:rPr lang="tr-TR" sz="1700" dirty="0"/>
              <a:t> </a:t>
            </a:r>
            <a:r>
              <a:rPr lang="tr-TR" sz="1700" dirty="0" err="1"/>
              <a:t>are</a:t>
            </a:r>
            <a:r>
              <a:rPr lang="tr-TR" sz="1700" dirty="0"/>
              <a:t> 4 </a:t>
            </a:r>
            <a:r>
              <a:rPr lang="tr-TR" sz="1700" dirty="0" err="1"/>
              <a:t>situtations</a:t>
            </a:r>
            <a:r>
              <a:rPr lang="tr-TR" sz="1700" dirty="0"/>
              <a:t>:</a:t>
            </a:r>
          </a:p>
          <a:p>
            <a:pPr>
              <a:lnSpc>
                <a:spcPct val="90000"/>
              </a:lnSpc>
            </a:pPr>
            <a:endParaRPr lang="tr-TR" sz="1700" dirty="0"/>
          </a:p>
          <a:p>
            <a:pPr>
              <a:lnSpc>
                <a:spcPct val="90000"/>
              </a:lnSpc>
            </a:pPr>
            <a:r>
              <a:rPr lang="tr-TR" sz="1700" b="1" dirty="0" err="1"/>
              <a:t>Situation</a:t>
            </a:r>
            <a:r>
              <a:rPr lang="tr-TR" sz="1700" b="1" dirty="0"/>
              <a:t> 1: </a:t>
            </a:r>
            <a:r>
              <a:rPr lang="tr-TR" sz="1700" b="1" dirty="0" err="1"/>
              <a:t>Match</a:t>
            </a:r>
            <a:endParaRPr lang="tr-TR" sz="1700" b="1" dirty="0"/>
          </a:p>
          <a:p>
            <a:pPr>
              <a:lnSpc>
                <a:spcPct val="90000"/>
              </a:lnSpc>
            </a:pPr>
            <a:r>
              <a:rPr lang="tr-TR" sz="1700" dirty="0"/>
              <a:t>A = </a:t>
            </a:r>
            <a:r>
              <a:rPr lang="tr-TR" sz="1700" dirty="0" err="1"/>
              <a:t>Radix</a:t>
            </a:r>
            <a:r>
              <a:rPr lang="tr-TR" sz="1700" dirty="0"/>
              <a:t>            </a:t>
            </a:r>
            <a:r>
              <a:rPr lang="tr-TR" sz="1700" dirty="0">
                <a:sym typeface="Wingdings" panose="05000000000000000000" pitchFamily="2" charset="2"/>
              </a:rPr>
              <a:t>         	Radi </a:t>
            </a:r>
            <a:endParaRPr lang="tr-TR" sz="1700" dirty="0"/>
          </a:p>
          <a:p>
            <a:pPr lvl="7">
              <a:lnSpc>
                <a:spcPct val="90000"/>
              </a:lnSpc>
            </a:pPr>
            <a:r>
              <a:rPr lang="tr-TR" sz="1700" dirty="0"/>
              <a:t>BECOMES</a:t>
            </a:r>
          </a:p>
          <a:p>
            <a:pPr>
              <a:lnSpc>
                <a:spcPct val="90000"/>
              </a:lnSpc>
            </a:pPr>
            <a:r>
              <a:rPr lang="tr-TR" sz="1700" dirty="0"/>
              <a:t>B =  </a:t>
            </a:r>
            <a:r>
              <a:rPr lang="tr-TR" sz="1700" dirty="0" err="1"/>
              <a:t>Helux</a:t>
            </a:r>
            <a:r>
              <a:rPr lang="tr-TR" sz="1700" dirty="0"/>
              <a:t>            </a:t>
            </a:r>
            <a:r>
              <a:rPr lang="tr-TR" sz="1700" dirty="0">
                <a:sym typeface="Wingdings" panose="05000000000000000000" pitchFamily="2" charset="2"/>
              </a:rPr>
              <a:t>         </a:t>
            </a:r>
            <a:r>
              <a:rPr lang="tr-TR" sz="1700" dirty="0" err="1">
                <a:sym typeface="Wingdings" panose="05000000000000000000" pitchFamily="2" charset="2"/>
              </a:rPr>
              <a:t>Helu</a:t>
            </a:r>
            <a:endParaRPr lang="tr-TR" sz="1700" dirty="0"/>
          </a:p>
          <a:p>
            <a:pPr>
              <a:lnSpc>
                <a:spcPct val="90000"/>
              </a:lnSpc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332747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7D3E22-BCFC-1412-1D6F-C890A197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197" y="99390"/>
            <a:ext cx="7011907" cy="46713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Remaınıng</a:t>
            </a:r>
            <a:r>
              <a:rPr lang="tr-TR" dirty="0"/>
              <a:t> </a:t>
            </a:r>
            <a:r>
              <a:rPr lang="tr-TR" dirty="0" err="1"/>
              <a:t>sıtuatIons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16B65B-8586-04AC-75BA-0F05262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641684"/>
            <a:ext cx="10234863" cy="6216316"/>
          </a:xfrm>
        </p:spPr>
        <p:txBody>
          <a:bodyPr/>
          <a:lstStyle/>
          <a:p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Original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string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 is: ACGTATA </a:t>
            </a:r>
            <a:endParaRPr lang="tr-TR" dirty="0"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want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convert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original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string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into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TAGGCAT (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showed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dirty="0">
                <a:solidFill>
                  <a:srgbClr val="FF0000"/>
                </a:solidFill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endParaRPr lang="tr-TR" dirty="0"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can be done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making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four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operations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ACGTATA (INSERT T at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beginning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dirty="0">
                <a:solidFill>
                  <a:srgbClr val="FF0000"/>
                </a:solidFill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TAGGCAT </a:t>
            </a: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ACGTAT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A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 (DELETE A at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the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latin typeface="Lucida Sans" panose="020B0602030504020204" pitchFamily="34" charset="0"/>
                <a:cs typeface="Arial" panose="020B0604020202020204" pitchFamily="34" charset="0"/>
              </a:rPr>
              <a:t>end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dirty="0">
                <a:solidFill>
                  <a:srgbClr val="FF0000"/>
                </a:solidFill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TAGGCAT </a:t>
            </a: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sym typeface="Wingdings" panose="05000000000000000000" pitchFamily="2" charset="2"/>
            </a:endParaRPr>
          </a:p>
          <a:p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TACG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AT (SUBSTTITUTE T WITH C)</a:t>
            </a:r>
          </a:p>
          <a:p>
            <a:r>
              <a:rPr lang="tr-TR" dirty="0">
                <a:solidFill>
                  <a:srgbClr val="FF0000"/>
                </a:solidFill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TAGGCAT </a:t>
            </a: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TA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C</a:t>
            </a:r>
            <a:r>
              <a:rPr lang="tr-TR" dirty="0">
                <a:latin typeface="Lucida Sans" panose="020B0602030504020204" pitchFamily="34" charset="0"/>
                <a:cs typeface="Arial" panose="020B0604020202020204" pitchFamily="34" charset="0"/>
              </a:rPr>
              <a:t>GCAT (SUBSTTITUTE C WITH G)</a:t>
            </a:r>
          </a:p>
          <a:p>
            <a:r>
              <a:rPr lang="tr-TR" dirty="0">
                <a:solidFill>
                  <a:srgbClr val="FF0000"/>
                </a:solidFill>
                <a:latin typeface="Lucida Sans" panose="020B06020305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TAGGCAT </a:t>
            </a: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latin typeface="Lucida Sans" panose="020B0602030504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tr-T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50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61888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40374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2508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9431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79619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110031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09826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325277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1D1986-D5C2-001C-E3B9-360DF618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464" y="17145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Let’s</a:t>
            </a:r>
            <a:r>
              <a:rPr lang="tr-TR" dirty="0"/>
              <a:t> </a:t>
            </a:r>
            <a:r>
              <a:rPr lang="tr-TR" dirty="0" err="1"/>
              <a:t>fınd</a:t>
            </a:r>
            <a:r>
              <a:rPr lang="tr-TR" dirty="0"/>
              <a:t> </a:t>
            </a:r>
            <a:r>
              <a:rPr lang="tr-TR" dirty="0" err="1"/>
              <a:t>mınumum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operatıons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 TWO STRINGS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2701182D-ED47-FB9D-721E-7872E752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675" y="2371724"/>
            <a:ext cx="5324473" cy="542925"/>
          </a:xfrm>
        </p:spPr>
        <p:txBody>
          <a:bodyPr>
            <a:normAutofit lnSpcReduction="10000"/>
          </a:bodyPr>
          <a:lstStyle/>
          <a:p>
            <a:pPr marL="228600" lvl="1" indent="0">
              <a:buNone/>
            </a:pPr>
            <a:r>
              <a:rPr lang="tr-TR" dirty="0"/>
              <a:t>	         					  K               L               M              N               P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0283F51-2C7D-1677-12D7-59DFB7F28FDE}"/>
              </a:ext>
            </a:extLst>
          </p:cNvPr>
          <p:cNvSpPr txBox="1"/>
          <p:nvPr/>
        </p:nvSpPr>
        <p:spPr>
          <a:xfrm>
            <a:off x="2733675" y="2772685"/>
            <a:ext cx="72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	</a:t>
            </a: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6B74A84-67F2-7C3C-A4B3-EEAF3237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6473"/>
              </p:ext>
            </p:extLst>
          </p:nvPr>
        </p:nvGraphicFramePr>
        <p:xfrm>
          <a:off x="2597147" y="2868599"/>
          <a:ext cx="6642104" cy="3371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72">
                  <a:extLst>
                    <a:ext uri="{9D8B030D-6E8A-4147-A177-3AD203B41FA5}">
                      <a16:colId xmlns:a16="http://schemas.microsoft.com/office/drawing/2014/main" val="2102414945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8069416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940850074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664520640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66834346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3833886312"/>
                    </a:ext>
                  </a:extLst>
                </a:gridCol>
                <a:gridCol w="948872">
                  <a:extLst>
                    <a:ext uri="{9D8B030D-6E8A-4147-A177-3AD203B41FA5}">
                      <a16:colId xmlns:a16="http://schemas.microsoft.com/office/drawing/2014/main" val="244762148"/>
                    </a:ext>
                  </a:extLst>
                </a:gridCol>
              </a:tblGrid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9473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57963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681478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37742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29584"/>
                  </a:ext>
                </a:extLst>
              </a:tr>
              <a:tr h="561976"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74358"/>
                  </a:ext>
                </a:extLst>
              </a:tr>
            </a:tbl>
          </a:graphicData>
        </a:graphic>
      </p:graphicFrame>
      <p:sp>
        <p:nvSpPr>
          <p:cNvPr id="9" name="İçerik Yer Tutucusu 7">
            <a:extLst>
              <a:ext uri="{FF2B5EF4-FFF2-40B4-BE49-F238E27FC236}">
                <a16:creationId xmlns:a16="http://schemas.microsoft.com/office/drawing/2014/main" id="{C5163D6F-91A0-7FCF-6EDA-18557A7D67FE}"/>
              </a:ext>
            </a:extLst>
          </p:cNvPr>
          <p:cNvSpPr txBox="1">
            <a:spLocks/>
          </p:cNvSpPr>
          <p:nvPr/>
        </p:nvSpPr>
        <p:spPr>
          <a:xfrm>
            <a:off x="1910464" y="418289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Z					</a:t>
            </a:r>
          </a:p>
        </p:txBody>
      </p:sp>
      <p:sp>
        <p:nvSpPr>
          <p:cNvPr id="11" name="İçerik Yer Tutucusu 7">
            <a:extLst>
              <a:ext uri="{FF2B5EF4-FFF2-40B4-BE49-F238E27FC236}">
                <a16:creationId xmlns:a16="http://schemas.microsoft.com/office/drawing/2014/main" id="{BB504D54-2FF6-2914-7317-56F31A29A2AD}"/>
              </a:ext>
            </a:extLst>
          </p:cNvPr>
          <p:cNvSpPr txBox="1">
            <a:spLocks/>
          </p:cNvSpPr>
          <p:nvPr/>
        </p:nvSpPr>
        <p:spPr>
          <a:xfrm>
            <a:off x="1915928" y="4718233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M					</a:t>
            </a:r>
          </a:p>
        </p:txBody>
      </p:sp>
      <p:sp>
        <p:nvSpPr>
          <p:cNvPr id="12" name="İçerik Yer Tutucusu 7">
            <a:extLst>
              <a:ext uri="{FF2B5EF4-FFF2-40B4-BE49-F238E27FC236}">
                <a16:creationId xmlns:a16="http://schemas.microsoft.com/office/drawing/2014/main" id="{4D5AD65B-3395-4E6E-BCE4-9A119187ADCD}"/>
              </a:ext>
            </a:extLst>
          </p:cNvPr>
          <p:cNvSpPr txBox="1">
            <a:spLocks/>
          </p:cNvSpPr>
          <p:nvPr/>
        </p:nvSpPr>
        <p:spPr>
          <a:xfrm>
            <a:off x="1899536" y="530087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P					</a:t>
            </a:r>
          </a:p>
        </p:txBody>
      </p:sp>
      <p:sp>
        <p:nvSpPr>
          <p:cNvPr id="13" name="İçerik Yer Tutucusu 7">
            <a:extLst>
              <a:ext uri="{FF2B5EF4-FFF2-40B4-BE49-F238E27FC236}">
                <a16:creationId xmlns:a16="http://schemas.microsoft.com/office/drawing/2014/main" id="{30CC6B6B-1DE2-3A6E-D617-96C5613A8451}"/>
              </a:ext>
            </a:extLst>
          </p:cNvPr>
          <p:cNvSpPr txBox="1">
            <a:spLocks/>
          </p:cNvSpPr>
          <p:nvPr/>
        </p:nvSpPr>
        <p:spPr>
          <a:xfrm>
            <a:off x="1910464" y="5893308"/>
            <a:ext cx="1128010" cy="10279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N				</a:t>
            </a:r>
          </a:p>
        </p:txBody>
      </p:sp>
      <p:sp>
        <p:nvSpPr>
          <p:cNvPr id="14" name="İçerik Yer Tutucusu 7">
            <a:extLst>
              <a:ext uri="{FF2B5EF4-FFF2-40B4-BE49-F238E27FC236}">
                <a16:creationId xmlns:a16="http://schemas.microsoft.com/office/drawing/2014/main" id="{D7A4E178-7CAE-E9E3-FE14-B4D01539D317}"/>
              </a:ext>
            </a:extLst>
          </p:cNvPr>
          <p:cNvSpPr txBox="1">
            <a:spLocks/>
          </p:cNvSpPr>
          <p:nvPr/>
        </p:nvSpPr>
        <p:spPr>
          <a:xfrm>
            <a:off x="1905000" y="3607629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K		</a:t>
            </a:r>
          </a:p>
        </p:txBody>
      </p:sp>
      <p:sp>
        <p:nvSpPr>
          <p:cNvPr id="15" name="İçerik Yer Tutucusu 7">
            <a:extLst>
              <a:ext uri="{FF2B5EF4-FFF2-40B4-BE49-F238E27FC236}">
                <a16:creationId xmlns:a16="http://schemas.microsoft.com/office/drawing/2014/main" id="{7ACEFAE1-B2F3-1D53-1E2B-27684B38A1F6}"/>
              </a:ext>
            </a:extLst>
          </p:cNvPr>
          <p:cNvSpPr txBox="1">
            <a:spLocks/>
          </p:cNvSpPr>
          <p:nvPr/>
        </p:nvSpPr>
        <p:spPr>
          <a:xfrm>
            <a:off x="8327761" y="2513528"/>
            <a:ext cx="823211" cy="183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R		</a:t>
            </a:r>
          </a:p>
        </p:txBody>
      </p:sp>
      <p:sp>
        <p:nvSpPr>
          <p:cNvPr id="16" name="İçerik Yer Tutucusu 7">
            <a:extLst>
              <a:ext uri="{FF2B5EF4-FFF2-40B4-BE49-F238E27FC236}">
                <a16:creationId xmlns:a16="http://schemas.microsoft.com/office/drawing/2014/main" id="{AF41F7F5-FD08-D7E2-DFD4-9816360079AE}"/>
              </a:ext>
            </a:extLst>
          </p:cNvPr>
          <p:cNvSpPr txBox="1">
            <a:spLocks/>
          </p:cNvSpPr>
          <p:nvPr/>
        </p:nvSpPr>
        <p:spPr>
          <a:xfrm>
            <a:off x="2231135" y="1647508"/>
            <a:ext cx="7729728" cy="897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A: KLMNPR A can be </a:t>
            </a:r>
            <a:r>
              <a:rPr lang="tr-TR" dirty="0" err="1"/>
              <a:t>converted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</a:t>
            </a:r>
            <a:r>
              <a:rPr lang="tr-TR" dirty="0" err="1"/>
              <a:t>by</a:t>
            </a:r>
            <a:r>
              <a:rPr lang="tr-TR" dirty="0"/>
              <a:t> 3 </a:t>
            </a:r>
            <a:r>
              <a:rPr lang="tr-TR" dirty="0" err="1"/>
              <a:t>operations</a:t>
            </a:r>
            <a:r>
              <a:rPr lang="tr-TR" dirty="0"/>
              <a:t> (1 </a:t>
            </a:r>
            <a:r>
              <a:rPr lang="tr-TR" dirty="0" err="1"/>
              <a:t>delete</a:t>
            </a:r>
            <a:r>
              <a:rPr lang="tr-TR" dirty="0"/>
              <a:t>, 2 </a:t>
            </a:r>
            <a:r>
              <a:rPr lang="tr-TR" dirty="0" err="1"/>
              <a:t>substitution</a:t>
            </a:r>
            <a:r>
              <a:rPr lang="tr-TR" dirty="0"/>
              <a:t>) 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 </a:t>
            </a:r>
            <a:r>
              <a:rPr lang="tr-TR" dirty="0" err="1"/>
              <a:t>convert</a:t>
            </a:r>
            <a:r>
              <a:rPr lang="tr-TR" dirty="0"/>
              <a:t> L </a:t>
            </a:r>
            <a:r>
              <a:rPr lang="tr-TR" dirty="0" err="1"/>
              <a:t>to</a:t>
            </a:r>
            <a:r>
              <a:rPr lang="tr-TR" dirty="0"/>
              <a:t> Z, </a:t>
            </a:r>
            <a:r>
              <a:rPr lang="tr-TR" dirty="0" err="1"/>
              <a:t>delete</a:t>
            </a:r>
            <a:r>
              <a:rPr lang="tr-TR" dirty="0"/>
              <a:t> N,  </a:t>
            </a:r>
            <a:r>
              <a:rPr lang="tr-TR" dirty="0" err="1"/>
              <a:t>convert</a:t>
            </a:r>
            <a:r>
              <a:rPr lang="tr-TR" dirty="0"/>
              <a:t> R </a:t>
            </a:r>
            <a:r>
              <a:rPr lang="tr-TR" dirty="0" err="1"/>
              <a:t>to</a:t>
            </a:r>
            <a:r>
              <a:rPr lang="tr-TR" dirty="0"/>
              <a:t> N</a:t>
            </a:r>
          </a:p>
          <a:p>
            <a:pPr marL="228600" lvl="1" indent="0">
              <a:buFont typeface="Arial" panose="020B0604020202020204" pitchFamily="34" charset="0"/>
              <a:buNone/>
            </a:pPr>
            <a:r>
              <a:rPr lang="tr-TR" dirty="0"/>
              <a:t>B:KZMPN	</a:t>
            </a:r>
          </a:p>
        </p:txBody>
      </p:sp>
    </p:spTree>
    <p:extLst>
      <p:ext uri="{BB962C8B-B14F-4D97-AF65-F5344CB8AC3E}">
        <p14:creationId xmlns:p14="http://schemas.microsoft.com/office/powerpoint/2010/main" val="219341741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732</TotalTime>
  <Words>1813</Words>
  <Application>Microsoft Office PowerPoint</Application>
  <PresentationFormat>Geniş ekran</PresentationFormat>
  <Paragraphs>640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Consolas</vt:lpstr>
      <vt:lpstr>Gill Sans MT</vt:lpstr>
      <vt:lpstr>Lucida Sans</vt:lpstr>
      <vt:lpstr>Paket</vt:lpstr>
      <vt:lpstr>CS481  Homework Assignment #5 topıc: edıt dıstance</vt:lpstr>
      <vt:lpstr>What ıs edıt dıstance?</vt:lpstr>
      <vt:lpstr>What are the sıtuatıons ın the character comparıson? </vt:lpstr>
      <vt:lpstr>Remaınıng sıtuatIons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Let’s fınd mınumum number of operatıons to transform TWO STRINGS</vt:lpstr>
      <vt:lpstr>Pseudocode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CS481  Homework Assignment #5</dc:title>
  <dc:creator>LALA OZGUN</dc:creator>
  <cp:lastModifiedBy>TUGCE OZKAHYA</cp:lastModifiedBy>
  <cp:revision>19</cp:revision>
  <dcterms:created xsi:type="dcterms:W3CDTF">2022-12-21T17:33:01Z</dcterms:created>
  <dcterms:modified xsi:type="dcterms:W3CDTF">2022-12-22T16:25:30Z</dcterms:modified>
</cp:coreProperties>
</file>