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1"/>
  </p:notesMasterIdLst>
  <p:sldIdLst>
    <p:sldId id="256" r:id="rId2"/>
    <p:sldId id="258" r:id="rId3"/>
    <p:sldId id="257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2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6F4A6-025C-4ECF-80E8-C78BAA6C1167}" type="datetimeFigureOut">
              <a:rPr lang="tr-TR" smtClean="0"/>
              <a:t>22.12.2022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A0249-906A-4545-B248-611A6411D4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1992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A0249-906A-4545-B248-611A6411D45E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5661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0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6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2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7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2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4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6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3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7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7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1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5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0BBB29-144A-AFA4-663B-303CC8E763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7706" r="-1" b="16735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4497221A-ED47-6E99-E9A6-CD78DCB0D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tr-TR" sz="5200">
                <a:solidFill>
                  <a:srgbClr val="FFFFFF"/>
                </a:solidFill>
              </a:rPr>
              <a:t>Hamming Distance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57E37EF-1EC8-2D0E-0FC6-463429462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tr-TR" sz="2200">
                <a:solidFill>
                  <a:srgbClr val="FFFFFF"/>
                </a:solidFill>
              </a:rPr>
              <a:t>Berk Saltuk Yılmaz - 21903419</a:t>
            </a:r>
          </a:p>
        </p:txBody>
      </p:sp>
    </p:spTree>
    <p:extLst>
      <p:ext uri="{BB962C8B-B14F-4D97-AF65-F5344CB8AC3E}">
        <p14:creationId xmlns:p14="http://schemas.microsoft.com/office/powerpoint/2010/main" val="1890625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48B75A-B07F-6505-9246-BEF6B608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 Simple Yet </a:t>
            </a:r>
            <a:r>
              <a:rPr lang="tr-TR" dirty="0" err="1"/>
              <a:t>Clear</a:t>
            </a:r>
            <a:r>
              <a:rPr lang="tr-TR" dirty="0"/>
              <a:t> </a:t>
            </a:r>
            <a:r>
              <a:rPr lang="tr-TR" dirty="0" err="1"/>
              <a:t>Example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8C939D-2CFD-84A8-64B6-672EF24E8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269" y="2662237"/>
            <a:ext cx="11274612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4000" dirty="0"/>
              <a:t>A = G  T  C  </a:t>
            </a:r>
            <a:r>
              <a:rPr lang="tr-TR" sz="4000" dirty="0" err="1"/>
              <a:t>C</a:t>
            </a:r>
            <a:r>
              <a:rPr lang="tr-TR" sz="4000" dirty="0"/>
              <a:t>  A  </a:t>
            </a:r>
            <a:r>
              <a:rPr lang="tr-TR" sz="4000" dirty="0">
                <a:solidFill>
                  <a:schemeClr val="accent4"/>
                </a:solidFill>
              </a:rPr>
              <a:t>T</a:t>
            </a:r>
            <a:r>
              <a:rPr lang="tr-TR" sz="4000" dirty="0"/>
              <a:t>  C  G  C  T  G  A</a:t>
            </a:r>
          </a:p>
          <a:p>
            <a:pPr marL="0" indent="0">
              <a:buNone/>
            </a:pPr>
            <a:r>
              <a:rPr lang="tr-TR" sz="4000" dirty="0"/>
              <a:t>B = G  A  C  T  </a:t>
            </a:r>
            <a:r>
              <a:rPr lang="tr-TR" sz="4000" dirty="0" err="1"/>
              <a:t>T</a:t>
            </a:r>
            <a:r>
              <a:rPr lang="tr-TR" sz="4000" dirty="0"/>
              <a:t>   </a:t>
            </a:r>
            <a:r>
              <a:rPr lang="tr-TR" sz="4000" dirty="0" err="1">
                <a:solidFill>
                  <a:schemeClr val="accent4"/>
                </a:solidFill>
              </a:rPr>
              <a:t>T</a:t>
            </a:r>
            <a:r>
              <a:rPr lang="tr-TR" sz="4000" dirty="0"/>
              <a:t>  C  </a:t>
            </a:r>
            <a:r>
              <a:rPr lang="tr-TR" sz="4000" dirty="0" err="1"/>
              <a:t>C</a:t>
            </a:r>
            <a:r>
              <a:rPr lang="tr-TR" sz="4000" dirty="0"/>
              <a:t>   T  </a:t>
            </a:r>
            <a:r>
              <a:rPr lang="tr-TR" sz="4000" dirty="0" err="1"/>
              <a:t>T</a:t>
            </a:r>
            <a:r>
              <a:rPr lang="tr-TR" sz="4000" dirty="0"/>
              <a:t>  A  </a:t>
            </a:r>
            <a:r>
              <a:rPr lang="tr-TR" sz="4000" dirty="0" err="1"/>
              <a:t>A</a:t>
            </a:r>
            <a:endParaRPr lang="tr-TR" sz="40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F7F9166-D8F6-A631-729A-04A031373F43}"/>
              </a:ext>
            </a:extLst>
          </p:cNvPr>
          <p:cNvSpPr txBox="1"/>
          <p:nvPr/>
        </p:nvSpPr>
        <p:spPr>
          <a:xfrm>
            <a:off x="7896225" y="4962525"/>
            <a:ext cx="3800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/>
              <a:t>count</a:t>
            </a:r>
            <a:r>
              <a:rPr lang="tr-TR" sz="2800" dirty="0"/>
              <a:t> = 3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006C7B7B-95D4-84C8-78A4-5C7629A2C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825" y="2133599"/>
            <a:ext cx="638175" cy="638175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535BF7DF-38FE-1029-2549-E9DA6E5F2BD1}"/>
              </a:ext>
            </a:extLst>
          </p:cNvPr>
          <p:cNvSpPr txBox="1"/>
          <p:nvPr/>
        </p:nvSpPr>
        <p:spPr>
          <a:xfrm>
            <a:off x="5629275" y="1635186"/>
            <a:ext cx="1123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/>
              <a:t>i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3456823C-7F4E-4D95-10FC-CAC890EA20B3}"/>
              </a:ext>
            </a:extLst>
          </p:cNvPr>
          <p:cNvSpPr txBox="1"/>
          <p:nvPr/>
        </p:nvSpPr>
        <p:spPr>
          <a:xfrm>
            <a:off x="9796462" y="4156612"/>
            <a:ext cx="1123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/>
              <a:t>i++</a:t>
            </a:r>
          </a:p>
        </p:txBody>
      </p:sp>
    </p:spTree>
    <p:extLst>
      <p:ext uri="{BB962C8B-B14F-4D97-AF65-F5344CB8AC3E}">
        <p14:creationId xmlns:p14="http://schemas.microsoft.com/office/powerpoint/2010/main" val="699894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48B75A-B07F-6505-9246-BEF6B608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 Simple Yet </a:t>
            </a:r>
            <a:r>
              <a:rPr lang="tr-TR" dirty="0" err="1"/>
              <a:t>Clear</a:t>
            </a:r>
            <a:r>
              <a:rPr lang="tr-TR" dirty="0"/>
              <a:t> </a:t>
            </a:r>
            <a:r>
              <a:rPr lang="tr-TR" dirty="0" err="1"/>
              <a:t>Example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8C939D-2CFD-84A8-64B6-672EF24E8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269" y="2662237"/>
            <a:ext cx="11274612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4000" dirty="0"/>
              <a:t>A = G  T  C  </a:t>
            </a:r>
            <a:r>
              <a:rPr lang="tr-TR" sz="4000" dirty="0" err="1"/>
              <a:t>C</a:t>
            </a:r>
            <a:r>
              <a:rPr lang="tr-TR" sz="4000" dirty="0"/>
              <a:t>  A  T  </a:t>
            </a:r>
            <a:r>
              <a:rPr lang="tr-TR" sz="4000" dirty="0">
                <a:solidFill>
                  <a:schemeClr val="accent4"/>
                </a:solidFill>
              </a:rPr>
              <a:t>C</a:t>
            </a:r>
            <a:r>
              <a:rPr lang="tr-TR" sz="4000" dirty="0"/>
              <a:t>  G  C  T  G  A</a:t>
            </a:r>
          </a:p>
          <a:p>
            <a:pPr marL="0" indent="0">
              <a:buNone/>
            </a:pPr>
            <a:r>
              <a:rPr lang="tr-TR" sz="4000" dirty="0"/>
              <a:t>B = G  A  C  T  </a:t>
            </a:r>
            <a:r>
              <a:rPr lang="tr-TR" sz="4000" dirty="0" err="1"/>
              <a:t>T</a:t>
            </a:r>
            <a:r>
              <a:rPr lang="tr-TR" sz="4000" dirty="0"/>
              <a:t>   </a:t>
            </a:r>
            <a:r>
              <a:rPr lang="tr-TR" sz="4000" dirty="0" err="1"/>
              <a:t>T</a:t>
            </a:r>
            <a:r>
              <a:rPr lang="tr-TR" sz="4000" dirty="0"/>
              <a:t>  </a:t>
            </a:r>
            <a:r>
              <a:rPr lang="tr-TR" sz="4000" dirty="0">
                <a:solidFill>
                  <a:schemeClr val="accent4"/>
                </a:solidFill>
              </a:rPr>
              <a:t>C</a:t>
            </a:r>
            <a:r>
              <a:rPr lang="tr-TR" sz="4000" dirty="0"/>
              <a:t>  </a:t>
            </a:r>
            <a:r>
              <a:rPr lang="tr-TR" sz="4000" dirty="0" err="1"/>
              <a:t>C</a:t>
            </a:r>
            <a:r>
              <a:rPr lang="tr-TR" sz="4000" dirty="0"/>
              <a:t>   T  </a:t>
            </a:r>
            <a:r>
              <a:rPr lang="tr-TR" sz="4000" dirty="0" err="1"/>
              <a:t>T</a:t>
            </a:r>
            <a:r>
              <a:rPr lang="tr-TR" sz="4000" dirty="0"/>
              <a:t>  A  </a:t>
            </a:r>
            <a:r>
              <a:rPr lang="tr-TR" sz="4000" dirty="0" err="1"/>
              <a:t>A</a:t>
            </a:r>
            <a:endParaRPr lang="tr-TR" sz="40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F7F9166-D8F6-A631-729A-04A031373F43}"/>
              </a:ext>
            </a:extLst>
          </p:cNvPr>
          <p:cNvSpPr txBox="1"/>
          <p:nvPr/>
        </p:nvSpPr>
        <p:spPr>
          <a:xfrm>
            <a:off x="7896225" y="4962525"/>
            <a:ext cx="3800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/>
              <a:t>count</a:t>
            </a:r>
            <a:r>
              <a:rPr lang="tr-TR" sz="2800" dirty="0"/>
              <a:t> = 3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006C7B7B-95D4-84C8-78A4-5C7629A2C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133599"/>
            <a:ext cx="638175" cy="638175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535BF7DF-38FE-1029-2549-E9DA6E5F2BD1}"/>
              </a:ext>
            </a:extLst>
          </p:cNvPr>
          <p:cNvSpPr txBox="1"/>
          <p:nvPr/>
        </p:nvSpPr>
        <p:spPr>
          <a:xfrm>
            <a:off x="6200775" y="1635186"/>
            <a:ext cx="1123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/>
              <a:t>i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FCB4227-522A-A144-C320-E5B301622535}"/>
              </a:ext>
            </a:extLst>
          </p:cNvPr>
          <p:cNvSpPr txBox="1"/>
          <p:nvPr/>
        </p:nvSpPr>
        <p:spPr>
          <a:xfrm>
            <a:off x="9796462" y="4156612"/>
            <a:ext cx="1123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/>
              <a:t>i++</a:t>
            </a:r>
          </a:p>
        </p:txBody>
      </p:sp>
    </p:spTree>
    <p:extLst>
      <p:ext uri="{BB962C8B-B14F-4D97-AF65-F5344CB8AC3E}">
        <p14:creationId xmlns:p14="http://schemas.microsoft.com/office/powerpoint/2010/main" val="1574859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48B75A-B07F-6505-9246-BEF6B608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 Simple Yet </a:t>
            </a:r>
            <a:r>
              <a:rPr lang="tr-TR" dirty="0" err="1"/>
              <a:t>Clear</a:t>
            </a:r>
            <a:r>
              <a:rPr lang="tr-TR" dirty="0"/>
              <a:t> </a:t>
            </a:r>
            <a:r>
              <a:rPr lang="tr-TR" dirty="0" err="1"/>
              <a:t>Example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8C939D-2CFD-84A8-64B6-672EF24E8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269" y="2662237"/>
            <a:ext cx="11274612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4000" dirty="0"/>
              <a:t>A = G  T  C  </a:t>
            </a:r>
            <a:r>
              <a:rPr lang="tr-TR" sz="4000" dirty="0" err="1"/>
              <a:t>C</a:t>
            </a:r>
            <a:r>
              <a:rPr lang="tr-TR" sz="4000" dirty="0"/>
              <a:t>  A  T  C  </a:t>
            </a:r>
            <a:r>
              <a:rPr lang="tr-TR" sz="4000" dirty="0">
                <a:solidFill>
                  <a:srgbClr val="FF0000"/>
                </a:solidFill>
              </a:rPr>
              <a:t>G</a:t>
            </a:r>
            <a:r>
              <a:rPr lang="tr-TR" sz="4000" dirty="0"/>
              <a:t>  C  T  G  A</a:t>
            </a:r>
          </a:p>
          <a:p>
            <a:pPr marL="0" indent="0">
              <a:buNone/>
            </a:pPr>
            <a:r>
              <a:rPr lang="tr-TR" sz="4000" dirty="0"/>
              <a:t>B = G  A  C  T  </a:t>
            </a:r>
            <a:r>
              <a:rPr lang="tr-TR" sz="4000" dirty="0" err="1"/>
              <a:t>T</a:t>
            </a:r>
            <a:r>
              <a:rPr lang="tr-TR" sz="4000" dirty="0"/>
              <a:t>   </a:t>
            </a:r>
            <a:r>
              <a:rPr lang="tr-TR" sz="4000" dirty="0" err="1"/>
              <a:t>T</a:t>
            </a:r>
            <a:r>
              <a:rPr lang="tr-TR" sz="4000" dirty="0"/>
              <a:t>  C  </a:t>
            </a:r>
            <a:r>
              <a:rPr lang="tr-TR" sz="4000" dirty="0" err="1">
                <a:solidFill>
                  <a:srgbClr val="FF0000"/>
                </a:solidFill>
              </a:rPr>
              <a:t>C</a:t>
            </a:r>
            <a:r>
              <a:rPr lang="tr-TR" sz="4000" dirty="0"/>
              <a:t>   T  </a:t>
            </a:r>
            <a:r>
              <a:rPr lang="tr-TR" sz="4000" dirty="0" err="1"/>
              <a:t>T</a:t>
            </a:r>
            <a:r>
              <a:rPr lang="tr-TR" sz="4000" dirty="0"/>
              <a:t>  A  </a:t>
            </a:r>
            <a:r>
              <a:rPr lang="tr-TR" sz="4000" dirty="0" err="1"/>
              <a:t>A</a:t>
            </a:r>
            <a:endParaRPr lang="tr-TR" sz="40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F7F9166-D8F6-A631-729A-04A031373F43}"/>
              </a:ext>
            </a:extLst>
          </p:cNvPr>
          <p:cNvSpPr txBox="1"/>
          <p:nvPr/>
        </p:nvSpPr>
        <p:spPr>
          <a:xfrm>
            <a:off x="7896225" y="4962525"/>
            <a:ext cx="3800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/>
              <a:t>count</a:t>
            </a:r>
            <a:r>
              <a:rPr lang="tr-TR" sz="2800" dirty="0"/>
              <a:t> = 4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006C7B7B-95D4-84C8-78A4-5C7629A2C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0" y="2133599"/>
            <a:ext cx="638175" cy="638175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535BF7DF-38FE-1029-2549-E9DA6E5F2BD1}"/>
              </a:ext>
            </a:extLst>
          </p:cNvPr>
          <p:cNvSpPr txBox="1"/>
          <p:nvPr/>
        </p:nvSpPr>
        <p:spPr>
          <a:xfrm>
            <a:off x="6867525" y="1635186"/>
            <a:ext cx="1123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/>
              <a:t>i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FCB4227-522A-A144-C320-E5B301622535}"/>
              </a:ext>
            </a:extLst>
          </p:cNvPr>
          <p:cNvSpPr txBox="1"/>
          <p:nvPr/>
        </p:nvSpPr>
        <p:spPr>
          <a:xfrm>
            <a:off x="9796462" y="4156612"/>
            <a:ext cx="1123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/>
              <a:t>i++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5920E2B9-6562-290C-0617-CA2387A76946}"/>
              </a:ext>
            </a:extLst>
          </p:cNvPr>
          <p:cNvSpPr txBox="1"/>
          <p:nvPr/>
        </p:nvSpPr>
        <p:spPr>
          <a:xfrm>
            <a:off x="6567487" y="4029079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count</a:t>
            </a:r>
            <a:r>
              <a:rPr lang="tr-TR" dirty="0">
                <a:solidFill>
                  <a:srgbClr val="FF0000"/>
                </a:solidFill>
              </a:rPr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119298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48B75A-B07F-6505-9246-BEF6B608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 Simple Yet </a:t>
            </a:r>
            <a:r>
              <a:rPr lang="tr-TR" dirty="0" err="1"/>
              <a:t>Clear</a:t>
            </a:r>
            <a:r>
              <a:rPr lang="tr-TR" dirty="0"/>
              <a:t> </a:t>
            </a:r>
            <a:r>
              <a:rPr lang="tr-TR" dirty="0" err="1"/>
              <a:t>Example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8C939D-2CFD-84A8-64B6-672EF24E8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269" y="2662237"/>
            <a:ext cx="11274612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4000" dirty="0"/>
              <a:t>A = G  T  C  </a:t>
            </a:r>
            <a:r>
              <a:rPr lang="tr-TR" sz="4000" dirty="0" err="1"/>
              <a:t>C</a:t>
            </a:r>
            <a:r>
              <a:rPr lang="tr-TR" sz="4000" dirty="0"/>
              <a:t>  A  T  C  G  </a:t>
            </a:r>
            <a:r>
              <a:rPr lang="tr-TR" sz="4000" dirty="0">
                <a:solidFill>
                  <a:srgbClr val="FF0000"/>
                </a:solidFill>
              </a:rPr>
              <a:t>C</a:t>
            </a:r>
            <a:r>
              <a:rPr lang="tr-TR" sz="4000" dirty="0"/>
              <a:t>  T  G  A</a:t>
            </a:r>
          </a:p>
          <a:p>
            <a:pPr marL="0" indent="0">
              <a:buNone/>
            </a:pPr>
            <a:r>
              <a:rPr lang="tr-TR" sz="4000" dirty="0"/>
              <a:t>B = G  A  C  T  </a:t>
            </a:r>
            <a:r>
              <a:rPr lang="tr-TR" sz="4000" dirty="0" err="1"/>
              <a:t>T</a:t>
            </a:r>
            <a:r>
              <a:rPr lang="tr-TR" sz="4000" dirty="0"/>
              <a:t>   </a:t>
            </a:r>
            <a:r>
              <a:rPr lang="tr-TR" sz="4000" dirty="0" err="1"/>
              <a:t>T</a:t>
            </a:r>
            <a:r>
              <a:rPr lang="tr-TR" sz="4000" dirty="0"/>
              <a:t>  C  </a:t>
            </a:r>
            <a:r>
              <a:rPr lang="tr-TR" sz="4000" dirty="0" err="1"/>
              <a:t>C</a:t>
            </a:r>
            <a:r>
              <a:rPr lang="tr-TR" sz="4000" dirty="0"/>
              <a:t>   </a:t>
            </a:r>
            <a:r>
              <a:rPr lang="tr-TR" sz="4000" dirty="0">
                <a:solidFill>
                  <a:srgbClr val="FF0000"/>
                </a:solidFill>
              </a:rPr>
              <a:t>T</a:t>
            </a:r>
            <a:r>
              <a:rPr lang="tr-TR" sz="4000" dirty="0"/>
              <a:t>  </a:t>
            </a:r>
            <a:r>
              <a:rPr lang="tr-TR" sz="4000" dirty="0" err="1"/>
              <a:t>T</a:t>
            </a:r>
            <a:r>
              <a:rPr lang="tr-TR" sz="4000" dirty="0"/>
              <a:t>  A  </a:t>
            </a:r>
            <a:r>
              <a:rPr lang="tr-TR" sz="4000" dirty="0" err="1"/>
              <a:t>A</a:t>
            </a:r>
            <a:endParaRPr lang="tr-TR" sz="40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F7F9166-D8F6-A631-729A-04A031373F43}"/>
              </a:ext>
            </a:extLst>
          </p:cNvPr>
          <p:cNvSpPr txBox="1"/>
          <p:nvPr/>
        </p:nvSpPr>
        <p:spPr>
          <a:xfrm>
            <a:off x="7896225" y="4962525"/>
            <a:ext cx="3800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/>
              <a:t>count</a:t>
            </a:r>
            <a:r>
              <a:rPr lang="tr-TR" sz="2800" dirty="0"/>
              <a:t> = 5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006C7B7B-95D4-84C8-78A4-5C7629A2C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0" y="2133599"/>
            <a:ext cx="638175" cy="638175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535BF7DF-38FE-1029-2549-E9DA6E5F2BD1}"/>
              </a:ext>
            </a:extLst>
          </p:cNvPr>
          <p:cNvSpPr txBox="1"/>
          <p:nvPr/>
        </p:nvSpPr>
        <p:spPr>
          <a:xfrm>
            <a:off x="7496175" y="1635186"/>
            <a:ext cx="1123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/>
              <a:t>i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FCB4227-522A-A144-C320-E5B301622535}"/>
              </a:ext>
            </a:extLst>
          </p:cNvPr>
          <p:cNvSpPr txBox="1"/>
          <p:nvPr/>
        </p:nvSpPr>
        <p:spPr>
          <a:xfrm>
            <a:off x="9796462" y="4156612"/>
            <a:ext cx="1123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/>
              <a:t>i++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5920E2B9-6562-290C-0617-CA2387A76946}"/>
              </a:ext>
            </a:extLst>
          </p:cNvPr>
          <p:cNvSpPr txBox="1"/>
          <p:nvPr/>
        </p:nvSpPr>
        <p:spPr>
          <a:xfrm>
            <a:off x="7234237" y="4029079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count</a:t>
            </a:r>
            <a:r>
              <a:rPr lang="tr-TR" dirty="0">
                <a:solidFill>
                  <a:srgbClr val="FF0000"/>
                </a:solidFill>
              </a:rPr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1924170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48B75A-B07F-6505-9246-BEF6B608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 Simple Yet </a:t>
            </a:r>
            <a:r>
              <a:rPr lang="tr-TR" dirty="0" err="1"/>
              <a:t>Clear</a:t>
            </a:r>
            <a:r>
              <a:rPr lang="tr-TR" dirty="0"/>
              <a:t> </a:t>
            </a:r>
            <a:r>
              <a:rPr lang="tr-TR" dirty="0" err="1"/>
              <a:t>Example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8C939D-2CFD-84A8-64B6-672EF24E8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269" y="2662237"/>
            <a:ext cx="11274612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4000" dirty="0"/>
              <a:t>A = G  T  C  </a:t>
            </a:r>
            <a:r>
              <a:rPr lang="tr-TR" sz="4000" dirty="0" err="1"/>
              <a:t>C</a:t>
            </a:r>
            <a:r>
              <a:rPr lang="tr-TR" sz="4000" dirty="0"/>
              <a:t>  A  T  C  G  C  </a:t>
            </a:r>
            <a:r>
              <a:rPr lang="tr-TR" sz="4000" dirty="0">
                <a:solidFill>
                  <a:schemeClr val="accent5"/>
                </a:solidFill>
              </a:rPr>
              <a:t>T</a:t>
            </a:r>
            <a:r>
              <a:rPr lang="tr-TR" sz="4000" dirty="0"/>
              <a:t>  G  A</a:t>
            </a:r>
          </a:p>
          <a:p>
            <a:pPr marL="0" indent="0">
              <a:buNone/>
            </a:pPr>
            <a:r>
              <a:rPr lang="tr-TR" sz="4000" dirty="0"/>
              <a:t>B = G  A  C  T  </a:t>
            </a:r>
            <a:r>
              <a:rPr lang="tr-TR" sz="4000" dirty="0" err="1"/>
              <a:t>T</a:t>
            </a:r>
            <a:r>
              <a:rPr lang="tr-TR" sz="4000" dirty="0"/>
              <a:t>   </a:t>
            </a:r>
            <a:r>
              <a:rPr lang="tr-TR" sz="4000" dirty="0" err="1"/>
              <a:t>T</a:t>
            </a:r>
            <a:r>
              <a:rPr lang="tr-TR" sz="4000" dirty="0"/>
              <a:t>  C  </a:t>
            </a:r>
            <a:r>
              <a:rPr lang="tr-TR" sz="4000" dirty="0" err="1"/>
              <a:t>C</a:t>
            </a:r>
            <a:r>
              <a:rPr lang="tr-TR" sz="4000" dirty="0"/>
              <a:t>   T  </a:t>
            </a:r>
            <a:r>
              <a:rPr lang="tr-TR" sz="4000" dirty="0" err="1">
                <a:solidFill>
                  <a:schemeClr val="accent5"/>
                </a:solidFill>
              </a:rPr>
              <a:t>T</a:t>
            </a:r>
            <a:r>
              <a:rPr lang="tr-TR" sz="4000" dirty="0"/>
              <a:t>  A  </a:t>
            </a:r>
            <a:r>
              <a:rPr lang="tr-TR" sz="4000" dirty="0" err="1"/>
              <a:t>A</a:t>
            </a:r>
            <a:endParaRPr lang="tr-TR" sz="40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F7F9166-D8F6-A631-729A-04A031373F43}"/>
              </a:ext>
            </a:extLst>
          </p:cNvPr>
          <p:cNvSpPr txBox="1"/>
          <p:nvPr/>
        </p:nvSpPr>
        <p:spPr>
          <a:xfrm>
            <a:off x="7896225" y="4962525"/>
            <a:ext cx="3800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/>
              <a:t>count</a:t>
            </a:r>
            <a:r>
              <a:rPr lang="tr-TR" sz="2800" dirty="0"/>
              <a:t> = 5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006C7B7B-95D4-84C8-78A4-5C7629A2C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175" y="2133599"/>
            <a:ext cx="638175" cy="638175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535BF7DF-38FE-1029-2549-E9DA6E5F2BD1}"/>
              </a:ext>
            </a:extLst>
          </p:cNvPr>
          <p:cNvSpPr txBox="1"/>
          <p:nvPr/>
        </p:nvSpPr>
        <p:spPr>
          <a:xfrm>
            <a:off x="8039100" y="1635186"/>
            <a:ext cx="1123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/>
              <a:t>i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FCB4227-522A-A144-C320-E5B301622535}"/>
              </a:ext>
            </a:extLst>
          </p:cNvPr>
          <p:cNvSpPr txBox="1"/>
          <p:nvPr/>
        </p:nvSpPr>
        <p:spPr>
          <a:xfrm>
            <a:off x="9796462" y="4156612"/>
            <a:ext cx="1123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/>
              <a:t>i++</a:t>
            </a:r>
          </a:p>
        </p:txBody>
      </p:sp>
    </p:spTree>
    <p:extLst>
      <p:ext uri="{BB962C8B-B14F-4D97-AF65-F5344CB8AC3E}">
        <p14:creationId xmlns:p14="http://schemas.microsoft.com/office/powerpoint/2010/main" val="911289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48B75A-B07F-6505-9246-BEF6B608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 Simple Yet </a:t>
            </a:r>
            <a:r>
              <a:rPr lang="tr-TR" dirty="0" err="1"/>
              <a:t>Clear</a:t>
            </a:r>
            <a:r>
              <a:rPr lang="tr-TR" dirty="0"/>
              <a:t> </a:t>
            </a:r>
            <a:r>
              <a:rPr lang="tr-TR" dirty="0" err="1"/>
              <a:t>Example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8C939D-2CFD-84A8-64B6-672EF24E8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269" y="2662237"/>
            <a:ext cx="11274612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4000" dirty="0"/>
              <a:t>A = G  T  C  </a:t>
            </a:r>
            <a:r>
              <a:rPr lang="tr-TR" sz="4000" dirty="0" err="1"/>
              <a:t>C</a:t>
            </a:r>
            <a:r>
              <a:rPr lang="tr-TR" sz="4000" dirty="0"/>
              <a:t>  A  T  C  G  C  T  </a:t>
            </a:r>
            <a:r>
              <a:rPr lang="tr-TR" sz="4000" dirty="0">
                <a:solidFill>
                  <a:srgbClr val="FF0000"/>
                </a:solidFill>
              </a:rPr>
              <a:t>G</a:t>
            </a:r>
            <a:r>
              <a:rPr lang="tr-TR" sz="4000" dirty="0"/>
              <a:t>  A</a:t>
            </a:r>
          </a:p>
          <a:p>
            <a:pPr marL="0" indent="0">
              <a:buNone/>
            </a:pPr>
            <a:r>
              <a:rPr lang="tr-TR" sz="4000" dirty="0"/>
              <a:t>B = G  A  C  T  </a:t>
            </a:r>
            <a:r>
              <a:rPr lang="tr-TR" sz="4000" dirty="0" err="1"/>
              <a:t>T</a:t>
            </a:r>
            <a:r>
              <a:rPr lang="tr-TR" sz="4000" dirty="0"/>
              <a:t>   </a:t>
            </a:r>
            <a:r>
              <a:rPr lang="tr-TR" sz="4000" dirty="0" err="1"/>
              <a:t>T</a:t>
            </a:r>
            <a:r>
              <a:rPr lang="tr-TR" sz="4000" dirty="0"/>
              <a:t>  C  </a:t>
            </a:r>
            <a:r>
              <a:rPr lang="tr-TR" sz="4000" dirty="0" err="1"/>
              <a:t>C</a:t>
            </a:r>
            <a:r>
              <a:rPr lang="tr-TR" sz="4000" dirty="0"/>
              <a:t>   T  </a:t>
            </a:r>
            <a:r>
              <a:rPr lang="tr-TR" sz="4000" dirty="0" err="1"/>
              <a:t>T</a:t>
            </a:r>
            <a:r>
              <a:rPr lang="tr-TR" sz="4000" dirty="0"/>
              <a:t>  </a:t>
            </a:r>
            <a:r>
              <a:rPr lang="tr-TR" sz="4000" dirty="0">
                <a:solidFill>
                  <a:srgbClr val="FF0000"/>
                </a:solidFill>
              </a:rPr>
              <a:t>A</a:t>
            </a:r>
            <a:r>
              <a:rPr lang="tr-TR" sz="4000" dirty="0"/>
              <a:t>  </a:t>
            </a:r>
            <a:r>
              <a:rPr lang="tr-TR" sz="4000" dirty="0" err="1"/>
              <a:t>A</a:t>
            </a:r>
            <a:endParaRPr lang="tr-TR" sz="40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F7F9166-D8F6-A631-729A-04A031373F43}"/>
              </a:ext>
            </a:extLst>
          </p:cNvPr>
          <p:cNvSpPr txBox="1"/>
          <p:nvPr/>
        </p:nvSpPr>
        <p:spPr>
          <a:xfrm>
            <a:off x="7896225" y="4962525"/>
            <a:ext cx="3800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/>
              <a:t>count</a:t>
            </a:r>
            <a:r>
              <a:rPr lang="tr-TR" sz="2800" dirty="0"/>
              <a:t> = 6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006C7B7B-95D4-84C8-78A4-5C7629A2C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675" y="2133599"/>
            <a:ext cx="638175" cy="638175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535BF7DF-38FE-1029-2549-E9DA6E5F2BD1}"/>
              </a:ext>
            </a:extLst>
          </p:cNvPr>
          <p:cNvSpPr txBox="1"/>
          <p:nvPr/>
        </p:nvSpPr>
        <p:spPr>
          <a:xfrm>
            <a:off x="8629650" y="1635186"/>
            <a:ext cx="1123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/>
              <a:t>i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FCB4227-522A-A144-C320-E5B301622535}"/>
              </a:ext>
            </a:extLst>
          </p:cNvPr>
          <p:cNvSpPr txBox="1"/>
          <p:nvPr/>
        </p:nvSpPr>
        <p:spPr>
          <a:xfrm>
            <a:off x="9796462" y="4156612"/>
            <a:ext cx="1123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/>
              <a:t>i++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3ACF8A89-AEC5-6140-7E2D-6F9234598DA2}"/>
              </a:ext>
            </a:extLst>
          </p:cNvPr>
          <p:cNvSpPr txBox="1"/>
          <p:nvPr/>
        </p:nvSpPr>
        <p:spPr>
          <a:xfrm>
            <a:off x="8301037" y="4029079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count</a:t>
            </a:r>
            <a:r>
              <a:rPr lang="tr-TR" dirty="0">
                <a:solidFill>
                  <a:srgbClr val="FF0000"/>
                </a:solidFill>
              </a:rPr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929208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48B75A-B07F-6505-9246-BEF6B608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 Simple Yet </a:t>
            </a:r>
            <a:r>
              <a:rPr lang="tr-TR" dirty="0" err="1"/>
              <a:t>Clear</a:t>
            </a:r>
            <a:r>
              <a:rPr lang="tr-TR" dirty="0"/>
              <a:t> </a:t>
            </a:r>
            <a:r>
              <a:rPr lang="tr-TR" dirty="0" err="1"/>
              <a:t>Example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8C939D-2CFD-84A8-64B6-672EF24E8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269" y="2662237"/>
            <a:ext cx="11274612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4000" dirty="0"/>
              <a:t>A = G  T  C  </a:t>
            </a:r>
            <a:r>
              <a:rPr lang="tr-TR" sz="4000" dirty="0" err="1"/>
              <a:t>C</a:t>
            </a:r>
            <a:r>
              <a:rPr lang="tr-TR" sz="4000" dirty="0"/>
              <a:t>  A  T  C  G  C  T  G  </a:t>
            </a:r>
            <a:r>
              <a:rPr lang="tr-TR" sz="4000" dirty="0">
                <a:solidFill>
                  <a:schemeClr val="accent5"/>
                </a:solidFill>
              </a:rPr>
              <a:t>A</a:t>
            </a:r>
          </a:p>
          <a:p>
            <a:pPr marL="0" indent="0">
              <a:buNone/>
            </a:pPr>
            <a:r>
              <a:rPr lang="tr-TR" sz="4000" dirty="0"/>
              <a:t>B = G  A  C  T  </a:t>
            </a:r>
            <a:r>
              <a:rPr lang="tr-TR" sz="4000" dirty="0" err="1"/>
              <a:t>T</a:t>
            </a:r>
            <a:r>
              <a:rPr lang="tr-TR" sz="4000" dirty="0"/>
              <a:t>   </a:t>
            </a:r>
            <a:r>
              <a:rPr lang="tr-TR" sz="4000" dirty="0" err="1"/>
              <a:t>T</a:t>
            </a:r>
            <a:r>
              <a:rPr lang="tr-TR" sz="4000" dirty="0"/>
              <a:t>  C  </a:t>
            </a:r>
            <a:r>
              <a:rPr lang="tr-TR" sz="4000" dirty="0" err="1"/>
              <a:t>C</a:t>
            </a:r>
            <a:r>
              <a:rPr lang="tr-TR" sz="4000" dirty="0"/>
              <a:t>   T  </a:t>
            </a:r>
            <a:r>
              <a:rPr lang="tr-TR" sz="4000" dirty="0" err="1"/>
              <a:t>T</a:t>
            </a:r>
            <a:r>
              <a:rPr lang="tr-TR" sz="4000" dirty="0"/>
              <a:t>  A  </a:t>
            </a:r>
            <a:r>
              <a:rPr lang="tr-TR" sz="4000" dirty="0" err="1">
                <a:solidFill>
                  <a:schemeClr val="accent5"/>
                </a:solidFill>
              </a:rPr>
              <a:t>A</a:t>
            </a:r>
            <a:endParaRPr lang="tr-TR" sz="4000" dirty="0">
              <a:solidFill>
                <a:schemeClr val="accent5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F7F9166-D8F6-A631-729A-04A031373F43}"/>
              </a:ext>
            </a:extLst>
          </p:cNvPr>
          <p:cNvSpPr txBox="1"/>
          <p:nvPr/>
        </p:nvSpPr>
        <p:spPr>
          <a:xfrm>
            <a:off x="7896225" y="4962525"/>
            <a:ext cx="3800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/>
              <a:t>count</a:t>
            </a:r>
            <a:r>
              <a:rPr lang="tr-TR" sz="2800" dirty="0"/>
              <a:t> = 6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006C7B7B-95D4-84C8-78A4-5C7629A2C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2133599"/>
            <a:ext cx="638175" cy="638175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535BF7DF-38FE-1029-2549-E9DA6E5F2BD1}"/>
              </a:ext>
            </a:extLst>
          </p:cNvPr>
          <p:cNvSpPr txBox="1"/>
          <p:nvPr/>
        </p:nvSpPr>
        <p:spPr>
          <a:xfrm>
            <a:off x="9229725" y="1635186"/>
            <a:ext cx="1123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/>
              <a:t>i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FCB4227-522A-A144-C320-E5B301622535}"/>
              </a:ext>
            </a:extLst>
          </p:cNvPr>
          <p:cNvSpPr txBox="1"/>
          <p:nvPr/>
        </p:nvSpPr>
        <p:spPr>
          <a:xfrm>
            <a:off x="9796462" y="4156612"/>
            <a:ext cx="1123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/>
              <a:t>i++</a:t>
            </a:r>
          </a:p>
        </p:txBody>
      </p:sp>
    </p:spTree>
    <p:extLst>
      <p:ext uri="{BB962C8B-B14F-4D97-AF65-F5344CB8AC3E}">
        <p14:creationId xmlns:p14="http://schemas.microsoft.com/office/powerpoint/2010/main" val="477098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48B75A-B07F-6505-9246-BEF6B608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 Simple Yet </a:t>
            </a:r>
            <a:r>
              <a:rPr lang="tr-TR" dirty="0" err="1"/>
              <a:t>Clear</a:t>
            </a:r>
            <a:r>
              <a:rPr lang="tr-TR" dirty="0"/>
              <a:t> </a:t>
            </a:r>
            <a:r>
              <a:rPr lang="tr-TR" dirty="0" err="1"/>
              <a:t>Example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8C939D-2CFD-84A8-64B6-672EF24E8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269" y="2662237"/>
            <a:ext cx="11274612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4000" dirty="0"/>
              <a:t>A = G  T  C  </a:t>
            </a:r>
            <a:r>
              <a:rPr lang="tr-TR" sz="4000" dirty="0" err="1"/>
              <a:t>C</a:t>
            </a:r>
            <a:r>
              <a:rPr lang="tr-TR" sz="4000" dirty="0"/>
              <a:t>  A  T  C  G  C  T  G  A</a:t>
            </a:r>
          </a:p>
          <a:p>
            <a:pPr marL="0" indent="0">
              <a:buNone/>
            </a:pPr>
            <a:r>
              <a:rPr lang="tr-TR" sz="4000" dirty="0"/>
              <a:t>B = G  A  C  T  </a:t>
            </a:r>
            <a:r>
              <a:rPr lang="tr-TR" sz="4000" dirty="0" err="1"/>
              <a:t>T</a:t>
            </a:r>
            <a:r>
              <a:rPr lang="tr-TR" sz="4000" dirty="0"/>
              <a:t>   </a:t>
            </a:r>
            <a:r>
              <a:rPr lang="tr-TR" sz="4000" dirty="0" err="1"/>
              <a:t>T</a:t>
            </a:r>
            <a:r>
              <a:rPr lang="tr-TR" sz="4000" dirty="0"/>
              <a:t>  C  </a:t>
            </a:r>
            <a:r>
              <a:rPr lang="tr-TR" sz="4000" dirty="0" err="1"/>
              <a:t>C</a:t>
            </a:r>
            <a:r>
              <a:rPr lang="tr-TR" sz="4000" dirty="0"/>
              <a:t>   T  </a:t>
            </a:r>
            <a:r>
              <a:rPr lang="tr-TR" sz="4000" dirty="0" err="1"/>
              <a:t>T</a:t>
            </a:r>
            <a:r>
              <a:rPr lang="tr-TR" sz="4000" dirty="0"/>
              <a:t>  A  </a:t>
            </a:r>
            <a:r>
              <a:rPr lang="tr-TR" sz="4000" dirty="0" err="1"/>
              <a:t>A</a:t>
            </a:r>
            <a:endParaRPr lang="tr-TR" sz="40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F7F9166-D8F6-A631-729A-04A031373F43}"/>
              </a:ext>
            </a:extLst>
          </p:cNvPr>
          <p:cNvSpPr txBox="1"/>
          <p:nvPr/>
        </p:nvSpPr>
        <p:spPr>
          <a:xfrm>
            <a:off x="7896225" y="4962525"/>
            <a:ext cx="3800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/>
              <a:t>count</a:t>
            </a:r>
            <a:r>
              <a:rPr lang="tr-TR" sz="2800" dirty="0"/>
              <a:t> = 6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006C7B7B-95D4-84C8-78A4-5C7629A2C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100" y="2133599"/>
            <a:ext cx="638175" cy="638175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535BF7DF-38FE-1029-2549-E9DA6E5F2BD1}"/>
              </a:ext>
            </a:extLst>
          </p:cNvPr>
          <p:cNvSpPr txBox="1"/>
          <p:nvPr/>
        </p:nvSpPr>
        <p:spPr>
          <a:xfrm>
            <a:off x="9734550" y="1635186"/>
            <a:ext cx="1123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/>
              <a:t>i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E2E235D4-5437-4661-0B01-6C084CB244D6}"/>
              </a:ext>
            </a:extLst>
          </p:cNvPr>
          <p:cNvSpPr txBox="1"/>
          <p:nvPr/>
        </p:nvSpPr>
        <p:spPr>
          <a:xfrm>
            <a:off x="6691312" y="5645051"/>
            <a:ext cx="5053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/>
              <a:t>HammingDistance</a:t>
            </a:r>
            <a:r>
              <a:rPr lang="tr-TR" sz="2800" dirty="0"/>
              <a:t>(A,B) = 6</a:t>
            </a:r>
          </a:p>
        </p:txBody>
      </p:sp>
    </p:spTree>
    <p:extLst>
      <p:ext uri="{BB962C8B-B14F-4D97-AF65-F5344CB8AC3E}">
        <p14:creationId xmlns:p14="http://schemas.microsoft.com/office/powerpoint/2010/main" val="1002162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48B75A-B07F-6505-9246-BEF6B608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Pseudocode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8C939D-2CFD-84A8-64B6-672EF24E8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HammingDistance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(s, t)</a:t>
            </a:r>
            <a:br>
              <a:rPr lang="en-US" sz="3600" b="0" dirty="0">
                <a:effectLst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sz="24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0" i="0" u="none" strike="noStrike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s.length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0" i="0" u="none" strike="noStrike" dirty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!=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0" i="0" u="none" strike="noStrike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t.length</a:t>
            </a:r>
            <a:r>
              <a:rPr lang="en-US" sz="2400" b="0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then</a:t>
            </a:r>
            <a:endParaRPr lang="en-US" sz="3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sz="24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throw error</a:t>
            </a:r>
            <a:endParaRPr lang="en-US" sz="3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600" b="0" dirty="0">
                <a:effectLst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count &lt;- 0</a:t>
            </a:r>
            <a:br>
              <a:rPr lang="en-US" sz="3600" b="0" dirty="0">
                <a:effectLst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sz="24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&lt;- 0 to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s.length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do</a:t>
            </a:r>
            <a:endParaRPr lang="en-US" sz="3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US" sz="24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s[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sz="2400" b="0" i="0" u="none" strike="noStrike" dirty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!=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t[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sz="24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then</a:t>
            </a:r>
            <a:endParaRPr lang="en-US" sz="3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count &lt;- count + 1</a:t>
            </a:r>
            <a:endParaRPr lang="en-US" sz="3600" b="0" dirty="0">
              <a:effectLst/>
            </a:endParaRPr>
          </a:p>
          <a:p>
            <a:pPr marL="0" indent="0"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sz="24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count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944060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884498-8C0E-4CE3-A52C-4D46CFCBD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4B50A6-093B-4BEC-814D-28A439BF6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A6B3FC4-8E9F-47E9-9E04-AFD4802BF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C534277-E69B-4B16-8548-820EE8962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25CB19ED-4060-1D6E-00A5-2113D06B2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909"/>
            <a:ext cx="68580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That’s all, thanks!</a:t>
            </a:r>
            <a:br>
              <a:rPr lang="en-US" sz="5200" dirty="0"/>
            </a:b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178192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0B7CC8-F9E0-BE97-8587-B2281207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world</a:t>
            </a:r>
            <a:r>
              <a:rPr lang="tr-TR" dirty="0"/>
              <a:t> is </a:t>
            </a:r>
            <a:r>
              <a:rPr lang="tr-TR" dirty="0" err="1"/>
              <a:t>Hamming</a:t>
            </a:r>
            <a:r>
              <a:rPr lang="tr-TR" dirty="0"/>
              <a:t> </a:t>
            </a:r>
            <a:r>
              <a:rPr lang="tr-TR" dirty="0" err="1"/>
              <a:t>Distance</a:t>
            </a:r>
            <a:r>
              <a:rPr lang="tr-TR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5A23F9E-DE24-0CB0-1096-6D9FDD258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err="1"/>
              <a:t>Hamming</a:t>
            </a:r>
            <a:r>
              <a:rPr lang="tr-TR" sz="2400" dirty="0"/>
              <a:t> </a:t>
            </a:r>
            <a:r>
              <a:rPr lang="tr-TR" sz="2400" dirty="0" err="1"/>
              <a:t>Distance</a:t>
            </a:r>
            <a:r>
              <a:rPr lang="tr-TR" sz="2400" dirty="0"/>
              <a:t> is a </a:t>
            </a:r>
            <a:r>
              <a:rPr lang="tr-TR" sz="2400" dirty="0" err="1"/>
              <a:t>measure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calculate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distance</a:t>
            </a:r>
            <a:r>
              <a:rPr lang="tr-TR" sz="2400" dirty="0"/>
              <a:t> </a:t>
            </a:r>
            <a:r>
              <a:rPr lang="tr-TR" sz="2400" dirty="0" err="1"/>
              <a:t>between</a:t>
            </a:r>
            <a:r>
              <a:rPr lang="tr-TR" sz="2400" dirty="0"/>
              <a:t> two </a:t>
            </a:r>
            <a:r>
              <a:rPr lang="tr-TR" sz="2400" dirty="0" err="1"/>
              <a:t>strings</a:t>
            </a:r>
            <a:r>
              <a:rPr lang="tr-TR" sz="2400" dirty="0"/>
              <a:t> of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same</a:t>
            </a:r>
            <a:r>
              <a:rPr lang="tr-TR" sz="2400" dirty="0"/>
              <a:t> </a:t>
            </a:r>
            <a:r>
              <a:rPr lang="tr-TR" sz="2400" dirty="0" err="1"/>
              <a:t>length</a:t>
            </a:r>
            <a:r>
              <a:rPr lang="tr-TR" sz="2400" dirty="0"/>
              <a:t>.</a:t>
            </a:r>
          </a:p>
          <a:p>
            <a:r>
              <a:rPr lang="tr-TR" sz="2400" dirty="0" err="1"/>
              <a:t>When</a:t>
            </a:r>
            <a:r>
              <a:rPr lang="tr-TR" sz="2400" dirty="0"/>
              <a:t> two </a:t>
            </a:r>
            <a:r>
              <a:rPr lang="tr-TR" sz="2400" dirty="0" err="1"/>
              <a:t>strings</a:t>
            </a:r>
            <a:r>
              <a:rPr lang="tr-TR" sz="2400" dirty="0"/>
              <a:t> </a:t>
            </a:r>
            <a:r>
              <a:rPr lang="tr-TR" sz="2400" dirty="0" err="1"/>
              <a:t>have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same</a:t>
            </a:r>
            <a:r>
              <a:rPr lang="tr-TR" sz="2400" dirty="0"/>
              <a:t> </a:t>
            </a:r>
            <a:r>
              <a:rPr lang="tr-TR" sz="2400" dirty="0" err="1"/>
              <a:t>length</a:t>
            </a:r>
            <a:r>
              <a:rPr lang="tr-TR" sz="2400" dirty="0"/>
              <a:t>,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Hamming</a:t>
            </a:r>
            <a:r>
              <a:rPr lang="tr-TR" sz="2400" dirty="0"/>
              <a:t> </a:t>
            </a:r>
            <a:r>
              <a:rPr lang="tr-TR" sz="2400" dirty="0" err="1"/>
              <a:t>Distance</a:t>
            </a:r>
            <a:r>
              <a:rPr lang="tr-TR" sz="2400" dirty="0"/>
              <a:t> is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number</a:t>
            </a:r>
            <a:r>
              <a:rPr lang="tr-TR" sz="2400" dirty="0"/>
              <a:t> of total </a:t>
            </a:r>
            <a:r>
              <a:rPr lang="tr-TR" sz="2400" dirty="0" err="1"/>
              <a:t>positions</a:t>
            </a:r>
            <a:r>
              <a:rPr lang="tr-TR" sz="2400" dirty="0"/>
              <a:t> </a:t>
            </a:r>
            <a:r>
              <a:rPr lang="tr-TR" sz="2400" dirty="0" err="1"/>
              <a:t>that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characters</a:t>
            </a:r>
            <a:r>
              <a:rPr lang="tr-TR" sz="2400"/>
              <a:t> are</a:t>
            </a:r>
            <a:r>
              <a:rPr lang="tr-TR" sz="2400" dirty="0"/>
              <a:t> </a:t>
            </a:r>
            <a:r>
              <a:rPr lang="tr-TR" sz="2400" dirty="0" err="1"/>
              <a:t>different</a:t>
            </a:r>
            <a:r>
              <a:rPr lang="tr-TR" sz="2400" dirty="0"/>
              <a:t> in two </a:t>
            </a:r>
            <a:r>
              <a:rPr lang="tr-TR" sz="2400" dirty="0" err="1"/>
              <a:t>strings</a:t>
            </a:r>
            <a:r>
              <a:rPr lang="tr-TR" sz="2400" dirty="0"/>
              <a:t>.</a:t>
            </a:r>
          </a:p>
          <a:p>
            <a:endParaRPr lang="tr-TR" sz="2400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8099698E-ADAF-1B0C-2FEF-F2B15CAA082D}"/>
              </a:ext>
            </a:extLst>
          </p:cNvPr>
          <p:cNvSpPr txBox="1"/>
          <p:nvPr/>
        </p:nvSpPr>
        <p:spPr>
          <a:xfrm>
            <a:off x="-777162" y="4649014"/>
            <a:ext cx="4981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/>
              <a:t>A</a:t>
            </a:r>
            <a:r>
              <a:rPr lang="tr-TR" sz="3600" dirty="0">
                <a:solidFill>
                  <a:srgbClr val="FF0000"/>
                </a:solidFill>
              </a:rPr>
              <a:t>C</a:t>
            </a:r>
            <a:r>
              <a:rPr lang="tr-TR" sz="3600" dirty="0"/>
              <a:t>B</a:t>
            </a:r>
          </a:p>
          <a:p>
            <a:pPr algn="ctr"/>
            <a:endParaRPr lang="tr-TR" sz="3600" dirty="0"/>
          </a:p>
          <a:p>
            <a:pPr algn="ctr"/>
            <a:r>
              <a:rPr lang="tr-TR" sz="3600" dirty="0"/>
              <a:t>A</a:t>
            </a:r>
            <a:r>
              <a:rPr lang="tr-TR" sz="3600" dirty="0">
                <a:solidFill>
                  <a:srgbClr val="FF0000"/>
                </a:solidFill>
              </a:rPr>
              <a:t>B</a:t>
            </a:r>
            <a:r>
              <a:rPr lang="tr-TR" sz="3600" dirty="0"/>
              <a:t>B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4B40EA71-A0BD-33F8-62E2-6F012C7B08F8}"/>
              </a:ext>
            </a:extLst>
          </p:cNvPr>
          <p:cNvSpPr txBox="1"/>
          <p:nvPr/>
        </p:nvSpPr>
        <p:spPr>
          <a:xfrm>
            <a:off x="2182147" y="611973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Hamming</a:t>
            </a:r>
            <a:r>
              <a:rPr lang="tr-TR" dirty="0"/>
              <a:t> </a:t>
            </a:r>
            <a:r>
              <a:rPr lang="tr-TR" dirty="0" err="1"/>
              <a:t>Distance</a:t>
            </a:r>
            <a:r>
              <a:rPr lang="tr-TR" dirty="0"/>
              <a:t> is 1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CD8B736-A521-65CF-4344-E775098EA63D}"/>
              </a:ext>
            </a:extLst>
          </p:cNvPr>
          <p:cNvSpPr txBox="1"/>
          <p:nvPr/>
        </p:nvSpPr>
        <p:spPr>
          <a:xfrm>
            <a:off x="672259" y="430516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e.g</a:t>
            </a:r>
            <a:r>
              <a:rPr lang="tr-TR" dirty="0"/>
              <a:t>.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C41A886-2BC8-40FE-8179-EDDDD1C1D343}"/>
              </a:ext>
            </a:extLst>
          </p:cNvPr>
          <p:cNvSpPr txBox="1"/>
          <p:nvPr/>
        </p:nvSpPr>
        <p:spPr>
          <a:xfrm>
            <a:off x="5440269" y="515684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or</a:t>
            </a:r>
            <a:endParaRPr lang="tr-TR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E2E9A9A-25BD-E009-9C00-A1621AE19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869" y="4406646"/>
            <a:ext cx="2714625" cy="2143125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6476E310-4CA8-7357-B082-3F6F710270AC}"/>
              </a:ext>
            </a:extLst>
          </p:cNvPr>
          <p:cNvSpPr txBox="1"/>
          <p:nvPr/>
        </p:nvSpPr>
        <p:spPr>
          <a:xfrm>
            <a:off x="9172575" y="6238875"/>
            <a:ext cx="24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*</a:t>
            </a:r>
            <a:r>
              <a:rPr lang="tr-TR" dirty="0" err="1"/>
              <a:t>triangle</a:t>
            </a:r>
            <a:r>
              <a:rPr lang="tr-TR" dirty="0"/>
              <a:t> </a:t>
            </a:r>
            <a:r>
              <a:rPr lang="tr-TR" dirty="0" err="1"/>
              <a:t>inequality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531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AEF443AD-B6B8-02F7-B3A6-00A334DB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586992"/>
            <a:ext cx="5867400" cy="1664573"/>
          </a:xfrm>
        </p:spPr>
        <p:txBody>
          <a:bodyPr>
            <a:normAutofit/>
          </a:bodyPr>
          <a:lstStyle/>
          <a:p>
            <a:r>
              <a:rPr lang="tr-TR" sz="3600" dirty="0" err="1"/>
              <a:t>History</a:t>
            </a:r>
            <a:r>
              <a:rPr lang="tr-TR" sz="3600" dirty="0"/>
              <a:t> &amp; Applications of </a:t>
            </a:r>
            <a:r>
              <a:rPr lang="tr-TR" sz="3600" dirty="0" err="1"/>
              <a:t>Hamming</a:t>
            </a:r>
            <a:r>
              <a:rPr lang="tr-TR" sz="3600" dirty="0"/>
              <a:t> </a:t>
            </a:r>
            <a:r>
              <a:rPr lang="tr-TR" sz="3600" dirty="0" err="1"/>
              <a:t>Distance</a:t>
            </a:r>
            <a:endParaRPr lang="tr-TR" sz="36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E21AC42-B710-9763-A4A3-35266E6AE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9" y="613741"/>
            <a:ext cx="4370786" cy="5716862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B7A453-7362-A5E9-EC2D-014C6CDC7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60" y="2411653"/>
            <a:ext cx="5867022" cy="3928822"/>
          </a:xfrm>
        </p:spPr>
        <p:txBody>
          <a:bodyPr>
            <a:normAutofit/>
          </a:bodyPr>
          <a:lstStyle/>
          <a:p>
            <a:r>
              <a:rPr lang="tr-TR" sz="2400" dirty="0" err="1"/>
              <a:t>Introduced</a:t>
            </a:r>
            <a:r>
              <a:rPr lang="tr-TR" sz="2400" dirty="0"/>
              <a:t> </a:t>
            </a:r>
            <a:r>
              <a:rPr lang="tr-TR" sz="2400" dirty="0" err="1"/>
              <a:t>by</a:t>
            </a:r>
            <a:r>
              <a:rPr lang="tr-TR" sz="2400" dirty="0"/>
              <a:t> Richard </a:t>
            </a:r>
            <a:r>
              <a:rPr lang="tr-TR" sz="2400" dirty="0" err="1"/>
              <a:t>Hamming</a:t>
            </a:r>
            <a:r>
              <a:rPr lang="tr-TR" sz="2400" dirty="0"/>
              <a:t>, </a:t>
            </a:r>
            <a:r>
              <a:rPr lang="tr-TR" sz="2400" dirty="0" err="1"/>
              <a:t>who</a:t>
            </a:r>
            <a:r>
              <a:rPr lang="tr-TR" sz="2400" dirty="0"/>
              <a:t> is a </a:t>
            </a:r>
            <a:r>
              <a:rPr lang="tr-TR" sz="2400" dirty="0" err="1"/>
              <a:t>mathematician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computer</a:t>
            </a:r>
            <a:r>
              <a:rPr lang="tr-TR" sz="2400" dirty="0"/>
              <a:t> </a:t>
            </a:r>
            <a:r>
              <a:rPr lang="tr-TR" sz="2400" dirty="0" err="1"/>
              <a:t>scientist</a:t>
            </a:r>
            <a:r>
              <a:rPr lang="tr-TR" sz="2400" dirty="0"/>
              <a:t>.</a:t>
            </a:r>
          </a:p>
          <a:p>
            <a:r>
              <a:rPr lang="tr-TR" sz="2400" dirty="0" err="1"/>
              <a:t>Introduced</a:t>
            </a:r>
            <a:r>
              <a:rPr lang="tr-TR" sz="2400" dirty="0"/>
              <a:t> as a </a:t>
            </a:r>
            <a:r>
              <a:rPr lang="tr-TR" sz="2400" dirty="0" err="1"/>
              <a:t>part</a:t>
            </a:r>
            <a:r>
              <a:rPr lang="tr-TR" sz="2400" dirty="0"/>
              <a:t> of </a:t>
            </a:r>
            <a:r>
              <a:rPr lang="tr-TR" sz="2400" dirty="0" err="1"/>
              <a:t>Hamming</a:t>
            </a:r>
            <a:r>
              <a:rPr lang="tr-TR" sz="2400" dirty="0"/>
              <a:t> </a:t>
            </a:r>
            <a:r>
              <a:rPr lang="tr-TR" sz="2400" dirty="0" err="1"/>
              <a:t>Code</a:t>
            </a:r>
            <a:r>
              <a:rPr lang="tr-TR" sz="2400" dirty="0"/>
              <a:t>, an </a:t>
            </a:r>
            <a:r>
              <a:rPr lang="tr-TR" sz="2400" dirty="0" err="1"/>
              <a:t>error</a:t>
            </a:r>
            <a:r>
              <a:rPr lang="tr-TR" sz="2400" dirty="0"/>
              <a:t> </a:t>
            </a:r>
            <a:r>
              <a:rPr lang="tr-TR" sz="2400" dirty="0" err="1"/>
              <a:t>detecting</a:t>
            </a:r>
            <a:r>
              <a:rPr lang="tr-TR" sz="2400" dirty="0"/>
              <a:t> </a:t>
            </a:r>
            <a:r>
              <a:rPr lang="tr-TR" sz="2400" dirty="0" err="1"/>
              <a:t>code</a:t>
            </a:r>
            <a:r>
              <a:rPr lang="tr-TR" sz="2400" dirty="0"/>
              <a:t>.</a:t>
            </a:r>
          </a:p>
          <a:p>
            <a:r>
              <a:rPr lang="tr-TR" sz="2400" dirty="0" err="1"/>
              <a:t>Used</a:t>
            </a:r>
            <a:r>
              <a:rPr lang="tr-TR" sz="2400" dirty="0"/>
              <a:t> in </a:t>
            </a:r>
            <a:r>
              <a:rPr lang="tr-TR" sz="2400" dirty="0" err="1"/>
              <a:t>telecommunications</a:t>
            </a:r>
            <a:r>
              <a:rPr lang="tr-TR" sz="2400" dirty="0"/>
              <a:t>, </a:t>
            </a:r>
            <a:r>
              <a:rPr lang="tr-TR" sz="2400" dirty="0" err="1"/>
              <a:t>information</a:t>
            </a:r>
            <a:r>
              <a:rPr lang="tr-TR" sz="2400" dirty="0"/>
              <a:t> </a:t>
            </a:r>
            <a:r>
              <a:rPr lang="tr-TR" sz="2400" dirty="0" err="1"/>
              <a:t>theory</a:t>
            </a:r>
            <a:r>
              <a:rPr lang="tr-TR" sz="2400" dirty="0"/>
              <a:t>, </a:t>
            </a:r>
            <a:r>
              <a:rPr lang="tr-TR" sz="2400" dirty="0" err="1"/>
              <a:t>coding</a:t>
            </a:r>
            <a:r>
              <a:rPr lang="tr-TR" sz="2400" dirty="0"/>
              <a:t> </a:t>
            </a:r>
            <a:r>
              <a:rPr lang="tr-TR" sz="2400" dirty="0" err="1"/>
              <a:t>theory</a:t>
            </a:r>
            <a:r>
              <a:rPr lang="tr-TR" sz="2400" dirty="0"/>
              <a:t>, </a:t>
            </a:r>
            <a:r>
              <a:rPr lang="tr-TR" sz="2400" dirty="0" err="1"/>
              <a:t>cryptography</a:t>
            </a:r>
            <a:r>
              <a:rPr lang="tr-T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718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48B75A-B07F-6505-9246-BEF6B608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 Simple Yet </a:t>
            </a:r>
            <a:r>
              <a:rPr lang="tr-TR" dirty="0" err="1"/>
              <a:t>Clear</a:t>
            </a:r>
            <a:r>
              <a:rPr lang="tr-TR" dirty="0"/>
              <a:t> </a:t>
            </a:r>
            <a:r>
              <a:rPr lang="tr-TR" dirty="0" err="1"/>
              <a:t>Example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8C939D-2CFD-84A8-64B6-672EF24E8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 = G  T  C  </a:t>
            </a:r>
            <a:r>
              <a:rPr lang="tr-TR" dirty="0" err="1"/>
              <a:t>C</a:t>
            </a:r>
            <a:r>
              <a:rPr lang="tr-TR" dirty="0"/>
              <a:t>  A  T  C  G  C  T  G  A</a:t>
            </a:r>
          </a:p>
          <a:p>
            <a:r>
              <a:rPr lang="tr-TR" dirty="0"/>
              <a:t>B = G  A  C  T  </a:t>
            </a:r>
            <a:r>
              <a:rPr lang="tr-TR" dirty="0" err="1"/>
              <a:t>T</a:t>
            </a:r>
            <a:r>
              <a:rPr lang="tr-TR" dirty="0"/>
              <a:t>   </a:t>
            </a:r>
            <a:r>
              <a:rPr lang="tr-TR" dirty="0" err="1"/>
              <a:t>T</a:t>
            </a:r>
            <a:r>
              <a:rPr lang="tr-TR" dirty="0"/>
              <a:t>  C  </a:t>
            </a:r>
            <a:r>
              <a:rPr lang="tr-TR" dirty="0" err="1"/>
              <a:t>C</a:t>
            </a:r>
            <a:r>
              <a:rPr lang="tr-TR" dirty="0"/>
              <a:t>   T  </a:t>
            </a:r>
            <a:r>
              <a:rPr lang="tr-TR" dirty="0" err="1"/>
              <a:t>T</a:t>
            </a:r>
            <a:r>
              <a:rPr lang="tr-TR" dirty="0"/>
              <a:t>  A  </a:t>
            </a:r>
            <a:r>
              <a:rPr lang="tr-TR" dirty="0" err="1"/>
              <a:t>A</a:t>
            </a: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7ED5ACF-9359-3BEB-BA6A-37573BAD98EF}"/>
              </a:ext>
            </a:extLst>
          </p:cNvPr>
          <p:cNvSpPr txBox="1"/>
          <p:nvPr/>
        </p:nvSpPr>
        <p:spPr>
          <a:xfrm>
            <a:off x="7029450" y="2695575"/>
            <a:ext cx="389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Length</a:t>
            </a:r>
            <a:r>
              <a:rPr lang="tr-TR" dirty="0"/>
              <a:t> = 12</a:t>
            </a:r>
          </a:p>
        </p:txBody>
      </p:sp>
    </p:spTree>
    <p:extLst>
      <p:ext uri="{BB962C8B-B14F-4D97-AF65-F5344CB8AC3E}">
        <p14:creationId xmlns:p14="http://schemas.microsoft.com/office/powerpoint/2010/main" val="193959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48B75A-B07F-6505-9246-BEF6B608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 Simple Yet </a:t>
            </a:r>
            <a:r>
              <a:rPr lang="tr-TR" dirty="0" err="1"/>
              <a:t>Clear</a:t>
            </a:r>
            <a:r>
              <a:rPr lang="tr-TR" dirty="0"/>
              <a:t> </a:t>
            </a:r>
            <a:r>
              <a:rPr lang="tr-TR" dirty="0" err="1"/>
              <a:t>Example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8C939D-2CFD-84A8-64B6-672EF24E8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269" y="2662237"/>
            <a:ext cx="11274612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4000" dirty="0"/>
              <a:t>A = </a:t>
            </a:r>
            <a:r>
              <a:rPr lang="tr-TR" sz="4000" dirty="0">
                <a:solidFill>
                  <a:schemeClr val="accent5"/>
                </a:solidFill>
              </a:rPr>
              <a:t>G</a:t>
            </a:r>
            <a:r>
              <a:rPr lang="tr-TR" sz="4000" dirty="0"/>
              <a:t>  T  C  </a:t>
            </a:r>
            <a:r>
              <a:rPr lang="tr-TR" sz="4000" dirty="0" err="1"/>
              <a:t>C</a:t>
            </a:r>
            <a:r>
              <a:rPr lang="tr-TR" sz="4000" dirty="0"/>
              <a:t>  A  T  C  G  C  T  G  A</a:t>
            </a:r>
          </a:p>
          <a:p>
            <a:pPr marL="0" indent="0">
              <a:buNone/>
            </a:pPr>
            <a:r>
              <a:rPr lang="tr-TR" sz="4000" dirty="0"/>
              <a:t>B = </a:t>
            </a:r>
            <a:r>
              <a:rPr lang="tr-TR" sz="4000" dirty="0">
                <a:solidFill>
                  <a:schemeClr val="accent5"/>
                </a:solidFill>
              </a:rPr>
              <a:t>G</a:t>
            </a:r>
            <a:r>
              <a:rPr lang="tr-TR" sz="4000" dirty="0"/>
              <a:t>  A  C  T  </a:t>
            </a:r>
            <a:r>
              <a:rPr lang="tr-TR" sz="4000" dirty="0" err="1"/>
              <a:t>T</a:t>
            </a:r>
            <a:r>
              <a:rPr lang="tr-TR" sz="4000" dirty="0"/>
              <a:t>   </a:t>
            </a:r>
            <a:r>
              <a:rPr lang="tr-TR" sz="4000" dirty="0" err="1"/>
              <a:t>T</a:t>
            </a:r>
            <a:r>
              <a:rPr lang="tr-TR" sz="4000" dirty="0"/>
              <a:t>  C  </a:t>
            </a:r>
            <a:r>
              <a:rPr lang="tr-TR" sz="4000" dirty="0" err="1"/>
              <a:t>C</a:t>
            </a:r>
            <a:r>
              <a:rPr lang="tr-TR" sz="4000" dirty="0"/>
              <a:t>   T  </a:t>
            </a:r>
            <a:r>
              <a:rPr lang="tr-TR" sz="4000" dirty="0" err="1"/>
              <a:t>T</a:t>
            </a:r>
            <a:r>
              <a:rPr lang="tr-TR" sz="4000" dirty="0"/>
              <a:t>  A  </a:t>
            </a:r>
            <a:r>
              <a:rPr lang="tr-TR" sz="4000" dirty="0" err="1"/>
              <a:t>A</a:t>
            </a:r>
            <a:endParaRPr lang="tr-TR" sz="40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F7F9166-D8F6-A631-729A-04A031373F43}"/>
              </a:ext>
            </a:extLst>
          </p:cNvPr>
          <p:cNvSpPr txBox="1"/>
          <p:nvPr/>
        </p:nvSpPr>
        <p:spPr>
          <a:xfrm>
            <a:off x="7896225" y="4962525"/>
            <a:ext cx="3800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/>
              <a:t>count</a:t>
            </a:r>
            <a:r>
              <a:rPr lang="tr-TR" sz="2800" dirty="0"/>
              <a:t> = 0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006C7B7B-95D4-84C8-78A4-5C7629A2C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75" y="2133599"/>
            <a:ext cx="638175" cy="638175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535BF7DF-38FE-1029-2549-E9DA6E5F2BD1}"/>
              </a:ext>
            </a:extLst>
          </p:cNvPr>
          <p:cNvSpPr txBox="1"/>
          <p:nvPr/>
        </p:nvSpPr>
        <p:spPr>
          <a:xfrm>
            <a:off x="2724150" y="1635186"/>
            <a:ext cx="1123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/>
              <a:t>i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271F6590-0810-7414-E66F-713C2081B51E}"/>
              </a:ext>
            </a:extLst>
          </p:cNvPr>
          <p:cNvSpPr txBox="1"/>
          <p:nvPr/>
        </p:nvSpPr>
        <p:spPr>
          <a:xfrm>
            <a:off x="9796462" y="4156612"/>
            <a:ext cx="1123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/>
              <a:t>i++</a:t>
            </a:r>
          </a:p>
        </p:txBody>
      </p:sp>
    </p:spTree>
    <p:extLst>
      <p:ext uri="{BB962C8B-B14F-4D97-AF65-F5344CB8AC3E}">
        <p14:creationId xmlns:p14="http://schemas.microsoft.com/office/powerpoint/2010/main" val="195964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48B75A-B07F-6505-9246-BEF6B608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 Simple Yet </a:t>
            </a:r>
            <a:r>
              <a:rPr lang="tr-TR" dirty="0" err="1"/>
              <a:t>Clear</a:t>
            </a:r>
            <a:r>
              <a:rPr lang="tr-TR" dirty="0"/>
              <a:t> </a:t>
            </a:r>
            <a:r>
              <a:rPr lang="tr-TR" dirty="0" err="1"/>
              <a:t>Example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8C939D-2CFD-84A8-64B6-672EF24E8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269" y="2662237"/>
            <a:ext cx="11274612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4000" dirty="0"/>
              <a:t>A = G  </a:t>
            </a:r>
            <a:r>
              <a:rPr lang="tr-TR" sz="4000" dirty="0">
                <a:solidFill>
                  <a:srgbClr val="FF0000"/>
                </a:solidFill>
              </a:rPr>
              <a:t>T</a:t>
            </a:r>
            <a:r>
              <a:rPr lang="tr-TR" sz="4000" dirty="0"/>
              <a:t>  C  </a:t>
            </a:r>
            <a:r>
              <a:rPr lang="tr-TR" sz="4000" dirty="0" err="1"/>
              <a:t>C</a:t>
            </a:r>
            <a:r>
              <a:rPr lang="tr-TR" sz="4000" dirty="0"/>
              <a:t>  A  T  C  G  C  T  G  A</a:t>
            </a:r>
          </a:p>
          <a:p>
            <a:pPr marL="0" indent="0">
              <a:buNone/>
            </a:pPr>
            <a:r>
              <a:rPr lang="tr-TR" sz="4000" dirty="0"/>
              <a:t>B = G  </a:t>
            </a:r>
            <a:r>
              <a:rPr lang="tr-TR" sz="4000" dirty="0">
                <a:solidFill>
                  <a:srgbClr val="FF0000"/>
                </a:solidFill>
              </a:rPr>
              <a:t>A</a:t>
            </a:r>
            <a:r>
              <a:rPr lang="tr-TR" sz="4000" dirty="0"/>
              <a:t>  C  T  </a:t>
            </a:r>
            <a:r>
              <a:rPr lang="tr-TR" sz="4000" dirty="0" err="1"/>
              <a:t>T</a:t>
            </a:r>
            <a:r>
              <a:rPr lang="tr-TR" sz="4000" dirty="0"/>
              <a:t>   </a:t>
            </a:r>
            <a:r>
              <a:rPr lang="tr-TR" sz="4000" dirty="0" err="1"/>
              <a:t>T</a:t>
            </a:r>
            <a:r>
              <a:rPr lang="tr-TR" sz="4000" dirty="0"/>
              <a:t>  C  </a:t>
            </a:r>
            <a:r>
              <a:rPr lang="tr-TR" sz="4000" dirty="0" err="1"/>
              <a:t>C</a:t>
            </a:r>
            <a:r>
              <a:rPr lang="tr-TR" sz="4000" dirty="0"/>
              <a:t>   T  </a:t>
            </a:r>
            <a:r>
              <a:rPr lang="tr-TR" sz="4000" dirty="0" err="1"/>
              <a:t>T</a:t>
            </a:r>
            <a:r>
              <a:rPr lang="tr-TR" sz="4000" dirty="0"/>
              <a:t>  A  </a:t>
            </a:r>
            <a:r>
              <a:rPr lang="tr-TR" sz="4000" dirty="0" err="1"/>
              <a:t>A</a:t>
            </a:r>
            <a:endParaRPr lang="tr-TR" sz="40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F7F9166-D8F6-A631-729A-04A031373F43}"/>
              </a:ext>
            </a:extLst>
          </p:cNvPr>
          <p:cNvSpPr txBox="1"/>
          <p:nvPr/>
        </p:nvSpPr>
        <p:spPr>
          <a:xfrm>
            <a:off x="7896225" y="4962525"/>
            <a:ext cx="3800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/>
              <a:t>count</a:t>
            </a:r>
            <a:r>
              <a:rPr lang="tr-TR" sz="2800" dirty="0"/>
              <a:t> = 1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006C7B7B-95D4-84C8-78A4-5C7629A2C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133599"/>
            <a:ext cx="638175" cy="638175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535BF7DF-38FE-1029-2549-E9DA6E5F2BD1}"/>
              </a:ext>
            </a:extLst>
          </p:cNvPr>
          <p:cNvSpPr txBox="1"/>
          <p:nvPr/>
        </p:nvSpPr>
        <p:spPr>
          <a:xfrm>
            <a:off x="3314700" y="1635186"/>
            <a:ext cx="1123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/>
              <a:t>i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3DA9DCE-FF84-B63A-89BA-7EADD8BD4F63}"/>
              </a:ext>
            </a:extLst>
          </p:cNvPr>
          <p:cNvSpPr txBox="1"/>
          <p:nvPr/>
        </p:nvSpPr>
        <p:spPr>
          <a:xfrm>
            <a:off x="2976562" y="4126468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count</a:t>
            </a:r>
            <a:r>
              <a:rPr lang="tr-TR" dirty="0">
                <a:solidFill>
                  <a:srgbClr val="FF0000"/>
                </a:solidFill>
              </a:rPr>
              <a:t>++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CE79465-ABB0-06C6-152A-23FD32B26DF1}"/>
              </a:ext>
            </a:extLst>
          </p:cNvPr>
          <p:cNvSpPr txBox="1"/>
          <p:nvPr/>
        </p:nvSpPr>
        <p:spPr>
          <a:xfrm>
            <a:off x="9796462" y="4156612"/>
            <a:ext cx="1123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/>
              <a:t>i++</a:t>
            </a:r>
          </a:p>
        </p:txBody>
      </p:sp>
    </p:spTree>
    <p:extLst>
      <p:ext uri="{BB962C8B-B14F-4D97-AF65-F5344CB8AC3E}">
        <p14:creationId xmlns:p14="http://schemas.microsoft.com/office/powerpoint/2010/main" val="38513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48B75A-B07F-6505-9246-BEF6B608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 Simple Yet </a:t>
            </a:r>
            <a:r>
              <a:rPr lang="tr-TR" dirty="0" err="1"/>
              <a:t>Clear</a:t>
            </a:r>
            <a:r>
              <a:rPr lang="tr-TR" dirty="0"/>
              <a:t> </a:t>
            </a:r>
            <a:r>
              <a:rPr lang="tr-TR" dirty="0" err="1"/>
              <a:t>Example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8C939D-2CFD-84A8-64B6-672EF24E8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269" y="2662237"/>
            <a:ext cx="11274612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4000" dirty="0"/>
              <a:t>A = G  T  </a:t>
            </a:r>
            <a:r>
              <a:rPr lang="tr-TR" sz="4000" dirty="0">
                <a:solidFill>
                  <a:schemeClr val="accent4"/>
                </a:solidFill>
              </a:rPr>
              <a:t>C</a:t>
            </a:r>
            <a:r>
              <a:rPr lang="tr-TR" sz="4000" dirty="0"/>
              <a:t>  </a:t>
            </a:r>
            <a:r>
              <a:rPr lang="tr-TR" sz="4000" dirty="0" err="1"/>
              <a:t>C</a:t>
            </a:r>
            <a:r>
              <a:rPr lang="tr-TR" sz="4000" dirty="0"/>
              <a:t>  A  T  C  G  C  T  G  A</a:t>
            </a:r>
          </a:p>
          <a:p>
            <a:pPr marL="0" indent="0">
              <a:buNone/>
            </a:pPr>
            <a:r>
              <a:rPr lang="tr-TR" sz="4000" dirty="0"/>
              <a:t>B = G  A  </a:t>
            </a:r>
            <a:r>
              <a:rPr lang="tr-TR" sz="4000" dirty="0">
                <a:solidFill>
                  <a:schemeClr val="accent4"/>
                </a:solidFill>
              </a:rPr>
              <a:t>C</a:t>
            </a:r>
            <a:r>
              <a:rPr lang="tr-TR" sz="4000" dirty="0"/>
              <a:t>  T  </a:t>
            </a:r>
            <a:r>
              <a:rPr lang="tr-TR" sz="4000" dirty="0" err="1"/>
              <a:t>T</a:t>
            </a:r>
            <a:r>
              <a:rPr lang="tr-TR" sz="4000" dirty="0"/>
              <a:t>   </a:t>
            </a:r>
            <a:r>
              <a:rPr lang="tr-TR" sz="4000" dirty="0" err="1"/>
              <a:t>T</a:t>
            </a:r>
            <a:r>
              <a:rPr lang="tr-TR" sz="4000" dirty="0"/>
              <a:t>  C  </a:t>
            </a:r>
            <a:r>
              <a:rPr lang="tr-TR" sz="4000" dirty="0" err="1"/>
              <a:t>C</a:t>
            </a:r>
            <a:r>
              <a:rPr lang="tr-TR" sz="4000" dirty="0"/>
              <a:t>   T  </a:t>
            </a:r>
            <a:r>
              <a:rPr lang="tr-TR" sz="4000" dirty="0" err="1"/>
              <a:t>T</a:t>
            </a:r>
            <a:r>
              <a:rPr lang="tr-TR" sz="4000" dirty="0"/>
              <a:t>  A  </a:t>
            </a:r>
            <a:r>
              <a:rPr lang="tr-TR" sz="4000" dirty="0" err="1"/>
              <a:t>A</a:t>
            </a:r>
            <a:endParaRPr lang="tr-TR" sz="40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F7F9166-D8F6-A631-729A-04A031373F43}"/>
              </a:ext>
            </a:extLst>
          </p:cNvPr>
          <p:cNvSpPr txBox="1"/>
          <p:nvPr/>
        </p:nvSpPr>
        <p:spPr>
          <a:xfrm>
            <a:off x="7896225" y="4962525"/>
            <a:ext cx="3800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/>
              <a:t>count</a:t>
            </a:r>
            <a:r>
              <a:rPr lang="tr-TR" sz="2800" dirty="0"/>
              <a:t> = 1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006C7B7B-95D4-84C8-78A4-5C7629A2C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133599"/>
            <a:ext cx="638175" cy="638175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535BF7DF-38FE-1029-2549-E9DA6E5F2BD1}"/>
              </a:ext>
            </a:extLst>
          </p:cNvPr>
          <p:cNvSpPr txBox="1"/>
          <p:nvPr/>
        </p:nvSpPr>
        <p:spPr>
          <a:xfrm>
            <a:off x="3905250" y="1635186"/>
            <a:ext cx="1123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/>
              <a:t>i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5218248-C67D-D107-0510-F2C1FA2BDBD5}"/>
              </a:ext>
            </a:extLst>
          </p:cNvPr>
          <p:cNvSpPr txBox="1"/>
          <p:nvPr/>
        </p:nvSpPr>
        <p:spPr>
          <a:xfrm>
            <a:off x="9796462" y="4156612"/>
            <a:ext cx="1123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/>
              <a:t>i++</a:t>
            </a:r>
          </a:p>
        </p:txBody>
      </p:sp>
    </p:spTree>
    <p:extLst>
      <p:ext uri="{BB962C8B-B14F-4D97-AF65-F5344CB8AC3E}">
        <p14:creationId xmlns:p14="http://schemas.microsoft.com/office/powerpoint/2010/main" val="294256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48B75A-B07F-6505-9246-BEF6B608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 Simple Yet </a:t>
            </a:r>
            <a:r>
              <a:rPr lang="tr-TR" dirty="0" err="1"/>
              <a:t>Clear</a:t>
            </a:r>
            <a:r>
              <a:rPr lang="tr-TR" dirty="0"/>
              <a:t> </a:t>
            </a:r>
            <a:r>
              <a:rPr lang="tr-TR" dirty="0" err="1"/>
              <a:t>Example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8C939D-2CFD-84A8-64B6-672EF24E8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269" y="2662237"/>
            <a:ext cx="11274612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4000" dirty="0"/>
              <a:t>A = G  T  C  </a:t>
            </a:r>
            <a:r>
              <a:rPr lang="tr-TR" sz="4000" dirty="0" err="1">
                <a:solidFill>
                  <a:srgbClr val="FF0000"/>
                </a:solidFill>
              </a:rPr>
              <a:t>C</a:t>
            </a:r>
            <a:r>
              <a:rPr lang="tr-TR" sz="4000" dirty="0"/>
              <a:t>  A  T  C  G  C  T  G  A</a:t>
            </a:r>
          </a:p>
          <a:p>
            <a:pPr marL="0" indent="0">
              <a:buNone/>
            </a:pPr>
            <a:r>
              <a:rPr lang="tr-TR" sz="4000" dirty="0"/>
              <a:t>B = G  A  C  </a:t>
            </a:r>
            <a:r>
              <a:rPr lang="tr-TR" sz="4000" dirty="0">
                <a:solidFill>
                  <a:srgbClr val="FF0000"/>
                </a:solidFill>
              </a:rPr>
              <a:t>T</a:t>
            </a:r>
            <a:r>
              <a:rPr lang="tr-TR" sz="4000" dirty="0"/>
              <a:t>  </a:t>
            </a:r>
            <a:r>
              <a:rPr lang="tr-TR" sz="4000" dirty="0" err="1"/>
              <a:t>T</a:t>
            </a:r>
            <a:r>
              <a:rPr lang="tr-TR" sz="4000" dirty="0"/>
              <a:t>   </a:t>
            </a:r>
            <a:r>
              <a:rPr lang="tr-TR" sz="4000" dirty="0" err="1"/>
              <a:t>T</a:t>
            </a:r>
            <a:r>
              <a:rPr lang="tr-TR" sz="4000" dirty="0"/>
              <a:t>  C  </a:t>
            </a:r>
            <a:r>
              <a:rPr lang="tr-TR" sz="4000" dirty="0" err="1"/>
              <a:t>C</a:t>
            </a:r>
            <a:r>
              <a:rPr lang="tr-TR" sz="4000" dirty="0"/>
              <a:t>   T  </a:t>
            </a:r>
            <a:r>
              <a:rPr lang="tr-TR" sz="4000" dirty="0" err="1"/>
              <a:t>T</a:t>
            </a:r>
            <a:r>
              <a:rPr lang="tr-TR" sz="4000" dirty="0"/>
              <a:t>  A  </a:t>
            </a:r>
            <a:r>
              <a:rPr lang="tr-TR" sz="4000" dirty="0" err="1"/>
              <a:t>A</a:t>
            </a:r>
            <a:endParaRPr lang="tr-TR" sz="40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F7F9166-D8F6-A631-729A-04A031373F43}"/>
              </a:ext>
            </a:extLst>
          </p:cNvPr>
          <p:cNvSpPr txBox="1"/>
          <p:nvPr/>
        </p:nvSpPr>
        <p:spPr>
          <a:xfrm>
            <a:off x="7896225" y="4962525"/>
            <a:ext cx="3800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/>
              <a:t>count</a:t>
            </a:r>
            <a:r>
              <a:rPr lang="tr-TR" sz="2800" dirty="0"/>
              <a:t> = 2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006C7B7B-95D4-84C8-78A4-5C7629A2C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2133599"/>
            <a:ext cx="638175" cy="638175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535BF7DF-38FE-1029-2549-E9DA6E5F2BD1}"/>
              </a:ext>
            </a:extLst>
          </p:cNvPr>
          <p:cNvSpPr txBox="1"/>
          <p:nvPr/>
        </p:nvSpPr>
        <p:spPr>
          <a:xfrm>
            <a:off x="4505325" y="1635186"/>
            <a:ext cx="1123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/>
              <a:t>i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1A4B12F6-E162-DD25-07B8-9F3091C69C79}"/>
              </a:ext>
            </a:extLst>
          </p:cNvPr>
          <p:cNvSpPr txBox="1"/>
          <p:nvPr/>
        </p:nvSpPr>
        <p:spPr>
          <a:xfrm>
            <a:off x="4157662" y="4029079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count</a:t>
            </a:r>
            <a:r>
              <a:rPr lang="tr-TR" dirty="0">
                <a:solidFill>
                  <a:srgbClr val="FF0000"/>
                </a:solidFill>
              </a:rPr>
              <a:t>++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6E25DB53-58C9-1430-38FB-4B86D7AE441C}"/>
              </a:ext>
            </a:extLst>
          </p:cNvPr>
          <p:cNvSpPr txBox="1"/>
          <p:nvPr/>
        </p:nvSpPr>
        <p:spPr>
          <a:xfrm>
            <a:off x="9796462" y="4156612"/>
            <a:ext cx="1123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/>
              <a:t>i++</a:t>
            </a:r>
          </a:p>
        </p:txBody>
      </p:sp>
    </p:spTree>
    <p:extLst>
      <p:ext uri="{BB962C8B-B14F-4D97-AF65-F5344CB8AC3E}">
        <p14:creationId xmlns:p14="http://schemas.microsoft.com/office/powerpoint/2010/main" val="2032032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48B75A-B07F-6505-9246-BEF6B608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 Simple Yet </a:t>
            </a:r>
            <a:r>
              <a:rPr lang="tr-TR" dirty="0" err="1"/>
              <a:t>Clear</a:t>
            </a:r>
            <a:r>
              <a:rPr lang="tr-TR" dirty="0"/>
              <a:t> </a:t>
            </a:r>
            <a:r>
              <a:rPr lang="tr-TR" dirty="0" err="1"/>
              <a:t>Example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8C939D-2CFD-84A8-64B6-672EF24E8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269" y="2662237"/>
            <a:ext cx="11274612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4000" dirty="0"/>
              <a:t>A = G  T  C  </a:t>
            </a:r>
            <a:r>
              <a:rPr lang="tr-TR" sz="4000" dirty="0" err="1"/>
              <a:t>C</a:t>
            </a:r>
            <a:r>
              <a:rPr lang="tr-TR" sz="4000" dirty="0"/>
              <a:t>  </a:t>
            </a:r>
            <a:r>
              <a:rPr lang="tr-TR" sz="4000" dirty="0">
                <a:solidFill>
                  <a:srgbClr val="FF0000"/>
                </a:solidFill>
              </a:rPr>
              <a:t>A</a:t>
            </a:r>
            <a:r>
              <a:rPr lang="tr-TR" sz="4000" dirty="0"/>
              <a:t>  T  C  G  C  T  G  A</a:t>
            </a:r>
          </a:p>
          <a:p>
            <a:pPr marL="0" indent="0">
              <a:buNone/>
            </a:pPr>
            <a:r>
              <a:rPr lang="tr-TR" sz="4000" dirty="0"/>
              <a:t>B = G  A  C  T  </a:t>
            </a:r>
            <a:r>
              <a:rPr lang="tr-TR" sz="4000" dirty="0" err="1">
                <a:solidFill>
                  <a:srgbClr val="FF0000"/>
                </a:solidFill>
              </a:rPr>
              <a:t>T</a:t>
            </a:r>
            <a:r>
              <a:rPr lang="tr-TR" sz="4000" dirty="0"/>
              <a:t>   </a:t>
            </a:r>
            <a:r>
              <a:rPr lang="tr-TR" sz="4000" dirty="0" err="1"/>
              <a:t>T</a:t>
            </a:r>
            <a:r>
              <a:rPr lang="tr-TR" sz="4000" dirty="0"/>
              <a:t>  C  </a:t>
            </a:r>
            <a:r>
              <a:rPr lang="tr-TR" sz="4000" dirty="0" err="1"/>
              <a:t>C</a:t>
            </a:r>
            <a:r>
              <a:rPr lang="tr-TR" sz="4000" dirty="0"/>
              <a:t>   T  </a:t>
            </a:r>
            <a:r>
              <a:rPr lang="tr-TR" sz="4000" dirty="0" err="1"/>
              <a:t>T</a:t>
            </a:r>
            <a:r>
              <a:rPr lang="tr-TR" sz="4000" dirty="0"/>
              <a:t>  A  </a:t>
            </a:r>
            <a:r>
              <a:rPr lang="tr-TR" sz="4000" dirty="0" err="1"/>
              <a:t>A</a:t>
            </a:r>
            <a:endParaRPr lang="tr-TR" sz="40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F7F9166-D8F6-A631-729A-04A031373F43}"/>
              </a:ext>
            </a:extLst>
          </p:cNvPr>
          <p:cNvSpPr txBox="1"/>
          <p:nvPr/>
        </p:nvSpPr>
        <p:spPr>
          <a:xfrm>
            <a:off x="7896225" y="4962525"/>
            <a:ext cx="3800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/>
              <a:t>count</a:t>
            </a:r>
            <a:r>
              <a:rPr lang="tr-TR" sz="2800" dirty="0"/>
              <a:t> = 3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006C7B7B-95D4-84C8-78A4-5C7629A2C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2133599"/>
            <a:ext cx="638175" cy="638175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535BF7DF-38FE-1029-2549-E9DA6E5F2BD1}"/>
              </a:ext>
            </a:extLst>
          </p:cNvPr>
          <p:cNvSpPr txBox="1"/>
          <p:nvPr/>
        </p:nvSpPr>
        <p:spPr>
          <a:xfrm>
            <a:off x="5086350" y="1635186"/>
            <a:ext cx="1123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/>
              <a:t>i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1A4B12F6-E162-DD25-07B8-9F3091C69C79}"/>
              </a:ext>
            </a:extLst>
          </p:cNvPr>
          <p:cNvSpPr txBox="1"/>
          <p:nvPr/>
        </p:nvSpPr>
        <p:spPr>
          <a:xfrm>
            <a:off x="4767262" y="4029079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count</a:t>
            </a:r>
            <a:r>
              <a:rPr lang="tr-TR" dirty="0">
                <a:solidFill>
                  <a:srgbClr val="FF0000"/>
                </a:solidFill>
              </a:rPr>
              <a:t>++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3307157B-F26F-E4C8-4401-A24925906AA0}"/>
              </a:ext>
            </a:extLst>
          </p:cNvPr>
          <p:cNvSpPr txBox="1"/>
          <p:nvPr/>
        </p:nvSpPr>
        <p:spPr>
          <a:xfrm>
            <a:off x="9796462" y="4156612"/>
            <a:ext cx="1123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/>
              <a:t>i++</a:t>
            </a:r>
          </a:p>
        </p:txBody>
      </p:sp>
    </p:spTree>
    <p:extLst>
      <p:ext uri="{BB962C8B-B14F-4D97-AF65-F5344CB8AC3E}">
        <p14:creationId xmlns:p14="http://schemas.microsoft.com/office/powerpoint/2010/main" val="2036988774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799BE4"/>
      </a:accent1>
      <a:accent2>
        <a:srgbClr val="40B0D8"/>
      </a:accent2>
      <a:accent3>
        <a:srgbClr val="53B3A5"/>
      </a:accent3>
      <a:accent4>
        <a:srgbClr val="4BB679"/>
      </a:accent4>
      <a:accent5>
        <a:srgbClr val="47B949"/>
      </a:accent5>
      <a:accent6>
        <a:srgbClr val="74B349"/>
      </a:accent6>
      <a:hlink>
        <a:srgbClr val="938059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1150</TotalTime>
  <Words>742</Words>
  <Application>Microsoft Office PowerPoint</Application>
  <PresentationFormat>Geniş ekran</PresentationFormat>
  <Paragraphs>113</Paragraphs>
  <Slides>19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6" baseType="lpstr">
      <vt:lpstr>Arial</vt:lpstr>
      <vt:lpstr>Avenir Next LT Pro</vt:lpstr>
      <vt:lpstr>AvenirNext LT Pro Medium</vt:lpstr>
      <vt:lpstr>Calibri</vt:lpstr>
      <vt:lpstr>Courier New</vt:lpstr>
      <vt:lpstr>Sabon Next LT</vt:lpstr>
      <vt:lpstr>DappledVTI</vt:lpstr>
      <vt:lpstr>Hamming Distance</vt:lpstr>
      <vt:lpstr>What in the world is Hamming Distance?</vt:lpstr>
      <vt:lpstr>History &amp; Applications of Hamming Distance</vt:lpstr>
      <vt:lpstr>A Simple Yet Clear Example</vt:lpstr>
      <vt:lpstr>A Simple Yet Clear Example</vt:lpstr>
      <vt:lpstr>A Simple Yet Clear Example</vt:lpstr>
      <vt:lpstr>A Simple Yet Clear Example</vt:lpstr>
      <vt:lpstr>A Simple Yet Clear Example</vt:lpstr>
      <vt:lpstr>A Simple Yet Clear Example</vt:lpstr>
      <vt:lpstr>A Simple Yet Clear Example</vt:lpstr>
      <vt:lpstr>A Simple Yet Clear Example</vt:lpstr>
      <vt:lpstr>A Simple Yet Clear Example</vt:lpstr>
      <vt:lpstr>A Simple Yet Clear Example</vt:lpstr>
      <vt:lpstr>A Simple Yet Clear Example</vt:lpstr>
      <vt:lpstr>A Simple Yet Clear Example</vt:lpstr>
      <vt:lpstr>A Simple Yet Clear Example</vt:lpstr>
      <vt:lpstr>A Simple Yet Clear Example</vt:lpstr>
      <vt:lpstr>Pseudocode</vt:lpstr>
      <vt:lpstr>That’s all, thanks!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Hamming Distance</dc:title>
  <dc:creator>TUGCE OZKAHYA</dc:creator>
  <cp:lastModifiedBy>TUGCE OZKAHYA</cp:lastModifiedBy>
  <cp:revision>27</cp:revision>
  <dcterms:created xsi:type="dcterms:W3CDTF">2022-12-15T19:47:12Z</dcterms:created>
  <dcterms:modified xsi:type="dcterms:W3CDTF">2022-12-22T17:48:59Z</dcterms:modified>
</cp:coreProperties>
</file>