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3" roundtripDataSignature="AMtx7mi/hfnQJ0ivRhvtPtiRqrRg+LCM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2BD2D2-20BA-49DD-B69E-DD091797A216}">
  <a:tblStyle styleId="{8D2BD2D2-20BA-49DD-B69E-DD091797A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e5061a927_0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3e5061a927_0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e5061a927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3e5061a927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5061a927_7_2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3e5061a927_7_2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e1178f1f6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3e1178f1f6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e5061a927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3e5061a927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e5061a927_2_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3e5061a927_2_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e1178f1f6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3e1178f1f6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e5061a927_7_6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3e5061a927_7_6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e5061a927_0_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e5061a927_0_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e5061a927_7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3e5061a927_7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e5061a927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3e5061a927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e5061a927_0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3e5061a927_0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e5061a927_6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3e5061a927_6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e5061a927_7_2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e5061a927_7_2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e5061a927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3e5061a927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e5061a927_0_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e5061a927_0_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e5061a927_7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3e5061a927_7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e5061a927_7_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3e5061a927_7_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e5061a927_7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3e5061a927_7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b549e4c0_1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3db549e4c0_1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e5061a927_7_1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3e5061a927_7_1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e5061a927_7_24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3e5061a927_7_24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e5061a927_7_1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3e5061a927_7_1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e5061a927_7_38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3e5061a927_7_38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e5061a927_7_3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3e5061a927_7_3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e5061a927_7_19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3e5061a927_7_19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e5061a927_7_27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Preprocessed topic words are more descriptive;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significant drop in word score after the first topic word for some topics;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NO FORESTFIRE Topic</a:t>
            </a:r>
            <a:endParaRPr/>
          </a:p>
        </p:txBody>
      </p:sp>
      <p:sp>
        <p:nvSpPr>
          <p:cNvPr id="330" name="Google Shape;330;g13e5061a927_7_27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e5061a927_7_3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3e5061a927_7_3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e5061a927_7_2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3e5061a927_7_2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e1178f1f6_0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3e1178f1f6_0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b549e4c0_1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3db549e4c0_1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e5061a927_0_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3e5061a927_0_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e5061a927_6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3e5061a927_6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e6749e550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3e6749e550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e1178f1f6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3e1178f1f6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e1178f1f6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3e1178f1f6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e5061a927_7_2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3e5061a927_7_2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e5061a927_7_2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3e5061a927_7_2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e5061a927_7_20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3e5061a927_7_20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e1178f1f6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3e1178f1f6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318960" y="1978560"/>
            <a:ext cx="8508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318960" y="2643840"/>
            <a:ext cx="8508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1896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467892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3" type="body"/>
          </p:nvPr>
        </p:nvSpPr>
        <p:spPr>
          <a:xfrm>
            <a:off x="31896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4" type="body"/>
          </p:nvPr>
        </p:nvSpPr>
        <p:spPr>
          <a:xfrm>
            <a:off x="467892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318960" y="197856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3196080" y="197856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6072840" y="197856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4" type="body"/>
          </p:nvPr>
        </p:nvSpPr>
        <p:spPr>
          <a:xfrm>
            <a:off x="318960" y="264384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5" type="body"/>
          </p:nvPr>
        </p:nvSpPr>
        <p:spPr>
          <a:xfrm>
            <a:off x="3196080" y="264384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6" type="body"/>
          </p:nvPr>
        </p:nvSpPr>
        <p:spPr>
          <a:xfrm>
            <a:off x="6072840" y="264384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31896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2" type="body"/>
          </p:nvPr>
        </p:nvSpPr>
        <p:spPr>
          <a:xfrm>
            <a:off x="467892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idx="1" type="subTitle"/>
          </p:nvPr>
        </p:nvSpPr>
        <p:spPr>
          <a:xfrm>
            <a:off x="318960" y="994320"/>
            <a:ext cx="8508600" cy="190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31896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2" type="body"/>
          </p:nvPr>
        </p:nvSpPr>
        <p:spPr>
          <a:xfrm>
            <a:off x="467892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3" type="body"/>
          </p:nvPr>
        </p:nvSpPr>
        <p:spPr>
          <a:xfrm>
            <a:off x="31896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31896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2" type="body"/>
          </p:nvPr>
        </p:nvSpPr>
        <p:spPr>
          <a:xfrm>
            <a:off x="467892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3" type="body"/>
          </p:nvPr>
        </p:nvSpPr>
        <p:spPr>
          <a:xfrm>
            <a:off x="467892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31896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67892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3" type="body"/>
          </p:nvPr>
        </p:nvSpPr>
        <p:spPr>
          <a:xfrm>
            <a:off x="318960" y="2643840"/>
            <a:ext cx="8508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318960" y="1978560"/>
            <a:ext cx="8508600" cy="19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Lab Course, SS22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26.07.2022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OTMISC: Our Topic Modeling Is Super Cool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337674" y="5219275"/>
            <a:ext cx="40836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1600">
                <a:solidFill>
                  <a:schemeClr val="dk1"/>
                </a:solidFill>
              </a:rPr>
              <a:t>Berk Sudan, Ferdinand Kapl, Yuyin Lang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de-DE" sz="1600"/>
              <a:t>opic Modeling Advancements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000" y="2180424"/>
            <a:ext cx="2720166" cy="342792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5061a927_0_14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13e5061a927_0_14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Short Text </a:t>
            </a:r>
            <a:r>
              <a:rPr lang="de-DE" sz="3000"/>
              <a:t>Data Example (Crisis 12)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13e5061a927_0_14"/>
          <p:cNvPicPr preferRelativeResize="0"/>
          <p:nvPr/>
        </p:nvPicPr>
        <p:blipFill rotWithShape="1">
          <a:blip r:embed="rId3">
            <a:alphaModFix/>
          </a:blip>
          <a:srcRect b="29168" l="7149" r="11970" t="0"/>
          <a:stretch/>
        </p:blipFill>
        <p:spPr>
          <a:xfrm>
            <a:off x="555075" y="2102575"/>
            <a:ext cx="7694351" cy="11716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g13e5061a927_0_14"/>
          <p:cNvSpPr txBox="1"/>
          <p:nvPr/>
        </p:nvSpPr>
        <p:spPr>
          <a:xfrm>
            <a:off x="318960" y="3584366"/>
            <a:ext cx="4572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Tweets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less than 30</a:t>
            </a: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words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de-DE" sz="1800"/>
              <a:t>: URLs, Hashtags, Typos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e5061a927_0_2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13e5061a927_0_20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solidFill>
                  <a:schemeClr val="dk1"/>
                </a:solidFill>
              </a:rPr>
              <a:t>Long</a:t>
            </a:r>
            <a:r>
              <a:rPr lang="de-DE" sz="3000">
                <a:solidFill>
                  <a:schemeClr val="dk1"/>
                </a:solidFill>
              </a:rPr>
              <a:t> Text Data Example (20 News)</a:t>
            </a:r>
            <a:endParaRPr sz="3000"/>
          </a:p>
        </p:txBody>
      </p:sp>
      <p:sp>
        <p:nvSpPr>
          <p:cNvPr id="148" name="Google Shape;148;g13e5061a927_0_20"/>
          <p:cNvSpPr txBox="1"/>
          <p:nvPr/>
        </p:nvSpPr>
        <p:spPr>
          <a:xfrm>
            <a:off x="318960" y="4269380"/>
            <a:ext cx="45720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/>
              <a:t>News</a:t>
            </a:r>
            <a:endParaRPr/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/>
              <a:t>Often 100+ words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/>
              <a:t>More readable</a:t>
            </a:r>
            <a:endParaRPr sz="1800"/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No Sparsity</a:t>
            </a:r>
            <a:endParaRPr sz="1800"/>
          </a:p>
        </p:txBody>
      </p:sp>
      <p:pic>
        <p:nvPicPr>
          <p:cNvPr id="149" name="Google Shape;149;g13e5061a92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1876580"/>
            <a:ext cx="7248525" cy="19335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e5061a927_7_20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13e5061a927_7_200"/>
          <p:cNvSpPr txBox="1"/>
          <p:nvPr/>
        </p:nvSpPr>
        <p:spPr>
          <a:xfrm>
            <a:off x="1505425" y="2793000"/>
            <a:ext cx="6179100" cy="1272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Preprocessing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e1178f1f6_0_6"/>
          <p:cNvSpPr txBox="1"/>
          <p:nvPr/>
        </p:nvSpPr>
        <p:spPr>
          <a:xfrm>
            <a:off x="317520" y="2259000"/>
            <a:ext cx="85086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Who needs preprocessing? (LDA/NMF </a:t>
            </a:r>
            <a:r>
              <a:rPr lang="de-DE" sz="2200"/>
              <a:t>definitely</a:t>
            </a:r>
            <a:r>
              <a:rPr lang="de-DE" sz="2200"/>
              <a:t>, LDA-BERT also, talk about why? BERTopic maybe, but we haven’t done an experiment, maybe do later)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Preprocessing methods? (We can use the slide from midterm)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1 min (or 3 mins for these 2 slides)</a:t>
            </a:r>
            <a:endParaRPr sz="2200"/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3e1178f1f6_0_6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13e1178f1f6_0_6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Preprocessing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e5061a927_0_0"/>
          <p:cNvSpPr txBox="1"/>
          <p:nvPr/>
        </p:nvSpPr>
        <p:spPr>
          <a:xfrm>
            <a:off x="317520" y="2259000"/>
            <a:ext cx="85086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LDA, NMF: Use BOW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LDA-BERT: LDA part needs BOW</a:t>
            </a:r>
            <a:endParaRPr sz="2200"/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3e5061a927_0_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13e5061a927_0_0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Preprocessing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e5061a927_2_15"/>
          <p:cNvSpPr txBox="1"/>
          <p:nvPr/>
        </p:nvSpPr>
        <p:spPr>
          <a:xfrm>
            <a:off x="6762952" y="6118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13e5061a927_2_15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3e5061a927_2_15"/>
          <p:cNvSpPr txBox="1"/>
          <p:nvPr/>
        </p:nvSpPr>
        <p:spPr>
          <a:xfrm>
            <a:off x="317700" y="1919350"/>
            <a:ext cx="8508600" cy="3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de-DE" sz="2200"/>
              <a:t>The essential preprocessing methods: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9144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de-DE" sz="2200"/>
              <a:t>Lower case</a:t>
            </a:r>
            <a:endParaRPr sz="2200"/>
          </a:p>
          <a:p>
            <a:pPr indent="-367920" lvl="0" marL="9144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de-DE" sz="2200"/>
              <a:t>Remove stop words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9144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de-DE" sz="2200"/>
              <a:t>Lemmatize (to noun)</a:t>
            </a:r>
            <a:endParaRPr sz="2200"/>
          </a:p>
          <a:p>
            <a:pPr indent="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de-DE" sz="2200">
                <a:solidFill>
                  <a:schemeClr val="dk1"/>
                </a:solidFill>
              </a:rPr>
              <a:t>Special for Tweets:</a:t>
            </a:r>
            <a:endParaRPr sz="2200"/>
          </a:p>
          <a:p>
            <a:pPr indent="-367920" lvl="0" marL="91440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de-DE" sz="2200">
                <a:solidFill>
                  <a:schemeClr val="dk1"/>
                </a:solidFill>
              </a:rPr>
              <a:t>Remove url</a:t>
            </a:r>
            <a:endParaRPr sz="2200">
              <a:solidFill>
                <a:schemeClr val="dk1"/>
              </a:solidFill>
            </a:endParaRPr>
          </a:p>
          <a:p>
            <a:pPr indent="-367920" lvl="0" marL="91440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de-DE" sz="2200">
                <a:solidFill>
                  <a:schemeClr val="dk1"/>
                </a:solidFill>
              </a:rPr>
              <a:t>Remove tags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e1178f1f6_0_12"/>
          <p:cNvSpPr txBox="1"/>
          <p:nvPr/>
        </p:nvSpPr>
        <p:spPr>
          <a:xfrm>
            <a:off x="317525" y="2259000"/>
            <a:ext cx="8508600" cy="3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Here, I recommend to show the visualization of each algorithms, we agree on one dataset (good to compare, I recommend crisis_12 as 4 topics are easier to show)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in ideal case all visualization methods should be shown, including representative sentences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won’t take long, I would say 4 mins for all the visualization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(Multiple slides, I expect 10+)</a:t>
            </a:r>
            <a:endParaRPr sz="2200"/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3e1178f1f6_0_12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3e1178f1f6_0_12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Algorithms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/>
        </p:nvSpPr>
        <p:spPr>
          <a:xfrm>
            <a:off x="317520" y="2259000"/>
            <a:ext cx="8508600" cy="28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</a:t>
            </a:r>
            <a:r>
              <a:rPr b="1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of your presentation</a:t>
            </a: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show your work ;)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for </a:t>
            </a:r>
            <a:r>
              <a:rPr b="1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architectures</a:t>
            </a: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flows</a:t>
            </a: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great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the </a:t>
            </a:r>
            <a:r>
              <a:rPr b="1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matter 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Part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e5061a927_7_6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13e5061a927_7_60"/>
          <p:cNvSpPr txBox="1"/>
          <p:nvPr/>
        </p:nvSpPr>
        <p:spPr>
          <a:xfrm>
            <a:off x="2056800" y="2793000"/>
            <a:ext cx="5030400" cy="1272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LDA &amp; NMF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e5061a927_0_36"/>
          <p:cNvSpPr txBox="1"/>
          <p:nvPr/>
        </p:nvSpPr>
        <p:spPr>
          <a:xfrm>
            <a:off x="317525" y="2259000"/>
            <a:ext cx="8508600" cy="3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Here, I recommend to show the visualization of each algorithms, we agree on one dataset (good to compare, I recommend crisis_12 as 4 topics are easier to show)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in ideal case all visualization methods should be shown, including representative sentences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won’t take long, I would say 4 mins for all the visualization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(Multiple slides, I expect 10+)</a:t>
            </a:r>
            <a:endParaRPr sz="2200"/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3e5061a927_0_36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13e5061a927_0_36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Algorithms – LDA/NMF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e5061a927_7_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13e5061a927_7_0"/>
          <p:cNvSpPr txBox="1"/>
          <p:nvPr/>
        </p:nvSpPr>
        <p:spPr>
          <a:xfrm>
            <a:off x="1505425" y="2793000"/>
            <a:ext cx="6179100" cy="1272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Motivation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e5061a927_0_61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13e5061a927_0_61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Algorithms – LDA &amp; NMF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Crisis_12</a:t>
            </a:r>
            <a:endParaRPr sz="1800"/>
          </a:p>
        </p:txBody>
      </p:sp>
      <p:pic>
        <p:nvPicPr>
          <p:cNvPr id="210" name="Google Shape;210;g13e5061a927_0_61"/>
          <p:cNvPicPr preferRelativeResize="0"/>
          <p:nvPr/>
        </p:nvPicPr>
        <p:blipFill rotWithShape="1">
          <a:blip r:embed="rId3">
            <a:alphaModFix/>
          </a:blip>
          <a:srcRect b="0" l="0" r="4825" t="0"/>
          <a:stretch/>
        </p:blipFill>
        <p:spPr>
          <a:xfrm>
            <a:off x="552425" y="1869800"/>
            <a:ext cx="7510473" cy="47509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e5061a927_0_68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13e5061a927_0_68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Algorithms – LDA &amp; NMF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13e5061a927_0_68"/>
          <p:cNvPicPr preferRelativeResize="0"/>
          <p:nvPr/>
        </p:nvPicPr>
        <p:blipFill rotWithShape="1">
          <a:blip r:embed="rId3">
            <a:alphaModFix/>
          </a:blip>
          <a:srcRect b="0" l="2586" r="3011" t="0"/>
          <a:stretch/>
        </p:blipFill>
        <p:spPr>
          <a:xfrm>
            <a:off x="228600" y="2261900"/>
            <a:ext cx="8343901" cy="23342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e5061a927_6_1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13e5061a927_6_1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NMF on Preprocessed and Unpreprocessed Data (Diversity </a:t>
            </a:r>
            <a:r>
              <a:rPr lang="de-DE" sz="3000"/>
              <a:t>Inv. RBO</a:t>
            </a:r>
            <a:r>
              <a:rPr lang="de-DE" sz="3000"/>
              <a:t>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g13e5061a927_6_1"/>
          <p:cNvGraphicFramePr/>
          <p:nvPr/>
        </p:nvGraphicFramePr>
        <p:xfrm>
          <a:off x="704925" y="20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{8D2BD2D2-20BA-49DD-B69E-DD091797A216}</a:tableStyleId>
              </a:tblPr>
              <a:tblGrid>
                <a:gridCol w="2588450"/>
                <a:gridCol w="2645525"/>
                <a:gridCol w="2435025"/>
              </a:tblGrid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u="sng"/>
                        <a:t>Dataset</a:t>
                      </a:r>
                      <a:endParaRPr b="1" u="sng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Preprocessed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Not Preprocessed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20news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0.960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0.822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ag_news_short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0.904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0.698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crisis_01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0.878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0.740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crisis_07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0.863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0.664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crisis_12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0.729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0.814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crisis_17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0.936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0.872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yahoo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0.939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0.792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/>
        </p:nvSpPr>
        <p:spPr>
          <a:xfrm>
            <a:off x="317520" y="2259000"/>
            <a:ext cx="8508600" cy="28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24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show the outcome of your project, that can be: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Evaluation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Examples, Small Demo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Theoretical Findings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rPr b="0" i="1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findings are also good!! (E.g. this method does not work)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 and Results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e5061a927_7_23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13e5061a927_7_230"/>
          <p:cNvSpPr txBox="1"/>
          <p:nvPr/>
        </p:nvSpPr>
        <p:spPr>
          <a:xfrm>
            <a:off x="2056800" y="2793000"/>
            <a:ext cx="5030400" cy="1272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CTM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e5061a927_0_7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13e5061a927_0_75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Algorithms – CTM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13e5061a927_0_75"/>
          <p:cNvPicPr preferRelativeResize="0"/>
          <p:nvPr/>
        </p:nvPicPr>
        <p:blipFill rotWithShape="1">
          <a:blip r:embed="rId3">
            <a:alphaModFix/>
          </a:blip>
          <a:srcRect b="0" l="0" r="0" t="3025"/>
          <a:stretch/>
        </p:blipFill>
        <p:spPr>
          <a:xfrm>
            <a:off x="1004900" y="1809750"/>
            <a:ext cx="7134225" cy="470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e5061a927_0_82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13e5061a927_0_82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Algorithms – CTM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13e5061a927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7005"/>
            <a:ext cx="8839202" cy="1828613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e5061a927_7_6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g13e5061a927_7_65"/>
          <p:cNvSpPr txBox="1"/>
          <p:nvPr/>
        </p:nvSpPr>
        <p:spPr>
          <a:xfrm>
            <a:off x="2722950" y="2847000"/>
            <a:ext cx="3698100" cy="1164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Top2Vec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e5061a927_7_70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- Available Parameters</a:t>
            </a:r>
            <a:endParaRPr/>
          </a:p>
        </p:txBody>
      </p:sp>
      <p:sp>
        <p:nvSpPr>
          <p:cNvPr id="263" name="Google Shape;263;g13e5061a927_7_70"/>
          <p:cNvSpPr txBox="1"/>
          <p:nvPr/>
        </p:nvSpPr>
        <p:spPr>
          <a:xfrm>
            <a:off x="637550" y="2058025"/>
            <a:ext cx="591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Minimum Topic Words: </a:t>
            </a:r>
            <a:r>
              <a:rPr lang="de-DE" sz="1800">
                <a:solidFill>
                  <a:schemeClr val="dk1"/>
                </a:solidFill>
              </a:rPr>
              <a:t>Depends on corpus size and its vocabulary.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Embedding Model: </a:t>
            </a:r>
            <a:r>
              <a:rPr lang="de-DE" sz="1800">
                <a:solidFill>
                  <a:schemeClr val="dk1"/>
                </a:solidFill>
              </a:rPr>
              <a:t>Tested </a:t>
            </a:r>
            <a:r>
              <a:rPr lang="de-DE" sz="1800">
                <a:solidFill>
                  <a:schemeClr val="dk1"/>
                </a:solidFill>
              </a:rPr>
              <a:t>8 Models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U</a:t>
            </a:r>
            <a:r>
              <a:rPr b="1" lang="de-DE" sz="1800">
                <a:solidFill>
                  <a:schemeClr val="dk1"/>
                </a:solidFill>
              </a:rPr>
              <a:t>map &amp; </a:t>
            </a:r>
            <a:r>
              <a:rPr b="1" lang="de-DE" sz="1800">
                <a:solidFill>
                  <a:schemeClr val="dk1"/>
                </a:solidFill>
              </a:rPr>
              <a:t>Hdbscan</a:t>
            </a:r>
            <a:r>
              <a:rPr b="1" lang="de-DE" sz="1800">
                <a:solidFill>
                  <a:schemeClr val="dk1"/>
                </a:solidFill>
              </a:rPr>
              <a:t> Args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Number of Topics: </a:t>
            </a:r>
            <a:r>
              <a:rPr lang="de-DE" sz="1800">
                <a:solidFill>
                  <a:schemeClr val="dk1"/>
                </a:solidFill>
              </a:rPr>
              <a:t>Hierarchical </a:t>
            </a:r>
            <a:r>
              <a:rPr lang="de-DE" sz="1800">
                <a:solidFill>
                  <a:schemeClr val="dk1"/>
                </a:solidFill>
              </a:rPr>
              <a:t>Topic Reduction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e5061a927_7_7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g13e5061a927_7_75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- Topic Assignments with Scores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g13e5061a927_7_75"/>
          <p:cNvPicPr preferRelativeResize="0"/>
          <p:nvPr/>
        </p:nvPicPr>
        <p:blipFill rotWithShape="1">
          <a:blip r:embed="rId3">
            <a:alphaModFix/>
          </a:blip>
          <a:srcRect b="0" l="13716" r="36316" t="0"/>
          <a:stretch/>
        </p:blipFill>
        <p:spPr>
          <a:xfrm>
            <a:off x="2456511" y="2647950"/>
            <a:ext cx="4230975" cy="1562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g13e5061a927_7_75"/>
          <p:cNvSpPr txBox="1"/>
          <p:nvPr/>
        </p:nvSpPr>
        <p:spPr>
          <a:xfrm>
            <a:off x="366575" y="5386825"/>
            <a:ext cx="78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Assignment Score:</a:t>
            </a:r>
            <a:r>
              <a:rPr lang="de-DE" sz="1800">
                <a:solidFill>
                  <a:schemeClr val="dk1"/>
                </a:solidFill>
              </a:rPr>
              <a:t> The cosine similarity of the document and topic vector.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2" name="Google Shape;272;g13e5061a927_7_75"/>
          <p:cNvSpPr/>
          <p:nvPr/>
        </p:nvSpPr>
        <p:spPr>
          <a:xfrm>
            <a:off x="3832200" y="3015049"/>
            <a:ext cx="673200" cy="1194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e5061a927_7_75"/>
          <p:cNvSpPr txBox="1"/>
          <p:nvPr/>
        </p:nvSpPr>
        <p:spPr>
          <a:xfrm>
            <a:off x="366575" y="501982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Parameters:</a:t>
            </a:r>
            <a:r>
              <a:rPr lang="de-DE" sz="1800">
                <a:solidFill>
                  <a:schemeClr val="dk1"/>
                </a:solidFill>
              </a:rPr>
              <a:t> Embedding=”universal-sentence-encoder-large”, Data=”CRISIS-12”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4" name="Google Shape;274;g13e5061a927_7_75"/>
          <p:cNvSpPr/>
          <p:nvPr/>
        </p:nvSpPr>
        <p:spPr>
          <a:xfrm>
            <a:off x="5594325" y="2700725"/>
            <a:ext cx="1040100" cy="314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b549e4c0_1_1"/>
          <p:cNvSpPr txBox="1"/>
          <p:nvPr/>
        </p:nvSpPr>
        <p:spPr>
          <a:xfrm>
            <a:off x="317520" y="2259000"/>
            <a:ext cx="85086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1" lang="de-DE" sz="2200"/>
              <a:t>Goal:</a:t>
            </a:r>
            <a:r>
              <a:rPr lang="de-DE" sz="2200"/>
              <a:t> Identify topics in large unstructured text data (documents)</a:t>
            </a:r>
            <a:endParaRPr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de-DE" sz="2200"/>
              <a:t>Method: </a:t>
            </a:r>
            <a:r>
              <a:rPr lang="de-DE" sz="2200"/>
              <a:t>Cluster documents and associate topic words</a:t>
            </a:r>
            <a:endParaRPr sz="2200"/>
          </a:p>
          <a:p>
            <a:pPr indent="-368300" lvl="1" marL="9144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Old Approach: Probability based</a:t>
            </a:r>
            <a:endParaRPr sz="2200"/>
          </a:p>
          <a:p>
            <a:pPr indent="-368300" lvl="1" marL="9144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Advancements: Embedding based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de-DE" sz="2200"/>
              <a:t>Use Cases:</a:t>
            </a:r>
            <a:endParaRPr b="1" sz="2200"/>
          </a:p>
          <a:p>
            <a:pPr indent="-368300" lvl="1" marL="9144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de-DE" sz="2200"/>
              <a:t>Recommender systems</a:t>
            </a:r>
            <a:endParaRPr sz="2200"/>
          </a:p>
          <a:p>
            <a:pPr indent="-368300" lvl="1" marL="9144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de-DE" sz="2200"/>
              <a:t>Recruiting algorithms</a:t>
            </a:r>
            <a:endParaRPr sz="2200"/>
          </a:p>
          <a:p>
            <a:pPr indent="-368300" lvl="1" marL="9144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de-DE" sz="2200"/>
              <a:t>Organize Emails / Customer reviews / Social Media profiles</a:t>
            </a:r>
            <a:endParaRPr sz="2200" strike="noStrike">
              <a:solidFill>
                <a:srgbClr val="000000"/>
              </a:solidFill>
            </a:endParaRPr>
          </a:p>
        </p:txBody>
      </p:sp>
      <p:sp>
        <p:nvSpPr>
          <p:cNvPr id="79" name="Google Shape;79;g13db549e4c0_1_1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13db549e4c0_1_1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</a:t>
            </a:r>
            <a:r>
              <a:rPr lang="de-DE" sz="3000"/>
              <a:t>tivation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e5061a927_7_131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g13e5061a927_7_131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solidFill>
                  <a:schemeClr val="dk1"/>
                </a:solidFill>
              </a:rPr>
              <a:t>Visualization - UMap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3e5061a927_7_131"/>
          <p:cNvSpPr txBox="1"/>
          <p:nvPr/>
        </p:nvSpPr>
        <p:spPr>
          <a:xfrm>
            <a:off x="662950" y="5634950"/>
            <a:ext cx="32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universal-sentence-encoder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82" name="Google Shape;282;g13e5061a927_7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0" y="1641863"/>
            <a:ext cx="3979000" cy="387906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g13e5061a927_7_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546" y="1641871"/>
            <a:ext cx="3979000" cy="38790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g13e5061a927_7_131"/>
          <p:cNvSpPr txBox="1"/>
          <p:nvPr/>
        </p:nvSpPr>
        <p:spPr>
          <a:xfrm>
            <a:off x="5191550" y="5634950"/>
            <a:ext cx="32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all-MiniLM-L6-v2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5" name="Google Shape;285;g13e5061a927_7_131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Advantage</a:t>
            </a:r>
            <a:r>
              <a:rPr b="1" lang="de-DE" sz="1800">
                <a:solidFill>
                  <a:schemeClr val="dk1"/>
                </a:solidFill>
              </a:rPr>
              <a:t>:</a:t>
            </a:r>
            <a:r>
              <a:rPr lang="de-DE" sz="1800">
                <a:solidFill>
                  <a:schemeClr val="dk1"/>
                </a:solidFill>
              </a:rPr>
              <a:t> See outliers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e5061a927_7_249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g13e5061a927_7_249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Visualization - Similar Top </a:t>
            </a:r>
            <a:r>
              <a:rPr lang="de-DE" sz="3000"/>
              <a:t>Topic </a:t>
            </a:r>
            <a:r>
              <a:rPr lang="de-DE" sz="3000"/>
              <a:t>Words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g13e5061a927_7_249"/>
          <p:cNvPicPr preferRelativeResize="0"/>
          <p:nvPr/>
        </p:nvPicPr>
        <p:blipFill rotWithShape="1">
          <a:blip r:embed="rId3">
            <a:alphaModFix/>
          </a:blip>
          <a:srcRect b="33039" l="0" r="3362" t="10142"/>
          <a:stretch/>
        </p:blipFill>
        <p:spPr>
          <a:xfrm>
            <a:off x="567300" y="2312250"/>
            <a:ext cx="7884675" cy="3477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3" name="Google Shape;293;g13e5061a927_7_249"/>
          <p:cNvSpPr/>
          <p:nvPr/>
        </p:nvSpPr>
        <p:spPr>
          <a:xfrm rot="10800000">
            <a:off x="678875" y="2333600"/>
            <a:ext cx="3945600" cy="1621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3e5061a927_7_249"/>
          <p:cNvSpPr/>
          <p:nvPr/>
        </p:nvSpPr>
        <p:spPr>
          <a:xfrm rot="10800000">
            <a:off x="2784575" y="4073550"/>
            <a:ext cx="1839900" cy="16431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e5061a927_7_122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g13e5061a927_7_122"/>
          <p:cNvSpPr txBox="1"/>
          <p:nvPr/>
        </p:nvSpPr>
        <p:spPr>
          <a:xfrm>
            <a:off x="623978" y="1017125"/>
            <a:ext cx="5594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Visualization - Labels per Topic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g13e5061a927_7_122"/>
          <p:cNvPicPr preferRelativeResize="0"/>
          <p:nvPr/>
        </p:nvPicPr>
        <p:blipFill rotWithShape="1">
          <a:blip r:embed="rId3">
            <a:alphaModFix/>
          </a:blip>
          <a:srcRect b="4479" l="0" r="4970" t="0"/>
          <a:stretch/>
        </p:blipFill>
        <p:spPr>
          <a:xfrm>
            <a:off x="735625" y="1796075"/>
            <a:ext cx="7293950" cy="45380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g13e5061a927_7_122"/>
          <p:cNvSpPr/>
          <p:nvPr/>
        </p:nvSpPr>
        <p:spPr>
          <a:xfrm rot="10800000">
            <a:off x="1233375" y="2484500"/>
            <a:ext cx="279000" cy="206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3e5061a927_7_122"/>
          <p:cNvSpPr/>
          <p:nvPr/>
        </p:nvSpPr>
        <p:spPr>
          <a:xfrm rot="10800000">
            <a:off x="4738550" y="2184450"/>
            <a:ext cx="514500" cy="206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3e5061a927_7_122"/>
          <p:cNvSpPr/>
          <p:nvPr/>
        </p:nvSpPr>
        <p:spPr>
          <a:xfrm rot="10800000">
            <a:off x="1071425" y="5346775"/>
            <a:ext cx="438300" cy="206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3e5061a927_7_122"/>
          <p:cNvSpPr/>
          <p:nvPr/>
        </p:nvSpPr>
        <p:spPr>
          <a:xfrm rot="10800000">
            <a:off x="4776750" y="5670625"/>
            <a:ext cx="500100" cy="206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e5061a927_7_389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g13e5061a927_7_389"/>
          <p:cNvSpPr txBox="1"/>
          <p:nvPr/>
        </p:nvSpPr>
        <p:spPr>
          <a:xfrm>
            <a:off x="557299" y="407525"/>
            <a:ext cx="7043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Visualization - Topic Similarity Matrix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g13e5061a927_7_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275" y="1177325"/>
            <a:ext cx="5480650" cy="54806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3" name="Google Shape;313;g13e5061a927_7_389"/>
          <p:cNvSpPr/>
          <p:nvPr/>
        </p:nvSpPr>
        <p:spPr>
          <a:xfrm rot="10800000">
            <a:off x="2924225" y="3589425"/>
            <a:ext cx="185700" cy="206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3e5061a927_7_389"/>
          <p:cNvSpPr/>
          <p:nvPr/>
        </p:nvSpPr>
        <p:spPr>
          <a:xfrm rot="10800000">
            <a:off x="3066975" y="3814450"/>
            <a:ext cx="200100" cy="206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5061a927_7_356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13e5061a927_7_356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on Different Embedding Models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1" name="Google Shape;321;g13e5061a927_7_356"/>
          <p:cNvGraphicFramePr/>
          <p:nvPr/>
        </p:nvGraphicFramePr>
        <p:xfrm>
          <a:off x="519363" y="17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{8D2BD2D2-20BA-49DD-B69E-DD091797A216}</a:tableStyleId>
              </a:tblPr>
              <a:tblGrid>
                <a:gridCol w="1300125"/>
                <a:gridCol w="1466300"/>
                <a:gridCol w="1545000"/>
                <a:gridCol w="1468500"/>
                <a:gridCol w="1236000"/>
                <a:gridCol w="920725"/>
              </a:tblGrid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Cluster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u="sng"/>
                        <a:t>Embedding Model</a:t>
                      </a:r>
                      <a:endParaRPr b="1" u="sng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Unique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Inv. RBO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NPMI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C_V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Rand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all-MiniLM-L6-v2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0.907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0.957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-0.284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0.388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0.864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doc2vec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0.912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0.931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-0.276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0.485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0.552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paraphrase-multilingual-MiniLM-L12-v2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0.930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0.987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-0.252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0.376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0.777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universal-sentence-encoder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0.860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0.941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-0.267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0.366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0.827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e5061a927_7_19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13e5061a927_7_195"/>
          <p:cNvSpPr txBox="1"/>
          <p:nvPr/>
        </p:nvSpPr>
        <p:spPr>
          <a:xfrm>
            <a:off x="1694250" y="2107350"/>
            <a:ext cx="5755500" cy="2643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BERTopic &amp; LDA-BERT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13e5061a927_7_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50" y="1499875"/>
            <a:ext cx="7433925" cy="24160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3" name="Google Shape;333;g13e5061a927_7_278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g13e5061a927_7_278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BERTopic - Compare Best Results on Crisis 12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335" name="Google Shape;335;g13e5061a927_7_278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Impression:</a:t>
            </a:r>
            <a:r>
              <a:rPr lang="de-DE" sz="1800">
                <a:solidFill>
                  <a:schemeClr val="dk1"/>
                </a:solidFill>
              </a:rPr>
              <a:t> Topic words for the preprocessed version are more descriptive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36" name="Google Shape;336;g13e5061a927_7_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25" y="3579662"/>
            <a:ext cx="7433990" cy="24160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g13e5061a927_7_278"/>
          <p:cNvSpPr txBox="1"/>
          <p:nvPr/>
        </p:nvSpPr>
        <p:spPr>
          <a:xfrm>
            <a:off x="6081975" y="1499875"/>
            <a:ext cx="20517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Unprocessed Crisis 12</a:t>
            </a:r>
            <a:endParaRPr/>
          </a:p>
        </p:txBody>
      </p:sp>
      <p:sp>
        <p:nvSpPr>
          <p:cNvPr id="338" name="Google Shape;338;g13e5061a927_7_278"/>
          <p:cNvSpPr txBox="1"/>
          <p:nvPr/>
        </p:nvSpPr>
        <p:spPr>
          <a:xfrm>
            <a:off x="5962650" y="3579650"/>
            <a:ext cx="21711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Preprocessed Crisis 12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e5061a927_7_343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g13e5061a927_7_343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LDA-BERT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345" name="Google Shape;345;g13e5061a927_7_343"/>
          <p:cNvSpPr txBox="1"/>
          <p:nvPr/>
        </p:nvSpPr>
        <p:spPr>
          <a:xfrm>
            <a:off x="647075" y="1667500"/>
            <a:ext cx="36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An Upgrade</a:t>
            </a:r>
            <a:r>
              <a:rPr b="1" lang="de-DE" sz="1800">
                <a:solidFill>
                  <a:schemeClr val="dk1"/>
                </a:solidFill>
              </a:rPr>
              <a:t>: </a:t>
            </a:r>
            <a:r>
              <a:rPr lang="de-DE" sz="1800">
                <a:solidFill>
                  <a:schemeClr val="dk1"/>
                </a:solidFill>
              </a:rPr>
              <a:t>LDA + BERT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46" name="Google Shape;346;g13e5061a927_7_343"/>
          <p:cNvPicPr preferRelativeResize="0"/>
          <p:nvPr/>
        </p:nvPicPr>
        <p:blipFill rotWithShape="1">
          <a:blip r:embed="rId3">
            <a:alphaModFix/>
          </a:blip>
          <a:srcRect b="6942" l="0" r="0" t="0"/>
          <a:stretch/>
        </p:blipFill>
        <p:spPr>
          <a:xfrm>
            <a:off x="772475" y="2567350"/>
            <a:ext cx="7599075" cy="33953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7" name="Google Shape;347;g13e5061a927_7_343"/>
          <p:cNvSpPr txBox="1"/>
          <p:nvPr/>
        </p:nvSpPr>
        <p:spPr>
          <a:xfrm>
            <a:off x="302600" y="6443250"/>
            <a:ext cx="810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666666"/>
                </a:solidFill>
              </a:rPr>
              <a:t>Source: https://blog.insightdatascience.com/contextual-topic-identification-4291d256a032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5061a927_7_26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g13e5061a927_7_265"/>
          <p:cNvSpPr txBox="1"/>
          <p:nvPr/>
        </p:nvSpPr>
        <p:spPr>
          <a:xfrm>
            <a:off x="1694250" y="2107350"/>
            <a:ext cx="5755500" cy="2643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Evaluation &amp; Comparisons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e1178f1f6_0_18"/>
          <p:cNvSpPr txBox="1"/>
          <p:nvPr/>
        </p:nvSpPr>
        <p:spPr>
          <a:xfrm>
            <a:off x="318945" y="1893450"/>
            <a:ext cx="85086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24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de-DE" sz="2200"/>
              <a:t>Give a table with different algorithms and evaluation metrics. Maybe too long to show the result on all the dataset, then at least choose 1 short and 1 long dataset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Gives our conclusion: The ranking of the algorithms for those evaluation, suggest a best performing method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2-3 mins</a:t>
            </a:r>
            <a:endParaRPr sz="2200"/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3e1178f1f6_0_18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g13e1178f1f6_0_18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Evaluation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db549e4c0_1_14"/>
          <p:cNvSpPr txBox="1"/>
          <p:nvPr/>
        </p:nvSpPr>
        <p:spPr>
          <a:xfrm>
            <a:off x="317695" y="2105638"/>
            <a:ext cx="85086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de-DE" sz="2200"/>
              <a:t>Topic Modeling Advancements: Top2Vec, BERTopic, CTM, LDA-BERT…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de-DE" sz="2200"/>
              <a:t>Issue: </a:t>
            </a:r>
            <a:r>
              <a:rPr lang="de-DE" sz="2200"/>
              <a:t>No golden standard for evaluation of topic models</a:t>
            </a:r>
            <a:endParaRPr sz="2200" strike="noStrike">
              <a:solidFill>
                <a:srgbClr val="000000"/>
              </a:solidFill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de-DE" sz="2200"/>
              <a:t>Solution: </a:t>
            </a:r>
            <a:r>
              <a:rPr lang="de-DE" sz="2200"/>
              <a:t>Exhaustive combination of popular used metrics &amp; human based evaluation based on visualizations</a:t>
            </a:r>
            <a:endParaRPr sz="2200"/>
          </a:p>
        </p:txBody>
      </p:sp>
      <p:sp>
        <p:nvSpPr>
          <p:cNvPr id="86" name="Google Shape;86;g13db549e4c0_1_14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g13db549e4c0_1_14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3db549e4c0_1_14"/>
          <p:cNvSpPr/>
          <p:nvPr/>
        </p:nvSpPr>
        <p:spPr>
          <a:xfrm>
            <a:off x="1322825" y="4610875"/>
            <a:ext cx="1371600" cy="6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Topic Diversity</a:t>
            </a:r>
            <a:endParaRPr/>
          </a:p>
        </p:txBody>
      </p:sp>
      <p:sp>
        <p:nvSpPr>
          <p:cNvPr id="89" name="Google Shape;89;g13db549e4c0_1_14"/>
          <p:cNvSpPr/>
          <p:nvPr/>
        </p:nvSpPr>
        <p:spPr>
          <a:xfrm>
            <a:off x="4461600" y="4610875"/>
            <a:ext cx="1563900" cy="6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Topic Coherence</a:t>
            </a:r>
            <a:endParaRPr/>
          </a:p>
        </p:txBody>
      </p:sp>
      <p:sp>
        <p:nvSpPr>
          <p:cNvPr id="90" name="Google Shape;90;g13db549e4c0_1_14"/>
          <p:cNvSpPr/>
          <p:nvPr/>
        </p:nvSpPr>
        <p:spPr>
          <a:xfrm>
            <a:off x="404350" y="5670900"/>
            <a:ext cx="1371600" cy="62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Unique %</a:t>
            </a:r>
            <a:endParaRPr/>
          </a:p>
        </p:txBody>
      </p:sp>
      <p:sp>
        <p:nvSpPr>
          <p:cNvPr id="91" name="Google Shape;91;g13db549e4c0_1_14"/>
          <p:cNvSpPr/>
          <p:nvPr/>
        </p:nvSpPr>
        <p:spPr>
          <a:xfrm>
            <a:off x="2087575" y="5670900"/>
            <a:ext cx="1819200" cy="62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Inverted RBO</a:t>
            </a:r>
            <a:endParaRPr/>
          </a:p>
        </p:txBody>
      </p:sp>
      <p:cxnSp>
        <p:nvCxnSpPr>
          <p:cNvPr id="92" name="Google Shape;92;g13db549e4c0_1_14"/>
          <p:cNvCxnSpPr>
            <a:endCxn id="91" idx="0"/>
          </p:cNvCxnSpPr>
          <p:nvPr/>
        </p:nvCxnSpPr>
        <p:spPr>
          <a:xfrm>
            <a:off x="2008675" y="5242200"/>
            <a:ext cx="9885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g13db549e4c0_1_14"/>
          <p:cNvCxnSpPr>
            <a:endCxn id="90" idx="0"/>
          </p:cNvCxnSpPr>
          <p:nvPr/>
        </p:nvCxnSpPr>
        <p:spPr>
          <a:xfrm flipH="1">
            <a:off x="1090150" y="5229900"/>
            <a:ext cx="94290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g13db549e4c0_1_14"/>
          <p:cNvSpPr/>
          <p:nvPr/>
        </p:nvSpPr>
        <p:spPr>
          <a:xfrm>
            <a:off x="4113650" y="5670900"/>
            <a:ext cx="1066800" cy="62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NPMI</a:t>
            </a:r>
            <a:endParaRPr/>
          </a:p>
        </p:txBody>
      </p:sp>
      <p:sp>
        <p:nvSpPr>
          <p:cNvPr id="95" name="Google Shape;95;g13db549e4c0_1_14"/>
          <p:cNvSpPr/>
          <p:nvPr/>
        </p:nvSpPr>
        <p:spPr>
          <a:xfrm>
            <a:off x="5497550" y="5670900"/>
            <a:ext cx="797400" cy="62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C_V</a:t>
            </a:r>
            <a:endParaRPr/>
          </a:p>
        </p:txBody>
      </p:sp>
      <p:cxnSp>
        <p:nvCxnSpPr>
          <p:cNvPr id="96" name="Google Shape;96;g13db549e4c0_1_14"/>
          <p:cNvCxnSpPr>
            <a:stCxn id="89" idx="2"/>
            <a:endCxn id="95" idx="0"/>
          </p:cNvCxnSpPr>
          <p:nvPr/>
        </p:nvCxnSpPr>
        <p:spPr>
          <a:xfrm>
            <a:off x="5243550" y="5235475"/>
            <a:ext cx="6528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g13db549e4c0_1_14"/>
          <p:cNvCxnSpPr>
            <a:endCxn id="94" idx="0"/>
          </p:cNvCxnSpPr>
          <p:nvPr/>
        </p:nvCxnSpPr>
        <p:spPr>
          <a:xfrm flipH="1">
            <a:off x="4647050" y="5242200"/>
            <a:ext cx="619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g13db549e4c0_1_14"/>
          <p:cNvSpPr/>
          <p:nvPr/>
        </p:nvSpPr>
        <p:spPr>
          <a:xfrm>
            <a:off x="7114900" y="4610875"/>
            <a:ext cx="1371600" cy="6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Cluster Based</a:t>
            </a:r>
            <a:endParaRPr/>
          </a:p>
        </p:txBody>
      </p:sp>
      <p:sp>
        <p:nvSpPr>
          <p:cNvPr id="99" name="Google Shape;99;g13db549e4c0_1_14"/>
          <p:cNvSpPr/>
          <p:nvPr/>
        </p:nvSpPr>
        <p:spPr>
          <a:xfrm>
            <a:off x="6992500" y="5670900"/>
            <a:ext cx="1616400" cy="62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Rand Index</a:t>
            </a:r>
            <a:endParaRPr/>
          </a:p>
        </p:txBody>
      </p:sp>
      <p:cxnSp>
        <p:nvCxnSpPr>
          <p:cNvPr id="100" name="Google Shape;100;g13db549e4c0_1_14"/>
          <p:cNvCxnSpPr>
            <a:stCxn id="98" idx="2"/>
            <a:endCxn id="99" idx="0"/>
          </p:cNvCxnSpPr>
          <p:nvPr/>
        </p:nvCxnSpPr>
        <p:spPr>
          <a:xfrm>
            <a:off x="7800700" y="5235475"/>
            <a:ext cx="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e5061a927_0_9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g13e5061a927_0_90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Evaluation: Long Text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7" name="Google Shape;367;g13e5061a927_0_90"/>
          <p:cNvGraphicFramePr/>
          <p:nvPr/>
        </p:nvGraphicFramePr>
        <p:xfrm>
          <a:off x="719388" y="16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{8D2BD2D2-20BA-49DD-B69E-DD091797A216}</a:tableStyleId>
              </a:tblPr>
              <a:tblGrid>
                <a:gridCol w="1100100"/>
                <a:gridCol w="1466300"/>
                <a:gridCol w="1545000"/>
                <a:gridCol w="1468500"/>
                <a:gridCol w="1236000"/>
                <a:gridCol w="920725"/>
              </a:tblGrid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Cluster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u="sng"/>
                        <a:t>Algorithm</a:t>
                      </a:r>
                      <a:endParaRPr b="1" u="sng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Unique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Inv. RBO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NPMI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C_V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Rand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NMF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0.565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0.805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0.035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0.508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0.846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LDA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0.525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0.878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0.038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0.538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0.792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LDA-BERT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0.397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0.661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0.055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0.594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0.880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BERTopic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0.637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0.828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0.081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0.577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0.425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/>
                        <a:t>Top2Vec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0.819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0.902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-0.113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0.436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0.906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CTM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0.552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0.909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-0.056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0.404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0.861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e5061a927_6_1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g13e5061a927_6_15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Evaluation: Short Text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4" name="Google Shape;374;g13e5061a927_6_15"/>
          <p:cNvGraphicFramePr/>
          <p:nvPr/>
        </p:nvGraphicFramePr>
        <p:xfrm>
          <a:off x="719388" y="16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{8D2BD2D2-20BA-49DD-B69E-DD091797A216}</a:tableStyleId>
              </a:tblPr>
              <a:tblGrid>
                <a:gridCol w="1100100"/>
                <a:gridCol w="1466300"/>
                <a:gridCol w="1545000"/>
                <a:gridCol w="1468500"/>
                <a:gridCol w="1236000"/>
                <a:gridCol w="920725"/>
              </a:tblGrid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Cluster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u="sng"/>
                        <a:t>Algorithm</a:t>
                      </a:r>
                      <a:endParaRPr b="1" u="sng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Unique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Inv. RBO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NPMI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C_V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Rand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NMF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0.718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-0.014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0.388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0.614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LDA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0.010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0.435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0.625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LDA-BERT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0.743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0.778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-0.001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0.421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0.727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BERTopic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0.826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0.050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</a:t>
                      </a:r>
                      <a:r>
                        <a:rPr b="1" lang="de-DE"/>
                        <a:t>493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0.474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/>
                        <a:t>Top2Vec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0.897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0.956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-0.279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0.388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0.739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CTM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0.966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0.994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-0.100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0.486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0.746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e6749e550_0_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g13e6749e550_0_0"/>
          <p:cNvSpPr txBox="1"/>
          <p:nvPr/>
        </p:nvSpPr>
        <p:spPr>
          <a:xfrm>
            <a:off x="1694250" y="2839650"/>
            <a:ext cx="5755500" cy="1178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Take-Aways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e1178f1f6_0_30"/>
          <p:cNvSpPr txBox="1"/>
          <p:nvPr/>
        </p:nvSpPr>
        <p:spPr>
          <a:xfrm>
            <a:off x="317525" y="2259000"/>
            <a:ext cx="85086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de-DE" sz="2200"/>
              <a:t>Embedding based models perform better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de-DE" sz="2200"/>
              <a:t>Winners on Short Data:</a:t>
            </a:r>
            <a:endParaRPr sz="2200"/>
          </a:p>
          <a:p>
            <a:pPr indent="-368300" lvl="1" marL="914400" marR="0" rtl="0" algn="l">
              <a:lnSpc>
                <a:spcPct val="15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de-DE" sz="2200"/>
              <a:t>CTM &amp; BERTopic</a:t>
            </a:r>
            <a:endParaRPr sz="2200"/>
          </a:p>
          <a:p>
            <a:pPr indent="-368300" lvl="0" marL="457200" marR="0" rtl="0" algn="l">
              <a:lnSpc>
                <a:spcPct val="15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de-DE" sz="2200">
                <a:solidFill>
                  <a:schemeClr val="dk1"/>
                </a:solidFill>
              </a:rPr>
              <a:t>Winners on Long Data: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de-DE" sz="2200">
                <a:solidFill>
                  <a:schemeClr val="dk1"/>
                </a:solidFill>
              </a:rPr>
              <a:t>CTM &amp; Top2Vec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3e1178f1f6_0_3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g13e1178f1f6_0_30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Take-</a:t>
            </a:r>
            <a:r>
              <a:rPr lang="de-DE" sz="3000"/>
              <a:t>A</a:t>
            </a: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"/>
          <p:cNvSpPr txBox="1"/>
          <p:nvPr/>
        </p:nvSpPr>
        <p:spPr>
          <a:xfrm>
            <a:off x="317520" y="2259000"/>
            <a:ext cx="8508600" cy="28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was hard in your project? 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was a failure and what a success?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someone were to continue your work, what should they focus on?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7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7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and Future Research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/>
          <p:nvPr/>
        </p:nvSpPr>
        <p:spPr>
          <a:xfrm>
            <a:off x="317520" y="2259000"/>
            <a:ext cx="8508600" cy="28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did you learn? 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with us the most useful papers and resources you have found :)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8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8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Take-away and References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e1178f1f6_0_24"/>
          <p:cNvSpPr txBox="1"/>
          <p:nvPr/>
        </p:nvSpPr>
        <p:spPr>
          <a:xfrm>
            <a:off x="317520" y="2259000"/>
            <a:ext cx="85086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>
                <a:solidFill>
                  <a:schemeClr val="dk1"/>
                </a:solidFill>
              </a:rPr>
              <a:t>L</a:t>
            </a:r>
            <a:r>
              <a:rPr lang="de-DE" sz="2200">
                <a:solidFill>
                  <a:schemeClr val="dk1"/>
                </a:solidFill>
              </a:rPr>
              <a:t>imited </a:t>
            </a:r>
            <a:r>
              <a:rPr lang="de-DE" sz="2200"/>
              <a:t>computing resource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Whole pipeline creation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LDA-BERT Realization</a:t>
            </a:r>
            <a:endParaRPr sz="2200"/>
          </a:p>
          <a:p>
            <a:pPr indent="-367920" lvl="0" marL="45720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de-DE" sz="2200">
                <a:solidFill>
                  <a:schemeClr val="dk1"/>
                </a:solidFill>
              </a:rPr>
              <a:t>Unsupervised</a:t>
            </a:r>
            <a:endParaRPr sz="2200">
              <a:solidFill>
                <a:schemeClr val="dk1"/>
              </a:solidFill>
            </a:endParaRPr>
          </a:p>
          <a:p>
            <a:pPr indent="-367920" lvl="0" marL="45720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de-DE" sz="2200">
                <a:solidFill>
                  <a:schemeClr val="dk1"/>
                </a:solidFill>
              </a:rPr>
              <a:t>Slow CTM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7920" lvl="0" marL="45720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de-DE" sz="2200">
                <a:solidFill>
                  <a:schemeClr val="dk1"/>
                </a:solidFill>
              </a:rPr>
              <a:t>Make the work to a real topic modelling tool (in Github)</a:t>
            </a:r>
            <a:endParaRPr sz="2200"/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3e1178f1f6_0_24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g13e1178f1f6_0_24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and future work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9"/>
          <p:cNvSpPr txBox="1"/>
          <p:nvPr/>
        </p:nvSpPr>
        <p:spPr>
          <a:xfrm>
            <a:off x="2380650" y="2847000"/>
            <a:ext cx="4382700" cy="1164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Q &amp; A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5061a927_7_23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13e5061a927_7_235"/>
          <p:cNvSpPr txBox="1"/>
          <p:nvPr/>
        </p:nvSpPr>
        <p:spPr>
          <a:xfrm>
            <a:off x="1852350" y="2228400"/>
            <a:ext cx="5439300" cy="2401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Architectural Design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000">
                <a:solidFill>
                  <a:schemeClr val="dk1"/>
                </a:solidFill>
              </a:rPr>
              <a:t>OTMISC Architectural Design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38" y="1806662"/>
            <a:ext cx="8265027" cy="32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e5061a927_7_22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13e5061a927_7_225"/>
          <p:cNvSpPr txBox="1"/>
          <p:nvPr/>
        </p:nvSpPr>
        <p:spPr>
          <a:xfrm>
            <a:off x="1505425" y="2793000"/>
            <a:ext cx="6179100" cy="1272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Datasets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e5061a927_7_20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e5061a927_7_205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Available </a:t>
            </a:r>
            <a:r>
              <a:rPr lang="de-DE" sz="3000"/>
              <a:t>Datasets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3e5061a927_7_205"/>
          <p:cNvSpPr txBox="1"/>
          <p:nvPr/>
        </p:nvSpPr>
        <p:spPr>
          <a:xfrm>
            <a:off x="505935" y="2059266"/>
            <a:ext cx="45720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/>
              <a:t>Currently: </a:t>
            </a:r>
            <a:r>
              <a:rPr b="1" lang="de-DE" sz="1800"/>
              <a:t>8 Datasets</a:t>
            </a:r>
            <a:endParaRPr b="1" sz="1800"/>
          </a:p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de-DE" sz="1800"/>
              <a:t>Long Text Datasets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20 News</a:t>
            </a:r>
            <a:endParaRPr sz="1800"/>
          </a:p>
          <a:p>
            <a:pPr indent="-342900" lvl="1" marL="9144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Yahoo Answers</a:t>
            </a:r>
            <a:endParaRPr sz="1800"/>
          </a:p>
          <a:p>
            <a:pPr indent="-342900" lvl="1" marL="9144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de-DE" sz="1800"/>
              <a:t>AG News - News Text</a:t>
            </a:r>
            <a:endParaRPr sz="1800"/>
          </a:p>
          <a:p>
            <a:pPr indent="0" lvl="0" marL="9144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Short Text Datasets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-DE" sz="1800">
                <a:solidFill>
                  <a:schemeClr val="dk1"/>
                </a:solidFill>
              </a:rPr>
              <a:t>AG News - News Title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-DE" sz="1800">
                <a:solidFill>
                  <a:schemeClr val="dk1"/>
                </a:solidFill>
              </a:rPr>
              <a:t>Crisis Resource 1,7,12,17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1178f1f6_0_0"/>
          <p:cNvSpPr txBox="1"/>
          <p:nvPr/>
        </p:nvSpPr>
        <p:spPr>
          <a:xfrm>
            <a:off x="317520" y="2259000"/>
            <a:ext cx="85086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de-DE" sz="2200"/>
              <a:t>Use the screenshot from gitlab, remember to delete ag_news_long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The idea here is to explain the difference of the datasets (not only saying the difference is the length)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1 min here</a:t>
            </a:r>
            <a:endParaRPr sz="2200"/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3e1178f1f6_0_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13e1178f1f6_0_0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Datasets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