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Helvetica Neue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24547177d_0_69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g1324547177d_0_69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3" name="Google Shape;203;g1324547177d_0_69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24547177d_0_58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g1324547177d_0_58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1" name="Google Shape;211;g1324547177d_0_58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324547177d_0_77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1324547177d_0_77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0" name="Google Shape;220;g1324547177d_0_77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365de3f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3365de3f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365de3f2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365de3f2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365de3f2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365de3f2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2454717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2454717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23b11f12f_2_67:notes"/>
          <p:cNvSpPr/>
          <p:nvPr>
            <p:ph idx="2" type="sldImg"/>
          </p:nvPr>
        </p:nvSpPr>
        <p:spPr>
          <a:xfrm>
            <a:off x="136486" y="687893"/>
            <a:ext cx="6585030" cy="34266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g1323b11f12f_2_67:notes"/>
          <p:cNvSpPr txBox="1"/>
          <p:nvPr>
            <p:ph idx="1" type="body"/>
          </p:nvPr>
        </p:nvSpPr>
        <p:spPr>
          <a:xfrm>
            <a:off x="914508" y="4343918"/>
            <a:ext cx="5028986" cy="41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31" name="Google Shape;131;g1323b11f12f_2_67:notes"/>
          <p:cNvSpPr txBox="1"/>
          <p:nvPr>
            <p:ph idx="12" type="sldNum"/>
          </p:nvPr>
        </p:nvSpPr>
        <p:spPr>
          <a:xfrm>
            <a:off x="3885453" y="8686373"/>
            <a:ext cx="2972547" cy="45763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23b11f12f_2_76:notes"/>
          <p:cNvSpPr/>
          <p:nvPr>
            <p:ph idx="2" type="sldImg"/>
          </p:nvPr>
        </p:nvSpPr>
        <p:spPr>
          <a:xfrm>
            <a:off x="136486" y="687893"/>
            <a:ext cx="6585030" cy="34266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g1323b11f12f_2_76:notes"/>
          <p:cNvSpPr txBox="1"/>
          <p:nvPr>
            <p:ph idx="1" type="body"/>
          </p:nvPr>
        </p:nvSpPr>
        <p:spPr>
          <a:xfrm>
            <a:off x="914508" y="4343918"/>
            <a:ext cx="5028986" cy="41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0" name="Google Shape;140;g1323b11f12f_2_76:notes"/>
          <p:cNvSpPr txBox="1"/>
          <p:nvPr>
            <p:ph idx="12" type="sldNum"/>
          </p:nvPr>
        </p:nvSpPr>
        <p:spPr>
          <a:xfrm>
            <a:off x="3885453" y="8686373"/>
            <a:ext cx="2972547" cy="45763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3b11f12f_2_84:notes"/>
          <p:cNvSpPr/>
          <p:nvPr>
            <p:ph idx="2" type="sldImg"/>
          </p:nvPr>
        </p:nvSpPr>
        <p:spPr>
          <a:xfrm>
            <a:off x="136486" y="687893"/>
            <a:ext cx="6585030" cy="34266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g1323b11f12f_2_84:notes"/>
          <p:cNvSpPr txBox="1"/>
          <p:nvPr>
            <p:ph idx="1" type="body"/>
          </p:nvPr>
        </p:nvSpPr>
        <p:spPr>
          <a:xfrm>
            <a:off x="914508" y="4343918"/>
            <a:ext cx="5028986" cy="4114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9" name="Google Shape;149;g1323b11f12f_2_84:notes"/>
          <p:cNvSpPr txBox="1"/>
          <p:nvPr>
            <p:ph idx="12" type="sldNum"/>
          </p:nvPr>
        </p:nvSpPr>
        <p:spPr>
          <a:xfrm>
            <a:off x="3885453" y="8686373"/>
            <a:ext cx="2972547" cy="457639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4547177d_0_5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g1324547177d_0_5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7" name="Google Shape;157;g1324547177d_0_5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24547177d_0_16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g1324547177d_0_16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65" name="Google Shape;165;g1324547177d_0_16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24547177d_0_27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g1324547177d_0_27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5" name="Google Shape;175;g1324547177d_0_27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24547177d_0_39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1324547177d_0_39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g1324547177d_0_39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24547177d_0_50:notes"/>
          <p:cNvSpPr/>
          <p:nvPr>
            <p:ph idx="2" type="sldImg"/>
          </p:nvPr>
        </p:nvSpPr>
        <p:spPr>
          <a:xfrm>
            <a:off x="136486" y="687893"/>
            <a:ext cx="6585000" cy="3426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324547177d_0_50:notes"/>
          <p:cNvSpPr txBox="1"/>
          <p:nvPr>
            <p:ph idx="1" type="body"/>
          </p:nvPr>
        </p:nvSpPr>
        <p:spPr>
          <a:xfrm>
            <a:off x="914508" y="4343918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625" lIns="93275" spcFirstLastPara="1" rIns="93275" wrap="square" tIns="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5" name="Google Shape;195;g1324547177d_0_50:notes"/>
          <p:cNvSpPr txBox="1"/>
          <p:nvPr>
            <p:ph idx="12" type="sldNum"/>
          </p:nvPr>
        </p:nvSpPr>
        <p:spPr>
          <a:xfrm>
            <a:off x="3885453" y="8686373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625" lIns="93275" spcFirstLastPara="1" rIns="93275" wrap="square" tIns="46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 sz="1300"/>
              <a:t>‹#›</a:t>
            </a:fld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712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0" y="0"/>
            <a:ext cx="9144000" cy="3147060"/>
          </a:xfrm>
          <a:prstGeom prst="rect">
            <a:avLst/>
          </a:prstGeom>
          <a:gradFill>
            <a:gsLst>
              <a:gs pos="0">
                <a:srgbClr val="FFFFFF">
                  <a:alpha val="84705"/>
                </a:srgbClr>
              </a:gs>
              <a:gs pos="23000">
                <a:srgbClr val="FFFFFF">
                  <a:alpha val="84705"/>
                </a:srgbClr>
              </a:gs>
              <a:gs pos="9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23528" y="2653981"/>
            <a:ext cx="8574632" cy="5098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54000" lIns="67500" spcFirstLastPara="1" rIns="67500" wrap="square" tIns="1080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23529" y="3158847"/>
            <a:ext cx="8574631" cy="253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Arial"/>
              <a:buNone/>
              <a:defRPr b="0" sz="12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Font typeface="Arial"/>
              <a:buNone/>
              <a:defRPr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Font typeface="Arial"/>
              <a:buNone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299109"/>
            <a:ext cx="748145" cy="24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1896" y="299109"/>
            <a:ext cx="455143" cy="24004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19090" y="3482536"/>
            <a:ext cx="8579069" cy="918968"/>
          </a:xfrm>
          <a:prstGeom prst="rect">
            <a:avLst/>
          </a:prstGeom>
          <a:solidFill>
            <a:srgbClr val="EAF3FA"/>
          </a:solidFill>
          <a:ln>
            <a:noFill/>
          </a:ln>
        </p:spPr>
        <p:txBody>
          <a:bodyPr anchorCtr="0" anchor="t" bIns="135000" lIns="189000" spcFirstLastPara="1" rIns="135000" wrap="square" tIns="1350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Chair of Software Engineering for Business Information Systems (sebis)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Faculty of Informatics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Technische Universität München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wwwmatthes.in.tum.de</a:t>
            </a:r>
            <a:endParaRPr b="0" i="0" sz="1100" u="sng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8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0825" y="735807"/>
            <a:ext cx="8642350" cy="4050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15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Untertitel und Inhalt">
  <p:cSld name="Titel, Untertitel und Inhal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0828" y="60910"/>
            <a:ext cx="7939574" cy="2704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8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0825" y="735546"/>
            <a:ext cx="8642350" cy="4050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250825" y="331070"/>
            <a:ext cx="7939577" cy="296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7F7F7F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Untertitel">
  <p:cSld name="Titel, Untertite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50828" y="60910"/>
            <a:ext cx="7939574" cy="2704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800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50825" y="331070"/>
            <a:ext cx="7939577" cy="2964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500">
                <a:solidFill>
                  <a:srgbClr val="7F7F7F"/>
                </a:solidFill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50825" y="33338"/>
            <a:ext cx="7939577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65B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50828" y="735807"/>
            <a:ext cx="4244975" cy="4050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648202" y="735807"/>
            <a:ext cx="4244975" cy="405050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>
  <p:cSld name="Vergleich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50828" y="735806"/>
            <a:ext cx="4246563" cy="496482"/>
          </a:xfrm>
          <a:prstGeom prst="rect">
            <a:avLst/>
          </a:prstGeom>
          <a:solidFill>
            <a:srgbClr val="4799D9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250828" y="1232288"/>
            <a:ext cx="4246563" cy="3580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99" name="Google Shape;99;p19"/>
          <p:cNvSpPr txBox="1"/>
          <p:nvPr>
            <p:ph idx="3" type="body"/>
          </p:nvPr>
        </p:nvSpPr>
        <p:spPr>
          <a:xfrm>
            <a:off x="4645025" y="735809"/>
            <a:ext cx="4248150" cy="496481"/>
          </a:xfrm>
          <a:prstGeom prst="rect">
            <a:avLst/>
          </a:prstGeom>
          <a:solidFill>
            <a:srgbClr val="4799D9"/>
          </a:solidFill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100" name="Google Shape;100;p19"/>
          <p:cNvSpPr txBox="1"/>
          <p:nvPr>
            <p:ph idx="4" type="body"/>
          </p:nvPr>
        </p:nvSpPr>
        <p:spPr>
          <a:xfrm>
            <a:off x="4645025" y="1232288"/>
            <a:ext cx="4248150" cy="35802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4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50825" y="33338"/>
            <a:ext cx="7939577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mittig" showMasterSp="0">
  <p:cSld name="Titel mittig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50825" y="33338"/>
            <a:ext cx="8642350" cy="4893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7500" spcFirstLastPara="1" rIns="6750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iederung">
  <p:cSld name="Gliederung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250826" y="735807"/>
            <a:ext cx="8642351" cy="4050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▪"/>
              <a:defRPr>
                <a:solidFill>
                  <a:schemeClr val="dk1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Char char="»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50825" y="33338"/>
            <a:ext cx="7939577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rgbClr val="0065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50825" y="735807"/>
            <a:ext cx="8642350" cy="40505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»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7037388" y="4927962"/>
            <a:ext cx="1606550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249677" y="4926807"/>
            <a:ext cx="4321175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441896" y="299109"/>
            <a:ext cx="455143" cy="24004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pp.clickup.com/24503673/v/dc/qbtbt-41/qbtbt-12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lab.lrz.de/practical-courses/nlp-lab-course-ss22/topic-modeling-advancements/-/blob/main/docs/Literature%20Research/LDA%20and%20NMF%20Presentation/LDA%20and%20NMF%20%5BPDF%5D.pdf" TargetMode="External"/><Relationship Id="rId4" Type="http://schemas.openxmlformats.org/officeDocument/2006/relationships/hyperlink" Target="https://gitlab.lrz.de/practical-courses/nlp-lab-course-ss22/topic-modeling-advancements/-/blob/main/docs/Literature%20Research/BERTopic%20Presentation/BERTopic%20%5BPDF%5D.pdf" TargetMode="External"/><Relationship Id="rId5" Type="http://schemas.openxmlformats.org/officeDocument/2006/relationships/hyperlink" Target="https://gitlab.lrz.de/practical-courses/nlp-lab-course-ss22/topic-modeling-advancements/-/blob/main/docs/Literature%20Research/Top2Vec%20Paper%20Summary/summary.m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Model Advancements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What has been done and should be done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Top2Vec - Extracted Tunable Parameters 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463" y="488039"/>
            <a:ext cx="4550231" cy="4264761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Top2Vec - What Comes Next - Evaluation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075" y="869960"/>
            <a:ext cx="6387850" cy="34035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34"/>
          <p:cNvSpPr txBox="1"/>
          <p:nvPr/>
        </p:nvSpPr>
        <p:spPr>
          <a:xfrm>
            <a:off x="288875" y="4362250"/>
            <a:ext cx="85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Note</a:t>
            </a:r>
            <a:r>
              <a:rPr b="1" lang="de" sz="1800"/>
              <a:t>:</a:t>
            </a:r>
            <a:r>
              <a:rPr lang="de" sz="1800"/>
              <a:t> It is planned in the Generic Evaluation Module Design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Top2Vec - What Comes Next - </a:t>
            </a:r>
            <a:r>
              <a:rPr lang="de"/>
              <a:t>Visualization Module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4" name="Google Shape;224;p35"/>
          <p:cNvSpPr txBox="1"/>
          <p:nvPr/>
        </p:nvSpPr>
        <p:spPr>
          <a:xfrm>
            <a:off x="288875" y="4362250"/>
            <a:ext cx="856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/>
              <a:t>Note:</a:t>
            </a:r>
            <a:r>
              <a:rPr lang="de" sz="1800"/>
              <a:t> It is planned in the Generic Visualization Module Design</a:t>
            </a:r>
            <a:endParaRPr sz="1800"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575" y="726339"/>
            <a:ext cx="5578856" cy="3483511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BERTopic - A short glimpse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250825" y="735806"/>
            <a:ext cx="3664200" cy="41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Comparison for BERTopic on Crisis #12:</a:t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0" y="1105725"/>
            <a:ext cx="79629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 rotWithShape="1">
          <a:blip r:embed="rId4">
            <a:alphaModFix/>
          </a:blip>
          <a:srcRect b="0" l="0" r="0" t="9494"/>
          <a:stretch/>
        </p:blipFill>
        <p:spPr>
          <a:xfrm>
            <a:off x="347725" y="2797475"/>
            <a:ext cx="7178800" cy="20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347725" y="2439225"/>
            <a:ext cx="3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 Topics for Crisis #12: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BERTopic - A short glimpse 2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47725" y="713600"/>
            <a:ext cx="5899200" cy="41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Problem: with only a few topics a lot of the tweets are classified as noise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347725" y="2439225"/>
            <a:ext cx="35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Example docs for topic 0:</a:t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5" y="1037174"/>
            <a:ext cx="2634775" cy="14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25" y="2873400"/>
            <a:ext cx="71247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Topic Model Evaluation Research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50825" y="735807"/>
            <a:ext cx="8642400" cy="405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30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Topic coherence measures: “best” measure in the sense of correlation with human judgement</a:t>
            </a:r>
            <a:br>
              <a:rPr lang="de"/>
            </a:br>
            <a:r>
              <a:rPr lang="de"/>
              <a:t>-&gt; C_v: big sliding window, word with whole window, indirect NPMI and mean</a:t>
            </a:r>
            <a:br>
              <a:rPr lang="de"/>
            </a:br>
            <a:r>
              <a:rPr lang="de"/>
              <a:t>(see: “Exploring the Space of Topic Coherence Measures”)</a:t>
            </a:r>
            <a:br>
              <a:rPr lang="de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Top2vec: compares different algs with Topic Information Gain and fixed #topics in stepsizes</a:t>
            </a:r>
            <a:br>
              <a:rPr lang="de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/>
              <a:t>BERTopic: compares algs with Topic coherence (NPMI) and Topic diversity (% of unique words)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	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de"/>
              <a:t>		NEED not only metric evaluation but human judgment (with visualization) as well</a:t>
            </a:r>
            <a:endParaRPr/>
          </a:p>
        </p:txBody>
      </p:sp>
      <p:sp>
        <p:nvSpPr>
          <p:cNvPr id="250" name="Google Shape;250;p38"/>
          <p:cNvSpPr/>
          <p:nvPr/>
        </p:nvSpPr>
        <p:spPr>
          <a:xfrm>
            <a:off x="643875" y="2686450"/>
            <a:ext cx="436500" cy="48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ctrTitle"/>
          </p:nvPr>
        </p:nvSpPr>
        <p:spPr>
          <a:xfrm>
            <a:off x="1249350" y="1939600"/>
            <a:ext cx="6645300" cy="9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Questions on </a:t>
            </a:r>
            <a:r>
              <a:rPr lang="de" u="sng">
                <a:solidFill>
                  <a:schemeClr val="hlink"/>
                </a:solidFill>
                <a:hlinkClick r:id="rId3"/>
              </a:rPr>
              <a:t>Clickup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Tweets preprocessing</a:t>
            </a:r>
            <a:endParaRPr/>
          </a:p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54520" y="951570"/>
            <a:ext cx="8642350" cy="4407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76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de" sz="1500"/>
              <a:t>Use Crisis_12 as an example:</a:t>
            </a:r>
            <a:endParaRPr/>
          </a:p>
          <a:p>
            <a:pPr indent="0" lvl="1" marL="762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de" sz="1500"/>
              <a:t>Original: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718" y="1599642"/>
            <a:ext cx="4431593" cy="307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Tweets preprocessing</a:t>
            </a:r>
            <a:endParaRPr/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54520" y="951570"/>
            <a:ext cx="8642350" cy="44076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762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de" sz="1500"/>
              <a:t>Preprocessed:</a:t>
            </a:r>
            <a:endParaRPr/>
          </a:p>
          <a:p>
            <a:pPr indent="0" lvl="1" marL="76200" rtl="0" algn="l"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rPr lang="de" sz="1500"/>
              <a:t>(Including lower case, remove urls, stop words, lemmatization, remove short sentences etc.)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62" y="1552975"/>
            <a:ext cx="4561275" cy="32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250828" y="33339"/>
            <a:ext cx="7939574" cy="540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Code integration plan</a:t>
            </a:r>
            <a:endParaRPr/>
          </a:p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643938" y="4927962"/>
            <a:ext cx="249237" cy="2166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80" y="1383618"/>
            <a:ext cx="7650342" cy="2709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149875" y="1594675"/>
            <a:ext cx="3325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 LDA and NMF: </a:t>
            </a:r>
            <a:r>
              <a:rPr lang="de" sz="2100" u="sng">
                <a:solidFill>
                  <a:schemeClr val="hlink"/>
                </a:solidFill>
                <a:hlinkClick r:id="rId3"/>
              </a:rPr>
              <a:t>Link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 BERTopic: </a:t>
            </a:r>
            <a:r>
              <a:rPr lang="de" sz="2100" u="sng">
                <a:solidFill>
                  <a:schemeClr val="hlink"/>
                </a:solidFill>
                <a:hlinkClick r:id="rId4"/>
              </a:rPr>
              <a:t>Link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de" sz="2100"/>
              <a:t> Top2Vec: </a:t>
            </a:r>
            <a:r>
              <a:rPr lang="de" sz="2100" u="sng">
                <a:solidFill>
                  <a:schemeClr val="hlink"/>
                </a:solidFill>
                <a:hlinkClick r:id="rId5"/>
              </a:rPr>
              <a:t>Link</a:t>
            </a:r>
            <a:endParaRPr sz="2100"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Research as a Team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Datasets and Generic Dataset Loader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13859"/>
          <a:stretch/>
        </p:blipFill>
        <p:spPr>
          <a:xfrm>
            <a:off x="2271288" y="873800"/>
            <a:ext cx="3898585" cy="9174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963" y="1922875"/>
            <a:ext cx="5083224" cy="2307700"/>
          </a:xfrm>
          <a:prstGeom prst="rect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" name="Google Shape;171;p29"/>
          <p:cNvSpPr txBox="1"/>
          <p:nvPr/>
        </p:nvSpPr>
        <p:spPr>
          <a:xfrm>
            <a:off x="288875" y="4362250"/>
            <a:ext cx="85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/>
              <a:t>Will be added:</a:t>
            </a:r>
            <a:r>
              <a:rPr lang="de" sz="2100"/>
              <a:t> Yahoo Dataset and other CRISIS short text datasets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Model Output Design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288875" y="4362250"/>
            <a:ext cx="85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100"/>
              <a:t>Will be added:</a:t>
            </a:r>
            <a:r>
              <a:rPr lang="de" sz="2100"/>
              <a:t> More method specific parameters</a:t>
            </a:r>
            <a:endParaRPr sz="2100"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88" y="2486425"/>
            <a:ext cx="8657425" cy="175208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925" y="1024150"/>
            <a:ext cx="6115300" cy="9742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30"/>
          <p:cNvSpPr txBox="1"/>
          <p:nvPr/>
        </p:nvSpPr>
        <p:spPr>
          <a:xfrm>
            <a:off x="287850" y="536113"/>
            <a:ext cx="85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Doc-Topic Table: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241525" y="2086213"/>
            <a:ext cx="85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Topic</a:t>
            </a:r>
            <a:r>
              <a:rPr b="1" lang="de"/>
              <a:t>-Word Table: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Top2Vec - Extracted Tunable Parameters Pt.1</a:t>
            </a:r>
            <a:endParaRPr/>
          </a:p>
        </p:txBody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63" y="820939"/>
            <a:ext cx="8297724" cy="3483511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50828" y="33339"/>
            <a:ext cx="793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7500" spcFirstLastPara="1" rIns="675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Top2Vec - Extracted Tunable Parameters Pt.2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643938" y="4927962"/>
            <a:ext cx="2493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50" y="838889"/>
            <a:ext cx="8488306" cy="4049223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 sebis 2013 2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