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28D847-1E3C-4C9C-87AA-579DD89CB5A5}">
  <a:tblStyle styleId="{6228D847-1E3C-4C9C-87AA-579DD89CB5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9EE"/>
          </a:solidFill>
        </a:fill>
      </a:tcStyle>
    </a:wholeTbl>
    <a:band1H>
      <a:tcTxStyle/>
      <a:tcStyle>
        <a:fill>
          <a:solidFill>
            <a:srgbClr val="CACFDB"/>
          </a:solidFill>
        </a:fill>
      </a:tcStyle>
    </a:band1H>
    <a:band2H>
      <a:tcTxStyle/>
    </a:band2H>
    <a:band1V>
      <a:tcTxStyle/>
      <a:tcStyle>
        <a:fill>
          <a:solidFill>
            <a:srgbClr val="CACFD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6a61d3f9d_6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36a61d3f9d_6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a61d3f9d_6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36a61d3f9d_6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6a61d3f9d_6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36a61d3f9d_6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6a61d3f9d_6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36a61d3f9d_6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a61d3f9d_5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6a61d3f9d_5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6a61d3f9d_11_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36a61d3f9d_11_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c3bdc800f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3c3bdc800f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a61d3f9d_5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36a61d3f9d_5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6a61d3f9d_50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6a61d3f9d_5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6a61d3f9d_5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36a61d3f9d_5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6a61d3f9d_2_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36a61d3f9d_2_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6a61d3f9d_2_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36a61d3f9d_2_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a61d3f9d_2_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6a61d3f9d_2_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a61d3f9d_2_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6a61d3f9d_2_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8960" y="1978560"/>
            <a:ext cx="8508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18960" y="2643840"/>
            <a:ext cx="8508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896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892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1896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892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8960" y="197856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196080" y="197856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72840" y="197856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18960" y="264384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196080" y="264384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72840" y="264384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896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892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318960" y="994320"/>
            <a:ext cx="8508600" cy="190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896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892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1896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896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892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892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896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892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18960" y="2643840"/>
            <a:ext cx="8508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8960" y="1978560"/>
            <a:ext cx="8508600" cy="19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Lab Course, SS22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14</a:t>
            </a: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lang="de-DE" sz="1600"/>
              <a:t>7</a:t>
            </a: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.2022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“</a:t>
            </a:r>
            <a:r>
              <a:rPr lang="de-DE" sz="3000">
                <a:solidFill>
                  <a:schemeClr val="dk1"/>
                </a:solidFill>
              </a:rPr>
              <a:t>Strax” — </a:t>
            </a:r>
            <a:r>
              <a:rPr lang="de-DE" sz="3000"/>
              <a:t>Advancements in Topic Modeling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M_Glockenturm.tif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6960" y="3051360"/>
            <a:ext cx="3891960" cy="33969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37675" y="5219275"/>
            <a:ext cx="39486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Berk Sudan, Ferdinand Kapl, Yuyin Lang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Yahoo Dataset - Characteristics</a:t>
            </a:r>
            <a:endParaRPr sz="3000"/>
          </a:p>
        </p:txBody>
      </p:sp>
      <p:sp>
        <p:nvSpPr>
          <p:cNvPr id="134" name="Google Shape;134;p23"/>
          <p:cNvSpPr txBox="1"/>
          <p:nvPr/>
        </p:nvSpPr>
        <p:spPr>
          <a:xfrm>
            <a:off x="317700" y="1891352"/>
            <a:ext cx="84393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A Long Text Dataset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# of Classes: 10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# of Instances: 60K (selected randomly 300K</a:t>
            </a:r>
            <a:r>
              <a:rPr lang="de-DE" sz="2200">
                <a:solidFill>
                  <a:schemeClr val="dk1"/>
                </a:solidFill>
              </a:rPr>
              <a:t>+</a:t>
            </a:r>
            <a:r>
              <a:rPr lang="de-DE" sz="2200"/>
              <a:t>)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Instance / (Real Label): 6K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Excerpt from the data:</a:t>
            </a:r>
            <a:endParaRPr sz="2200"/>
          </a:p>
          <a:p>
            <a:pPr indent="-2282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38" y="4443236"/>
            <a:ext cx="7355025" cy="22693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Yahoo Dataset - Topic Word Scores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4924" l="0" r="0" t="0"/>
          <a:stretch/>
        </p:blipFill>
        <p:spPr>
          <a:xfrm>
            <a:off x="1338225" y="1620625"/>
            <a:ext cx="6470050" cy="461371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17710" y="3283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Yahoo Dataset - Topic Similarity Matrix</a:t>
            </a:r>
            <a:r>
              <a:rPr lang="de-DE" sz="3000"/>
              <a:t> (New)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50" y="1195000"/>
            <a:ext cx="5564093" cy="540273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25"/>
          <p:cNvSpPr/>
          <p:nvPr/>
        </p:nvSpPr>
        <p:spPr>
          <a:xfrm>
            <a:off x="3062275" y="3171825"/>
            <a:ext cx="285900" cy="228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3062275" y="3571875"/>
            <a:ext cx="285900" cy="228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5334000" y="4857750"/>
            <a:ext cx="285900" cy="228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4033850" y="3171825"/>
            <a:ext cx="285900" cy="228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317710" y="23983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Yahoo Dataset - Labels per Topic (New)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3642" l="0" r="0" t="0"/>
          <a:stretch/>
        </p:blipFill>
        <p:spPr>
          <a:xfrm>
            <a:off x="2005350" y="913150"/>
            <a:ext cx="5944825" cy="57283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17710" y="23983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Current Status &amp; Next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83525" y="1154500"/>
            <a:ext cx="8052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/>
              <a:t>DONE: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u="sng"/>
              <a:t>ALGs:</a:t>
            </a:r>
            <a:r>
              <a:rPr lang="de-DE"/>
              <a:t> LDA, NMF, Top2Vec, BERTopic, LDA-BERT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u="sng"/>
              <a:t>Visualizations:</a:t>
            </a:r>
            <a:r>
              <a:rPr lang="de-DE"/>
              <a:t> Topic words barcharts, Real label - Topic distribution, Umap embedding plots, Similarity Heatmap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483525" y="3098975"/>
            <a:ext cx="8052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/>
              <a:t>NEXT: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u="sng"/>
              <a:t>Preprocessing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u="sng"/>
              <a:t>Evaluation Module: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Coherence Metrics: C_V Coherence &amp; NPMI Coherence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Diversity Metrics: Unique Words Topic Diversity &amp; Kullback-Liebler Divergence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Supervised Metrics: Rand Index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317520" y="1835640"/>
            <a:ext cx="8508600" cy="28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ctr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rPr b="0" lang="de-DE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Time!!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7700" y="1891354"/>
            <a:ext cx="85086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LDA-BERT</a:t>
            </a:r>
            <a:endParaRPr sz="2200"/>
          </a:p>
          <a:p>
            <a:pPr indent="-3683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Visualization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Yahoo Dataset &amp; Visualizer</a:t>
            </a:r>
            <a:endParaRPr sz="2200"/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Current Status</a:t>
            </a:r>
            <a:endParaRPr sz="2200"/>
          </a:p>
          <a:p>
            <a:pPr indent="-2282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LDA-BERT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" y="1823225"/>
            <a:ext cx="8839202" cy="424407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8950" y="6295525"/>
            <a:ext cx="844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666666"/>
                </a:solidFill>
              </a:rPr>
              <a:t>source: https://blog.insightdatascience.com/contextual-topic-identification-4291d256a032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LDA-BERT: Current Results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" y="196750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LDA-BERT: Current Results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0" y="2354475"/>
            <a:ext cx="8991600" cy="2922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of LDA and NMF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700" y="2535332"/>
            <a:ext cx="8508600" cy="234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of LDA and NMF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60" y="2218124"/>
            <a:ext cx="8826480" cy="3129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of LDA and NMF (for comparison)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693" y="2123761"/>
            <a:ext cx="2808108" cy="455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20617" y="2041885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382583" y="2041885"/>
            <a:ext cx="622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NMF: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2350" y="2142615"/>
            <a:ext cx="2612215" cy="44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Glance at optional algorithms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1148499" y="2245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{6228D847-1E3C-4C9C-87AA-579DD89CB5A5}</a:tableStyleId>
              </a:tblPr>
              <a:tblGrid>
                <a:gridCol w="1924650"/>
                <a:gridCol w="1470575"/>
                <a:gridCol w="3770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cap="none" strike="noStrike"/>
                        <a:t>Algorithms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Special for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Code availability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LSA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-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de-DE" sz="1800"/>
                        <a:t>Basic code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PLSA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-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de-DE" sz="1800"/>
                        <a:t>Basic code in Enstop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BTM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Short text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No python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DMM (GSDMM)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de-DE" sz="1800"/>
                        <a:t>Short text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Basic code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WNTM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de-DE" sz="1800"/>
                        <a:t>Short text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de-DE" sz="1800"/>
                        <a:t>No python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CTM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-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OCTIS, need to read source code for more information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