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8A14-544A-726E-42F8-9FA2E4B9D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995B3A-9364-E487-388A-825738190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99821-2813-DA08-1626-64BA6327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5F1-4986-472E-9F8D-B6064DCCF5C5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904D38-0D68-9ABB-5306-3D2BB340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FD6231-618E-70A1-E998-750A04B2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39EA-DEC7-4B6F-BC14-F44BE863E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37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6C92B-8894-0F54-3CD6-B9420048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35A679-C3EE-A3B4-7E50-66E8783C2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2ECD2-29C7-D135-0912-1E4605A1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5F1-4986-472E-9F8D-B6064DCCF5C5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C58401-1589-557F-9D75-B32A4994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86BF84-F7F7-6460-212F-820498DB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39EA-DEC7-4B6F-BC14-F44BE863E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20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9D7AB9-2EF7-D074-F9C1-FF9621DB7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3530C2-B263-D9A7-7CD7-1985C2B18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F9C4C-5A68-6EA2-1A14-59A200DF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5F1-4986-472E-9F8D-B6064DCCF5C5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40FB36-8899-A320-941D-05C633A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D6D54F-90B1-E03D-1414-3AFF48E4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39EA-DEC7-4B6F-BC14-F44BE863E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45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8343D-9FAA-13E9-BBE3-8760D046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ACD7EC-9777-C9CF-1A57-220BF2E40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138EC4-ED36-B006-D175-76FC633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5F1-4986-472E-9F8D-B6064DCCF5C5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544C24-619B-3137-B8C5-ADB2DE13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014C7F-D2E4-285B-C410-65061388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39EA-DEC7-4B6F-BC14-F44BE863E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37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65BFB-D606-7DC4-8CB4-66C2C4AE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702302-C732-A4A2-C2E6-F30DE480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440A8F-ADCD-028C-EA4D-DAF3FF03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5F1-4986-472E-9F8D-B6064DCCF5C5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0293AD-FCFE-5A8D-284D-2EF0563F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BF282E-93AB-9E1B-6691-A289E026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39EA-DEC7-4B6F-BC14-F44BE863E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50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2A4A5-B80D-8741-6961-A56B3E30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EF023A-72DB-E49B-8909-17AE58CFA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5AFAAC-5123-7295-A4CC-A0DB63550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18E2FD-CFC9-3F95-BC8F-DF6BC0E8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5F1-4986-472E-9F8D-B6064DCCF5C5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0B2FFE-BE0B-E629-D517-FBFCB7CD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C180E1-120E-57FB-7C17-AD8519C2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39EA-DEC7-4B6F-BC14-F44BE863E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73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0CFD8-964C-DCCB-BC03-AA20DF5B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F64720-9F96-C25A-64AB-E0E7E01E7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FC78A3-444E-185E-B7E6-9CF766173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E4B800-A52D-A8FA-6BA1-B87A175B8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8745D6-0824-FA34-CBE4-4E31EA1B8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2807DB-D1A5-5FDE-6270-D42DBCCA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5F1-4986-472E-9F8D-B6064DCCF5C5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DE4AAF-CEA6-EA9D-D7F9-1E17236D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75DB09-0FB6-8EB2-35EF-7C9B3443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39EA-DEC7-4B6F-BC14-F44BE863E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44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D6480-B9E1-D37E-6F83-30602B1A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BA338C-610E-005B-513F-10902CD9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5F1-4986-472E-9F8D-B6064DCCF5C5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0C4DAD-FC2D-83F6-4164-F81810D0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DC711B-C84D-6376-F06E-BAF42D78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39EA-DEC7-4B6F-BC14-F44BE863E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1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799B84-49B9-C191-825D-A49A53A6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5F1-4986-472E-9F8D-B6064DCCF5C5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28C35E-5165-F601-7DF7-88D26EE8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85FDB8-8ED5-5705-816F-4D4330D0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39EA-DEC7-4B6F-BC14-F44BE863E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8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EB925-4699-C988-820E-2413FF29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9C2D4-B790-7F09-EB37-B97C61085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EEA47-75A8-8C5B-28D6-F8990E362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BC068C-D429-CEB3-6D76-A4AE2FB4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5F1-4986-472E-9F8D-B6064DCCF5C5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ACDCAB-49B5-8B0B-5161-C29512D2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77F37F-770D-AFE6-46EC-DCE9CFEE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39EA-DEC7-4B6F-BC14-F44BE863E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86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7BC3F-ED27-B530-8BE8-5CD00496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1E07E1-6362-132F-486B-A18314E26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E87849-1FB7-5B17-E6E1-E1F8029F3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9F2F59-C1C6-57A6-BBC3-71A125BA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5F1-4986-472E-9F8D-B6064DCCF5C5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047CB8-2FF5-0724-5B1A-D41D6AA7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C059CC-4CA8-380B-3EAD-87A6C37F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39EA-DEC7-4B6F-BC14-F44BE863E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07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5578C9-3497-236B-82D7-8A70660D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27EA2D-6855-9956-B783-FFC55ACAA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08DB96-3F1D-0D5E-50EE-40C7AF714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05F1-4986-472E-9F8D-B6064DCCF5C5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6039C2-9B13-4A1C-DE2A-4A99477B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9E5AEA-B25B-9563-1674-F37E54567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039EA-DEC7-4B6F-BC14-F44BE863E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52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E4C82-0FC2-6E7D-CE2D-65CB2D63B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BERTopic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E11483-34FB-2DCC-DAC9-A8E8CD3FC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15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CC81C-E7C1-0671-89F3-8E9ED13E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C87F6F-E5A4-98BD-2661-8CE510431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 err="1">
                <a:solidFill>
                  <a:srgbClr val="000000"/>
                </a:solidFill>
                <a:effectLst/>
                <a:latin typeface="Lucida Grande"/>
              </a:rPr>
              <a:t>BERTopic</a:t>
            </a:r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: Neural topic modeling with a class-based TF-IDF procedure</a:t>
            </a:r>
          </a:p>
          <a:p>
            <a:pPr marL="0" indent="0">
              <a:buNone/>
            </a:pPr>
            <a:r>
              <a:rPr lang="de-DE" dirty="0"/>
              <a:t>https://arxiv.org/abs/2203.05794</a:t>
            </a:r>
          </a:p>
        </p:txBody>
      </p:sp>
    </p:spTree>
    <p:extLst>
      <p:ext uri="{BB962C8B-B14F-4D97-AF65-F5344CB8AC3E}">
        <p14:creationId xmlns:p14="http://schemas.microsoft.com/office/powerpoint/2010/main" val="94913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558FC-5142-EE38-BD7B-A7FA265F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E839B0-B285-C5A6-CF4B-F8A5A16A4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(LDA, NMF) that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docs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„</a:t>
            </a:r>
            <a:r>
              <a:rPr lang="de-DE" dirty="0" err="1"/>
              <a:t>bag-of-words</a:t>
            </a:r>
            <a:r>
              <a:rPr lang="de-DE" dirty="0"/>
              <a:t>“: </a:t>
            </a:r>
            <a:r>
              <a:rPr lang="de-DE" dirty="0" err="1"/>
              <a:t>embedding-based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</a:t>
            </a:r>
            <a:r>
              <a:rPr lang="de-DE" dirty="0" err="1"/>
              <a:t>approach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embedding-based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:</a:t>
            </a:r>
            <a:br>
              <a:rPr lang="de-DE" dirty="0"/>
            </a:br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represent</a:t>
            </a:r>
            <a:r>
              <a:rPr lang="de-DE" b="1" dirty="0"/>
              <a:t> </a:t>
            </a:r>
            <a:r>
              <a:rPr lang="de-DE" b="1" dirty="0" err="1"/>
              <a:t>cluster</a:t>
            </a:r>
            <a:r>
              <a:rPr lang="de-DE" b="1" dirty="0"/>
              <a:t>?</a:t>
            </a:r>
            <a:br>
              <a:rPr lang="de-DE" b="1" dirty="0"/>
            </a:br>
            <a:r>
              <a:rPr lang="de-DE" b="1" dirty="0"/>
              <a:t>	</a:t>
            </a:r>
            <a:r>
              <a:rPr lang="de-DE" dirty="0"/>
              <a:t>Words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centroid</a:t>
            </a:r>
            <a:r>
              <a:rPr lang="de-DE" dirty="0"/>
              <a:t> VS </a:t>
            </a:r>
            <a:r>
              <a:rPr lang="de-DE" i="1" dirty="0" err="1"/>
              <a:t>BERTopic</a:t>
            </a:r>
            <a:r>
              <a:rPr lang="de-DE" i="1" dirty="0"/>
              <a:t>:</a:t>
            </a:r>
            <a:r>
              <a:rPr lang="de-DE" dirty="0"/>
              <a:t> </a:t>
            </a:r>
            <a:r>
              <a:rPr lang="de-DE" dirty="0" err="1"/>
              <a:t>modified</a:t>
            </a:r>
            <a:r>
              <a:rPr lang="de-DE" dirty="0"/>
              <a:t> TF-IDF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077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BDDB9-5E17-2B0F-E637-879C7B94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3C91288-29E5-3878-6CAB-FD4956994A3F}"/>
              </a:ext>
            </a:extLst>
          </p:cNvPr>
          <p:cNvSpPr/>
          <p:nvPr/>
        </p:nvSpPr>
        <p:spPr>
          <a:xfrm>
            <a:off x="1517708" y="2593596"/>
            <a:ext cx="2432807" cy="203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Phase 1:</a:t>
            </a:r>
          </a:p>
          <a:p>
            <a:pPr algn="ctr"/>
            <a:endParaRPr lang="de-DE" b="1" u="sng" dirty="0"/>
          </a:p>
          <a:p>
            <a:pPr algn="ctr"/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embeddings</a:t>
            </a:r>
            <a:r>
              <a:rPr lang="de-DE" dirty="0"/>
              <a:t> via a </a:t>
            </a:r>
            <a:r>
              <a:rPr lang="de-DE" dirty="0" err="1"/>
              <a:t>pretrained</a:t>
            </a:r>
            <a:r>
              <a:rPr lang="de-DE" dirty="0"/>
              <a:t> LM (</a:t>
            </a:r>
            <a:r>
              <a:rPr lang="de-DE" dirty="0" err="1"/>
              <a:t>many</a:t>
            </a:r>
            <a:r>
              <a:rPr lang="de-DE" dirty="0"/>
              <a:t> diff. LM </a:t>
            </a:r>
            <a:r>
              <a:rPr lang="de-DE" dirty="0" err="1"/>
              <a:t>work</a:t>
            </a:r>
            <a:r>
              <a:rPr lang="de-DE" dirty="0"/>
              <a:t> -&gt;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perf</a:t>
            </a:r>
            <a:r>
              <a:rPr lang="de-DE" dirty="0"/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D67EFD7-179D-7808-4EC4-785BF334B90F}"/>
              </a:ext>
            </a:extLst>
          </p:cNvPr>
          <p:cNvSpPr/>
          <p:nvPr/>
        </p:nvSpPr>
        <p:spPr>
          <a:xfrm>
            <a:off x="4879596" y="2593596"/>
            <a:ext cx="2432807" cy="203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Phase 2:</a:t>
            </a:r>
          </a:p>
          <a:p>
            <a:pPr algn="ctr"/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dim. (UMAP) &amp;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 s.t. </a:t>
            </a:r>
            <a:r>
              <a:rPr lang="de-DE" dirty="0" err="1"/>
              <a:t>semantically</a:t>
            </a:r>
            <a:r>
              <a:rPr lang="de-DE" dirty="0"/>
              <a:t> similar </a:t>
            </a:r>
            <a:r>
              <a:rPr lang="de-DE" dirty="0" err="1"/>
              <a:t>clusters</a:t>
            </a:r>
            <a:r>
              <a:rPr lang="de-DE" dirty="0"/>
              <a:t> (HDBSCAN)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47CE08-A69E-80F6-B5DA-B40F61AD30C5}"/>
              </a:ext>
            </a:extLst>
          </p:cNvPr>
          <p:cNvSpPr/>
          <p:nvPr/>
        </p:nvSpPr>
        <p:spPr>
          <a:xfrm>
            <a:off x="8241485" y="2593596"/>
            <a:ext cx="2432807" cy="203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Phase 3:</a:t>
            </a:r>
          </a:p>
          <a:p>
            <a:pPr algn="ctr"/>
            <a:endParaRPr lang="de-DE" b="1" u="sng" dirty="0"/>
          </a:p>
          <a:p>
            <a:pPr algn="ctr"/>
            <a:r>
              <a:rPr lang="de-DE" dirty="0"/>
              <a:t>Extract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class-based</a:t>
            </a:r>
            <a:r>
              <a:rPr lang="de-DE" dirty="0"/>
              <a:t> TF-IDF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6A0157D-95C6-1350-9270-A4683EB7150D}"/>
              </a:ext>
            </a:extLst>
          </p:cNvPr>
          <p:cNvSpPr/>
          <p:nvPr/>
        </p:nvSpPr>
        <p:spPr>
          <a:xfrm>
            <a:off x="276837" y="3429000"/>
            <a:ext cx="906011" cy="4467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B4F2E36B-02FC-478E-B178-A17D9F850082}"/>
              </a:ext>
            </a:extLst>
          </p:cNvPr>
          <p:cNvSpPr/>
          <p:nvPr/>
        </p:nvSpPr>
        <p:spPr>
          <a:xfrm>
            <a:off x="1233182" y="3560078"/>
            <a:ext cx="234192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24072F8A-618D-2C9E-4CAF-6F6C3C48DBBC}"/>
              </a:ext>
            </a:extLst>
          </p:cNvPr>
          <p:cNvSpPr/>
          <p:nvPr/>
        </p:nvSpPr>
        <p:spPr>
          <a:xfrm>
            <a:off x="4063766" y="3502928"/>
            <a:ext cx="735435" cy="298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812793D4-D4D3-E8BA-5290-FD702550137B}"/>
              </a:ext>
            </a:extLst>
          </p:cNvPr>
          <p:cNvSpPr/>
          <p:nvPr/>
        </p:nvSpPr>
        <p:spPr>
          <a:xfrm>
            <a:off x="7409226" y="3512890"/>
            <a:ext cx="735435" cy="298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2E222DB-359E-F8E8-64F6-03559ED8FA14}"/>
              </a:ext>
            </a:extLst>
          </p:cNvPr>
          <p:cNvSpPr/>
          <p:nvPr/>
        </p:nvSpPr>
        <p:spPr>
          <a:xfrm>
            <a:off x="8144661" y="5388921"/>
            <a:ext cx="2801923" cy="105701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err="1"/>
              <a:t>Result</a:t>
            </a:r>
            <a:r>
              <a:rPr lang="de-DE" b="1" u="sng" dirty="0"/>
              <a:t>: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 &amp;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b="1" u="sng" dirty="0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D634FC48-6557-EDF1-2B21-1C74034C1CB6}"/>
              </a:ext>
            </a:extLst>
          </p:cNvPr>
          <p:cNvSpPr/>
          <p:nvPr/>
        </p:nvSpPr>
        <p:spPr>
          <a:xfrm>
            <a:off x="9295002" y="4739780"/>
            <a:ext cx="494950" cy="444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52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B8FD2-A513-DCF7-98E1-1DEC47AF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Details #1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78176A-52D9-577B-5C95-EE46EB796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LM: </a:t>
            </a:r>
            <a:r>
              <a:rPr lang="de-DE" dirty="0" err="1"/>
              <a:t>Sentence</a:t>
            </a:r>
            <a:r>
              <a:rPr lang="de-DE" dirty="0"/>
              <a:t>-BERT </a:t>
            </a:r>
            <a:r>
              <a:rPr lang="de-DE" dirty="0" err="1"/>
              <a:t>framework</a:t>
            </a:r>
            <a:r>
              <a:rPr lang="de-DE" dirty="0"/>
              <a:t> (SBERT) -&gt; </a:t>
            </a:r>
            <a:r>
              <a:rPr lang="de-DE" dirty="0" err="1"/>
              <a:t>algorithm</a:t>
            </a:r>
            <a:r>
              <a:rPr lang="de-DE" dirty="0"/>
              <a:t> „</a:t>
            </a:r>
            <a:r>
              <a:rPr lang="de-DE" dirty="0" err="1"/>
              <a:t>scales</a:t>
            </a:r>
            <a:r>
              <a:rPr lang="de-DE" dirty="0"/>
              <a:t>“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/</a:t>
            </a:r>
            <a:r>
              <a:rPr lang="de-DE" dirty="0" err="1"/>
              <a:t>better</a:t>
            </a:r>
            <a:r>
              <a:rPr lang="de-DE" dirty="0"/>
              <a:t> LMs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alg</a:t>
            </a:r>
            <a:r>
              <a:rPr lang="de-DE" dirty="0"/>
              <a:t>: HDBSCAN – </a:t>
            </a:r>
            <a:r>
              <a:rPr lang="de-DE" dirty="0" err="1"/>
              <a:t>hierarchical</a:t>
            </a:r>
            <a:r>
              <a:rPr lang="de-DE" dirty="0"/>
              <a:t> soft </a:t>
            </a:r>
            <a:r>
              <a:rPr lang="de-DE" dirty="0" err="1"/>
              <a:t>clustering</a:t>
            </a:r>
            <a:r>
              <a:rPr lang="de-DE" dirty="0"/>
              <a:t> </a:t>
            </a:r>
            <a:r>
              <a:rPr lang="de-DE" dirty="0" err="1"/>
              <a:t>approach</a:t>
            </a:r>
            <a:br>
              <a:rPr lang="de-DE" dirty="0"/>
            </a:br>
            <a:r>
              <a:rPr lang="de-DE" dirty="0"/>
              <a:t>	-&gt;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unrelated</a:t>
            </a:r>
            <a:r>
              <a:rPr lang="de-DE" dirty="0"/>
              <a:t> </a:t>
            </a:r>
            <a:r>
              <a:rPr lang="de-DE" dirty="0" err="1"/>
              <a:t>docs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(</a:t>
            </a:r>
            <a:r>
              <a:rPr lang="de-DE" dirty="0" err="1"/>
              <a:t>modelled</a:t>
            </a:r>
            <a:r>
              <a:rPr lang="de-DE" dirty="0"/>
              <a:t> 	    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	-&gt; </a:t>
            </a:r>
            <a:r>
              <a:rPr lang="de-DE" dirty="0" err="1"/>
              <a:t>empirically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: UMAP &amp; HDBSCAN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together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52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3B409-AFF0-DF52-0681-7F31697F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Details #2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C06E8B5-72AD-E2ED-184D-1B59C4ADBAEA}"/>
                  </a:ext>
                </a:extLst>
              </p:cNvPr>
              <p:cNvSpPr txBox="1"/>
              <p:nvPr/>
            </p:nvSpPr>
            <p:spPr>
              <a:xfrm>
                <a:off x="6798578" y="2239859"/>
                <a:ext cx="4689446" cy="1893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Class-</a:t>
                </a:r>
                <a:r>
                  <a:rPr lang="de-DE" dirty="0" err="1"/>
                  <a:t>based</a:t>
                </a:r>
                <a:r>
                  <a:rPr lang="de-DE" dirty="0"/>
                  <a:t> TF-IDF: </a:t>
                </a:r>
                <a:r>
                  <a:rPr lang="de-DE" dirty="0" err="1"/>
                  <a:t>concat</a:t>
                </a:r>
                <a:r>
                  <a:rPr lang="de-DE" dirty="0"/>
                  <a:t> all </a:t>
                </a:r>
                <a:r>
                  <a:rPr lang="de-DE" dirty="0" err="1"/>
                  <a:t>docs</a:t>
                </a:r>
                <a:r>
                  <a:rPr lang="de-DE" dirty="0"/>
                  <a:t> in a </a:t>
                </a:r>
                <a:r>
                  <a:rPr lang="de-DE" dirty="0" err="1"/>
                  <a:t>cluster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single</a:t>
                </a:r>
                <a:r>
                  <a:rPr lang="de-DE" dirty="0"/>
                  <a:t> </a:t>
                </a:r>
                <a:r>
                  <a:rPr lang="de-DE" dirty="0" err="1"/>
                  <a:t>doc</a:t>
                </a:r>
                <a:r>
                  <a:rPr lang="de-DE" dirty="0"/>
                  <a:t> -&gt; </a:t>
                </a:r>
                <a:r>
                  <a:rPr lang="de-DE" dirty="0" err="1"/>
                  <a:t>importance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term</a:t>
                </a:r>
                <a:r>
                  <a:rPr lang="de-DE" dirty="0"/>
                  <a:t> t in </a:t>
                </a:r>
                <a:r>
                  <a:rPr lang="de-DE" dirty="0" err="1"/>
                  <a:t>cluster</a:t>
                </a:r>
                <a:r>
                  <a:rPr lang="de-DE" dirty="0"/>
                  <a:t> c:</a:t>
                </a:r>
              </a:p>
              <a:p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C06E8B5-72AD-E2ED-184D-1B59C4ADB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78" y="2239859"/>
                <a:ext cx="4689446" cy="1893532"/>
              </a:xfrm>
              <a:prstGeom prst="rect">
                <a:avLst/>
              </a:prstGeom>
              <a:blipFill>
                <a:blip r:embed="rId2"/>
                <a:stretch>
                  <a:fillRect l="-1039" t="-1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B9D2D89-E24C-1131-AF6C-457BF63A6C2C}"/>
                  </a:ext>
                </a:extLst>
              </p:cNvPr>
              <p:cNvSpPr txBox="1"/>
              <p:nvPr/>
            </p:nvSpPr>
            <p:spPr>
              <a:xfrm>
                <a:off x="1162575" y="2239859"/>
                <a:ext cx="4689446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Classic TF-IDF: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term</a:t>
                </a:r>
                <a:r>
                  <a:rPr lang="de-DE" dirty="0"/>
                  <a:t> (</a:t>
                </a:r>
                <a:r>
                  <a:rPr lang="de-DE" dirty="0" err="1"/>
                  <a:t>word</a:t>
                </a:r>
                <a:r>
                  <a:rPr lang="de-DE" dirty="0"/>
                  <a:t>) t and </a:t>
                </a:r>
                <a:r>
                  <a:rPr lang="de-DE" dirty="0" err="1"/>
                  <a:t>doc</a:t>
                </a:r>
                <a:r>
                  <a:rPr lang="de-DE" dirty="0"/>
                  <a:t> d</a:t>
                </a:r>
              </a:p>
              <a:p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B9D2D89-E24C-1131-AF6C-457BF63A6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75" y="2239859"/>
                <a:ext cx="4689446" cy="935513"/>
              </a:xfrm>
              <a:prstGeom prst="rect">
                <a:avLst/>
              </a:prstGeom>
              <a:blipFill>
                <a:blip r:embed="rId3"/>
                <a:stretch>
                  <a:fillRect l="-1170" t="-3247" b="-38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838FC052-9C23-15A2-67BC-3904C7C15C36}"/>
              </a:ext>
            </a:extLst>
          </p:cNvPr>
          <p:cNvSpPr txBox="1"/>
          <p:nvPr/>
        </p:nvSpPr>
        <p:spPr>
          <a:xfrm>
            <a:off x="1162574" y="3825380"/>
            <a:ext cx="226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Term-</a:t>
            </a:r>
            <a:r>
              <a:rPr lang="de-DE" dirty="0" err="1"/>
              <a:t>frequency</a:t>
            </a:r>
            <a:r>
              <a:rPr lang="de-DE" dirty="0"/>
              <a:t>, e.g. #{t in d}/#{words in d}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01A41CF-855F-F2ED-0E0A-D9BDEF6AFFA9}"/>
              </a:ext>
            </a:extLst>
          </p:cNvPr>
          <p:cNvCxnSpPr>
            <a:stCxn id="7" idx="0"/>
          </p:cNvCxnSpPr>
          <p:nvPr/>
        </p:nvCxnSpPr>
        <p:spPr>
          <a:xfrm flipV="1">
            <a:off x="2292641" y="3112316"/>
            <a:ext cx="802897" cy="7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4DC16010-3B8D-5E2D-B82D-6D1B63B8BF65}"/>
              </a:ext>
            </a:extLst>
          </p:cNvPr>
          <p:cNvSpPr/>
          <p:nvPr/>
        </p:nvSpPr>
        <p:spPr>
          <a:xfrm rot="5400000">
            <a:off x="3977081" y="2835269"/>
            <a:ext cx="401973" cy="10821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58E876-9C90-948A-8EDA-61A1BBD957A6}"/>
              </a:ext>
            </a:extLst>
          </p:cNvPr>
          <p:cNvSpPr txBox="1"/>
          <p:nvPr/>
        </p:nvSpPr>
        <p:spPr>
          <a:xfrm>
            <a:off x="3808602" y="3825380"/>
            <a:ext cx="214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Inverse </a:t>
            </a:r>
            <a:r>
              <a:rPr lang="de-DE" dirty="0" err="1"/>
              <a:t>doc</a:t>
            </a:r>
            <a:r>
              <a:rPr lang="de-DE" dirty="0"/>
              <a:t> </a:t>
            </a:r>
            <a:r>
              <a:rPr lang="de-DE" dirty="0" err="1"/>
              <a:t>freq</a:t>
            </a:r>
            <a:r>
              <a:rPr lang="de-DE" dirty="0"/>
              <a:t>.: #docs/#{docs </a:t>
            </a:r>
            <a:r>
              <a:rPr lang="de-DE" dirty="0" err="1"/>
              <a:t>with</a:t>
            </a:r>
            <a:r>
              <a:rPr lang="de-DE" dirty="0"/>
              <a:t> t}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7107A13-D7A5-866C-F446-13DC1A4944CF}"/>
              </a:ext>
            </a:extLst>
          </p:cNvPr>
          <p:cNvSpPr txBox="1"/>
          <p:nvPr/>
        </p:nvSpPr>
        <p:spPr>
          <a:xfrm>
            <a:off x="10499171" y="2853139"/>
            <a:ext cx="1060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Avg</a:t>
            </a:r>
            <a:r>
              <a:rPr lang="de-DE" sz="1400" dirty="0"/>
              <a:t> #words per </a:t>
            </a:r>
            <a:r>
              <a:rPr lang="de-DE" sz="1400" dirty="0" err="1"/>
              <a:t>doc</a:t>
            </a:r>
            <a:endParaRPr lang="de-DE" sz="14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B67B41D-225B-82AB-ABF3-2DEDE230A73C}"/>
              </a:ext>
            </a:extLst>
          </p:cNvPr>
          <p:cNvCxnSpPr>
            <a:cxnSpLocks/>
          </p:cNvCxnSpPr>
          <p:nvPr/>
        </p:nvCxnSpPr>
        <p:spPr>
          <a:xfrm flipH="1">
            <a:off x="10125512" y="3112316"/>
            <a:ext cx="37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C7B2F67F-866B-BE5A-9842-FA0281A67CED}"/>
              </a:ext>
            </a:extLst>
          </p:cNvPr>
          <p:cNvSpPr txBox="1"/>
          <p:nvPr/>
        </p:nvSpPr>
        <p:spPr>
          <a:xfrm>
            <a:off x="9688672" y="3925651"/>
            <a:ext cx="1247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Frequency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term</a:t>
            </a:r>
            <a:r>
              <a:rPr lang="de-DE" sz="1400" dirty="0"/>
              <a:t> t in all </a:t>
            </a:r>
            <a:r>
              <a:rPr lang="de-DE" sz="1400" dirty="0" err="1"/>
              <a:t>clusters</a:t>
            </a:r>
            <a:endParaRPr lang="de-DE" sz="14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C6659E0-850E-9338-727F-E27F3F7EDB87}"/>
              </a:ext>
            </a:extLst>
          </p:cNvPr>
          <p:cNvCxnSpPr/>
          <p:nvPr/>
        </p:nvCxnSpPr>
        <p:spPr>
          <a:xfrm flipH="1" flipV="1">
            <a:off x="10066789" y="3577346"/>
            <a:ext cx="58723" cy="34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2F24AD0-6935-E1E2-62CB-3A2CEE590504}"/>
              </a:ext>
            </a:extLst>
          </p:cNvPr>
          <p:cNvSpPr txBox="1"/>
          <p:nvPr/>
        </p:nvSpPr>
        <p:spPr>
          <a:xfrm>
            <a:off x="1332191" y="5344660"/>
            <a:ext cx="10029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Generate </a:t>
            </a:r>
            <a:r>
              <a:rPr lang="de-DE" dirty="0" err="1"/>
              <a:t>topic-word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; </a:t>
            </a:r>
          </a:p>
          <a:p>
            <a:r>
              <a:rPr lang="de-DE" dirty="0"/>
              <a:t>Can </a:t>
            </a:r>
            <a:r>
              <a:rPr lang="de-DE" dirty="0" err="1"/>
              <a:t>achieve</a:t>
            </a:r>
            <a:r>
              <a:rPr lang="de-DE" dirty="0"/>
              <a:t> #topics=preset </a:t>
            </a:r>
            <a:r>
              <a:rPr lang="de-DE" dirty="0" err="1"/>
              <a:t>value</a:t>
            </a:r>
            <a:r>
              <a:rPr lang="de-DE" dirty="0"/>
              <a:t> BY </a:t>
            </a:r>
            <a:r>
              <a:rPr lang="de-DE" dirty="0" err="1"/>
              <a:t>merging</a:t>
            </a:r>
            <a:r>
              <a:rPr lang="de-DE" dirty="0"/>
              <a:t> least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similar </a:t>
            </a:r>
            <a:r>
              <a:rPr lang="de-DE" dirty="0" err="1"/>
              <a:t>topic</a:t>
            </a:r>
            <a:r>
              <a:rPr lang="de-DE" dirty="0"/>
              <a:t> (</a:t>
            </a:r>
            <a:r>
              <a:rPr lang="de-DE" dirty="0" err="1"/>
              <a:t>based</a:t>
            </a:r>
            <a:r>
              <a:rPr lang="de-DE" dirty="0"/>
              <a:t> on c-TF-IDF)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2F9FBE89-24E4-4680-7186-6F4A0BD93D72}"/>
              </a:ext>
            </a:extLst>
          </p:cNvPr>
          <p:cNvSpPr/>
          <p:nvPr/>
        </p:nvSpPr>
        <p:spPr>
          <a:xfrm>
            <a:off x="519418" y="5313597"/>
            <a:ext cx="637563" cy="508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66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  <p:bldP spid="12" grpId="0"/>
      <p:bldP spid="13" grpId="0"/>
      <p:bldP spid="17" grpId="0"/>
      <p:bldP spid="20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EBB12-6A3E-B74D-1198-1C9B5D14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Experimental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B4570-D1FC-B0B7-9F1B-6F3D77955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Uses</a:t>
            </a:r>
            <a:r>
              <a:rPr lang="de-DE" dirty="0"/>
              <a:t> OCTIS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algs</a:t>
            </a:r>
            <a:r>
              <a:rPr lang="de-DE" dirty="0"/>
              <a:t> (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preprocessing</a:t>
            </a:r>
            <a:r>
              <a:rPr lang="de-DE" dirty="0"/>
              <a:t>, </a:t>
            </a:r>
            <a:r>
              <a:rPr lang="de-DE" dirty="0" err="1"/>
              <a:t>results</a:t>
            </a:r>
            <a:r>
              <a:rPr lang="de-DE" dirty="0"/>
              <a:t>)</a:t>
            </a:r>
          </a:p>
          <a:p>
            <a:r>
              <a:rPr lang="de-DE" dirty="0"/>
              <a:t>Datasets: 20NewsGroups, </a:t>
            </a:r>
            <a:r>
              <a:rPr lang="de-DE" dirty="0" err="1"/>
              <a:t>BBCNew</a:t>
            </a:r>
            <a:r>
              <a:rPr lang="de-DE" dirty="0"/>
              <a:t> and </a:t>
            </a:r>
            <a:r>
              <a:rPr lang="de-DE" dirty="0" err="1"/>
              <a:t>Trump‘s</a:t>
            </a:r>
            <a:r>
              <a:rPr lang="de-DE" dirty="0"/>
              <a:t> </a:t>
            </a:r>
            <a:r>
              <a:rPr lang="de-DE" dirty="0" err="1"/>
              <a:t>tweets</a:t>
            </a:r>
            <a:endParaRPr lang="de-DE" dirty="0"/>
          </a:p>
          <a:p>
            <a:r>
              <a:rPr lang="de-DE" dirty="0" err="1"/>
              <a:t>Preprocess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: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punctuation</a:t>
            </a:r>
            <a:r>
              <a:rPr lang="de-DE" dirty="0"/>
              <a:t>/</a:t>
            </a:r>
            <a:r>
              <a:rPr lang="de-DE" dirty="0" err="1"/>
              <a:t>stopwords</a:t>
            </a:r>
            <a:r>
              <a:rPr lang="de-DE" dirty="0"/>
              <a:t>/</a:t>
            </a:r>
            <a:r>
              <a:rPr lang="de-DE" dirty="0" err="1"/>
              <a:t>docs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#words &lt; 5, </a:t>
            </a:r>
            <a:r>
              <a:rPr lang="de-DE" dirty="0" err="1"/>
              <a:t>lemmatization</a:t>
            </a:r>
            <a:r>
              <a:rPr lang="de-DE" dirty="0"/>
              <a:t>, </a:t>
            </a:r>
            <a:r>
              <a:rPr lang="de-DE" dirty="0" err="1"/>
              <a:t>lowercase</a:t>
            </a:r>
            <a:r>
              <a:rPr lang="de-DE" dirty="0"/>
              <a:t> all </a:t>
            </a:r>
            <a:r>
              <a:rPr lang="de-DE" dirty="0" err="1"/>
              <a:t>tokens</a:t>
            </a:r>
            <a:endParaRPr lang="de-DE" dirty="0"/>
          </a:p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BERTopic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LMs and LDA, NMF, CTM, Top2Vec</a:t>
            </a:r>
          </a:p>
          <a:p>
            <a:r>
              <a:rPr lang="de-DE" b="1" u="sng" dirty="0"/>
              <a:t>Evaluation:</a:t>
            </a:r>
            <a:r>
              <a:rPr lang="de-DE" dirty="0"/>
              <a:t> </a:t>
            </a:r>
            <a:r>
              <a:rPr lang="de-DE" i="1" dirty="0" err="1"/>
              <a:t>topic</a:t>
            </a:r>
            <a:r>
              <a:rPr lang="de-DE" i="1" dirty="0"/>
              <a:t> </a:t>
            </a:r>
            <a:r>
              <a:rPr lang="de-DE" i="1" dirty="0" err="1"/>
              <a:t>coherence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NPMI [-1,1] and </a:t>
            </a:r>
            <a:r>
              <a:rPr lang="de-DE" i="1" dirty="0" err="1"/>
              <a:t>topic</a:t>
            </a:r>
            <a:r>
              <a:rPr lang="de-DE" i="1" dirty="0"/>
              <a:t> </a:t>
            </a:r>
            <a:r>
              <a:rPr lang="de-DE" i="1" dirty="0" err="1"/>
              <a:t>diversity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topics</a:t>
            </a:r>
            <a:r>
              <a:rPr lang="de-DE" dirty="0"/>
              <a:t> [0,1]</a:t>
            </a:r>
            <a:br>
              <a:rPr lang="de-DE" dirty="0"/>
            </a:br>
            <a:r>
              <a:rPr lang="de-DE" dirty="0"/>
              <a:t>&lt;-&gt;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an </a:t>
            </a:r>
            <a:r>
              <a:rPr lang="de-DE" dirty="0" err="1"/>
              <a:t>indicator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human </a:t>
            </a:r>
            <a:r>
              <a:rPr lang="de-DE" dirty="0" err="1"/>
              <a:t>judgement</a:t>
            </a:r>
            <a:br>
              <a:rPr lang="de-DE" dirty="0"/>
            </a:br>
            <a:r>
              <a:rPr lang="de-DE" dirty="0"/>
              <a:t>&amp;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times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176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226D9-6188-1564-FCEB-13478D0A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#1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41BD44-DC82-EE8A-9F06-C6EFF89A8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42" t="32329" r="32314" b="40763"/>
          <a:stretch/>
        </p:blipFill>
        <p:spPr>
          <a:xfrm>
            <a:off x="3639126" y="237981"/>
            <a:ext cx="7587610" cy="31773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8CC2CDC-4599-DAE2-2F49-74B10B888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49" t="37445" r="20244" b="26162"/>
          <a:stretch/>
        </p:blipFill>
        <p:spPr>
          <a:xfrm>
            <a:off x="3897585" y="3542434"/>
            <a:ext cx="7261900" cy="245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6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226D9-6188-1564-FCEB-13478D0A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#2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FB7DF2-6E23-4AFB-5D31-1D7BBB4E0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6" t="28180" r="24266" b="17895"/>
          <a:stretch/>
        </p:blipFill>
        <p:spPr>
          <a:xfrm>
            <a:off x="1416627" y="1240332"/>
            <a:ext cx="9358745" cy="537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9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2F14C-8086-B096-E3AB-93BC36E8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Strengths</a:t>
            </a:r>
            <a:r>
              <a:rPr lang="de-DE" dirty="0"/>
              <a:t>/</a:t>
            </a:r>
            <a:r>
              <a:rPr lang="de-DE" dirty="0" err="1"/>
              <a:t>Weaknesses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8DE28B0A-58AB-78D4-6007-EF11CFFD5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541564"/>
              </p:ext>
            </p:extLst>
          </p:nvPr>
        </p:nvGraphicFramePr>
        <p:xfrm>
          <a:off x="1520271" y="1575341"/>
          <a:ext cx="8177402" cy="4120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8701">
                  <a:extLst>
                    <a:ext uri="{9D8B030D-6E8A-4147-A177-3AD203B41FA5}">
                      <a16:colId xmlns:a16="http://schemas.microsoft.com/office/drawing/2014/main" val="2090159849"/>
                    </a:ext>
                  </a:extLst>
                </a:gridCol>
                <a:gridCol w="4088701">
                  <a:extLst>
                    <a:ext uri="{9D8B030D-6E8A-4147-A177-3AD203B41FA5}">
                      <a16:colId xmlns:a16="http://schemas.microsoft.com/office/drawing/2014/main" val="1806966812"/>
                    </a:ext>
                  </a:extLst>
                </a:gridCol>
              </a:tblGrid>
              <a:tr h="1154968">
                <a:tc>
                  <a:txBody>
                    <a:bodyPr/>
                    <a:lstStyle/>
                    <a:p>
                      <a:pPr algn="ctr"/>
                      <a:r>
                        <a:rPr lang="de-DE" sz="6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2638"/>
                  </a:ext>
                </a:extLst>
              </a:tr>
              <a:tr h="296581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Competitive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all LMs </a:t>
                      </a:r>
                      <a:r>
                        <a:rPr lang="de-DE" dirty="0" err="1"/>
                        <a:t>used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here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Separation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embedding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representing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topics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Represent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topics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distribution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words</a:t>
                      </a:r>
                      <a:r>
                        <a:rPr lang="de-DE" dirty="0"/>
                        <a:t> (via c-TF-IDF)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Assumes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topic</a:t>
                      </a:r>
                      <a:r>
                        <a:rPr lang="de-DE" dirty="0"/>
                        <a:t> per </a:t>
                      </a:r>
                      <a:r>
                        <a:rPr lang="de-DE" dirty="0" err="1"/>
                        <a:t>document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Topic </a:t>
                      </a:r>
                      <a:r>
                        <a:rPr lang="de-DE" dirty="0" err="1"/>
                        <a:t>representation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„</a:t>
                      </a:r>
                      <a:r>
                        <a:rPr lang="de-DE" dirty="0" err="1"/>
                        <a:t>bag-of-words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approach</a:t>
                      </a:r>
                      <a:r>
                        <a:rPr lang="de-DE" dirty="0"/>
                        <a:t> VS </a:t>
                      </a:r>
                      <a:r>
                        <a:rPr lang="de-DE" dirty="0" err="1"/>
                        <a:t>contextual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representation</a:t>
                      </a:r>
                      <a:br>
                        <a:rPr lang="de-DE" dirty="0"/>
                      </a:br>
                      <a:r>
                        <a:rPr lang="de-DE" dirty="0"/>
                        <a:t>-&gt; </a:t>
                      </a:r>
                      <a:r>
                        <a:rPr lang="de-DE" dirty="0" err="1"/>
                        <a:t>makes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describing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topic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often</a:t>
                      </a:r>
                      <a:r>
                        <a:rPr lang="de-DE" dirty="0"/>
                        <a:t> similar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66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Breitbild</PresentationFormat>
  <Paragraphs>50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Lucida Grande</vt:lpstr>
      <vt:lpstr>Office</vt:lpstr>
      <vt:lpstr>BERTopic</vt:lpstr>
      <vt:lpstr>Motivation</vt:lpstr>
      <vt:lpstr>Algorithm</vt:lpstr>
      <vt:lpstr>Details #1</vt:lpstr>
      <vt:lpstr>Details #2</vt:lpstr>
      <vt:lpstr>Experimental Setup</vt:lpstr>
      <vt:lpstr>Results #1</vt:lpstr>
      <vt:lpstr>Results #2</vt:lpstr>
      <vt:lpstr>Strengths/Weaknesses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BERTopic</dc:title>
  <dc:creator>Ferdinand Kapl</dc:creator>
  <cp:lastModifiedBy> </cp:lastModifiedBy>
  <cp:revision>2</cp:revision>
  <dcterms:created xsi:type="dcterms:W3CDTF">2022-05-10T08:40:41Z</dcterms:created>
  <dcterms:modified xsi:type="dcterms:W3CDTF">2022-05-10T09:38:03Z</dcterms:modified>
</cp:coreProperties>
</file>