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E04BE9-691F-4C6E-85B9-2B39657E42E7}">
  <a:tblStyle styleId="{F3E04BE9-691F-4C6E-85B9-2B39657E42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5fbc18f73_132_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35fbc18f73_132_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5fbc18f73_132_5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35fbc18f73_132_5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5fbc18f73_132_6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35fbc18f73_132_6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5fbc18f73_132_7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35fbc18f73_132_7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47be5a75c_2_6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347be5a75c_2_6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47be5a75c_2_8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347be5a75c_2_8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5fbc18f73_3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35fbc18f73_3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5fbc18f73_136_1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35fbc18f73_136_1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5fbc18f73_136_2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35fbc18f73_136_2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fbc18f73_136_16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35fbc18f73_136_16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5fbc18f73_136_17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35fbc18f73_136_17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5fbc18f73_136_19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35fbc18f73_136_19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5fbc18f73_136_28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35fbc18f73_136_28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5fbc18f73_136_2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35fbc18f73_136_2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5fbc18f73_136_3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35fbc18f73_136_3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5fbc18f73_136_23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35fbc18f73_136_23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5fbc18f73_2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35fbc18f73_2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616e20ba1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3616e20ba1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616e20ba1_1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Best results are really the best except crisis 12 &amp; 20 news;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Unprocessed VS Preprocessed: care for comparing topic_coherence (measured on text so it changes with the used data)</a:t>
            </a:r>
            <a:endParaRPr/>
          </a:p>
        </p:txBody>
      </p:sp>
      <p:sp>
        <p:nvSpPr>
          <p:cNvPr id="341" name="Google Shape;341;g13616e20ba1_1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616e20ba1_1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Preprocessed topic words are more descriptive;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significant drop in word score after the first topic word for some topics;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NO FORESTFIRE Topic</a:t>
            </a:r>
            <a:endParaRPr/>
          </a:p>
        </p:txBody>
      </p:sp>
      <p:sp>
        <p:nvSpPr>
          <p:cNvPr id="350" name="Google Shape;350;g13616e20ba1_1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5fbc18f73_132_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35fbc18f73_132_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616e20ba1_1_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Solution?</a:t>
            </a:r>
            <a:r>
              <a:rPr lang="de-DE"/>
              <a:t> -&gt; Higher number of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>
                <a:solidFill>
                  <a:schemeClr val="dk1"/>
                </a:solidFill>
              </a:rPr>
              <a:t>Same for 20 news:</a:t>
            </a:r>
            <a:r>
              <a:rPr lang="de-DE">
                <a:solidFill>
                  <a:schemeClr val="dk1"/>
                </a:solidFill>
              </a:rPr>
              <a:t> many docs classified as noise and topic words contain many stop words (the, in, of, to, …)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3616e20ba1_1_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616e20ba1_1_8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3616e20ba1_1_8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616e20ba1_1_9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3616e20ba1_1_9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616e20ba1_1_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Same for Crisis 1:</a:t>
            </a:r>
            <a:r>
              <a:rPr lang="de-DE">
                <a:solidFill>
                  <a:schemeClr val="dk1"/>
                </a:solidFill>
              </a:rPr>
              <a:t> many docs classified as noise, but topic words not as bad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13616e20ba1_1_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616e20ba1_1_5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Solution? -&gt; Higher number of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13616e20ba1_1_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5fbc18f73_136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35fbc18f73_136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616e20ba1_1_1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Solution? -&gt; Higher number of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3616e20ba1_1_1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616e20ba1_1_1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3616e20ba1_1_1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3616e20ba1_1_10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13616e20ba1_1_10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5fbc18f73_136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35fbc18f73_136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fbc18f73_132_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35fbc18f73_132_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5fbc18f73_136_29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35fbc18f73_136_29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5fbc18f73_132_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35fbc18f73_132_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e075c57a_7_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35e075c57a_7_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5fbc18f73_2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35fbc18f73_2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5fbc18f73_132_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35fbc18f73_132_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8960" y="1978560"/>
            <a:ext cx="8508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318960" y="2643840"/>
            <a:ext cx="8508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896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892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318960" y="264384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8920" y="264384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8960" y="197856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196080" y="197856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72840" y="197856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318960" y="264384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196080" y="264384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72840" y="2643840"/>
            <a:ext cx="2739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8960" y="1978560"/>
            <a:ext cx="415188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8920" y="1978560"/>
            <a:ext cx="415188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318960" y="994320"/>
            <a:ext cx="8508600" cy="190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1896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8920" y="1978560"/>
            <a:ext cx="415188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318960" y="264384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18960" y="1978560"/>
            <a:ext cx="415188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892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8920" y="264384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896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8920" y="1978560"/>
            <a:ext cx="415188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318960" y="2643840"/>
            <a:ext cx="850860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347680" y="6408360"/>
            <a:ext cx="574920" cy="35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1040" y="6473160"/>
            <a:ext cx="7829280" cy="38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Relationship Id="rId4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9.png"/><Relationship Id="rId4" Type="http://schemas.openxmlformats.org/officeDocument/2006/relationships/image" Target="../media/image53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8.png"/><Relationship Id="rId4" Type="http://schemas.openxmlformats.org/officeDocument/2006/relationships/image" Target="../media/image6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Relationship Id="rId4" Type="http://schemas.openxmlformats.org/officeDocument/2006/relationships/image" Target="../media/image6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18960" y="1978560"/>
            <a:ext cx="8508600" cy="19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 Lab Course, SS22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22.06.2022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“</a:t>
            </a:r>
            <a:r>
              <a:rPr lang="de-DE" sz="3000">
                <a:solidFill>
                  <a:schemeClr val="dk1"/>
                </a:solidFill>
              </a:rPr>
              <a:t>Strax” — </a:t>
            </a:r>
            <a:r>
              <a:rPr lang="de-DE" sz="3000"/>
              <a:t>Advancements in Topic Modeling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M_Glockenturm.tif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6960" y="3051360"/>
            <a:ext cx="3891960" cy="33969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37675" y="5219275"/>
            <a:ext cx="39486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Berk Sudan, Ferdinand Kapl, Yuyin Lang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LDA/NMF on crisis dataset 12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Topic-Word Output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318960" y="4275464"/>
            <a:ext cx="622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NMF: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318960" y="2032458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495" y="2173120"/>
            <a:ext cx="6289051" cy="178676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4468301" y="2571894"/>
            <a:ext cx="645639" cy="26741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303339" y="2911105"/>
            <a:ext cx="471532" cy="26741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4487155" y="3266042"/>
            <a:ext cx="892288" cy="26741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4114795" y="3621548"/>
            <a:ext cx="645639" cy="26741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495" y="4424646"/>
            <a:ext cx="6457320" cy="186443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4199621" y="4847137"/>
            <a:ext cx="658075" cy="23263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4392873" y="5553988"/>
            <a:ext cx="470054" cy="23263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4388160" y="5201919"/>
            <a:ext cx="911182" cy="23263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4571976" y="5915647"/>
            <a:ext cx="643614" cy="23263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LDA/NMF on crisis dataset 12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Documents in topics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693" y="2123761"/>
            <a:ext cx="2808108" cy="455766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620617" y="2041885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4382583" y="2041885"/>
            <a:ext cx="622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NMF: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350" y="2142615"/>
            <a:ext cx="2612215" cy="44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867" y="2182934"/>
            <a:ext cx="8088580" cy="179398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LDA/NMF on 20 News Dataset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Doc-Topic Output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867" y="4210111"/>
            <a:ext cx="8069344" cy="183701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318960" y="4039794"/>
            <a:ext cx="622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NMF: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318960" y="2032458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LDA/NMF on 20 News Dataset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Topic-Word Output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5358966" y="1430206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very informative :(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649" y="1972861"/>
            <a:ext cx="54387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318960" y="4275464"/>
            <a:ext cx="622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NMF: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318960" y="2032458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798" y="4398576"/>
            <a:ext cx="53244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NMF on 20 News Dataset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Documents in topics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50" y="1916348"/>
            <a:ext cx="2762250" cy="190970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426" y="1702100"/>
            <a:ext cx="2762250" cy="1457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435" y="3292481"/>
            <a:ext cx="2762250" cy="1524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7149" y="4241149"/>
            <a:ext cx="2762250" cy="1457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57425" y="4947451"/>
            <a:ext cx="2762250" cy="13947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7"/>
          <p:cNvSpPr/>
          <p:nvPr/>
        </p:nvSpPr>
        <p:spPr>
          <a:xfrm>
            <a:off x="499353" y="2106232"/>
            <a:ext cx="472200" cy="793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499350" y="4408925"/>
            <a:ext cx="472200" cy="735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7349949" y="1949837"/>
            <a:ext cx="252900" cy="399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7182372" y="3581200"/>
            <a:ext cx="375000" cy="4101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7210912" y="5182882"/>
            <a:ext cx="346200" cy="372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NMF on 20 News Dataset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Documents in topics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68" y="2205282"/>
            <a:ext cx="2981325" cy="1485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368" y="4208233"/>
            <a:ext cx="3019425" cy="15335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5460" y="2481252"/>
            <a:ext cx="3009900" cy="18954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2722950" y="2847000"/>
            <a:ext cx="3698100" cy="1164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Top2Vec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Top2Vec - Available Parameters</a:t>
            </a: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637550" y="2058025"/>
            <a:ext cx="78714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 sz="1800">
                <a:solidFill>
                  <a:schemeClr val="dk1"/>
                </a:solidFill>
              </a:rPr>
              <a:t>Dataset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 sz="1800">
                <a:solidFill>
                  <a:schemeClr val="dk1"/>
                </a:solidFill>
              </a:rPr>
              <a:t>Minimum Topic Words: </a:t>
            </a:r>
            <a:r>
              <a:rPr lang="de-DE" sz="1800">
                <a:solidFill>
                  <a:schemeClr val="dk1"/>
                </a:solidFill>
              </a:rPr>
              <a:t>Depends on corpus size and its vocabulary.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 sz="1800">
                <a:solidFill>
                  <a:schemeClr val="dk1"/>
                </a:solidFill>
              </a:rPr>
              <a:t>Embedding Model: </a:t>
            </a:r>
            <a:r>
              <a:rPr lang="de-DE" sz="1800">
                <a:solidFill>
                  <a:schemeClr val="dk1"/>
                </a:solidFill>
              </a:rPr>
              <a:t>8 models tested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 sz="1800">
                <a:solidFill>
                  <a:schemeClr val="dk1"/>
                </a:solidFill>
              </a:rPr>
              <a:t>umap_args: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de-DE" sz="1800">
                <a:solidFill>
                  <a:schemeClr val="dk1"/>
                </a:solidFill>
              </a:rPr>
              <a:t># of Neighbours  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de-DE" sz="1800">
                <a:solidFill>
                  <a:schemeClr val="dk1"/>
                </a:solidFill>
              </a:rPr>
              <a:t># of Components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de-DE" sz="1800">
                <a:solidFill>
                  <a:schemeClr val="dk1"/>
                </a:solidFill>
              </a:rPr>
              <a:t>Distance Metric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 sz="1800">
                <a:solidFill>
                  <a:schemeClr val="dk1"/>
                </a:solidFill>
              </a:rPr>
              <a:t>hdbscan_args: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de-DE" sz="1800">
                <a:solidFill>
                  <a:schemeClr val="dk1"/>
                </a:solidFill>
              </a:rPr>
              <a:t>Minimum Cluster Size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de-DE" sz="1800">
                <a:solidFill>
                  <a:schemeClr val="dk1"/>
                </a:solidFill>
              </a:rPr>
              <a:t>Distance Metric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de-DE" sz="1800">
                <a:solidFill>
                  <a:schemeClr val="dk1"/>
                </a:solidFill>
              </a:rPr>
              <a:t>Cluster Selection Method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de-DE" sz="1800">
                <a:solidFill>
                  <a:schemeClr val="dk1"/>
                </a:solidFill>
              </a:rPr>
              <a:t>Number of Topics: </a:t>
            </a:r>
            <a:r>
              <a:rPr lang="de-DE" sz="1800">
                <a:solidFill>
                  <a:schemeClr val="dk1"/>
                </a:solidFill>
              </a:rPr>
              <a:t>To force Topic Reduction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Top2Vec - Topic Assignments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00" y="1981738"/>
            <a:ext cx="7674050" cy="19767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4">
            <a:alphaModFix/>
          </a:blip>
          <a:srcRect b="0" l="0" r="36317" t="0"/>
          <a:stretch/>
        </p:blipFill>
        <p:spPr>
          <a:xfrm>
            <a:off x="1877070" y="4155800"/>
            <a:ext cx="5392374" cy="1562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0" name="Google Shape;240;p31"/>
          <p:cNvSpPr txBox="1"/>
          <p:nvPr/>
        </p:nvSpPr>
        <p:spPr>
          <a:xfrm>
            <a:off x="318950" y="6282175"/>
            <a:ext cx="78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Assignment Score:</a:t>
            </a:r>
            <a:r>
              <a:rPr lang="de-DE" sz="1800">
                <a:solidFill>
                  <a:schemeClr val="dk1"/>
                </a:solidFill>
              </a:rPr>
              <a:t> The cosine similarity of the document and topic vector.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6302650" y="2514625"/>
            <a:ext cx="472200" cy="1381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4423750" y="4522899"/>
            <a:ext cx="673200" cy="1194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318950" y="59151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Parameters:</a:t>
            </a:r>
            <a:r>
              <a:rPr lang="de-DE" sz="1800">
                <a:solidFill>
                  <a:schemeClr val="dk1"/>
                </a:solidFill>
              </a:rPr>
              <a:t> Embedding=”universal-sentence-encoder-large”, Data=”CRISIS-12”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Top2Vec - Topic Assignments Pt. 2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 rotWithShape="1">
          <a:blip r:embed="rId3">
            <a:alphaModFix/>
          </a:blip>
          <a:srcRect b="0" l="0" r="-482" t="8667"/>
          <a:stretch/>
        </p:blipFill>
        <p:spPr>
          <a:xfrm>
            <a:off x="338150" y="2087225"/>
            <a:ext cx="8508599" cy="16529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32"/>
          <p:cNvPicPr preferRelativeResize="0"/>
          <p:nvPr/>
        </p:nvPicPr>
        <p:blipFill rotWithShape="1">
          <a:blip r:embed="rId4">
            <a:alphaModFix/>
          </a:blip>
          <a:srcRect b="0" l="0" r="-482" t="8667"/>
          <a:stretch/>
        </p:blipFill>
        <p:spPr>
          <a:xfrm>
            <a:off x="338150" y="4245924"/>
            <a:ext cx="8508599" cy="16529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32"/>
          <p:cNvSpPr/>
          <p:nvPr/>
        </p:nvSpPr>
        <p:spPr>
          <a:xfrm>
            <a:off x="6222100" y="4614949"/>
            <a:ext cx="673200" cy="1194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6327900" y="2484449"/>
            <a:ext cx="673200" cy="1194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318950" y="6282175"/>
            <a:ext cx="78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Assignment Score:</a:t>
            </a:r>
            <a:r>
              <a:rPr lang="de-DE" sz="1800">
                <a:solidFill>
                  <a:schemeClr val="dk1"/>
                </a:solidFill>
              </a:rPr>
              <a:t> The cosine similarity of the document and topic vector.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318950" y="59151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Parameters:</a:t>
            </a:r>
            <a:r>
              <a:rPr lang="de-DE" sz="1800">
                <a:solidFill>
                  <a:schemeClr val="dk1"/>
                </a:solidFill>
              </a:rPr>
              <a:t> Embedding=”universal-sentence-encoder-large”, Data=”CRISIS-12”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7700" y="1891354"/>
            <a:ext cx="8508600" cy="3959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 Exploration (Milestone #1)</a:t>
            </a:r>
            <a:endParaRPr/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</a:t>
            </a:r>
            <a:r>
              <a:rPr lang="de-DE" sz="2200"/>
              <a:t>S</a:t>
            </a: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teps (Milestone #2)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 (Milestone #3 &amp; </a:t>
            </a:r>
            <a:r>
              <a:rPr lang="de-DE" sz="2200">
                <a:solidFill>
                  <a:schemeClr val="dk1"/>
                </a:solidFill>
              </a:rPr>
              <a:t>#</a:t>
            </a: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with </a:t>
            </a:r>
            <a:r>
              <a:rPr lang="de-DE" sz="2200"/>
              <a:t>E</a:t>
            </a: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valuation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1" marL="9144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de-D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LDA/NMF</a:t>
            </a:r>
            <a:endParaRPr/>
          </a:p>
          <a:p>
            <a:pPr indent="-342900" lvl="1" marL="91440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Top2Vec &amp; Visualization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1" marL="9144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>
                <a:solidFill>
                  <a:schemeClr val="dk1"/>
                </a:solidFill>
              </a:rPr>
              <a:t>BERTopic &amp; Visualization</a:t>
            </a:r>
            <a:endParaRPr/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de-DE" sz="2200"/>
              <a:t>Comparison</a:t>
            </a:r>
            <a:r>
              <a:rPr lang="de-D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(Milestone #6)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SzPts val="2200"/>
              <a:buChar char="●"/>
            </a:pPr>
            <a:r>
              <a:rPr lang="de-DE" sz="2200"/>
              <a:t>Road Map</a:t>
            </a:r>
            <a:endParaRPr sz="2200"/>
          </a:p>
          <a:p>
            <a:pPr indent="-2282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Top2Vec - Evaluation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 b="3512" l="0" r="1097" t="0"/>
          <a:stretch/>
        </p:blipFill>
        <p:spPr>
          <a:xfrm>
            <a:off x="458725" y="1513875"/>
            <a:ext cx="3908400" cy="40489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p33"/>
          <p:cNvSpPr/>
          <p:nvPr/>
        </p:nvSpPr>
        <p:spPr>
          <a:xfrm rot="10800000">
            <a:off x="3704450" y="1621325"/>
            <a:ext cx="525900" cy="229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/>
          <p:nvPr/>
        </p:nvSpPr>
        <p:spPr>
          <a:xfrm rot="10800000">
            <a:off x="3766925" y="2733450"/>
            <a:ext cx="500700" cy="229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3"/>
          <p:cNvSpPr/>
          <p:nvPr/>
        </p:nvSpPr>
        <p:spPr>
          <a:xfrm rot="10800000">
            <a:off x="3783125" y="3663775"/>
            <a:ext cx="484500" cy="229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/>
          <p:nvPr/>
        </p:nvSpPr>
        <p:spPr>
          <a:xfrm rot="10800000">
            <a:off x="3820500" y="4724800"/>
            <a:ext cx="381900" cy="229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5497575" y="3663775"/>
            <a:ext cx="24507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D</a:t>
            </a:r>
            <a:r>
              <a:rPr b="1" lang="de-DE"/>
              <a:t>iversity Score    :</a:t>
            </a:r>
            <a:r>
              <a:rPr lang="de-DE"/>
              <a:t> 0.5500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Coherence </a:t>
            </a:r>
            <a:r>
              <a:rPr b="1" lang="de-DE">
                <a:solidFill>
                  <a:schemeClr val="dk1"/>
                </a:solidFill>
              </a:rPr>
              <a:t>Score</a:t>
            </a:r>
            <a:r>
              <a:rPr b="1" lang="de-DE"/>
              <a:t>: </a:t>
            </a:r>
            <a:r>
              <a:rPr lang="de-DE"/>
              <a:t>0.4860</a:t>
            </a:r>
            <a:endParaRPr/>
          </a:p>
        </p:txBody>
      </p:sp>
      <p:sp>
        <p:nvSpPr>
          <p:cNvPr id="268" name="Google Shape;268;p33"/>
          <p:cNvSpPr txBox="1"/>
          <p:nvPr/>
        </p:nvSpPr>
        <p:spPr>
          <a:xfrm>
            <a:off x="318950" y="6282175"/>
            <a:ext cx="78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Assignment Score:</a:t>
            </a:r>
            <a:r>
              <a:rPr lang="de-DE" sz="1800">
                <a:solidFill>
                  <a:schemeClr val="dk1"/>
                </a:solidFill>
              </a:rPr>
              <a:t> The cosine similarity of the document and topic vector.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318950" y="59151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Parameters:</a:t>
            </a:r>
            <a:r>
              <a:rPr lang="de-DE" sz="1800">
                <a:solidFill>
                  <a:schemeClr val="dk1"/>
                </a:solidFill>
              </a:rPr>
              <a:t> Embedding=”universal-sentence-encoder-large”, Data=”CRISIS-12”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Top2Vec - Visualization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50" y="1815375"/>
            <a:ext cx="4010321" cy="390958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34"/>
          <p:cNvPicPr preferRelativeResize="0"/>
          <p:nvPr/>
        </p:nvPicPr>
        <p:blipFill rotWithShape="1">
          <a:blip r:embed="rId4">
            <a:alphaModFix/>
          </a:blip>
          <a:srcRect b="15821" l="628" r="53823" t="23351"/>
          <a:stretch/>
        </p:blipFill>
        <p:spPr>
          <a:xfrm>
            <a:off x="4601875" y="1910200"/>
            <a:ext cx="4165125" cy="18076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34"/>
          <p:cNvPicPr preferRelativeResize="0"/>
          <p:nvPr/>
        </p:nvPicPr>
        <p:blipFill rotWithShape="1">
          <a:blip r:embed="rId4">
            <a:alphaModFix/>
          </a:blip>
          <a:srcRect b="17232" l="46850" r="7598" t="21940"/>
          <a:stretch/>
        </p:blipFill>
        <p:spPr>
          <a:xfrm>
            <a:off x="4601863" y="3819350"/>
            <a:ext cx="4165125" cy="18076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34"/>
          <p:cNvSpPr txBox="1"/>
          <p:nvPr/>
        </p:nvSpPr>
        <p:spPr>
          <a:xfrm>
            <a:off x="318950" y="6282175"/>
            <a:ext cx="78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Word Score:</a:t>
            </a:r>
            <a:r>
              <a:rPr lang="de-DE" sz="1800">
                <a:solidFill>
                  <a:schemeClr val="dk1"/>
                </a:solidFill>
              </a:rPr>
              <a:t> The cosine similarity of the document and topic word.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318950" y="59151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Parameters:</a:t>
            </a:r>
            <a:r>
              <a:rPr lang="de-DE" sz="1800">
                <a:solidFill>
                  <a:schemeClr val="dk1"/>
                </a:solidFill>
              </a:rPr>
              <a:t> Embedding=”universal-sentence-encoder-large”, Data=”CRISIS-12”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Top2Vec - Evaluation - 20News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551" y="2416963"/>
            <a:ext cx="2345949" cy="20240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8" name="Google Shape;2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150" y="2241486"/>
            <a:ext cx="2228850" cy="237499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" name="Google Shape;289;p35"/>
          <p:cNvPicPr preferRelativeResize="0"/>
          <p:nvPr/>
        </p:nvPicPr>
        <p:blipFill rotWithShape="1">
          <a:blip r:embed="rId5">
            <a:alphaModFix/>
          </a:blip>
          <a:srcRect b="0" l="0" r="4150" t="0"/>
          <a:stretch/>
        </p:blipFill>
        <p:spPr>
          <a:xfrm>
            <a:off x="209550" y="2314575"/>
            <a:ext cx="2809875" cy="22288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35"/>
          <p:cNvSpPr/>
          <p:nvPr/>
        </p:nvSpPr>
        <p:spPr>
          <a:xfrm rot="10800000">
            <a:off x="233299" y="2498250"/>
            <a:ext cx="2762400" cy="434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5"/>
          <p:cNvSpPr/>
          <p:nvPr/>
        </p:nvSpPr>
        <p:spPr>
          <a:xfrm rot="10800000">
            <a:off x="3347900" y="2553800"/>
            <a:ext cx="2343300" cy="658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"/>
          <p:cNvSpPr/>
          <p:nvPr/>
        </p:nvSpPr>
        <p:spPr>
          <a:xfrm rot="10800000">
            <a:off x="6145325" y="2386425"/>
            <a:ext cx="2220000" cy="710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318950" y="60635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Observation:</a:t>
            </a:r>
            <a:r>
              <a:rPr lang="de-DE" sz="1800">
                <a:solidFill>
                  <a:schemeClr val="dk1"/>
                </a:solidFill>
              </a:rPr>
              <a:t> Similar labels in the same topic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3347900" y="4987750"/>
            <a:ext cx="24507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Diversity Score    :</a:t>
            </a:r>
            <a:r>
              <a:rPr lang="de-DE"/>
              <a:t> </a:t>
            </a:r>
            <a:r>
              <a:rPr lang="de-DE"/>
              <a:t>0.8750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Coherence </a:t>
            </a:r>
            <a:r>
              <a:rPr b="1" lang="de-DE">
                <a:solidFill>
                  <a:schemeClr val="dk1"/>
                </a:solidFill>
              </a:rPr>
              <a:t>Score</a:t>
            </a:r>
            <a:r>
              <a:rPr b="1" lang="de-DE"/>
              <a:t>: </a:t>
            </a:r>
            <a:r>
              <a:rPr lang="de-DE"/>
              <a:t>0.3797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Top2Vec - Visualization - 20News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6"/>
          <p:cNvPicPr preferRelativeResize="0"/>
          <p:nvPr/>
        </p:nvPicPr>
        <p:blipFill rotWithShape="1">
          <a:blip r:embed="rId3">
            <a:alphaModFix/>
          </a:blip>
          <a:srcRect b="41199" l="990" r="3743" t="23626"/>
          <a:stretch/>
        </p:blipFill>
        <p:spPr>
          <a:xfrm>
            <a:off x="1019975" y="1845350"/>
            <a:ext cx="7106550" cy="385746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36"/>
          <p:cNvSpPr/>
          <p:nvPr/>
        </p:nvSpPr>
        <p:spPr>
          <a:xfrm rot="10800000">
            <a:off x="6094053" y="1934241"/>
            <a:ext cx="1796400" cy="1796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/>
          <p:nvPr/>
        </p:nvSpPr>
        <p:spPr>
          <a:xfrm rot="10800000">
            <a:off x="6218525" y="3916050"/>
            <a:ext cx="1723200" cy="1751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318950" y="60635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Observation</a:t>
            </a:r>
            <a:r>
              <a:rPr b="1" lang="de-DE" sz="1800">
                <a:solidFill>
                  <a:schemeClr val="dk1"/>
                </a:solidFill>
              </a:rPr>
              <a:t>:</a:t>
            </a:r>
            <a:r>
              <a:rPr lang="de-DE" sz="1800">
                <a:solidFill>
                  <a:schemeClr val="dk1"/>
                </a:solidFill>
              </a:rPr>
              <a:t> Similar words in the same topic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Top2Vec - Visualization - 20News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662950" y="5634950"/>
            <a:ext cx="32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universal-sentence-encoder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50" y="1641863"/>
            <a:ext cx="3979000" cy="387906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3" name="Google Shape;3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546" y="1641871"/>
            <a:ext cx="3979000" cy="38790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4" name="Google Shape;314;p37"/>
          <p:cNvSpPr txBox="1"/>
          <p:nvPr/>
        </p:nvSpPr>
        <p:spPr>
          <a:xfrm>
            <a:off x="5191550" y="5634950"/>
            <a:ext cx="32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all-MiniLM-L6-v2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Top2Vec - Initial Comparison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1" name="Google Shape;321;p38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{F3E04BE9-691F-4C6E-85B9-2B39657E42E7}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chemeClr val="lt1"/>
                          </a:solidFill>
                          <a:highlight>
                            <a:srgbClr val="20124D"/>
                          </a:highlight>
                        </a:rPr>
                        <a:t>Data</a:t>
                      </a:r>
                      <a:endParaRPr sz="1500">
                        <a:solidFill>
                          <a:schemeClr val="lt1"/>
                        </a:solidFill>
                        <a:highlight>
                          <a:srgbClr val="20124D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chemeClr val="lt1"/>
                          </a:solidFill>
                          <a:highlight>
                            <a:srgbClr val="20124D"/>
                          </a:highlight>
                        </a:rPr>
                        <a:t>Embedding Model</a:t>
                      </a:r>
                      <a:endParaRPr sz="1500">
                        <a:solidFill>
                          <a:schemeClr val="lt1"/>
                        </a:solidFill>
                        <a:highlight>
                          <a:srgbClr val="20124D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chemeClr val="lt1"/>
                          </a:solidFill>
                          <a:highlight>
                            <a:srgbClr val="20124D"/>
                          </a:highlight>
                        </a:rPr>
                        <a:t>Diversity Score</a:t>
                      </a:r>
                      <a:endParaRPr sz="1500">
                        <a:solidFill>
                          <a:schemeClr val="lt1"/>
                        </a:solidFill>
                        <a:highlight>
                          <a:srgbClr val="20124D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chemeClr val="lt1"/>
                          </a:solidFill>
                          <a:highlight>
                            <a:srgbClr val="20124D"/>
                          </a:highlight>
                        </a:rPr>
                        <a:t>Coherence</a:t>
                      </a:r>
                      <a:r>
                        <a:rPr lang="de-DE" sz="1500">
                          <a:solidFill>
                            <a:schemeClr val="lt1"/>
                          </a:solidFill>
                          <a:highlight>
                            <a:srgbClr val="20124D"/>
                          </a:highlight>
                        </a:rPr>
                        <a:t> Score</a:t>
                      </a:r>
                      <a:endParaRPr sz="1500">
                        <a:solidFill>
                          <a:schemeClr val="lt1"/>
                        </a:solidFill>
                        <a:highlight>
                          <a:srgbClr val="20124D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CRISIS-12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universal-sentence-encoder-large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0.5500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0.4860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CRISIS-12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all-MiniLM-L6-v2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0.3783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20news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all-MiniLM-L6-v2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0.8750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0.3797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20news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universal-sentence-encoder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0.8650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0.3757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38"/>
          <p:cNvSpPr txBox="1"/>
          <p:nvPr/>
        </p:nvSpPr>
        <p:spPr>
          <a:xfrm>
            <a:off x="318950" y="60635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Also</a:t>
            </a:r>
            <a:r>
              <a:rPr b="1" lang="de-DE" sz="1800">
                <a:solidFill>
                  <a:schemeClr val="dk1"/>
                </a:solidFill>
              </a:rPr>
              <a:t>:</a:t>
            </a:r>
            <a:r>
              <a:rPr lang="de-DE" sz="1800">
                <a:solidFill>
                  <a:schemeClr val="dk1"/>
                </a:solidFill>
              </a:rPr>
              <a:t> In small text, more irrelevant topic words due to sparsity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2380650" y="2847000"/>
            <a:ext cx="4382700" cy="1164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BERTopic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40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BERTopic - Experiments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u="sng"/>
              <a:t>So far:</a:t>
            </a:r>
            <a:r>
              <a:rPr lang="de-DE"/>
              <a:t> four embedding models and the three datasets with &amp; without preprocessed crisis datasets</a:t>
            </a:r>
            <a:endParaRPr/>
          </a:p>
        </p:txBody>
      </p:sp>
      <p:sp>
        <p:nvSpPr>
          <p:cNvPr id="335" name="Google Shape;335;p40"/>
          <p:cNvSpPr txBox="1"/>
          <p:nvPr/>
        </p:nvSpPr>
        <p:spPr>
          <a:xfrm>
            <a:off x="318950" y="60635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Often:</a:t>
            </a:r>
            <a:r>
              <a:rPr lang="de-DE" sz="1800">
                <a:solidFill>
                  <a:schemeClr val="dk1"/>
                </a:solidFill>
              </a:rPr>
              <a:t> No clear winner and performances are close (care: only one run)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36" name="Google Shape;3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50" y="2555138"/>
            <a:ext cx="7044700" cy="23706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" name="Google Shape;337;p40"/>
          <p:cNvSpPr/>
          <p:nvPr/>
        </p:nvSpPr>
        <p:spPr>
          <a:xfrm rot="10800000">
            <a:off x="5421325" y="3140925"/>
            <a:ext cx="696600" cy="263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0"/>
          <p:cNvSpPr/>
          <p:nvPr/>
        </p:nvSpPr>
        <p:spPr>
          <a:xfrm rot="10800000">
            <a:off x="6935525" y="4033475"/>
            <a:ext cx="978300" cy="268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BERTopic - Experiments: Best Results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345" name="Google Shape;345;p41"/>
          <p:cNvSpPr txBox="1"/>
          <p:nvPr/>
        </p:nvSpPr>
        <p:spPr>
          <a:xfrm>
            <a:off x="318950" y="60635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Again</a:t>
            </a:r>
            <a:r>
              <a:rPr b="1" lang="de-DE" sz="1800">
                <a:solidFill>
                  <a:schemeClr val="dk1"/>
                </a:solidFill>
              </a:rPr>
              <a:t>:</a:t>
            </a:r>
            <a:r>
              <a:rPr lang="de-DE" sz="1800">
                <a:solidFill>
                  <a:schemeClr val="dk1"/>
                </a:solidFill>
              </a:rPr>
              <a:t> No clear winner         Different embeddings achieve best results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6" name="Google Shape;346;p41"/>
          <p:cNvSpPr/>
          <p:nvPr/>
        </p:nvSpPr>
        <p:spPr>
          <a:xfrm>
            <a:off x="2871475" y="6195725"/>
            <a:ext cx="404700" cy="1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 b="3166" l="0" r="1419" t="0"/>
          <a:stretch/>
        </p:blipFill>
        <p:spPr>
          <a:xfrm>
            <a:off x="552475" y="2290050"/>
            <a:ext cx="7924625" cy="2578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50" y="1499875"/>
            <a:ext cx="7433925" cy="24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2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BERTopic - Compare Best Results on Crisis 12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355" name="Google Shape;355;p42"/>
          <p:cNvSpPr txBox="1"/>
          <p:nvPr/>
        </p:nvSpPr>
        <p:spPr>
          <a:xfrm>
            <a:off x="318950" y="60635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Impression:</a:t>
            </a:r>
            <a:r>
              <a:rPr lang="de-DE" sz="1800">
                <a:solidFill>
                  <a:schemeClr val="dk1"/>
                </a:solidFill>
              </a:rPr>
              <a:t> Topic words for the preprocessed version are more descriptive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56" name="Google Shape;3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12" y="3436750"/>
            <a:ext cx="7433990" cy="24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2"/>
          <p:cNvSpPr txBox="1"/>
          <p:nvPr/>
        </p:nvSpPr>
        <p:spPr>
          <a:xfrm>
            <a:off x="7617800" y="2486625"/>
            <a:ext cx="1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Unprocessed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Crisis 12</a:t>
            </a:r>
            <a:endParaRPr/>
          </a:p>
        </p:txBody>
      </p:sp>
      <p:sp>
        <p:nvSpPr>
          <p:cNvPr id="358" name="Google Shape;358;p42"/>
          <p:cNvSpPr txBox="1"/>
          <p:nvPr/>
        </p:nvSpPr>
        <p:spPr>
          <a:xfrm>
            <a:off x="7617800" y="4420675"/>
            <a:ext cx="1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Prep</a:t>
            </a:r>
            <a:r>
              <a:rPr lang="de-DE"/>
              <a:t>rocessed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Crisis 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 Exploration (Milestone # 1)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 dataset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946" y="1635215"/>
            <a:ext cx="5524106" cy="30618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 rot="5400000">
            <a:off x="4410416" y="4502749"/>
            <a:ext cx="3231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946" y="4962841"/>
            <a:ext cx="5486014" cy="10326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 rot="5400000">
            <a:off x="4391370" y="6015258"/>
            <a:ext cx="3231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809945" y="2237192"/>
            <a:ext cx="5486014" cy="41004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809946" y="4926001"/>
            <a:ext cx="5486014" cy="55314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BERTopic - Results on Crisis 12: Doc Distribution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365" name="Google Shape;365;p43"/>
          <p:cNvSpPr txBox="1"/>
          <p:nvPr/>
        </p:nvSpPr>
        <p:spPr>
          <a:xfrm>
            <a:off x="318950" y="60635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Problem</a:t>
            </a:r>
            <a:r>
              <a:rPr b="1" lang="de-DE" sz="1800">
                <a:solidFill>
                  <a:schemeClr val="dk1"/>
                </a:solidFill>
              </a:rPr>
              <a:t>:</a:t>
            </a:r>
            <a:r>
              <a:rPr lang="de-DE" sz="1800">
                <a:solidFill>
                  <a:schemeClr val="dk1"/>
                </a:solidFill>
              </a:rPr>
              <a:t> Many docs classified as “noise” (especially for unprocessed dataset)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7617800" y="2486625"/>
            <a:ext cx="1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Unprocessed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Crisis 12</a:t>
            </a:r>
            <a:endParaRPr/>
          </a:p>
        </p:txBody>
      </p:sp>
      <p:sp>
        <p:nvSpPr>
          <p:cNvPr id="367" name="Google Shape;367;p43"/>
          <p:cNvSpPr txBox="1"/>
          <p:nvPr/>
        </p:nvSpPr>
        <p:spPr>
          <a:xfrm>
            <a:off x="7617800" y="4420675"/>
            <a:ext cx="1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Preprocessed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Crisis 12</a:t>
            </a:r>
            <a:endParaRPr/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188" y="1717749"/>
            <a:ext cx="3409825" cy="19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189" y="3720100"/>
            <a:ext cx="3826125" cy="18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BERTopic - Results on Crisis 12: Documents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376" name="Google Shape;376;p44"/>
          <p:cNvSpPr txBox="1"/>
          <p:nvPr/>
        </p:nvSpPr>
        <p:spPr>
          <a:xfrm>
            <a:off x="7568450" y="3121200"/>
            <a:ext cx="1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Unprocessed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Crisis 12</a:t>
            </a:r>
            <a:endParaRPr/>
          </a:p>
        </p:txBody>
      </p:sp>
      <p:pic>
        <p:nvPicPr>
          <p:cNvPr id="377" name="Google Shape;3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50" y="1657980"/>
            <a:ext cx="69437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50" y="2797742"/>
            <a:ext cx="41814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700" y="3956576"/>
            <a:ext cx="7391949" cy="8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700" y="5176701"/>
            <a:ext cx="8508599" cy="1032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BERTopic - Results on Crisis 12: Documents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387" name="Google Shape;387;p45"/>
          <p:cNvSpPr txBox="1"/>
          <p:nvPr/>
        </p:nvSpPr>
        <p:spPr>
          <a:xfrm>
            <a:off x="7677000" y="3572075"/>
            <a:ext cx="1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</a:t>
            </a:r>
            <a:r>
              <a:rPr lang="de-DE"/>
              <a:t>processed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Crisis 12</a:t>
            </a:r>
            <a:endParaRPr/>
          </a:p>
        </p:txBody>
      </p:sp>
      <p:pic>
        <p:nvPicPr>
          <p:cNvPr id="388" name="Google Shape;3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00" y="1855900"/>
            <a:ext cx="7348199" cy="37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46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BERTopic - Compare Best Results on Crisis 1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395" name="Google Shape;395;p46"/>
          <p:cNvSpPr txBox="1"/>
          <p:nvPr/>
        </p:nvSpPr>
        <p:spPr>
          <a:xfrm>
            <a:off x="1690538" y="5960050"/>
            <a:ext cx="1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Unprocessed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Crisis 1</a:t>
            </a:r>
            <a:endParaRPr/>
          </a:p>
        </p:txBody>
      </p:sp>
      <p:sp>
        <p:nvSpPr>
          <p:cNvPr id="396" name="Google Shape;396;p46"/>
          <p:cNvSpPr txBox="1"/>
          <p:nvPr/>
        </p:nvSpPr>
        <p:spPr>
          <a:xfrm>
            <a:off x="6088313" y="5960000"/>
            <a:ext cx="1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Preprocessed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Crisis 1</a:t>
            </a:r>
            <a:endParaRPr/>
          </a:p>
        </p:txBody>
      </p:sp>
      <p:pic>
        <p:nvPicPr>
          <p:cNvPr id="397" name="Google Shape;3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25" y="1607046"/>
            <a:ext cx="4151925" cy="41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087" y="1607037"/>
            <a:ext cx="4366966" cy="41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47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BERTopic - Distribution for 20News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405" name="Google Shape;405;p47"/>
          <p:cNvSpPr txBox="1"/>
          <p:nvPr/>
        </p:nvSpPr>
        <p:spPr>
          <a:xfrm>
            <a:off x="318950" y="60635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06" name="Google Shape;4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000" y="1569774"/>
            <a:ext cx="2678874" cy="49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48"/>
          <p:cNvSpPr txBox="1"/>
          <p:nvPr/>
        </p:nvSpPr>
        <p:spPr>
          <a:xfrm>
            <a:off x="2082075" y="2847000"/>
            <a:ext cx="5062200" cy="1164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Comparison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Quick Comparison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419" name="Google Shape;419;p49"/>
          <p:cNvSpPr txBox="1"/>
          <p:nvPr/>
        </p:nvSpPr>
        <p:spPr>
          <a:xfrm>
            <a:off x="318950" y="60635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20" name="Google Shape;4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55" y="4102275"/>
            <a:ext cx="4495324" cy="1489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21" name="Google Shape;421;p49"/>
          <p:cNvGraphicFramePr/>
          <p:nvPr/>
        </p:nvGraphicFramePr>
        <p:xfrm>
          <a:off x="5072200" y="89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{F3E04BE9-691F-4C6E-85B9-2B39657E42E7}</a:tableStyleId>
              </a:tblPr>
              <a:tblGrid>
                <a:gridCol w="975950"/>
                <a:gridCol w="975950"/>
                <a:gridCol w="975950"/>
                <a:gridCol w="975950"/>
              </a:tblGrid>
              <a:tr h="5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chemeClr val="lt1"/>
                          </a:solidFill>
                          <a:highlight>
                            <a:srgbClr val="20124D"/>
                          </a:highlight>
                        </a:rPr>
                        <a:t>Data</a:t>
                      </a:r>
                      <a:endParaRPr sz="1500">
                        <a:solidFill>
                          <a:schemeClr val="lt1"/>
                        </a:solidFill>
                        <a:highlight>
                          <a:srgbClr val="20124D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chemeClr val="lt1"/>
                          </a:solidFill>
                          <a:highlight>
                            <a:srgbClr val="20124D"/>
                          </a:highlight>
                        </a:rPr>
                        <a:t>Embedding Model</a:t>
                      </a:r>
                      <a:endParaRPr sz="1500">
                        <a:solidFill>
                          <a:schemeClr val="lt1"/>
                        </a:solidFill>
                        <a:highlight>
                          <a:srgbClr val="20124D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chemeClr val="lt1"/>
                          </a:solidFill>
                          <a:highlight>
                            <a:srgbClr val="20124D"/>
                          </a:highlight>
                        </a:rPr>
                        <a:t>Diversity Score</a:t>
                      </a:r>
                      <a:endParaRPr sz="1500">
                        <a:solidFill>
                          <a:schemeClr val="lt1"/>
                        </a:solidFill>
                        <a:highlight>
                          <a:srgbClr val="20124D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chemeClr val="lt1"/>
                          </a:solidFill>
                          <a:highlight>
                            <a:srgbClr val="20124D"/>
                          </a:highlight>
                        </a:rPr>
                        <a:t>Coherence Score</a:t>
                      </a:r>
                      <a:endParaRPr sz="1500">
                        <a:solidFill>
                          <a:schemeClr val="lt1"/>
                        </a:solidFill>
                        <a:highlight>
                          <a:srgbClr val="20124D"/>
                        </a:highlight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CRISIS-12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universal-sentence-encoder-large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0.5500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0.4860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CRISIS-12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all-MiniLM-L6-v2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0.3783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20news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all-MiniLM-L6-v2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0.8750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0.3797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20news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universal-sentence-encoder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0.8650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0.3757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22" name="Google Shape;4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13" y="1832850"/>
            <a:ext cx="4671400" cy="1686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50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Quick Comparison</a:t>
            </a:r>
            <a:endParaRPr sz="3000"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429" name="Google Shape;429;p50"/>
          <p:cNvSpPr txBox="1"/>
          <p:nvPr/>
        </p:nvSpPr>
        <p:spPr>
          <a:xfrm>
            <a:off x="318950" y="6063575"/>
            <a:ext cx="87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430" name="Google Shape;430;p50"/>
          <p:cNvGraphicFramePr/>
          <p:nvPr/>
        </p:nvGraphicFramePr>
        <p:xfrm>
          <a:off x="719388" y="16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{F3E04BE9-691F-4C6E-85B9-2B39657E42E7}</a:tableStyleId>
              </a:tblPr>
              <a:tblGrid>
                <a:gridCol w="4351025"/>
                <a:gridCol w="801600"/>
                <a:gridCol w="856250"/>
                <a:gridCol w="856250"/>
                <a:gridCol w="842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u="sng"/>
                        <a:t>Algorithm</a:t>
                      </a:r>
                      <a:endParaRPr b="1" u="sng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TC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TC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NMF*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0.598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0.695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0.456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0.682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LDA*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0.507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0.695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0.406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0.791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BERTopic [all-distilroberta-v1]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0.456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0.460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0.479 (0.611)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0.750 (0.975)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BERTopic [all-MiniLM-L12-v2]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0.502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0.360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0.462 (0.556)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0.775 (0.925)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BERTopic [all-mpnet-base-v2]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0.456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0.430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0.424 (0.561)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0.775 (0.975)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Top2Vec [all-MiniLM-L6-v2]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0.</a:t>
                      </a:r>
                      <a:r>
                        <a:rPr lang="de-DE"/>
                        <a:t>380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/>
                        <a:t>0.875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0.378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0.700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Top2Vec [universal-sentence-encoder]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0.</a:t>
                      </a:r>
                      <a:r>
                        <a:rPr lang="de-DE"/>
                        <a:t>376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de-DE"/>
                        <a:t>.865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Top2Vec [universal-sentence-encoder-large]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/>
                        <a:t>0.486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/>
                        <a:t>0.550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1" name="Google Shape;431;p50"/>
          <p:cNvSpPr txBox="1"/>
          <p:nvPr/>
        </p:nvSpPr>
        <p:spPr>
          <a:xfrm>
            <a:off x="5259450" y="1099700"/>
            <a:ext cx="12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u="sng"/>
              <a:t>20News</a:t>
            </a:r>
            <a:endParaRPr b="1" u="sng"/>
          </a:p>
        </p:txBody>
      </p:sp>
      <p:sp>
        <p:nvSpPr>
          <p:cNvPr id="432" name="Google Shape;432;p50"/>
          <p:cNvSpPr txBox="1"/>
          <p:nvPr/>
        </p:nvSpPr>
        <p:spPr>
          <a:xfrm>
            <a:off x="6921600" y="1099700"/>
            <a:ext cx="12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u="sng"/>
              <a:t>Crisis 12</a:t>
            </a:r>
            <a:endParaRPr b="1" u="sng"/>
          </a:p>
        </p:txBody>
      </p:sp>
      <p:sp>
        <p:nvSpPr>
          <p:cNvPr id="433" name="Google Shape;433;p50"/>
          <p:cNvSpPr txBox="1"/>
          <p:nvPr/>
        </p:nvSpPr>
        <p:spPr>
          <a:xfrm>
            <a:off x="438625" y="169450"/>
            <a:ext cx="74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* Uses preprocessed data; other algs unprocessed (BERTopic preprocessed in parenthesis)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51"/>
          <p:cNvSpPr txBox="1"/>
          <p:nvPr/>
        </p:nvSpPr>
        <p:spPr>
          <a:xfrm>
            <a:off x="2380650" y="2847000"/>
            <a:ext cx="4382700" cy="1164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Road Map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52"/>
          <p:cNvSpPr txBox="1"/>
          <p:nvPr/>
        </p:nvSpPr>
        <p:spPr>
          <a:xfrm>
            <a:off x="318960" y="1007280"/>
            <a:ext cx="8508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Road Map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50" y="1521530"/>
            <a:ext cx="7784008" cy="475098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2"/>
          <p:cNvSpPr txBox="1"/>
          <p:nvPr/>
        </p:nvSpPr>
        <p:spPr>
          <a:xfrm>
            <a:off x="212400" y="6376650"/>
            <a:ext cx="58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Optional: </a:t>
            </a:r>
            <a:r>
              <a:rPr lang="de-DE" sz="1800">
                <a:solidFill>
                  <a:schemeClr val="dk1"/>
                </a:solidFill>
              </a:rPr>
              <a:t>1-2 New Algorithms ~ CTM and/or LDA-Bert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 Exploration (Milestone # 1)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960" y="1532116"/>
            <a:ext cx="8333295" cy="144893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7"/>
          <p:cNvSpPr txBox="1"/>
          <p:nvPr/>
        </p:nvSpPr>
        <p:spPr>
          <a:xfrm>
            <a:off x="318960" y="3279566"/>
            <a:ext cx="4572000" cy="126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tweets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less than 30</a:t>
            </a: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words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lots of websites and urls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53"/>
          <p:cNvSpPr txBox="1"/>
          <p:nvPr/>
        </p:nvSpPr>
        <p:spPr>
          <a:xfrm>
            <a:off x="2380650" y="2847000"/>
            <a:ext cx="4382700" cy="1164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Q &amp; A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 Exploration (Milestone # 1)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dataset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868790"/>
            <a:ext cx="5638800" cy="20764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8"/>
          <p:cNvSpPr txBox="1"/>
          <p:nvPr/>
        </p:nvSpPr>
        <p:spPr>
          <a:xfrm>
            <a:off x="318960" y="4269380"/>
            <a:ext cx="4572000" cy="126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Newsgroups</a:t>
            </a:r>
            <a:endParaRPr/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Roughly grouped into 6 big </a:t>
            </a: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overlap between small topics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6762952" y="6118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steps (Milestone # 2)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crisis dataset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103" y="2074119"/>
            <a:ext cx="2238375" cy="285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265" y="2435840"/>
            <a:ext cx="3571875" cy="2476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5774" y="2797265"/>
            <a:ext cx="2143125" cy="2476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30413" y="3158712"/>
            <a:ext cx="2933700" cy="2762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39213" y="3517037"/>
            <a:ext cx="3362325" cy="2762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25622" y="3875362"/>
            <a:ext cx="2771775" cy="2476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51163" y="4209099"/>
            <a:ext cx="2019300" cy="2571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9"/>
          <p:cNvSpPr txBox="1"/>
          <p:nvPr/>
        </p:nvSpPr>
        <p:spPr>
          <a:xfrm>
            <a:off x="307061" y="4669201"/>
            <a:ext cx="3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Specially for OCTIS initialization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2390" y="5065604"/>
            <a:ext cx="2009775" cy="2762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1657" y="5399517"/>
            <a:ext cx="2800350" cy="285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55741" y="5742944"/>
            <a:ext cx="6067425" cy="5810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317520" y="2259000"/>
            <a:ext cx="8508600" cy="2877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792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de-DE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LDA / NMF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SzPts val="2200"/>
              <a:buChar char="●"/>
            </a:pPr>
            <a:r>
              <a:rPr lang="de-DE" sz="2200">
                <a:solidFill>
                  <a:schemeClr val="dk1"/>
                </a:solidFill>
              </a:rPr>
              <a:t>Top2Vec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920" lvl="0" marL="45720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de-DE" sz="2200">
                <a:solidFill>
                  <a:schemeClr val="dk1"/>
                </a:solidFill>
              </a:rPr>
              <a:t>BERTopic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998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 (Milestone # 3 &amp; 4)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6774840" y="6473160"/>
            <a:ext cx="205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056800" y="2793000"/>
            <a:ext cx="5030400" cy="1272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/>
              <a:t>LDA / NMF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4276609"/>
            <a:ext cx="831532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18960" y="1007280"/>
            <a:ext cx="850860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LDA/NMF on crisis dataset 12</a:t>
            </a:r>
            <a:endParaRPr/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Doc-Topic Output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" y="2032458"/>
            <a:ext cx="81438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7881025" y="4584391"/>
            <a:ext cx="839100" cy="1741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22"/>
          <p:cNvCxnSpPr>
            <a:endCxn id="141" idx="2"/>
          </p:cNvCxnSpPr>
          <p:nvPr/>
        </p:nvCxnSpPr>
        <p:spPr>
          <a:xfrm flipH="1" rot="10800000">
            <a:off x="7059475" y="6325591"/>
            <a:ext cx="1241100" cy="23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43" name="Google Shape;143;p22"/>
          <p:cNvSpPr txBox="1"/>
          <p:nvPr/>
        </p:nvSpPr>
        <p:spPr>
          <a:xfrm>
            <a:off x="4591422" y="6442776"/>
            <a:ext cx="25635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higher scores than LDA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99710" y="4276589"/>
            <a:ext cx="62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NMF: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18960" y="2032458"/>
            <a:ext cx="58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