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11"/>
  </p:notesMasterIdLst>
  <p:handoutMasterIdLst>
    <p:handoutMasterId r:id="rId12"/>
  </p:handoutMasterIdLst>
  <p:sldIdLst>
    <p:sldId id="647" r:id="rId2"/>
    <p:sldId id="715" r:id="rId3"/>
    <p:sldId id="693" r:id="rId4"/>
    <p:sldId id="721" r:id="rId5"/>
    <p:sldId id="722" r:id="rId6"/>
    <p:sldId id="723" r:id="rId7"/>
    <p:sldId id="724" r:id="rId8"/>
    <p:sldId id="726" r:id="rId9"/>
    <p:sldId id="725" r:id="rId10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4FB"/>
    <a:srgbClr val="FFFFFF"/>
    <a:srgbClr val="E4EBF2"/>
    <a:srgbClr val="E3EAF1"/>
    <a:srgbClr val="0065BD"/>
    <a:srgbClr val="C0C0C0"/>
    <a:srgbClr val="000000"/>
    <a:srgbClr val="41BEFF"/>
    <a:srgbClr val="FF8000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1" autoAdjust="0"/>
    <p:restoredTop sz="95662" autoAdjust="0"/>
  </p:normalViewPr>
  <p:slideViewPr>
    <p:cSldViewPr>
      <p:cViewPr varScale="1">
        <p:scale>
          <a:sx n="86" d="100"/>
          <a:sy n="86" d="100"/>
        </p:scale>
        <p:origin x="312" y="62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BFA17-2001-43FC-BD93-086B619BC2A9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7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17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21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45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BFA17-2001-43FC-BD93-086B619BC2A9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12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8252149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171103 Matthes English Master Slide Deck (wide)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2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81" r:id="rId4"/>
    <p:sldLayoutId id="2147483766" r:id="rId5"/>
    <p:sldLayoutId id="2147483767" r:id="rId6"/>
    <p:sldLayoutId id="2147483768" r:id="rId7"/>
    <p:sldLayoutId id="2147483780" r:id="rId8"/>
    <p:sldLayoutId id="2147483769" r:id="rId9"/>
    <p:sldLayoutId id="2147483771" r:id="rId10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easy introduction to LDA and NMF</a:t>
            </a:r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17.05.2022 Yuyin </a:t>
            </a:r>
            <a:r>
              <a:rPr lang="en-AU" altLang="zh-CN" dirty="0"/>
              <a:t>Lang </a:t>
            </a:r>
            <a:endParaRPr lang="en-AU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52A3A-C2E3-45AC-A22F-DF83977FC9F4}"/>
              </a:ext>
            </a:extLst>
          </p:cNvPr>
          <p:cNvSpPr/>
          <p:nvPr/>
        </p:nvSpPr>
        <p:spPr bwMode="auto">
          <a:xfrm>
            <a:off x="623392" y="4747554"/>
            <a:ext cx="5760640" cy="288032"/>
          </a:xfrm>
          <a:prstGeom prst="rect">
            <a:avLst/>
          </a:prstGeom>
          <a:solidFill>
            <a:srgbClr val="EAF4FB"/>
          </a:solidFill>
          <a:ln>
            <a:solidFill>
              <a:srgbClr val="EAF4FB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AF4FB"/>
              </a:solidFill>
              <a:effectLst/>
              <a:uLnTx/>
              <a:uFillTx/>
              <a:latin typeface="Arial"/>
              <a:ea typeface="方正舒体" panose="02010601030101010101" pitchFamily="2" charset="-122"/>
              <a:cs typeface="Arial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FF0FCF-17C2-433E-81B4-0C742D6C35B9}"/>
              </a:ext>
            </a:extLst>
          </p:cNvPr>
          <p:cNvSpPr/>
          <p:nvPr/>
        </p:nvSpPr>
        <p:spPr bwMode="auto">
          <a:xfrm>
            <a:off x="335360" y="332656"/>
            <a:ext cx="1152128" cy="432048"/>
          </a:xfrm>
          <a:prstGeom prst="roundRect">
            <a:avLst/>
          </a:prstGeom>
          <a:solidFill>
            <a:srgbClr val="E4EBF2"/>
          </a:solidFill>
          <a:ln>
            <a:solidFill>
              <a:srgbClr val="E4EBF2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方正舒体" panose="02010601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08720"/>
            <a:ext cx="12192000" cy="180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pPr lvl="1"/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How does it work?</a:t>
            </a:r>
          </a:p>
          <a:p>
            <a:pPr lvl="1"/>
            <a:r>
              <a:rPr lang="en-US" altLang="zh-CN" dirty="0"/>
              <a:t>An example</a:t>
            </a:r>
          </a:p>
          <a:p>
            <a:pPr marL="98425" lvl="1" indent="0">
              <a:buNone/>
            </a:pPr>
            <a:endParaRPr lang="en-US" dirty="0"/>
          </a:p>
          <a:p>
            <a:r>
              <a:rPr lang="en-US" altLang="zh-CN" dirty="0"/>
              <a:t>NMF</a:t>
            </a:r>
          </a:p>
          <a:p>
            <a:pPr lvl="1"/>
            <a:r>
              <a:rPr lang="en-US" altLang="zh-CN" dirty="0"/>
              <a:t>Idea</a:t>
            </a:r>
          </a:p>
          <a:p>
            <a:pPr marL="98425" lvl="1" indent="0">
              <a:buNone/>
            </a:pPr>
            <a:endParaRPr lang="en-US" altLang="zh-CN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169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– basic idea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981076"/>
            <a:ext cx="11523133" cy="587692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Each document is made up of various words</a:t>
            </a:r>
          </a:p>
          <a:p>
            <a:pPr lvl="1"/>
            <a:r>
              <a:rPr lang="en-US" altLang="zh-CN" dirty="0"/>
              <a:t>Each topic also has various words belonging to it</a:t>
            </a:r>
          </a:p>
          <a:p>
            <a:pPr lvl="1"/>
            <a:r>
              <a:rPr lang="en-US" altLang="zh-CN" dirty="0"/>
              <a:t>Aim: Finding topics a document belongs to, based on the words in it. (Note that a document can have multiple topics)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An example:</a:t>
            </a:r>
          </a:p>
          <a:p>
            <a:pPr marL="98425" lvl="1" indent="0">
              <a:buNone/>
            </a:pPr>
            <a:r>
              <a:rPr lang="en-US" altLang="zh-CN" dirty="0"/>
              <a:t>Suppose we have 5 documents and 3 topics: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This tells us which words are in which documents.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This table gives the prob of the words showing up in a specific topic.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7CA93-CE11-994B-9BF6-7FBAD5EA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284984"/>
            <a:ext cx="5114925" cy="933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33B55A-A0FF-AA7C-24A0-8B62EA30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6" y="4680967"/>
            <a:ext cx="5819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8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– basic idea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80" y="1124744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dirty="0"/>
              <a:t>An example:</a:t>
            </a:r>
          </a:p>
          <a:p>
            <a:pPr marL="98425" lvl="1" indent="0">
              <a:buNone/>
            </a:pPr>
            <a:r>
              <a:rPr lang="en-US" altLang="zh-CN" dirty="0"/>
              <a:t>Now, suppose we have topics “</a:t>
            </a:r>
            <a:r>
              <a:rPr lang="en-US" altLang="zh-CN" dirty="0" err="1"/>
              <a:t>Dog_related</a:t>
            </a:r>
            <a:r>
              <a:rPr lang="en-US" altLang="zh-CN" dirty="0"/>
              <a:t>” and “</a:t>
            </a:r>
            <a:r>
              <a:rPr lang="en-US" altLang="zh-CN" dirty="0" err="1"/>
              <a:t>Cat_related</a:t>
            </a:r>
            <a:r>
              <a:rPr lang="en-US" altLang="zh-CN" dirty="0"/>
              <a:t>”</a:t>
            </a:r>
          </a:p>
          <a:p>
            <a:pPr marL="98425" lvl="1" indent="0">
              <a:buNone/>
            </a:pPr>
            <a:r>
              <a:rPr lang="en-US" altLang="zh-CN" dirty="0"/>
              <a:t>Words in “</a:t>
            </a:r>
            <a:r>
              <a:rPr lang="en-US" altLang="zh-CN" dirty="0" err="1"/>
              <a:t>Dog_related</a:t>
            </a:r>
            <a:r>
              <a:rPr lang="en-US" altLang="zh-CN" dirty="0"/>
              <a:t>” are more likely: puppy, bark, and bone</a:t>
            </a:r>
          </a:p>
          <a:p>
            <a:pPr marL="98425" lvl="1" indent="0">
              <a:buNone/>
            </a:pPr>
            <a:r>
              <a:rPr lang="en-US" altLang="zh-CN" dirty="0"/>
              <a:t>Words in “</a:t>
            </a:r>
            <a:r>
              <a:rPr lang="en-US" altLang="zh-CN" dirty="0" err="1"/>
              <a:t>Cat_related</a:t>
            </a:r>
            <a:r>
              <a:rPr lang="en-US" altLang="zh-CN" dirty="0"/>
              <a:t>” are more likely: milk, meow, and kitten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Hence, the document “Dogs like to chew on bones and fetch sticks. Puppies drink milk. Both like to bark.” should be classified as “</a:t>
            </a:r>
            <a:r>
              <a:rPr lang="en-US" altLang="zh-CN" dirty="0" err="1"/>
              <a:t>Dog_related</a:t>
            </a:r>
            <a:r>
              <a:rPr lang="en-US" altLang="zh-CN" dirty="0"/>
              <a:t>”.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97026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– Assumptions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50" y="1340768"/>
            <a:ext cx="11523133" cy="587692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BOW: order of the words and the grammatical role of the words (subject, object, verbs, …) are not considered in the model.</a:t>
            </a:r>
          </a:p>
          <a:p>
            <a:pPr lvl="1"/>
            <a:r>
              <a:rPr lang="en-US" altLang="zh-CN" dirty="0"/>
              <a:t>Delete irrelevant words (like stop words)</a:t>
            </a:r>
          </a:p>
          <a:p>
            <a:pPr lvl="1"/>
            <a:r>
              <a:rPr lang="en-US" altLang="zh-CN" dirty="0"/>
              <a:t>The number of topics is predefined</a:t>
            </a:r>
          </a:p>
          <a:p>
            <a:pPr lvl="1"/>
            <a:r>
              <a:rPr lang="en-US" altLang="zh-CN" dirty="0"/>
              <a:t>All topic assignments except for the current word in question are correct, and then update the assignment of the current word using our model of how documents are generated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6792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– How does it work?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5" y="1052736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dirty="0"/>
              <a:t>We need two parts:</a:t>
            </a:r>
          </a:p>
          <a:p>
            <a:pPr lvl="1"/>
            <a:r>
              <a:rPr lang="en-US" altLang="zh-CN" dirty="0"/>
              <a:t>The words that belong to a document (already known)</a:t>
            </a:r>
          </a:p>
          <a:p>
            <a:pPr lvl="1"/>
            <a:r>
              <a:rPr lang="en-US" altLang="zh-CN" dirty="0"/>
              <a:t>The words that belong to a topic </a:t>
            </a:r>
            <a:r>
              <a:rPr lang="en-US" altLang="zh-CN" b="1" dirty="0"/>
              <a:t>or the probability </a:t>
            </a:r>
            <a:r>
              <a:rPr lang="en-US" altLang="zh-CN" dirty="0"/>
              <a:t>of words belonging into a topic (unknown)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Algorithm:</a:t>
            </a:r>
          </a:p>
          <a:p>
            <a:pPr lvl="1"/>
            <a:r>
              <a:rPr lang="en-US" altLang="zh-CN" dirty="0"/>
              <a:t>Go through each document and </a:t>
            </a:r>
            <a:r>
              <a:rPr lang="en-US" altLang="zh-CN" b="1" dirty="0"/>
              <a:t>randomly assign</a:t>
            </a:r>
            <a:r>
              <a:rPr lang="en-US" altLang="zh-CN" dirty="0"/>
              <a:t> each word in the document to one of k topics (k is chosen beforehand).</a:t>
            </a:r>
          </a:p>
          <a:p>
            <a:pPr lvl="1"/>
            <a:r>
              <a:rPr lang="en-US" altLang="zh-CN" dirty="0"/>
              <a:t>For each document d, go through each word w and compute</a:t>
            </a:r>
          </a:p>
          <a:p>
            <a:pPr lvl="2"/>
            <a:r>
              <a:rPr lang="en-US" altLang="zh-CN" dirty="0"/>
              <a:t>p(topic t | document d): the proportion of words in document d that are assigned to topic t.</a:t>
            </a:r>
          </a:p>
          <a:p>
            <a:pPr marL="449262" lvl="2" indent="0">
              <a:buNone/>
            </a:pPr>
            <a:r>
              <a:rPr lang="en-US" altLang="zh-CN" dirty="0"/>
              <a:t>(#words in d with t +alpha/ #words in d with any topic+ k*alpha) (smoothing)</a:t>
            </a:r>
          </a:p>
          <a:p>
            <a:pPr marL="449262" lvl="2" indent="0">
              <a:buNone/>
            </a:pPr>
            <a:endParaRPr lang="en-US" altLang="zh-CN" dirty="0"/>
          </a:p>
          <a:p>
            <a:pPr lvl="2"/>
            <a:r>
              <a:rPr lang="en-US" altLang="zh-CN" dirty="0"/>
              <a:t>p(word w | topic t): the proportion of assignments to topic t over all documents that come from this word w.</a:t>
            </a:r>
          </a:p>
          <a:p>
            <a:pPr marL="449262" lvl="2" indent="0">
              <a:buNone/>
            </a:pPr>
            <a:r>
              <a:rPr lang="en-US" altLang="zh-CN" dirty="0"/>
              <a:t>(Tries to capture how many documents are in topic t because of word w)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Update the probability for the word w belonging to topic t, as</a:t>
            </a:r>
          </a:p>
          <a:p>
            <a:pPr marL="98425" lvl="1" indent="0">
              <a:buNone/>
            </a:pPr>
            <a:r>
              <a:rPr lang="en-US" altLang="zh-CN" dirty="0"/>
              <a:t>	p(word w with topic t) = p(topic t | document d) * p(word w | topic t)</a:t>
            </a:r>
          </a:p>
        </p:txBody>
      </p:sp>
    </p:spTree>
    <p:extLst>
      <p:ext uri="{BB962C8B-B14F-4D97-AF65-F5344CB8AC3E}">
        <p14:creationId xmlns:p14="http://schemas.microsoft.com/office/powerpoint/2010/main" val="10431218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– An example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5" y="1052736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dirty="0"/>
              <a:t>Suppose we have various photographs(documents) with captions(words)</a:t>
            </a:r>
          </a:p>
          <a:p>
            <a:pPr marL="98425" lvl="1" indent="0">
              <a:buNone/>
            </a:pPr>
            <a:r>
              <a:rPr lang="en-US" altLang="zh-CN" dirty="0"/>
              <a:t>The task is to categorize them on themes(topics)</a:t>
            </a:r>
          </a:p>
          <a:p>
            <a:pPr marL="98425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Topics: Nature and city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Steps:</a:t>
            </a:r>
          </a:p>
          <a:p>
            <a:pPr lvl="1"/>
            <a:r>
              <a:rPr lang="en-US" altLang="zh-CN" dirty="0"/>
              <a:t>1. Assign the photographs which only have nature or city elements in them into their respective categories while randomly assign the rest.</a:t>
            </a:r>
          </a:p>
          <a:p>
            <a:pPr lvl="1"/>
            <a:r>
              <a:rPr lang="en-US" altLang="zh-CN" dirty="0"/>
              <a:t>2. Notice that tree is related to nature while building is related to city</a:t>
            </a:r>
          </a:p>
          <a:p>
            <a:pPr lvl="1"/>
            <a:r>
              <a:rPr lang="en-US" altLang="zh-CN" dirty="0"/>
              <a:t>3. Choose the caption “The tree is in front of the building and behind a car”, the word “tree”, the topic “nature”, compute </a:t>
            </a:r>
            <a:r>
              <a:rPr lang="fr-FR" altLang="zh-CN" dirty="0"/>
              <a:t>p(topic t | document d) </a:t>
            </a:r>
            <a:r>
              <a:rPr lang="fr-FR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low</a:t>
            </a:r>
            <a:r>
              <a:rPr lang="fr-FR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>
                <a:sym typeface="Wingdings" panose="05000000000000000000" pitchFamily="2" charset="2"/>
              </a:rPr>
              <a:t>because building and car are more likely to be city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4. Compute p(word w| topic t)</a:t>
            </a:r>
            <a:r>
              <a:rPr lang="fr-FR" altLang="zh-CN" dirty="0"/>
              <a:t> </a:t>
            </a:r>
            <a:r>
              <a:rPr lang="fr-FR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high, because many nature photos contain tree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5. Multiply these two and we get a lower relation between tree and nature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Reference: https://towardsdatascience.com/latent-dirichlet-allocation-lda-9d1cd064ffa2</a:t>
            </a:r>
          </a:p>
        </p:txBody>
      </p:sp>
    </p:spTree>
    <p:extLst>
      <p:ext uri="{BB962C8B-B14F-4D97-AF65-F5344CB8AC3E}">
        <p14:creationId xmlns:p14="http://schemas.microsoft.com/office/powerpoint/2010/main" val="42632687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780928"/>
            <a:ext cx="12192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pPr lvl="1"/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How does it work?</a:t>
            </a:r>
          </a:p>
          <a:p>
            <a:pPr lvl="1"/>
            <a:r>
              <a:rPr lang="en-US" altLang="zh-CN" dirty="0"/>
              <a:t>An example</a:t>
            </a:r>
          </a:p>
          <a:p>
            <a:pPr marL="98425" lvl="1" indent="0">
              <a:buNone/>
            </a:pPr>
            <a:endParaRPr lang="en-US" dirty="0"/>
          </a:p>
          <a:p>
            <a:r>
              <a:rPr lang="en-US" altLang="zh-CN" dirty="0"/>
              <a:t>NMF</a:t>
            </a:r>
          </a:p>
          <a:p>
            <a:pPr lvl="1"/>
            <a:r>
              <a:rPr lang="en-US" altLang="zh-CN" dirty="0"/>
              <a:t>Idea</a:t>
            </a:r>
          </a:p>
          <a:p>
            <a:pPr marL="98425" lvl="1" indent="0">
              <a:buNone/>
            </a:pPr>
            <a:endParaRPr lang="en-US" altLang="zh-CN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652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NMF – Idea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5" y="1052736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dirty="0"/>
              <a:t>NMF: Non-negative matrix factorization</a:t>
            </a:r>
          </a:p>
          <a:p>
            <a:pPr marL="98425" lvl="1" indent="0">
              <a:buNone/>
            </a:pPr>
            <a:r>
              <a:rPr lang="en-US" altLang="zh-CN" dirty="0"/>
              <a:t>Given a matrix V, find non-negative W and H so that V = W * H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dirty="0"/>
              <a:t>Reference: https://medium.com/analytics-vidhya/topic-modeling-with-non-negative-matrix-factorization-nmf-3caf3a6bb6da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F998E9-19AE-7591-E071-85E8BDCD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16832"/>
            <a:ext cx="877095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74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pre_meeting_2</Template>
  <TotalTime>4598</TotalTime>
  <Words>716</Words>
  <Application>Microsoft Office PowerPoint</Application>
  <PresentationFormat>宽屏</PresentationFormat>
  <Paragraphs>109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Helvetica Neue</vt:lpstr>
      <vt:lpstr>TUM Neue Helvetica 75 Bold</vt:lpstr>
      <vt:lpstr>Arial</vt:lpstr>
      <vt:lpstr>Wingdings</vt:lpstr>
      <vt:lpstr>Slides sebis 2013 2</vt:lpstr>
      <vt:lpstr>An easy introduction to LDA and NMF</vt:lpstr>
      <vt:lpstr>Outline</vt:lpstr>
      <vt:lpstr>LDA – basic idea</vt:lpstr>
      <vt:lpstr>LDA – basic idea</vt:lpstr>
      <vt:lpstr>LDA – Assumptions</vt:lpstr>
      <vt:lpstr>LDA – How does it work?</vt:lpstr>
      <vt:lpstr>LDA – An example</vt:lpstr>
      <vt:lpstr>Outline</vt:lpstr>
      <vt:lpstr>NMF – Idea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KPA Group — Meeting 2</dc:title>
  <dc:creator>1012227895@qq.com</dc:creator>
  <dc:description>Copyright sebis</dc:description>
  <cp:lastModifiedBy>1012227895@qq.com</cp:lastModifiedBy>
  <cp:revision>36</cp:revision>
  <dcterms:created xsi:type="dcterms:W3CDTF">2021-11-25T20:19:13Z</dcterms:created>
  <dcterms:modified xsi:type="dcterms:W3CDTF">2022-05-17T09:21:54Z</dcterms:modified>
</cp:coreProperties>
</file>