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Times New Roman" charset="1" panose="020305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37.png" Type="http://schemas.openxmlformats.org/officeDocument/2006/relationships/image"/><Relationship Id="rId13" Target="../media/image38.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48920" y="3435730"/>
            <a:ext cx="1327633" cy="1327633"/>
          </a:xfrm>
          <a:custGeom>
            <a:avLst/>
            <a:gdLst/>
            <a:ahLst/>
            <a:cxnLst/>
            <a:rect r="r" b="b" t="t" l="l"/>
            <a:pathLst>
              <a:path h="1327633" w="1327633">
                <a:moveTo>
                  <a:pt x="0" y="0"/>
                </a:moveTo>
                <a:lnTo>
                  <a:pt x="1327634" y="0"/>
                </a:lnTo>
                <a:lnTo>
                  <a:pt x="1327634"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4912" y="-4242082"/>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847330" y="5143500"/>
            <a:ext cx="803180" cy="742759"/>
            <a:chOff x="0" y="0"/>
            <a:chExt cx="211537" cy="195624"/>
          </a:xfrm>
        </p:grpSpPr>
        <p:sp>
          <p:nvSpPr>
            <p:cNvPr name="Freeform 5" id="5"/>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6" id="6"/>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619741" cy="2934068"/>
            <a:chOff x="0" y="0"/>
            <a:chExt cx="163224" cy="772759"/>
          </a:xfrm>
        </p:grpSpPr>
        <p:sp>
          <p:nvSpPr>
            <p:cNvPr name="Freeform 8" id="8"/>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9" id="9"/>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2933707"/>
            <a:ext cx="619741" cy="1004046"/>
            <a:chOff x="0" y="0"/>
            <a:chExt cx="163224" cy="264440"/>
          </a:xfrm>
        </p:grpSpPr>
        <p:sp>
          <p:nvSpPr>
            <p:cNvPr name="Freeform 11" id="11"/>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2" id="12"/>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6668606"/>
            <a:ext cx="12939515" cy="3618394"/>
            <a:chOff x="0" y="0"/>
            <a:chExt cx="3407938" cy="952993"/>
          </a:xfrm>
        </p:grpSpPr>
        <p:sp>
          <p:nvSpPr>
            <p:cNvPr name="Freeform 14" id="14"/>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5" id="15"/>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967885" y="7117855"/>
            <a:ext cx="143103" cy="2691310"/>
            <a:chOff x="0" y="0"/>
            <a:chExt cx="37690" cy="708822"/>
          </a:xfrm>
        </p:grpSpPr>
        <p:sp>
          <p:nvSpPr>
            <p:cNvPr name="Freeform 17" id="17"/>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18" id="18"/>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028700" y="2607288"/>
            <a:ext cx="15355178" cy="2286835"/>
          </a:xfrm>
          <a:prstGeom prst="rect">
            <a:avLst/>
          </a:prstGeom>
        </p:spPr>
        <p:txBody>
          <a:bodyPr anchor="t" rtlCol="false" tIns="0" lIns="0" bIns="0" rIns="0">
            <a:spAutoFit/>
          </a:bodyPr>
          <a:lstStyle/>
          <a:p>
            <a:pPr algn="l">
              <a:lnSpc>
                <a:spcPts val="6051"/>
              </a:lnSpc>
            </a:pPr>
            <a:r>
              <a:rPr lang="en-US" sz="5127" b="true">
                <a:solidFill>
                  <a:srgbClr val="000000"/>
                </a:solidFill>
                <a:latin typeface="Times New Roman Bold"/>
                <a:ea typeface="Times New Roman Bold"/>
                <a:cs typeface="Times New Roman Bold"/>
                <a:sym typeface="Times New Roman Bold"/>
              </a:rPr>
              <a:t>IMPLEMENTASI JARINGAN SARAF TIRUAN</a:t>
            </a:r>
          </a:p>
          <a:p>
            <a:pPr algn="l">
              <a:lnSpc>
                <a:spcPts val="11091"/>
              </a:lnSpc>
            </a:pPr>
          </a:p>
        </p:txBody>
      </p:sp>
      <p:sp>
        <p:nvSpPr>
          <p:cNvPr name="TextBox 20" id="20"/>
          <p:cNvSpPr txBox="true"/>
          <p:nvPr/>
        </p:nvSpPr>
        <p:spPr>
          <a:xfrm rot="0">
            <a:off x="2410877" y="8011160"/>
            <a:ext cx="7605396" cy="1847215"/>
          </a:xfrm>
          <a:prstGeom prst="rect">
            <a:avLst/>
          </a:prstGeom>
        </p:spPr>
        <p:txBody>
          <a:bodyPr anchor="t" rtlCol="false" tIns="0" lIns="0" bIns="0" rIns="0">
            <a:spAutoFit/>
          </a:bodyPr>
          <a:lstStyle/>
          <a:p>
            <a:pPr algn="l">
              <a:lnSpc>
                <a:spcPts val="4759"/>
              </a:lnSpc>
            </a:pPr>
          </a:p>
          <a:p>
            <a:pPr algn="l">
              <a:lnSpc>
                <a:spcPts val="4759"/>
              </a:lnSpc>
            </a:pPr>
            <a:r>
              <a:rPr lang="en-US" sz="3399" b="true">
                <a:solidFill>
                  <a:srgbClr val="FFFFFF"/>
                </a:solidFill>
                <a:latin typeface="Times New Roman Bold"/>
                <a:ea typeface="Times New Roman Bold"/>
                <a:cs typeface="Times New Roman Bold"/>
                <a:sym typeface="Times New Roman Bold"/>
              </a:rPr>
              <a:t>Tugas 2 - Kecerdasan Artifisial</a:t>
            </a:r>
          </a:p>
        </p:txBody>
      </p:sp>
      <p:sp>
        <p:nvSpPr>
          <p:cNvPr name="TextBox 21" id="21"/>
          <p:cNvSpPr txBox="true"/>
          <p:nvPr/>
        </p:nvSpPr>
        <p:spPr>
          <a:xfrm rot="0">
            <a:off x="850648" y="25400"/>
            <a:ext cx="4806853" cy="840739"/>
          </a:xfrm>
          <a:prstGeom prst="rect">
            <a:avLst/>
          </a:prstGeom>
        </p:spPr>
        <p:txBody>
          <a:bodyPr anchor="t" rtlCol="false" tIns="0" lIns="0" bIns="0" rIns="0">
            <a:spAutoFit/>
          </a:bodyPr>
          <a:lstStyle/>
          <a:p>
            <a:pPr algn="l">
              <a:lnSpc>
                <a:spcPts val="6160"/>
              </a:lnSpc>
            </a:pPr>
            <a:r>
              <a:rPr lang="en-US" b="true" sz="4400" spc="352">
                <a:solidFill>
                  <a:srgbClr val="5DA295"/>
                </a:solidFill>
                <a:latin typeface="Times New Roman Bold"/>
                <a:ea typeface="Times New Roman Bold"/>
                <a:cs typeface="Times New Roman Bold"/>
                <a:sym typeface="Times New Roman Bold"/>
              </a:rPr>
              <a:t>TUGAS 2 AI</a:t>
            </a:r>
          </a:p>
        </p:txBody>
      </p:sp>
      <p:sp>
        <p:nvSpPr>
          <p:cNvPr name="TextBox 22" id="22"/>
          <p:cNvSpPr txBox="true"/>
          <p:nvPr/>
        </p:nvSpPr>
        <p:spPr>
          <a:xfrm rot="0">
            <a:off x="2676921" y="7011776"/>
            <a:ext cx="5056886" cy="755650"/>
          </a:xfrm>
          <a:prstGeom prst="rect">
            <a:avLst/>
          </a:prstGeom>
        </p:spPr>
        <p:txBody>
          <a:bodyPr anchor="t" rtlCol="false" tIns="0" lIns="0" bIns="0" rIns="0">
            <a:spAutoFit/>
          </a:bodyPr>
          <a:lstStyle/>
          <a:p>
            <a:pPr algn="l">
              <a:lnSpc>
                <a:spcPts val="5599"/>
              </a:lnSpc>
            </a:pPr>
            <a:r>
              <a:rPr lang="en-US" sz="3999" b="true">
                <a:solidFill>
                  <a:srgbClr val="FFFFFF"/>
                </a:solidFill>
                <a:latin typeface="Times New Roman Bold"/>
                <a:ea typeface="Times New Roman Bold"/>
                <a:cs typeface="Times New Roman Bold"/>
                <a:sym typeface="Times New Roman Bold"/>
              </a:rPr>
              <a:t>Berliani Utami</a:t>
            </a:r>
          </a:p>
        </p:txBody>
      </p:sp>
      <p:sp>
        <p:nvSpPr>
          <p:cNvPr name="TextBox 23" id="23"/>
          <p:cNvSpPr txBox="true"/>
          <p:nvPr/>
        </p:nvSpPr>
        <p:spPr>
          <a:xfrm rot="0">
            <a:off x="2676921" y="7783548"/>
            <a:ext cx="5056886" cy="647065"/>
          </a:xfrm>
          <a:prstGeom prst="rect">
            <a:avLst/>
          </a:prstGeom>
        </p:spPr>
        <p:txBody>
          <a:bodyPr anchor="t" rtlCol="false" tIns="0" lIns="0" bIns="0" rIns="0">
            <a:spAutoFit/>
          </a:bodyPr>
          <a:lstStyle/>
          <a:p>
            <a:pPr algn="l">
              <a:lnSpc>
                <a:spcPts val="4759"/>
              </a:lnSpc>
            </a:pPr>
            <a:r>
              <a:rPr lang="en-US" sz="3399">
                <a:solidFill>
                  <a:srgbClr val="FFFFFF"/>
                </a:solidFill>
                <a:latin typeface="Times New Roman"/>
                <a:ea typeface="Times New Roman"/>
                <a:cs typeface="Times New Roman"/>
                <a:sym typeface="Times New Roman"/>
              </a:rPr>
              <a:t>Npm : 2208107010082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232912" y="-2031780"/>
            <a:ext cx="4271475" cy="3459895"/>
          </a:xfrm>
          <a:custGeom>
            <a:avLst/>
            <a:gdLst/>
            <a:ahLst/>
            <a:cxnLst/>
            <a:rect r="r" b="b" t="t" l="l"/>
            <a:pathLst>
              <a:path h="3459895" w="4271475">
                <a:moveTo>
                  <a:pt x="0" y="3459894"/>
                </a:moveTo>
                <a:lnTo>
                  <a:pt x="4271475" y="3459894"/>
                </a:lnTo>
                <a:lnTo>
                  <a:pt x="4271475" y="0"/>
                </a:lnTo>
                <a:lnTo>
                  <a:pt x="0" y="0"/>
                </a:lnTo>
                <a:lnTo>
                  <a:pt x="0" y="345989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74871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09</a:t>
            </a:r>
          </a:p>
        </p:txBody>
      </p:sp>
      <p:grpSp>
        <p:nvGrpSpPr>
          <p:cNvPr name="Group 12" id="12"/>
          <p:cNvGrpSpPr/>
          <p:nvPr/>
        </p:nvGrpSpPr>
        <p:grpSpPr>
          <a:xfrm rot="0">
            <a:off x="17137479" y="924761"/>
            <a:ext cx="1150521" cy="1006706"/>
            <a:chOff x="0" y="0"/>
            <a:chExt cx="812800" cy="711200"/>
          </a:xfrm>
        </p:grpSpPr>
        <p:sp>
          <p:nvSpPr>
            <p:cNvPr name="Freeform 13" id="1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4" id="14"/>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77032" y="1688997"/>
            <a:ext cx="14711731" cy="647065"/>
          </a:xfrm>
          <a:prstGeom prst="rect">
            <a:avLst/>
          </a:prstGeom>
        </p:spPr>
        <p:txBody>
          <a:bodyPr anchor="t" rtlCol="false" tIns="0" lIns="0" bIns="0" rIns="0">
            <a:spAutoFit/>
          </a:bodyPr>
          <a:lstStyle/>
          <a:p>
            <a:pPr algn="l">
              <a:lnSpc>
                <a:spcPts val="4759"/>
              </a:lnSpc>
            </a:pPr>
          </a:p>
        </p:txBody>
      </p:sp>
      <p:sp>
        <p:nvSpPr>
          <p:cNvPr name="TextBox 16" id="16"/>
          <p:cNvSpPr txBox="true"/>
          <p:nvPr/>
        </p:nvSpPr>
        <p:spPr>
          <a:xfrm rot="0">
            <a:off x="0" y="445667"/>
            <a:ext cx="15488764" cy="2447290"/>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Hidden Layer 3:</a:t>
            </a:r>
          </a:p>
          <a:p>
            <a:pPr algn="l"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Kernel: 3 × 3, Input Channel: 64, Output Channel: 128</a:t>
            </a:r>
          </a:p>
          <a:p>
            <a:pPr algn="l"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Total Bobot = (3×3×64×128)+128=73.856</a:t>
            </a:r>
          </a:p>
          <a:p>
            <a:pPr algn="l">
              <a:lnSpc>
                <a:spcPts val="4759"/>
              </a:lnSpc>
            </a:pPr>
          </a:p>
        </p:txBody>
      </p:sp>
      <p:sp>
        <p:nvSpPr>
          <p:cNvPr name="TextBox 17" id="17"/>
          <p:cNvSpPr txBox="true"/>
          <p:nvPr/>
        </p:nvSpPr>
        <p:spPr>
          <a:xfrm rot="0">
            <a:off x="0" y="2630986"/>
            <a:ext cx="15310053" cy="2447290"/>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Fully Connected Layer:</a:t>
            </a:r>
          </a:p>
          <a:p>
            <a:pPr algn="l"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Input Node: 18.432 (hasil dari layer sebelumnya), Output Node: 128</a:t>
            </a:r>
          </a:p>
          <a:p>
            <a:pPr algn="l"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Total Bobot = (18.432×128)+128=2.359.808</a:t>
            </a:r>
          </a:p>
          <a:p>
            <a:pPr algn="l">
              <a:lnSpc>
                <a:spcPts val="4759"/>
              </a:lnSpc>
            </a:pPr>
          </a:p>
        </p:txBody>
      </p:sp>
      <p:sp>
        <p:nvSpPr>
          <p:cNvPr name="TextBox 18" id="18"/>
          <p:cNvSpPr txBox="true"/>
          <p:nvPr/>
        </p:nvSpPr>
        <p:spPr>
          <a:xfrm rot="0">
            <a:off x="0" y="4816305"/>
            <a:ext cx="15310053" cy="2447290"/>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Fully Connected Layer: </a:t>
            </a:r>
          </a:p>
          <a:p>
            <a:pPr algn="l">
              <a:lnSpc>
                <a:spcPts val="4759"/>
              </a:lnSpc>
            </a:pPr>
            <a:r>
              <a:rPr lang="en-US" sz="3399">
                <a:solidFill>
                  <a:srgbClr val="000000"/>
                </a:solidFill>
                <a:latin typeface="Times New Roman"/>
                <a:ea typeface="Times New Roman"/>
                <a:cs typeface="Times New Roman"/>
                <a:sym typeface="Times New Roman"/>
              </a:rPr>
              <a:t>Input Node: 128 Output Node: 1</a:t>
            </a:r>
          </a:p>
          <a:p>
            <a:pPr algn="l">
              <a:lnSpc>
                <a:spcPts val="4759"/>
              </a:lnSpc>
            </a:pPr>
            <a:r>
              <a:rPr lang="en-US" sz="3399">
                <a:solidFill>
                  <a:srgbClr val="000000"/>
                </a:solidFill>
                <a:latin typeface="Times New Roman"/>
                <a:ea typeface="Times New Roman"/>
                <a:cs typeface="Times New Roman"/>
                <a:sym typeface="Times New Roman"/>
              </a:rPr>
              <a:t>Total Bobot = (128×1)+1 =129</a:t>
            </a:r>
          </a:p>
          <a:p>
            <a:pPr algn="l">
              <a:lnSpc>
                <a:spcPts val="4759"/>
              </a:lnSpc>
            </a:pPr>
          </a:p>
        </p:txBody>
      </p:sp>
      <p:sp>
        <p:nvSpPr>
          <p:cNvPr name="TextBox 19" id="19"/>
          <p:cNvSpPr txBox="true"/>
          <p:nvPr/>
        </p:nvSpPr>
        <p:spPr>
          <a:xfrm rot="0">
            <a:off x="358731" y="7111195"/>
            <a:ext cx="12093272" cy="1345565"/>
          </a:xfrm>
          <a:prstGeom prst="rect">
            <a:avLst/>
          </a:prstGeom>
        </p:spPr>
        <p:txBody>
          <a:bodyPr anchor="t" rtlCol="false" tIns="0" lIns="0" bIns="0" rIns="0">
            <a:spAutoFit/>
          </a:bodyPr>
          <a:lstStyle/>
          <a:p>
            <a:pPr algn="l">
              <a:lnSpc>
                <a:spcPts val="5459"/>
              </a:lnSpc>
            </a:pPr>
            <a:r>
              <a:rPr lang="en-US" sz="3899" b="true">
                <a:solidFill>
                  <a:srgbClr val="000000"/>
                </a:solidFill>
                <a:latin typeface="Times New Roman Bold"/>
                <a:ea typeface="Times New Roman Bold"/>
                <a:cs typeface="Times New Roman Bold"/>
                <a:sym typeface="Times New Roman Bold"/>
              </a:rPr>
              <a:t>Jumlah Total Bobot (Weight):</a:t>
            </a:r>
          </a:p>
          <a:p>
            <a:pPr algn="l">
              <a:lnSpc>
                <a:spcPts val="4759"/>
              </a:lnSpc>
            </a:pPr>
            <a:r>
              <a:rPr lang="en-US" sz="3399">
                <a:solidFill>
                  <a:srgbClr val="000000"/>
                </a:solidFill>
                <a:latin typeface="Times New Roman"/>
                <a:ea typeface="Times New Roman"/>
                <a:cs typeface="Times New Roman"/>
                <a:sym typeface="Times New Roman"/>
              </a:rPr>
              <a:t>896+18.496+73.856+2.359.808+129=2.453.185</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5DA295"/>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660775"/>
            <a:ext cx="13514906" cy="2470151"/>
          </a:xfrm>
          <a:prstGeom prst="rect">
            <a:avLst/>
          </a:prstGeom>
        </p:spPr>
        <p:txBody>
          <a:bodyPr anchor="t" rtlCol="false" tIns="0" lIns="0" bIns="0" rIns="0">
            <a:spAutoFit/>
          </a:bodyPr>
          <a:lstStyle/>
          <a:p>
            <a:pPr algn="ctr">
              <a:lnSpc>
                <a:spcPts val="18199"/>
              </a:lnSpc>
            </a:pPr>
            <a:r>
              <a:rPr lang="en-US" sz="12999" b="true">
                <a:solidFill>
                  <a:srgbClr val="FFFFFF"/>
                </a:solidFill>
                <a:latin typeface="Times New Roman Bold"/>
                <a:ea typeface="Times New Roman Bold"/>
                <a:cs typeface="Times New Roman Bold"/>
                <a:sym typeface="Times New Roman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932989" y="2334155"/>
            <a:ext cx="12355011" cy="6586007"/>
            <a:chOff x="0" y="0"/>
            <a:chExt cx="3253995" cy="1734586"/>
          </a:xfrm>
        </p:grpSpPr>
        <p:sp>
          <p:nvSpPr>
            <p:cNvPr name="Freeform 10" id="10"/>
            <p:cNvSpPr/>
            <p:nvPr/>
          </p:nvSpPr>
          <p:spPr>
            <a:xfrm flipH="false" flipV="false" rot="0">
              <a:off x="0" y="0"/>
              <a:ext cx="3253995" cy="1734586"/>
            </a:xfrm>
            <a:custGeom>
              <a:avLst/>
              <a:gdLst/>
              <a:ahLst/>
              <a:cxnLst/>
              <a:rect r="r" b="b" t="t" l="l"/>
              <a:pathLst>
                <a:path h="1734586" w="3253995">
                  <a:moveTo>
                    <a:pt x="0" y="0"/>
                  </a:moveTo>
                  <a:lnTo>
                    <a:pt x="3253995" y="0"/>
                  </a:lnTo>
                  <a:lnTo>
                    <a:pt x="3253995" y="1734586"/>
                  </a:lnTo>
                  <a:lnTo>
                    <a:pt x="0" y="1734586"/>
                  </a:lnTo>
                  <a:close/>
                </a:path>
              </a:pathLst>
            </a:custGeom>
            <a:solidFill>
              <a:srgbClr val="BFDDD2"/>
            </a:solidFill>
          </p:spPr>
        </p:sp>
        <p:sp>
          <p:nvSpPr>
            <p:cNvPr name="TextBox 11" id="11"/>
            <p:cNvSpPr txBox="true"/>
            <p:nvPr/>
          </p:nvSpPr>
          <p:spPr>
            <a:xfrm>
              <a:off x="0" y="-38100"/>
              <a:ext cx="3253995" cy="1772686"/>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7259300"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335411" y="2852774"/>
            <a:ext cx="4949639" cy="1189355"/>
          </a:xfrm>
          <a:prstGeom prst="rect">
            <a:avLst/>
          </a:prstGeom>
        </p:spPr>
        <p:txBody>
          <a:bodyPr anchor="t" rtlCol="false" tIns="0" lIns="0" bIns="0" rIns="0">
            <a:spAutoFit/>
          </a:bodyPr>
          <a:lstStyle/>
          <a:p>
            <a:pPr algn="l">
              <a:lnSpc>
                <a:spcPts val="8259"/>
              </a:lnSpc>
            </a:pPr>
            <a:r>
              <a:rPr lang="en-US" sz="6999" b="true">
                <a:solidFill>
                  <a:srgbClr val="000000"/>
                </a:solidFill>
                <a:latin typeface="Times New Roman Bold"/>
                <a:ea typeface="Times New Roman Bold"/>
                <a:cs typeface="Times New Roman Bold"/>
                <a:sym typeface="Times New Roman Bold"/>
              </a:rPr>
              <a:t>Jenis Kasus</a:t>
            </a:r>
          </a:p>
        </p:txBody>
      </p:sp>
      <p:sp>
        <p:nvSpPr>
          <p:cNvPr name="TextBox 15" id="15"/>
          <p:cNvSpPr txBox="true"/>
          <p:nvPr/>
        </p:nvSpPr>
        <p:spPr>
          <a:xfrm rot="0">
            <a:off x="16564000" y="874871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02</a:t>
            </a:r>
          </a:p>
        </p:txBody>
      </p:sp>
      <p:sp>
        <p:nvSpPr>
          <p:cNvPr name="TextBox 16" id="16"/>
          <p:cNvSpPr txBox="true"/>
          <p:nvPr/>
        </p:nvSpPr>
        <p:spPr>
          <a:xfrm rot="0">
            <a:off x="6117041" y="2424443"/>
            <a:ext cx="11753968" cy="6326671"/>
          </a:xfrm>
          <a:prstGeom prst="rect">
            <a:avLst/>
          </a:prstGeom>
        </p:spPr>
        <p:txBody>
          <a:bodyPr anchor="t" rtlCol="false" tIns="0" lIns="0" bIns="0" rIns="0">
            <a:spAutoFit/>
          </a:bodyPr>
          <a:lstStyle/>
          <a:p>
            <a:pPr algn="l">
              <a:lnSpc>
                <a:spcPts val="6150"/>
              </a:lnSpc>
            </a:pPr>
            <a:r>
              <a:rPr lang="en-US" sz="4393" b="true">
                <a:solidFill>
                  <a:srgbClr val="000000"/>
                </a:solidFill>
                <a:latin typeface="Times New Roman Bold"/>
                <a:ea typeface="Times New Roman Bold"/>
                <a:cs typeface="Times New Roman Bold"/>
                <a:sym typeface="Times New Roman Bold"/>
              </a:rPr>
              <a:t>Jenis Kasus :</a:t>
            </a:r>
          </a:p>
          <a:p>
            <a:pPr algn="l">
              <a:lnSpc>
                <a:spcPts val="6150"/>
              </a:lnSpc>
            </a:pPr>
            <a:r>
              <a:rPr lang="en-US" sz="4393" b="true">
                <a:solidFill>
                  <a:srgbClr val="000000"/>
                </a:solidFill>
                <a:latin typeface="Times New Roman Bold"/>
                <a:ea typeface="Times New Roman Bold"/>
                <a:cs typeface="Times New Roman Bold"/>
                <a:sym typeface="Times New Roman Bold"/>
              </a:rPr>
              <a:t>Klasifikasi Gambar</a:t>
            </a:r>
          </a:p>
          <a:p>
            <a:pPr algn="l">
              <a:lnSpc>
                <a:spcPts val="4611"/>
              </a:lnSpc>
            </a:pPr>
          </a:p>
          <a:p>
            <a:pPr algn="just">
              <a:lnSpc>
                <a:spcPts val="4890"/>
              </a:lnSpc>
            </a:pPr>
            <a:r>
              <a:rPr lang="en-US" sz="3493">
                <a:solidFill>
                  <a:srgbClr val="000000"/>
                </a:solidFill>
                <a:latin typeface="Times New Roman"/>
                <a:ea typeface="Times New Roman"/>
                <a:cs typeface="Times New Roman"/>
                <a:sym typeface="Times New Roman"/>
              </a:rPr>
              <a:t>Model ini dirancang untuk mengklasifikasikan gambar binatang menjadi dua kelas yaitu, Kucing dan Anjing.Dimana model dilatih untuk mengidentifikasi apakah sebuah gambar termasuk dalam kategori Kucing (Cat) atau Anjing (Dog).Model ini menggunakan jaringan saraf tiruan jenis Convolutional Neural Network (CNN).</a:t>
            </a:r>
          </a:p>
          <a:p>
            <a:pPr algn="l">
              <a:lnSpc>
                <a:spcPts val="3070"/>
              </a:lnSpc>
            </a:pPr>
          </a:p>
        </p:txBody>
      </p:sp>
      <p:sp>
        <p:nvSpPr>
          <p:cNvPr name="AutoShape 17" id="17"/>
          <p:cNvSpPr/>
          <p:nvPr/>
        </p:nvSpPr>
        <p:spPr>
          <a:xfrm>
            <a:off x="16564000" y="8877554"/>
            <a:ext cx="0" cy="761492"/>
          </a:xfrm>
          <a:prstGeom prst="line">
            <a:avLst/>
          </a:prstGeom>
          <a:ln cap="flat" w="95250">
            <a:solidFill>
              <a:srgbClr val="5DA295"/>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519170" y="321763"/>
            <a:ext cx="1082627" cy="1082627"/>
          </a:xfrm>
          <a:custGeom>
            <a:avLst/>
            <a:gdLst/>
            <a:ahLst/>
            <a:cxnLst/>
            <a:rect r="r" b="b" t="t" l="l"/>
            <a:pathLst>
              <a:path h="1082627" w="1082627">
                <a:moveTo>
                  <a:pt x="0" y="0"/>
                </a:moveTo>
                <a:lnTo>
                  <a:pt x="1082627" y="0"/>
                </a:lnTo>
                <a:lnTo>
                  <a:pt x="1082627" y="1082627"/>
                </a:lnTo>
                <a:lnTo>
                  <a:pt x="0" y="1082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971552" y="112213"/>
            <a:ext cx="9110018" cy="1024889"/>
          </a:xfrm>
          <a:prstGeom prst="rect">
            <a:avLst/>
          </a:prstGeom>
        </p:spPr>
        <p:txBody>
          <a:bodyPr anchor="t" rtlCol="false" tIns="0" lIns="0" bIns="0" rIns="0">
            <a:spAutoFit/>
          </a:bodyPr>
          <a:lstStyle/>
          <a:p>
            <a:pPr algn="ctr">
              <a:lnSpc>
                <a:spcPts val="7560"/>
              </a:lnSpc>
            </a:pPr>
            <a:r>
              <a:rPr lang="en-US" sz="5400" b="true">
                <a:solidFill>
                  <a:srgbClr val="000000"/>
                </a:solidFill>
                <a:latin typeface="Times New Roman Bold"/>
                <a:ea typeface="Times New Roman Bold"/>
                <a:cs typeface="Times New Roman Bold"/>
                <a:sym typeface="Times New Roman Bold"/>
              </a:rPr>
              <a:t>Dataset yang Digunakan</a:t>
            </a:r>
          </a:p>
        </p:txBody>
      </p:sp>
      <p:sp>
        <p:nvSpPr>
          <p:cNvPr name="TextBox 10" id="10"/>
          <p:cNvSpPr txBox="true"/>
          <p:nvPr/>
        </p:nvSpPr>
        <p:spPr>
          <a:xfrm rot="0">
            <a:off x="653266" y="1605699"/>
            <a:ext cx="8873295" cy="689610"/>
          </a:xfrm>
          <a:prstGeom prst="rect">
            <a:avLst/>
          </a:prstGeom>
        </p:spPr>
        <p:txBody>
          <a:bodyPr anchor="t" rtlCol="false" tIns="0" lIns="0" bIns="0" rIns="0">
            <a:spAutoFit/>
          </a:bodyPr>
          <a:lstStyle/>
          <a:p>
            <a:pPr algn="l">
              <a:lnSpc>
                <a:spcPts val="5039"/>
              </a:lnSpc>
            </a:pPr>
            <a:r>
              <a:rPr lang="en-US" sz="3599">
                <a:solidFill>
                  <a:srgbClr val="000000"/>
                </a:solidFill>
                <a:latin typeface="Times New Roman"/>
                <a:ea typeface="Times New Roman"/>
                <a:cs typeface="Times New Roman"/>
                <a:sym typeface="Times New Roman"/>
              </a:rPr>
              <a:t> Kaggle Cats &amp; Dogs Dataset</a:t>
            </a:r>
          </a:p>
        </p:txBody>
      </p:sp>
      <p:sp>
        <p:nvSpPr>
          <p:cNvPr name="TextBox 11" id="11"/>
          <p:cNvSpPr txBox="true"/>
          <p:nvPr/>
        </p:nvSpPr>
        <p:spPr>
          <a:xfrm rot="0">
            <a:off x="-199256" y="1531404"/>
            <a:ext cx="938336" cy="755650"/>
          </a:xfrm>
          <a:prstGeom prst="rect">
            <a:avLst/>
          </a:prstGeom>
        </p:spPr>
        <p:txBody>
          <a:bodyPr anchor="t" rtlCol="false" tIns="0" lIns="0" bIns="0" rIns="0">
            <a:spAutoFit/>
          </a:bodyPr>
          <a:lstStyle/>
          <a:p>
            <a:pPr algn="r">
              <a:lnSpc>
                <a:spcPts val="5599"/>
              </a:lnSpc>
            </a:pPr>
            <a:r>
              <a:rPr lang="en-US" sz="3999" b="true">
                <a:solidFill>
                  <a:srgbClr val="5DA295"/>
                </a:solidFill>
                <a:latin typeface="Times New Roman Bold"/>
                <a:ea typeface="Times New Roman Bold"/>
                <a:cs typeface="Times New Roman Bold"/>
                <a:sym typeface="Times New Roman Bold"/>
              </a:rPr>
              <a:t>01.</a:t>
            </a:r>
          </a:p>
        </p:txBody>
      </p:sp>
      <p:sp>
        <p:nvSpPr>
          <p:cNvPr name="TextBox 12" id="12"/>
          <p:cNvSpPr txBox="true"/>
          <p:nvPr/>
        </p:nvSpPr>
        <p:spPr>
          <a:xfrm rot="0">
            <a:off x="0" y="823379"/>
            <a:ext cx="3489679" cy="755650"/>
          </a:xfrm>
          <a:prstGeom prst="rect">
            <a:avLst/>
          </a:prstGeom>
        </p:spPr>
        <p:txBody>
          <a:bodyPr anchor="t" rtlCol="false" tIns="0" lIns="0" bIns="0" rIns="0">
            <a:spAutoFit/>
          </a:bodyPr>
          <a:lstStyle/>
          <a:p>
            <a:pPr algn="l">
              <a:lnSpc>
                <a:spcPts val="5599"/>
              </a:lnSpc>
            </a:pPr>
            <a:r>
              <a:rPr lang="en-US" sz="3999" b="true">
                <a:solidFill>
                  <a:srgbClr val="5DA295"/>
                </a:solidFill>
                <a:latin typeface="Times New Roman Bold"/>
                <a:ea typeface="Times New Roman Bold"/>
                <a:cs typeface="Times New Roman Bold"/>
                <a:sym typeface="Times New Roman Bold"/>
              </a:rPr>
              <a:t>Nama Dataset</a:t>
            </a:r>
          </a:p>
        </p:txBody>
      </p:sp>
      <p:sp>
        <p:nvSpPr>
          <p:cNvPr name="TextBox 13" id="13"/>
          <p:cNvSpPr txBox="true"/>
          <p:nvPr/>
        </p:nvSpPr>
        <p:spPr>
          <a:xfrm rot="0">
            <a:off x="480327" y="2395639"/>
            <a:ext cx="1096746" cy="755650"/>
          </a:xfrm>
          <a:prstGeom prst="rect">
            <a:avLst/>
          </a:prstGeom>
        </p:spPr>
        <p:txBody>
          <a:bodyPr anchor="t" rtlCol="false" tIns="0" lIns="0" bIns="0" rIns="0">
            <a:spAutoFit/>
          </a:bodyPr>
          <a:lstStyle/>
          <a:p>
            <a:pPr algn="r">
              <a:lnSpc>
                <a:spcPts val="5599"/>
              </a:lnSpc>
            </a:pPr>
            <a:r>
              <a:rPr lang="en-US" sz="3999" b="true">
                <a:solidFill>
                  <a:srgbClr val="5DA295"/>
                </a:solidFill>
                <a:latin typeface="Times New Roman Bold"/>
                <a:ea typeface="Times New Roman Bold"/>
                <a:cs typeface="Times New Roman Bold"/>
                <a:sym typeface="Times New Roman Bold"/>
              </a:rPr>
              <a:t>02.</a:t>
            </a:r>
          </a:p>
        </p:txBody>
      </p:sp>
      <p:sp>
        <p:nvSpPr>
          <p:cNvPr name="TextBox 14" id="14"/>
          <p:cNvSpPr txBox="true"/>
          <p:nvPr/>
        </p:nvSpPr>
        <p:spPr>
          <a:xfrm rot="0">
            <a:off x="1744840" y="2487714"/>
            <a:ext cx="4436648" cy="663575"/>
          </a:xfrm>
          <a:prstGeom prst="rect">
            <a:avLst/>
          </a:prstGeom>
        </p:spPr>
        <p:txBody>
          <a:bodyPr anchor="t" rtlCol="false" tIns="0" lIns="0" bIns="0" rIns="0">
            <a:spAutoFit/>
          </a:bodyPr>
          <a:lstStyle/>
          <a:p>
            <a:pPr algn="l">
              <a:lnSpc>
                <a:spcPts val="4899"/>
              </a:lnSpc>
            </a:pPr>
            <a:r>
              <a:rPr lang="en-US" sz="3499" b="true">
                <a:solidFill>
                  <a:srgbClr val="5DA295"/>
                </a:solidFill>
                <a:latin typeface="Times New Roman Bold"/>
                <a:ea typeface="Times New Roman Bold"/>
                <a:cs typeface="Times New Roman Bold"/>
                <a:sym typeface="Times New Roman Bold"/>
              </a:rPr>
              <a:t>Deskripsi Dataset</a:t>
            </a:r>
          </a:p>
        </p:txBody>
      </p:sp>
      <p:sp>
        <p:nvSpPr>
          <p:cNvPr name="TextBox 15" id="15"/>
          <p:cNvSpPr txBox="true"/>
          <p:nvPr/>
        </p:nvSpPr>
        <p:spPr>
          <a:xfrm rot="0">
            <a:off x="1744840" y="3122714"/>
            <a:ext cx="13746412" cy="3535680"/>
          </a:xfrm>
          <a:prstGeom prst="rect">
            <a:avLst/>
          </a:prstGeom>
        </p:spPr>
        <p:txBody>
          <a:bodyPr anchor="t" rtlCol="false" tIns="0" lIns="0" bIns="0" rIns="0">
            <a:spAutoFit/>
          </a:bodyPr>
          <a:lstStyle/>
          <a:p>
            <a:pPr algn="just">
              <a:lnSpc>
                <a:spcPts val="4620"/>
              </a:lnSpc>
            </a:pPr>
            <a:r>
              <a:rPr lang="en-US" sz="3300">
                <a:solidFill>
                  <a:srgbClr val="000000"/>
                </a:solidFill>
                <a:latin typeface="Times New Roman"/>
                <a:ea typeface="Times New Roman"/>
                <a:cs typeface="Times New Roman"/>
                <a:sym typeface="Times New Roman"/>
              </a:rPr>
              <a:t>Dataset ini merupakan kumpulan gambar binatang kucing dan anjing yang digunakan untuk tugas klasifikasi. Dataset ini awalnya dibuat untuk melatih mesin guna mendeteksi kucing dan anjing dalam sistem CAPTCHA. Dataset ini juga digunakan untuk meningkatkan keamanan dalam melindungi layanan web dari serangan brute- force dan mendeteksi spam berbasis gambar.</a:t>
            </a:r>
          </a:p>
        </p:txBody>
      </p:sp>
      <p:sp>
        <p:nvSpPr>
          <p:cNvPr name="TextBox 16" id="16"/>
          <p:cNvSpPr txBox="true"/>
          <p:nvPr/>
        </p:nvSpPr>
        <p:spPr>
          <a:xfrm rot="0">
            <a:off x="3729591" y="6629819"/>
            <a:ext cx="3489679" cy="663575"/>
          </a:xfrm>
          <a:prstGeom prst="rect">
            <a:avLst/>
          </a:prstGeom>
        </p:spPr>
        <p:txBody>
          <a:bodyPr anchor="t" rtlCol="false" tIns="0" lIns="0" bIns="0" rIns="0">
            <a:spAutoFit/>
          </a:bodyPr>
          <a:lstStyle/>
          <a:p>
            <a:pPr algn="l">
              <a:lnSpc>
                <a:spcPts val="4899"/>
              </a:lnSpc>
            </a:pPr>
            <a:r>
              <a:rPr lang="en-US" sz="3499" b="true">
                <a:solidFill>
                  <a:srgbClr val="5DA295"/>
                </a:solidFill>
                <a:latin typeface="Times New Roman Bold"/>
                <a:ea typeface="Times New Roman Bold"/>
                <a:cs typeface="Times New Roman Bold"/>
                <a:sym typeface="Times New Roman Bold"/>
              </a:rPr>
              <a:t>Jumlah Dataset</a:t>
            </a:r>
          </a:p>
        </p:txBody>
      </p:sp>
      <p:sp>
        <p:nvSpPr>
          <p:cNvPr name="TextBox 17" id="17"/>
          <p:cNvSpPr txBox="true"/>
          <p:nvPr/>
        </p:nvSpPr>
        <p:spPr>
          <a:xfrm rot="0">
            <a:off x="2392933" y="6610769"/>
            <a:ext cx="1096746" cy="755650"/>
          </a:xfrm>
          <a:prstGeom prst="rect">
            <a:avLst/>
          </a:prstGeom>
        </p:spPr>
        <p:txBody>
          <a:bodyPr anchor="t" rtlCol="false" tIns="0" lIns="0" bIns="0" rIns="0">
            <a:spAutoFit/>
          </a:bodyPr>
          <a:lstStyle/>
          <a:p>
            <a:pPr algn="r">
              <a:lnSpc>
                <a:spcPts val="5599"/>
              </a:lnSpc>
            </a:pPr>
            <a:r>
              <a:rPr lang="en-US" sz="3999" b="true">
                <a:solidFill>
                  <a:srgbClr val="5DA295"/>
                </a:solidFill>
                <a:latin typeface="Times New Roman Bold"/>
                <a:ea typeface="Times New Roman Bold"/>
                <a:cs typeface="Times New Roman Bold"/>
                <a:sym typeface="Times New Roman Bold"/>
              </a:rPr>
              <a:t>03.</a:t>
            </a:r>
          </a:p>
        </p:txBody>
      </p:sp>
      <p:sp>
        <p:nvSpPr>
          <p:cNvPr name="TextBox 18" id="18"/>
          <p:cNvSpPr txBox="true"/>
          <p:nvPr/>
        </p:nvSpPr>
        <p:spPr>
          <a:xfrm rot="0">
            <a:off x="3729591" y="7160044"/>
            <a:ext cx="12287748" cy="1792501"/>
          </a:xfrm>
          <a:prstGeom prst="rect">
            <a:avLst/>
          </a:prstGeom>
        </p:spPr>
        <p:txBody>
          <a:bodyPr anchor="t" rtlCol="false" tIns="0" lIns="0" bIns="0" rIns="0">
            <a:spAutoFit/>
          </a:bodyPr>
          <a:lstStyle/>
          <a:p>
            <a:pPr algn="l">
              <a:lnSpc>
                <a:spcPts val="4625"/>
              </a:lnSpc>
            </a:pPr>
            <a:r>
              <a:rPr lang="en-US" sz="3304" b="true">
                <a:solidFill>
                  <a:srgbClr val="000000"/>
                </a:solidFill>
                <a:latin typeface="Times New Roman Bold"/>
                <a:ea typeface="Times New Roman Bold"/>
                <a:cs typeface="Times New Roman Bold"/>
                <a:sym typeface="Times New Roman Bold"/>
              </a:rPr>
              <a:t>Total Gambar </a:t>
            </a:r>
            <a:r>
              <a:rPr lang="en-US" sz="3304">
                <a:solidFill>
                  <a:srgbClr val="000000"/>
                </a:solidFill>
                <a:latin typeface="Times New Roman"/>
                <a:ea typeface="Times New Roman"/>
                <a:cs typeface="Times New Roman"/>
                <a:sym typeface="Times New Roman"/>
              </a:rPr>
              <a:t>: 23.262 gambar (11.709 gambar kucing dan 11.553 gambar anjing.</a:t>
            </a:r>
          </a:p>
          <a:p>
            <a:pPr algn="l">
              <a:lnSpc>
                <a:spcPts val="4625"/>
              </a:lnSpc>
            </a:pPr>
          </a:p>
        </p:txBody>
      </p:sp>
      <p:sp>
        <p:nvSpPr>
          <p:cNvPr name="TextBox 19" id="19"/>
          <p:cNvSpPr txBox="true"/>
          <p:nvPr/>
        </p:nvSpPr>
        <p:spPr>
          <a:xfrm rot="0">
            <a:off x="0" y="8648494"/>
            <a:ext cx="3489679" cy="739140"/>
          </a:xfrm>
          <a:prstGeom prst="rect">
            <a:avLst/>
          </a:prstGeom>
        </p:spPr>
        <p:txBody>
          <a:bodyPr anchor="t" rtlCol="false" tIns="0" lIns="0" bIns="0" rIns="0">
            <a:spAutoFit/>
          </a:bodyPr>
          <a:lstStyle/>
          <a:p>
            <a:pPr algn="l">
              <a:lnSpc>
                <a:spcPts val="5459"/>
              </a:lnSpc>
            </a:pPr>
            <a:r>
              <a:rPr lang="en-US" sz="3899" b="true">
                <a:solidFill>
                  <a:srgbClr val="5DA295"/>
                </a:solidFill>
                <a:latin typeface="Times New Roman Bold"/>
                <a:ea typeface="Times New Roman Bold"/>
                <a:cs typeface="Times New Roman Bold"/>
                <a:sym typeface="Times New Roman Bold"/>
              </a:rPr>
              <a:t>Sumber Dataset:  </a:t>
            </a:r>
          </a:p>
        </p:txBody>
      </p:sp>
      <p:sp>
        <p:nvSpPr>
          <p:cNvPr name="TextBox 20" id="20"/>
          <p:cNvSpPr txBox="true"/>
          <p:nvPr/>
        </p:nvSpPr>
        <p:spPr>
          <a:xfrm rot="0">
            <a:off x="3729591" y="8585835"/>
            <a:ext cx="14330892" cy="1211580"/>
          </a:xfrm>
          <a:prstGeom prst="rect">
            <a:avLst/>
          </a:prstGeom>
        </p:spPr>
        <p:txBody>
          <a:bodyPr anchor="t" rtlCol="false" tIns="0" lIns="0" bIns="0" rIns="0">
            <a:spAutoFit/>
          </a:bodyPr>
          <a:lstStyle/>
          <a:p>
            <a:pPr algn="l">
              <a:lnSpc>
                <a:spcPts val="4620"/>
              </a:lnSpc>
            </a:pPr>
            <a:r>
              <a:rPr lang="en-US" sz="3300" b="true">
                <a:solidFill>
                  <a:srgbClr val="000000"/>
                </a:solidFill>
                <a:latin typeface="Times New Roman Bold"/>
                <a:ea typeface="Times New Roman Bold"/>
                <a:cs typeface="Times New Roman Bold"/>
                <a:sym typeface="Times New Roman Bold"/>
              </a:rPr>
              <a:t>https://datasets.activeloop.ai/docs/ml/datasets/kaggle-cats-dogs-dataset/#kaggle-cats-dogs-dataset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74871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04</a:t>
            </a:r>
          </a:p>
        </p:txBody>
      </p:sp>
      <p:grpSp>
        <p:nvGrpSpPr>
          <p:cNvPr name="Group 9" id="9"/>
          <p:cNvGrpSpPr/>
          <p:nvPr/>
        </p:nvGrpSpPr>
        <p:grpSpPr>
          <a:xfrm rot="0">
            <a:off x="463382" y="2716543"/>
            <a:ext cx="17361235" cy="5137933"/>
            <a:chOff x="0" y="0"/>
            <a:chExt cx="4572506" cy="1353201"/>
          </a:xfrm>
        </p:grpSpPr>
        <p:sp>
          <p:nvSpPr>
            <p:cNvPr name="Freeform 10" id="10"/>
            <p:cNvSpPr/>
            <p:nvPr/>
          </p:nvSpPr>
          <p:spPr>
            <a:xfrm flipH="false" flipV="false" rot="0">
              <a:off x="0" y="0"/>
              <a:ext cx="4572507" cy="1353201"/>
            </a:xfrm>
            <a:custGeom>
              <a:avLst/>
              <a:gdLst/>
              <a:ahLst/>
              <a:cxnLst/>
              <a:rect r="r" b="b" t="t" l="l"/>
              <a:pathLst>
                <a:path h="1353201" w="4572507">
                  <a:moveTo>
                    <a:pt x="0" y="0"/>
                  </a:moveTo>
                  <a:lnTo>
                    <a:pt x="4572507" y="0"/>
                  </a:lnTo>
                  <a:lnTo>
                    <a:pt x="4572507" y="1353201"/>
                  </a:lnTo>
                  <a:lnTo>
                    <a:pt x="0" y="1353201"/>
                  </a:lnTo>
                  <a:close/>
                </a:path>
              </a:pathLst>
            </a:custGeom>
            <a:solidFill>
              <a:srgbClr val="BFDDD2"/>
            </a:solidFill>
          </p:spPr>
        </p:sp>
        <p:sp>
          <p:nvSpPr>
            <p:cNvPr name="TextBox 11" id="11"/>
            <p:cNvSpPr txBox="true"/>
            <p:nvPr/>
          </p:nvSpPr>
          <p:spPr>
            <a:xfrm>
              <a:off x="0" y="-38100"/>
              <a:ext cx="4572506" cy="1391301"/>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31669" y="9486900"/>
            <a:ext cx="908854" cy="908854"/>
          </a:xfrm>
          <a:custGeom>
            <a:avLst/>
            <a:gdLst/>
            <a:ahLst/>
            <a:cxnLst/>
            <a:rect r="r" b="b" t="t" l="l"/>
            <a:pathLst>
              <a:path h="908854" w="908854">
                <a:moveTo>
                  <a:pt x="0" y="0"/>
                </a:moveTo>
                <a:lnTo>
                  <a:pt x="908855" y="0"/>
                </a:lnTo>
                <a:lnTo>
                  <a:pt x="908855" y="908854"/>
                </a:lnTo>
                <a:lnTo>
                  <a:pt x="0" y="9088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774373" y="-422705"/>
            <a:ext cx="3659497" cy="3659497"/>
          </a:xfrm>
          <a:custGeom>
            <a:avLst/>
            <a:gdLst/>
            <a:ahLst/>
            <a:cxnLst/>
            <a:rect r="r" b="b" t="t" l="l"/>
            <a:pathLst>
              <a:path h="3659497" w="3659497">
                <a:moveTo>
                  <a:pt x="0" y="0"/>
                </a:moveTo>
                <a:lnTo>
                  <a:pt x="3659497" y="0"/>
                </a:lnTo>
                <a:lnTo>
                  <a:pt x="3659497"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40951" y="9639046"/>
            <a:ext cx="2906260" cy="1659483"/>
          </a:xfrm>
          <a:custGeom>
            <a:avLst/>
            <a:gdLst/>
            <a:ahLst/>
            <a:cxnLst/>
            <a:rect r="r" b="b" t="t" l="l"/>
            <a:pathLst>
              <a:path h="1659483" w="2906260">
                <a:moveTo>
                  <a:pt x="0" y="0"/>
                </a:moveTo>
                <a:lnTo>
                  <a:pt x="2906260" y="0"/>
                </a:lnTo>
                <a:lnTo>
                  <a:pt x="2906260" y="1659483"/>
                </a:lnTo>
                <a:lnTo>
                  <a:pt x="0" y="1659483"/>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5" id="15"/>
          <p:cNvSpPr txBox="true"/>
          <p:nvPr/>
        </p:nvSpPr>
        <p:spPr>
          <a:xfrm rot="0">
            <a:off x="4477456" y="790575"/>
            <a:ext cx="8850944" cy="1152524"/>
          </a:xfrm>
          <a:prstGeom prst="rect">
            <a:avLst/>
          </a:prstGeom>
        </p:spPr>
        <p:txBody>
          <a:bodyPr anchor="t" rtlCol="false" tIns="0" lIns="0" bIns="0" rIns="0">
            <a:spAutoFit/>
          </a:bodyPr>
          <a:lstStyle/>
          <a:p>
            <a:pPr algn="ctr">
              <a:lnSpc>
                <a:spcPts val="8400"/>
              </a:lnSpc>
            </a:pPr>
            <a:r>
              <a:rPr lang="en-US" sz="6000" b="true">
                <a:solidFill>
                  <a:srgbClr val="000000"/>
                </a:solidFill>
                <a:latin typeface="Times New Roman Bold"/>
                <a:ea typeface="Times New Roman Bold"/>
                <a:cs typeface="Times New Roman Bold"/>
                <a:sym typeface="Times New Roman Bold"/>
              </a:rPr>
              <a:t>Jumlah Fitur </a:t>
            </a:r>
          </a:p>
        </p:txBody>
      </p:sp>
      <p:sp>
        <p:nvSpPr>
          <p:cNvPr name="TextBox 16" id="16"/>
          <p:cNvSpPr txBox="true"/>
          <p:nvPr/>
        </p:nvSpPr>
        <p:spPr>
          <a:xfrm rot="0">
            <a:off x="2578119" y="4210292"/>
            <a:ext cx="12516460" cy="689610"/>
          </a:xfrm>
          <a:prstGeom prst="rect">
            <a:avLst/>
          </a:prstGeom>
        </p:spPr>
        <p:txBody>
          <a:bodyPr anchor="t" rtlCol="false" tIns="0" lIns="0" bIns="0" rIns="0">
            <a:spAutoFit/>
          </a:bodyPr>
          <a:lstStyle/>
          <a:p>
            <a:pPr algn="l" marL="777240" indent="-388620" lvl="1">
              <a:lnSpc>
                <a:spcPts val="5040"/>
              </a:lnSpc>
              <a:buFont typeface="Arial"/>
              <a:buChar char="•"/>
            </a:pPr>
            <a:r>
              <a:rPr lang="en-US" sz="3600">
                <a:solidFill>
                  <a:srgbClr val="000000"/>
                </a:solidFill>
                <a:latin typeface="Times New Roman"/>
                <a:ea typeface="Times New Roman"/>
                <a:cs typeface="Times New Roman"/>
                <a:sym typeface="Times New Roman"/>
              </a:rPr>
              <a:t>Jumlah Fitur per Gambar : 150 X 150 X 30 = 67.500 fitur</a:t>
            </a:r>
          </a:p>
        </p:txBody>
      </p:sp>
      <p:sp>
        <p:nvSpPr>
          <p:cNvPr name="TextBox 17" id="17"/>
          <p:cNvSpPr txBox="true"/>
          <p:nvPr/>
        </p:nvSpPr>
        <p:spPr>
          <a:xfrm rot="0">
            <a:off x="611871" y="3141506"/>
            <a:ext cx="16582114" cy="689610"/>
          </a:xfrm>
          <a:prstGeom prst="rect">
            <a:avLst/>
          </a:prstGeom>
        </p:spPr>
        <p:txBody>
          <a:bodyPr anchor="t" rtlCol="false" tIns="0" lIns="0" bIns="0" rIns="0">
            <a:spAutoFit/>
          </a:bodyPr>
          <a:lstStyle/>
          <a:p>
            <a:pPr algn="ctr">
              <a:lnSpc>
                <a:spcPts val="5040"/>
              </a:lnSpc>
            </a:pPr>
            <a:r>
              <a:rPr lang="en-US" sz="3600">
                <a:solidFill>
                  <a:srgbClr val="000000"/>
                </a:solidFill>
                <a:latin typeface="Times New Roman"/>
                <a:ea typeface="Times New Roman"/>
                <a:cs typeface="Times New Roman"/>
                <a:sym typeface="Times New Roman"/>
              </a:rPr>
              <a:t>Setiap gambar diproses format 150 X 150 piksel dan memiliki channel warna (RGB).</a:t>
            </a:r>
          </a:p>
        </p:txBody>
      </p:sp>
      <p:sp>
        <p:nvSpPr>
          <p:cNvPr name="TextBox 18" id="18"/>
          <p:cNvSpPr txBox="true"/>
          <p:nvPr/>
        </p:nvSpPr>
        <p:spPr>
          <a:xfrm rot="0">
            <a:off x="677186" y="5283442"/>
            <a:ext cx="16841984" cy="1327785"/>
          </a:xfrm>
          <a:prstGeom prst="rect">
            <a:avLst/>
          </a:prstGeom>
        </p:spPr>
        <p:txBody>
          <a:bodyPr anchor="t" rtlCol="false" tIns="0" lIns="0" bIns="0" rIns="0">
            <a:spAutoFit/>
          </a:bodyPr>
          <a:lstStyle/>
          <a:p>
            <a:pPr algn="l">
              <a:lnSpc>
                <a:spcPts val="5040"/>
              </a:lnSpc>
            </a:pPr>
            <a:r>
              <a:rPr lang="en-US" sz="3600">
                <a:solidFill>
                  <a:srgbClr val="000000"/>
                </a:solidFill>
                <a:latin typeface="Times New Roman"/>
                <a:ea typeface="Times New Roman"/>
                <a:cs typeface="Times New Roman"/>
                <a:sym typeface="Times New Roman"/>
              </a:rPr>
              <a:t>Ini adalah jumlah nilai piksel dalam sebuah gambar yang digunakan sebagai input untuk model.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6659" y="7028511"/>
            <a:ext cx="4921456" cy="3986379"/>
          </a:xfrm>
          <a:custGeom>
            <a:avLst/>
            <a:gdLst/>
            <a:ahLst/>
            <a:cxnLst/>
            <a:rect r="r" b="b" t="t" l="l"/>
            <a:pathLst>
              <a:path h="3986379" w="4921456">
                <a:moveTo>
                  <a:pt x="0" y="0"/>
                </a:moveTo>
                <a:lnTo>
                  <a:pt x="4921455" y="0"/>
                </a:lnTo>
                <a:lnTo>
                  <a:pt x="4921455" y="3986379"/>
                </a:lnTo>
                <a:lnTo>
                  <a:pt x="0" y="3986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4364232" y="-2136727"/>
            <a:ext cx="5790136" cy="5790136"/>
          </a:xfrm>
          <a:custGeom>
            <a:avLst/>
            <a:gdLst/>
            <a:ahLst/>
            <a:cxnLst/>
            <a:rect r="r" b="b" t="t" l="l"/>
            <a:pathLst>
              <a:path h="5790136" w="5790136">
                <a:moveTo>
                  <a:pt x="0" y="0"/>
                </a:moveTo>
                <a:lnTo>
                  <a:pt x="5790136" y="0"/>
                </a:lnTo>
                <a:lnTo>
                  <a:pt x="5790136" y="5790136"/>
                </a:lnTo>
                <a:lnTo>
                  <a:pt x="0" y="5790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74871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06</a:t>
            </a:r>
          </a:p>
        </p:txBody>
      </p:sp>
      <p:grpSp>
        <p:nvGrpSpPr>
          <p:cNvPr name="Group 11" id="11"/>
          <p:cNvGrpSpPr/>
          <p:nvPr/>
        </p:nvGrpSpPr>
        <p:grpSpPr>
          <a:xfrm rot="0">
            <a:off x="4399536" y="3180676"/>
            <a:ext cx="1638992" cy="163899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665469" y="3481979"/>
            <a:ext cx="1107127" cy="1107127"/>
          </a:xfrm>
          <a:custGeom>
            <a:avLst/>
            <a:gdLst/>
            <a:ahLst/>
            <a:cxnLst/>
            <a:rect r="r" b="b" t="t" l="l"/>
            <a:pathLst>
              <a:path h="1107127" w="1107127">
                <a:moveTo>
                  <a:pt x="0" y="0"/>
                </a:moveTo>
                <a:lnTo>
                  <a:pt x="1107127" y="0"/>
                </a:lnTo>
                <a:lnTo>
                  <a:pt x="1107127" y="1107127"/>
                </a:lnTo>
                <a:lnTo>
                  <a:pt x="0" y="1107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0131448" y="4075391"/>
            <a:ext cx="947230" cy="961211"/>
          </a:xfrm>
          <a:custGeom>
            <a:avLst/>
            <a:gdLst/>
            <a:ahLst/>
            <a:cxnLst/>
            <a:rect r="r" b="b" t="t" l="l"/>
            <a:pathLst>
              <a:path h="961211" w="947230">
                <a:moveTo>
                  <a:pt x="0" y="0"/>
                </a:moveTo>
                <a:lnTo>
                  <a:pt x="947230" y="0"/>
                </a:lnTo>
                <a:lnTo>
                  <a:pt x="947230" y="961211"/>
                </a:lnTo>
                <a:lnTo>
                  <a:pt x="0" y="9612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4128171" y="164426"/>
            <a:ext cx="9324521" cy="1244600"/>
          </a:xfrm>
          <a:prstGeom prst="rect">
            <a:avLst/>
          </a:prstGeom>
        </p:spPr>
        <p:txBody>
          <a:bodyPr anchor="t" rtlCol="false" tIns="0" lIns="0" bIns="0" rIns="0">
            <a:spAutoFit/>
          </a:bodyPr>
          <a:lstStyle/>
          <a:p>
            <a:pPr algn="ctr">
              <a:lnSpc>
                <a:spcPts val="9100"/>
              </a:lnSpc>
            </a:pPr>
            <a:r>
              <a:rPr lang="en-US" sz="6500" b="true">
                <a:solidFill>
                  <a:srgbClr val="000000"/>
                </a:solidFill>
                <a:latin typeface="Times New Roman Bold"/>
                <a:ea typeface="Times New Roman Bold"/>
                <a:cs typeface="Times New Roman Bold"/>
                <a:sym typeface="Times New Roman Bold"/>
              </a:rPr>
              <a:t>Jumlah Label</a:t>
            </a:r>
          </a:p>
        </p:txBody>
      </p:sp>
      <p:sp>
        <p:nvSpPr>
          <p:cNvPr name="TextBox 17" id="17"/>
          <p:cNvSpPr txBox="true"/>
          <p:nvPr/>
        </p:nvSpPr>
        <p:spPr>
          <a:xfrm rot="0">
            <a:off x="6719468" y="3047326"/>
            <a:ext cx="2997650" cy="647065"/>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0 : Kucing </a:t>
            </a:r>
          </a:p>
        </p:txBody>
      </p:sp>
      <p:sp>
        <p:nvSpPr>
          <p:cNvPr name="TextBox 18" id="18"/>
          <p:cNvSpPr txBox="true"/>
          <p:nvPr/>
        </p:nvSpPr>
        <p:spPr>
          <a:xfrm rot="0">
            <a:off x="3718596" y="5572125"/>
            <a:ext cx="13540704" cy="2677795"/>
          </a:xfrm>
          <a:prstGeom prst="rect">
            <a:avLst/>
          </a:prstGeom>
        </p:spPr>
        <p:txBody>
          <a:bodyPr anchor="t" rtlCol="false" tIns="0" lIns="0" bIns="0" rIns="0">
            <a:spAutoFit/>
          </a:bodyPr>
          <a:lstStyle/>
          <a:p>
            <a:pPr algn="just">
              <a:lnSpc>
                <a:spcPts val="5179"/>
              </a:lnSpc>
            </a:pPr>
            <a:r>
              <a:rPr lang="en-US" sz="3699">
                <a:solidFill>
                  <a:srgbClr val="000000"/>
                </a:solidFill>
                <a:latin typeface="Times New Roman"/>
                <a:ea typeface="Times New Roman"/>
                <a:cs typeface="Times New Roman"/>
                <a:sym typeface="Times New Roman"/>
              </a:rPr>
              <a:t>Karena ini adalah kasus klasifikasi biner, output model adalah probabilitas untuk masing - masing kelas, di mana nilai probabilitas mendekati o berarti kucing dan mendekati 1 berarti anjing.</a:t>
            </a:r>
          </a:p>
        </p:txBody>
      </p:sp>
      <p:sp>
        <p:nvSpPr>
          <p:cNvPr name="TextBox 19" id="19"/>
          <p:cNvSpPr txBox="true"/>
          <p:nvPr/>
        </p:nvSpPr>
        <p:spPr>
          <a:xfrm rot="0">
            <a:off x="6719468" y="3942041"/>
            <a:ext cx="3769606" cy="647065"/>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1 : Anjing </a:t>
            </a:r>
          </a:p>
        </p:txBody>
      </p:sp>
      <p:sp>
        <p:nvSpPr>
          <p:cNvPr name="TextBox 20" id="20"/>
          <p:cNvSpPr txBox="true"/>
          <p:nvPr/>
        </p:nvSpPr>
        <p:spPr>
          <a:xfrm rot="0">
            <a:off x="5132577" y="1904961"/>
            <a:ext cx="7315709" cy="647065"/>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Dataset memiliki dua label, yaitu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840798" y="898585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07</a:t>
            </a:r>
          </a:p>
        </p:txBody>
      </p:sp>
      <p:sp>
        <p:nvSpPr>
          <p:cNvPr name="AutoShape 9" id="9"/>
          <p:cNvSpPr/>
          <p:nvPr/>
        </p:nvSpPr>
        <p:spPr>
          <a:xfrm>
            <a:off x="1070020" y="1787791"/>
            <a:ext cx="15849473" cy="0"/>
          </a:xfrm>
          <a:prstGeom prst="line">
            <a:avLst/>
          </a:prstGeom>
          <a:ln cap="flat" w="38100">
            <a:solidFill>
              <a:srgbClr val="5DA295"/>
            </a:solidFill>
            <a:prstDash val="solid"/>
            <a:headEnd type="none" len="sm" w="sm"/>
            <a:tailEnd type="none" len="sm" w="sm"/>
          </a:ln>
        </p:spPr>
      </p:sp>
      <p:grpSp>
        <p:nvGrpSpPr>
          <p:cNvPr name="Group 10" id="10"/>
          <p:cNvGrpSpPr/>
          <p:nvPr/>
        </p:nvGrpSpPr>
        <p:grpSpPr>
          <a:xfrm rot="0">
            <a:off x="560067" y="2337289"/>
            <a:ext cx="1465528" cy="1491803"/>
            <a:chOff x="0" y="0"/>
            <a:chExt cx="798484" cy="812800"/>
          </a:xfrm>
        </p:grpSpPr>
        <p:sp>
          <p:nvSpPr>
            <p:cNvPr name="Freeform 11" id="11"/>
            <p:cNvSpPr/>
            <p:nvPr/>
          </p:nvSpPr>
          <p:spPr>
            <a:xfrm flipH="false" flipV="false" rot="0">
              <a:off x="0" y="0"/>
              <a:ext cx="798484" cy="812800"/>
            </a:xfrm>
            <a:custGeom>
              <a:avLst/>
              <a:gdLst/>
              <a:ahLst/>
              <a:cxnLst/>
              <a:rect r="r" b="b" t="t" l="l"/>
              <a:pathLst>
                <a:path h="812800" w="798484">
                  <a:moveTo>
                    <a:pt x="798484" y="0"/>
                  </a:moveTo>
                  <a:lnTo>
                    <a:pt x="798484" y="698500"/>
                  </a:lnTo>
                  <a:lnTo>
                    <a:pt x="399242" y="812800"/>
                  </a:lnTo>
                  <a:lnTo>
                    <a:pt x="0" y="698500"/>
                  </a:lnTo>
                  <a:lnTo>
                    <a:pt x="0" y="0"/>
                  </a:lnTo>
                  <a:lnTo>
                    <a:pt x="798484" y="0"/>
                  </a:lnTo>
                  <a:close/>
                </a:path>
              </a:pathLst>
            </a:custGeom>
            <a:solidFill>
              <a:srgbClr val="5DA295"/>
            </a:solidFill>
          </p:spPr>
        </p:sp>
        <p:sp>
          <p:nvSpPr>
            <p:cNvPr name="TextBox 12" id="12"/>
            <p:cNvSpPr txBox="true"/>
            <p:nvPr/>
          </p:nvSpPr>
          <p:spPr>
            <a:xfrm>
              <a:off x="0" y="-38100"/>
              <a:ext cx="798484" cy="7366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822742" y="3417335"/>
            <a:ext cx="744393" cy="842312"/>
          </a:xfrm>
          <a:custGeom>
            <a:avLst/>
            <a:gdLst/>
            <a:ahLst/>
            <a:cxnLst/>
            <a:rect r="r" b="b" t="t" l="l"/>
            <a:pathLst>
              <a:path h="842312" w="744393">
                <a:moveTo>
                  <a:pt x="0" y="0"/>
                </a:moveTo>
                <a:lnTo>
                  <a:pt x="744393" y="0"/>
                </a:lnTo>
                <a:lnTo>
                  <a:pt x="744393" y="842312"/>
                </a:lnTo>
                <a:lnTo>
                  <a:pt x="0" y="842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846191" y="2660724"/>
            <a:ext cx="809600" cy="844933"/>
          </a:xfrm>
          <a:custGeom>
            <a:avLst/>
            <a:gdLst/>
            <a:ahLst/>
            <a:cxnLst/>
            <a:rect r="r" b="b" t="t" l="l"/>
            <a:pathLst>
              <a:path h="844933" w="809600">
                <a:moveTo>
                  <a:pt x="0" y="0"/>
                </a:moveTo>
                <a:lnTo>
                  <a:pt x="809599" y="0"/>
                </a:lnTo>
                <a:lnTo>
                  <a:pt x="809599" y="844934"/>
                </a:lnTo>
                <a:lnTo>
                  <a:pt x="0" y="844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622394" y="3417973"/>
            <a:ext cx="680475" cy="841037"/>
          </a:xfrm>
          <a:custGeom>
            <a:avLst/>
            <a:gdLst/>
            <a:ahLst/>
            <a:cxnLst/>
            <a:rect r="r" b="b" t="t" l="l"/>
            <a:pathLst>
              <a:path h="841037" w="680475">
                <a:moveTo>
                  <a:pt x="0" y="0"/>
                </a:moveTo>
                <a:lnTo>
                  <a:pt x="680476" y="0"/>
                </a:lnTo>
                <a:lnTo>
                  <a:pt x="680476" y="841037"/>
                </a:lnTo>
                <a:lnTo>
                  <a:pt x="0" y="8410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302870" y="-2988438"/>
            <a:ext cx="3705427" cy="3905589"/>
          </a:xfrm>
          <a:custGeom>
            <a:avLst/>
            <a:gdLst/>
            <a:ahLst/>
            <a:cxnLst/>
            <a:rect r="r" b="b" t="t" l="l"/>
            <a:pathLst>
              <a:path h="3905589" w="3705427">
                <a:moveTo>
                  <a:pt x="0" y="0"/>
                </a:moveTo>
                <a:lnTo>
                  <a:pt x="3705427" y="0"/>
                </a:lnTo>
                <a:lnTo>
                  <a:pt x="3705427" y="3905589"/>
                </a:lnTo>
                <a:lnTo>
                  <a:pt x="0" y="39055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7259300" y="492032"/>
            <a:ext cx="1073337" cy="1073337"/>
          </a:xfrm>
          <a:custGeom>
            <a:avLst/>
            <a:gdLst/>
            <a:ahLst/>
            <a:cxnLst/>
            <a:rect r="r" b="b" t="t" l="l"/>
            <a:pathLst>
              <a:path h="1073337" w="1073337">
                <a:moveTo>
                  <a:pt x="0" y="0"/>
                </a:moveTo>
                <a:lnTo>
                  <a:pt x="1073337" y="0"/>
                </a:lnTo>
                <a:lnTo>
                  <a:pt x="1073337" y="1073336"/>
                </a:lnTo>
                <a:lnTo>
                  <a:pt x="0" y="10733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16462942" y="460599"/>
            <a:ext cx="456551" cy="456551"/>
          </a:xfrm>
          <a:custGeom>
            <a:avLst/>
            <a:gdLst/>
            <a:ahLst/>
            <a:cxnLst/>
            <a:rect r="r" b="b" t="t" l="l"/>
            <a:pathLst>
              <a:path h="456551" w="456551">
                <a:moveTo>
                  <a:pt x="0" y="0"/>
                </a:moveTo>
                <a:lnTo>
                  <a:pt x="456551" y="0"/>
                </a:lnTo>
                <a:lnTo>
                  <a:pt x="456551" y="456552"/>
                </a:lnTo>
                <a:lnTo>
                  <a:pt x="0" y="4565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560067" y="8446709"/>
            <a:ext cx="659197" cy="659197"/>
          </a:xfrm>
          <a:custGeom>
            <a:avLst/>
            <a:gdLst/>
            <a:ahLst/>
            <a:cxnLst/>
            <a:rect r="r" b="b" t="t" l="l"/>
            <a:pathLst>
              <a:path h="659197" w="659197">
                <a:moveTo>
                  <a:pt x="0" y="0"/>
                </a:moveTo>
                <a:lnTo>
                  <a:pt x="659196" y="0"/>
                </a:lnTo>
                <a:lnTo>
                  <a:pt x="659196" y="659197"/>
                </a:lnTo>
                <a:lnTo>
                  <a:pt x="0" y="65919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0" id="20"/>
          <p:cNvSpPr txBox="true"/>
          <p:nvPr/>
        </p:nvSpPr>
        <p:spPr>
          <a:xfrm rot="0">
            <a:off x="1782704" y="231999"/>
            <a:ext cx="14399903" cy="1109980"/>
          </a:xfrm>
          <a:prstGeom prst="rect">
            <a:avLst/>
          </a:prstGeom>
        </p:spPr>
        <p:txBody>
          <a:bodyPr anchor="t" rtlCol="false" tIns="0" lIns="0" bIns="0" rIns="0">
            <a:spAutoFit/>
          </a:bodyPr>
          <a:lstStyle/>
          <a:p>
            <a:pPr algn="ctr">
              <a:lnSpc>
                <a:spcPts val="8120"/>
              </a:lnSpc>
            </a:pPr>
            <a:r>
              <a:rPr lang="en-US" sz="5800" b="true">
                <a:solidFill>
                  <a:srgbClr val="000000"/>
                </a:solidFill>
                <a:latin typeface="Times New Roman Bold"/>
                <a:ea typeface="Times New Roman Bold"/>
                <a:cs typeface="Times New Roman Bold"/>
                <a:sym typeface="Times New Roman Bold"/>
              </a:rPr>
              <a:t>Jenis Jaringan Saraf Tiruan yang Digunakan</a:t>
            </a:r>
          </a:p>
        </p:txBody>
      </p:sp>
      <p:sp>
        <p:nvSpPr>
          <p:cNvPr name="Freeform 21" id="21"/>
          <p:cNvSpPr/>
          <p:nvPr/>
        </p:nvSpPr>
        <p:spPr>
          <a:xfrm flipH="false" flipV="false" rot="0">
            <a:off x="0" y="10073435"/>
            <a:ext cx="659197" cy="659197"/>
          </a:xfrm>
          <a:custGeom>
            <a:avLst/>
            <a:gdLst/>
            <a:ahLst/>
            <a:cxnLst/>
            <a:rect r="r" b="b" t="t" l="l"/>
            <a:pathLst>
              <a:path h="659197" w="659197">
                <a:moveTo>
                  <a:pt x="0" y="0"/>
                </a:moveTo>
                <a:lnTo>
                  <a:pt x="659197" y="0"/>
                </a:lnTo>
                <a:lnTo>
                  <a:pt x="659197" y="659197"/>
                </a:lnTo>
                <a:lnTo>
                  <a:pt x="0" y="6591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22" id="22"/>
          <p:cNvGrpSpPr/>
          <p:nvPr/>
        </p:nvGrpSpPr>
        <p:grpSpPr>
          <a:xfrm rot="0">
            <a:off x="560067" y="3924230"/>
            <a:ext cx="17361235" cy="5137933"/>
            <a:chOff x="0" y="0"/>
            <a:chExt cx="4572506" cy="1353201"/>
          </a:xfrm>
        </p:grpSpPr>
        <p:sp>
          <p:nvSpPr>
            <p:cNvPr name="Freeform 23" id="23"/>
            <p:cNvSpPr/>
            <p:nvPr/>
          </p:nvSpPr>
          <p:spPr>
            <a:xfrm flipH="false" flipV="false" rot="0">
              <a:off x="0" y="0"/>
              <a:ext cx="4572507" cy="1353201"/>
            </a:xfrm>
            <a:custGeom>
              <a:avLst/>
              <a:gdLst/>
              <a:ahLst/>
              <a:cxnLst/>
              <a:rect r="r" b="b" t="t" l="l"/>
              <a:pathLst>
                <a:path h="1353201" w="4572507">
                  <a:moveTo>
                    <a:pt x="0" y="0"/>
                  </a:moveTo>
                  <a:lnTo>
                    <a:pt x="4572507" y="0"/>
                  </a:lnTo>
                  <a:lnTo>
                    <a:pt x="4572507" y="1353201"/>
                  </a:lnTo>
                  <a:lnTo>
                    <a:pt x="0" y="1353201"/>
                  </a:lnTo>
                  <a:close/>
                </a:path>
              </a:pathLst>
            </a:custGeom>
            <a:solidFill>
              <a:srgbClr val="BFDDD2"/>
            </a:solidFill>
          </p:spPr>
        </p:sp>
        <p:sp>
          <p:nvSpPr>
            <p:cNvPr name="TextBox 24" id="24"/>
            <p:cNvSpPr txBox="true"/>
            <p:nvPr/>
          </p:nvSpPr>
          <p:spPr>
            <a:xfrm>
              <a:off x="0" y="-38100"/>
              <a:ext cx="4572506" cy="1391301"/>
            </a:xfrm>
            <a:prstGeom prst="rect">
              <a:avLst/>
            </a:prstGeom>
          </p:spPr>
          <p:txBody>
            <a:bodyPr anchor="ctr" rtlCol="false" tIns="50800" lIns="50800" bIns="50800" rIns="50800"/>
            <a:lstStyle/>
            <a:p>
              <a:pPr algn="ctr">
                <a:lnSpc>
                  <a:spcPts val="2659"/>
                </a:lnSpc>
              </a:pPr>
            </a:p>
            <a:p>
              <a:pPr algn="ctr">
                <a:lnSpc>
                  <a:spcPts val="2659"/>
                </a:lnSpc>
              </a:pPr>
            </a:p>
          </p:txBody>
        </p:sp>
      </p:grpSp>
      <p:sp>
        <p:nvSpPr>
          <p:cNvPr name="TextBox 25" id="25"/>
          <p:cNvSpPr txBox="true"/>
          <p:nvPr/>
        </p:nvSpPr>
        <p:spPr>
          <a:xfrm rot="0">
            <a:off x="736269" y="4727258"/>
            <a:ext cx="16582114" cy="689610"/>
          </a:xfrm>
          <a:prstGeom prst="rect">
            <a:avLst/>
          </a:prstGeom>
        </p:spPr>
        <p:txBody>
          <a:bodyPr anchor="t" rtlCol="false" tIns="0" lIns="0" bIns="0" rIns="0">
            <a:spAutoFit/>
          </a:bodyPr>
          <a:lstStyle/>
          <a:p>
            <a:pPr algn="ctr">
              <a:lnSpc>
                <a:spcPts val="5040"/>
              </a:lnSpc>
            </a:pPr>
            <a:r>
              <a:rPr lang="en-US" sz="3600">
                <a:solidFill>
                  <a:srgbClr val="000000"/>
                </a:solidFill>
                <a:latin typeface="Times New Roman"/>
                <a:ea typeface="Times New Roman"/>
                <a:cs typeface="Times New Roman"/>
                <a:sym typeface="Times New Roman"/>
              </a:rPr>
              <a:t>Model yang digunakan adalah Convolutional Neural Network (CNN).</a:t>
            </a:r>
          </a:p>
        </p:txBody>
      </p:sp>
      <p:sp>
        <p:nvSpPr>
          <p:cNvPr name="TextBox 26" id="26"/>
          <p:cNvSpPr txBox="true"/>
          <p:nvPr/>
        </p:nvSpPr>
        <p:spPr>
          <a:xfrm rot="0">
            <a:off x="852943" y="5936936"/>
            <a:ext cx="16582114" cy="1327785"/>
          </a:xfrm>
          <a:prstGeom prst="rect">
            <a:avLst/>
          </a:prstGeom>
        </p:spPr>
        <p:txBody>
          <a:bodyPr anchor="t" rtlCol="false" tIns="0" lIns="0" bIns="0" rIns="0">
            <a:spAutoFit/>
          </a:bodyPr>
          <a:lstStyle/>
          <a:p>
            <a:pPr algn="ctr">
              <a:lnSpc>
                <a:spcPts val="5040"/>
              </a:lnSpc>
            </a:pPr>
            <a:r>
              <a:rPr lang="en-US" sz="3600">
                <a:solidFill>
                  <a:srgbClr val="000000"/>
                </a:solidFill>
                <a:latin typeface="Times New Roman"/>
                <a:ea typeface="Times New Roman"/>
                <a:cs typeface="Times New Roman"/>
                <a:sym typeface="Times New Roman"/>
              </a:rPr>
              <a:t>CNN digunakan karena kemampuannya dalam memproses data berbentuk gambar dengan sangat baik melalui ekstraksi fitur spasial.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35090" y="8801425"/>
            <a:ext cx="4567570" cy="4567570"/>
          </a:xfrm>
          <a:custGeom>
            <a:avLst/>
            <a:gdLst/>
            <a:ahLst/>
            <a:cxnLst/>
            <a:rect r="r" b="b" t="t" l="l"/>
            <a:pathLst>
              <a:path h="4567570" w="4567570">
                <a:moveTo>
                  <a:pt x="0" y="0"/>
                </a:moveTo>
                <a:lnTo>
                  <a:pt x="4567570" y="0"/>
                </a:lnTo>
                <a:lnTo>
                  <a:pt x="4567570" y="4567569"/>
                </a:lnTo>
                <a:lnTo>
                  <a:pt x="0" y="4567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3620519">
            <a:off x="17068460" y="-1818901"/>
            <a:ext cx="2439080" cy="4207555"/>
          </a:xfrm>
          <a:custGeom>
            <a:avLst/>
            <a:gdLst/>
            <a:ahLst/>
            <a:cxnLst/>
            <a:rect r="r" b="b" t="t" l="l"/>
            <a:pathLst>
              <a:path h="4207555" w="2439080">
                <a:moveTo>
                  <a:pt x="0" y="0"/>
                </a:moveTo>
                <a:lnTo>
                  <a:pt x="2439080" y="0"/>
                </a:lnTo>
                <a:lnTo>
                  <a:pt x="2439080" y="4207555"/>
                </a:lnTo>
                <a:lnTo>
                  <a:pt x="0" y="420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74871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08</a:t>
            </a:r>
          </a:p>
        </p:txBody>
      </p:sp>
      <p:grpSp>
        <p:nvGrpSpPr>
          <p:cNvPr name="Group 11" id="11"/>
          <p:cNvGrpSpPr/>
          <p:nvPr/>
        </p:nvGrpSpPr>
        <p:grpSpPr>
          <a:xfrm rot="0">
            <a:off x="815049" y="763487"/>
            <a:ext cx="4266133" cy="2133067"/>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5DA295"/>
            </a:solidFill>
          </p:spPr>
        </p:sp>
        <p:sp>
          <p:nvSpPr>
            <p:cNvPr name="TextBox 13" id="13"/>
            <p:cNvSpPr txBox="true"/>
            <p:nvPr/>
          </p:nvSpPr>
          <p:spPr>
            <a:xfrm>
              <a:off x="177800" y="-38100"/>
              <a:ext cx="558800" cy="444500"/>
            </a:xfrm>
            <a:prstGeom prst="rect">
              <a:avLst/>
            </a:prstGeom>
          </p:spPr>
          <p:txBody>
            <a:bodyPr anchor="ctr" rtlCol="false" tIns="55976" lIns="55976" bIns="55976" rIns="55976"/>
            <a:lstStyle/>
            <a:p>
              <a:pPr algn="ctr">
                <a:lnSpc>
                  <a:spcPts val="2660"/>
                </a:lnSpc>
              </a:pPr>
            </a:p>
          </p:txBody>
        </p:sp>
      </p:grpSp>
      <p:grpSp>
        <p:nvGrpSpPr>
          <p:cNvPr name="Group 14" id="14"/>
          <p:cNvGrpSpPr/>
          <p:nvPr/>
        </p:nvGrpSpPr>
        <p:grpSpPr>
          <a:xfrm rot="0">
            <a:off x="4943335" y="867827"/>
            <a:ext cx="6939412" cy="2133067"/>
            <a:chOff x="0" y="0"/>
            <a:chExt cx="1322123" cy="406400"/>
          </a:xfrm>
        </p:grpSpPr>
        <p:sp>
          <p:nvSpPr>
            <p:cNvPr name="Freeform 15" id="15"/>
            <p:cNvSpPr/>
            <p:nvPr/>
          </p:nvSpPr>
          <p:spPr>
            <a:xfrm flipH="false" flipV="false" rot="0">
              <a:off x="0" y="0"/>
              <a:ext cx="1322123" cy="406400"/>
            </a:xfrm>
            <a:custGeom>
              <a:avLst/>
              <a:gdLst/>
              <a:ahLst/>
              <a:cxnLst/>
              <a:rect r="r" b="b" t="t" l="l"/>
              <a:pathLst>
                <a:path h="406400" w="1322123">
                  <a:moveTo>
                    <a:pt x="0" y="0"/>
                  </a:moveTo>
                  <a:lnTo>
                    <a:pt x="1118923" y="0"/>
                  </a:lnTo>
                  <a:lnTo>
                    <a:pt x="1322123" y="203200"/>
                  </a:lnTo>
                  <a:lnTo>
                    <a:pt x="1118923" y="406400"/>
                  </a:lnTo>
                  <a:lnTo>
                    <a:pt x="0" y="406400"/>
                  </a:lnTo>
                  <a:lnTo>
                    <a:pt x="203200" y="203200"/>
                  </a:lnTo>
                  <a:lnTo>
                    <a:pt x="0" y="0"/>
                  </a:lnTo>
                  <a:close/>
                </a:path>
              </a:pathLst>
            </a:custGeom>
            <a:solidFill>
              <a:srgbClr val="BFDDD2"/>
            </a:solidFill>
          </p:spPr>
        </p:sp>
        <p:sp>
          <p:nvSpPr>
            <p:cNvPr name="TextBox 16" id="16"/>
            <p:cNvSpPr txBox="true"/>
            <p:nvPr/>
          </p:nvSpPr>
          <p:spPr>
            <a:xfrm>
              <a:off x="177800" y="-38100"/>
              <a:ext cx="1068123" cy="444500"/>
            </a:xfrm>
            <a:prstGeom prst="rect">
              <a:avLst/>
            </a:prstGeom>
          </p:spPr>
          <p:txBody>
            <a:bodyPr anchor="ctr" rtlCol="false" tIns="55976" lIns="55976" bIns="55976" rIns="55976"/>
            <a:lstStyle/>
            <a:p>
              <a:pPr algn="ctr">
                <a:lnSpc>
                  <a:spcPts val="2660"/>
                </a:lnSpc>
              </a:pPr>
            </a:p>
          </p:txBody>
        </p:sp>
      </p:grpSp>
      <p:grpSp>
        <p:nvGrpSpPr>
          <p:cNvPr name="Group 17" id="17"/>
          <p:cNvGrpSpPr/>
          <p:nvPr/>
        </p:nvGrpSpPr>
        <p:grpSpPr>
          <a:xfrm rot="0">
            <a:off x="12035147" y="763487"/>
            <a:ext cx="5224153" cy="2133067"/>
            <a:chOff x="0" y="0"/>
            <a:chExt cx="995326" cy="406400"/>
          </a:xfrm>
        </p:grpSpPr>
        <p:sp>
          <p:nvSpPr>
            <p:cNvPr name="Freeform 18" id="18"/>
            <p:cNvSpPr/>
            <p:nvPr/>
          </p:nvSpPr>
          <p:spPr>
            <a:xfrm flipH="false" flipV="false" rot="0">
              <a:off x="0" y="0"/>
              <a:ext cx="995326" cy="406400"/>
            </a:xfrm>
            <a:custGeom>
              <a:avLst/>
              <a:gdLst/>
              <a:ahLst/>
              <a:cxnLst/>
              <a:rect r="r" b="b" t="t" l="l"/>
              <a:pathLst>
                <a:path h="406400" w="995326">
                  <a:moveTo>
                    <a:pt x="0" y="0"/>
                  </a:moveTo>
                  <a:lnTo>
                    <a:pt x="792126" y="0"/>
                  </a:lnTo>
                  <a:lnTo>
                    <a:pt x="995326" y="203200"/>
                  </a:lnTo>
                  <a:lnTo>
                    <a:pt x="792126" y="406400"/>
                  </a:lnTo>
                  <a:lnTo>
                    <a:pt x="0" y="406400"/>
                  </a:lnTo>
                  <a:lnTo>
                    <a:pt x="203200" y="203200"/>
                  </a:lnTo>
                  <a:lnTo>
                    <a:pt x="0" y="0"/>
                  </a:lnTo>
                  <a:close/>
                </a:path>
              </a:pathLst>
            </a:custGeom>
            <a:solidFill>
              <a:srgbClr val="D9D9D9"/>
            </a:solidFill>
          </p:spPr>
        </p:sp>
        <p:sp>
          <p:nvSpPr>
            <p:cNvPr name="TextBox 19" id="19"/>
            <p:cNvSpPr txBox="true"/>
            <p:nvPr/>
          </p:nvSpPr>
          <p:spPr>
            <a:xfrm>
              <a:off x="177800" y="-38100"/>
              <a:ext cx="741326" cy="444500"/>
            </a:xfrm>
            <a:prstGeom prst="rect">
              <a:avLst/>
            </a:prstGeom>
          </p:spPr>
          <p:txBody>
            <a:bodyPr anchor="ctr" rtlCol="false" tIns="55976" lIns="55976" bIns="55976" rIns="55976"/>
            <a:lstStyle/>
            <a:p>
              <a:pPr algn="ctr">
                <a:lnSpc>
                  <a:spcPts val="2660"/>
                </a:lnSpc>
              </a:pPr>
            </a:p>
          </p:txBody>
        </p:sp>
      </p:grpSp>
      <p:sp>
        <p:nvSpPr>
          <p:cNvPr name="Freeform 20" id="20"/>
          <p:cNvSpPr/>
          <p:nvPr/>
        </p:nvSpPr>
        <p:spPr>
          <a:xfrm flipH="false" flipV="false" rot="0">
            <a:off x="1758697" y="9029700"/>
            <a:ext cx="962217" cy="962217"/>
          </a:xfrm>
          <a:custGeom>
            <a:avLst/>
            <a:gdLst/>
            <a:ahLst/>
            <a:cxnLst/>
            <a:rect r="r" b="b" t="t" l="l"/>
            <a:pathLst>
              <a:path h="962217" w="962217">
                <a:moveTo>
                  <a:pt x="0" y="0"/>
                </a:moveTo>
                <a:lnTo>
                  <a:pt x="962217" y="0"/>
                </a:lnTo>
                <a:lnTo>
                  <a:pt x="962217" y="962217"/>
                </a:lnTo>
                <a:lnTo>
                  <a:pt x="0" y="962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4149357" y="8573149"/>
            <a:ext cx="456551" cy="456551"/>
          </a:xfrm>
          <a:custGeom>
            <a:avLst/>
            <a:gdLst/>
            <a:ahLst/>
            <a:cxnLst/>
            <a:rect r="r" b="b" t="t" l="l"/>
            <a:pathLst>
              <a:path h="456551" w="456551">
                <a:moveTo>
                  <a:pt x="0" y="0"/>
                </a:moveTo>
                <a:lnTo>
                  <a:pt x="456551" y="0"/>
                </a:lnTo>
                <a:lnTo>
                  <a:pt x="456551" y="456551"/>
                </a:lnTo>
                <a:lnTo>
                  <a:pt x="0" y="456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1758697" y="1274395"/>
            <a:ext cx="2457406" cy="1111250"/>
          </a:xfrm>
          <a:prstGeom prst="rect">
            <a:avLst/>
          </a:prstGeom>
        </p:spPr>
        <p:txBody>
          <a:bodyPr anchor="t" rtlCol="false" tIns="0" lIns="0" bIns="0" rIns="0">
            <a:spAutoFit/>
          </a:bodyPr>
          <a:lstStyle/>
          <a:p>
            <a:pPr algn="ctr">
              <a:lnSpc>
                <a:spcPts val="3999"/>
              </a:lnSpc>
            </a:pPr>
            <a:r>
              <a:rPr lang="en-US" sz="3999" b="true">
                <a:solidFill>
                  <a:srgbClr val="000000"/>
                </a:solidFill>
                <a:latin typeface="Times New Roman Bold"/>
                <a:ea typeface="Times New Roman Bold"/>
                <a:cs typeface="Times New Roman Bold"/>
                <a:sym typeface="Times New Roman Bold"/>
              </a:rPr>
              <a:t>Jenis Optimasi </a:t>
            </a:r>
          </a:p>
        </p:txBody>
      </p:sp>
      <p:sp>
        <p:nvSpPr>
          <p:cNvPr name="TextBox 23" id="23"/>
          <p:cNvSpPr txBox="true"/>
          <p:nvPr/>
        </p:nvSpPr>
        <p:spPr>
          <a:xfrm rot="0">
            <a:off x="5741961" y="3171212"/>
            <a:ext cx="5257878" cy="536575"/>
          </a:xfrm>
          <a:prstGeom prst="rect">
            <a:avLst/>
          </a:prstGeom>
        </p:spPr>
        <p:txBody>
          <a:bodyPr anchor="t" rtlCol="false" tIns="0" lIns="0" bIns="0" rIns="0">
            <a:spAutoFit/>
          </a:bodyPr>
          <a:lstStyle/>
          <a:p>
            <a:pPr algn="ctr">
              <a:lnSpc>
                <a:spcPts val="3500"/>
              </a:lnSpc>
            </a:pPr>
            <a:r>
              <a:rPr lang="en-US" sz="3500" b="true">
                <a:solidFill>
                  <a:srgbClr val="000000"/>
                </a:solidFill>
                <a:latin typeface="Times New Roman Bold"/>
                <a:ea typeface="Times New Roman Bold"/>
                <a:cs typeface="Times New Roman Bold"/>
                <a:sym typeface="Times New Roman Bold"/>
              </a:rPr>
              <a:t>ReLu (Rectified Linear Unit</a:t>
            </a:r>
          </a:p>
        </p:txBody>
      </p:sp>
      <p:sp>
        <p:nvSpPr>
          <p:cNvPr name="TextBox 24" id="24"/>
          <p:cNvSpPr txBox="true"/>
          <p:nvPr/>
        </p:nvSpPr>
        <p:spPr>
          <a:xfrm rot="0">
            <a:off x="887327" y="3089297"/>
            <a:ext cx="3490305" cy="647065"/>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Adam Optimizer</a:t>
            </a:r>
          </a:p>
        </p:txBody>
      </p:sp>
      <p:sp>
        <p:nvSpPr>
          <p:cNvPr name="TextBox 25" id="25"/>
          <p:cNvSpPr txBox="true"/>
          <p:nvPr/>
        </p:nvSpPr>
        <p:spPr>
          <a:xfrm rot="0">
            <a:off x="5905839" y="6697028"/>
            <a:ext cx="2158687" cy="647065"/>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Sigmoid</a:t>
            </a:r>
          </a:p>
        </p:txBody>
      </p:sp>
      <p:sp>
        <p:nvSpPr>
          <p:cNvPr name="TextBox 26" id="26"/>
          <p:cNvSpPr txBox="true"/>
          <p:nvPr/>
        </p:nvSpPr>
        <p:spPr>
          <a:xfrm rot="0">
            <a:off x="585839" y="3631587"/>
            <a:ext cx="4648809" cy="2708790"/>
          </a:xfrm>
          <a:prstGeom prst="rect">
            <a:avLst/>
          </a:prstGeom>
        </p:spPr>
        <p:txBody>
          <a:bodyPr anchor="t" rtlCol="false" tIns="0" lIns="0" bIns="0" rIns="0">
            <a:spAutoFit/>
          </a:bodyPr>
          <a:lstStyle/>
          <a:p>
            <a:pPr algn="l">
              <a:lnSpc>
                <a:spcPts val="3401"/>
              </a:lnSpc>
            </a:pPr>
          </a:p>
          <a:p>
            <a:pPr algn="l">
              <a:lnSpc>
                <a:spcPts val="3541"/>
              </a:lnSpc>
            </a:pPr>
            <a:r>
              <a:rPr lang="en-US" sz="2529">
                <a:solidFill>
                  <a:srgbClr val="000000"/>
                </a:solidFill>
                <a:latin typeface="Times New Roman"/>
                <a:ea typeface="Times New Roman"/>
                <a:cs typeface="Times New Roman"/>
                <a:sym typeface="Times New Roman"/>
              </a:rPr>
              <a:t>Dipilih karena stabilitasnya dalam berbagai situasi, kemampuan menyesuaikan learning rate, dan efisiensi pada pelatihan model gambar.</a:t>
            </a:r>
          </a:p>
        </p:txBody>
      </p:sp>
      <p:sp>
        <p:nvSpPr>
          <p:cNvPr name="TextBox 27" id="27"/>
          <p:cNvSpPr txBox="true"/>
          <p:nvPr/>
        </p:nvSpPr>
        <p:spPr>
          <a:xfrm rot="0">
            <a:off x="5905839" y="3820478"/>
            <a:ext cx="6129308" cy="2714625"/>
          </a:xfrm>
          <a:prstGeom prst="rect">
            <a:avLst/>
          </a:prstGeom>
        </p:spPr>
        <p:txBody>
          <a:bodyPr anchor="t" rtlCol="false" tIns="0" lIns="0" bIns="0" rIns="0">
            <a:spAutoFit/>
          </a:bodyPr>
          <a:lstStyle/>
          <a:p>
            <a:pPr algn="l">
              <a:lnSpc>
                <a:spcPts val="4200"/>
              </a:lnSpc>
            </a:pPr>
            <a:r>
              <a:rPr lang="en-US" sz="3000">
                <a:solidFill>
                  <a:srgbClr val="000000"/>
                </a:solidFill>
                <a:latin typeface="Times New Roman"/>
                <a:ea typeface="Times New Roman"/>
                <a:cs typeface="Times New Roman"/>
                <a:sym typeface="Times New Roman"/>
              </a:rPr>
              <a:t>Digunakan pada semua lapisan konvolusi dan hidden layer karena membantu mengatasi masalah vanishing gradient dan meningkatkan efisiensi pelatihan.</a:t>
            </a:r>
          </a:p>
        </p:txBody>
      </p:sp>
      <p:sp>
        <p:nvSpPr>
          <p:cNvPr name="TextBox 28" id="28"/>
          <p:cNvSpPr txBox="true"/>
          <p:nvPr/>
        </p:nvSpPr>
        <p:spPr>
          <a:xfrm rot="0">
            <a:off x="12830872" y="3820478"/>
            <a:ext cx="4688298" cy="2714625"/>
          </a:xfrm>
          <a:prstGeom prst="rect">
            <a:avLst/>
          </a:prstGeom>
        </p:spPr>
        <p:txBody>
          <a:bodyPr anchor="t" rtlCol="false" tIns="0" lIns="0" bIns="0" rIns="0">
            <a:spAutoFit/>
          </a:bodyPr>
          <a:lstStyle/>
          <a:p>
            <a:pPr algn="l">
              <a:lnSpc>
                <a:spcPts val="4200"/>
              </a:lnSpc>
            </a:pPr>
            <a:r>
              <a:rPr lang="en-US" sz="3000">
                <a:solidFill>
                  <a:srgbClr val="000000"/>
                </a:solidFill>
                <a:latin typeface="Times New Roman"/>
                <a:ea typeface="Times New Roman"/>
                <a:cs typeface="Times New Roman"/>
                <a:sym typeface="Times New Roman"/>
              </a:rPr>
              <a:t>Model memiliki 3 hidden layer berupa lapisan konvolusi yang diikuti oleh pooling layer untuk ekstraksi fitur.</a:t>
            </a:r>
          </a:p>
        </p:txBody>
      </p:sp>
      <p:sp>
        <p:nvSpPr>
          <p:cNvPr name="TextBox 29" id="29"/>
          <p:cNvSpPr txBox="true"/>
          <p:nvPr/>
        </p:nvSpPr>
        <p:spPr>
          <a:xfrm rot="0">
            <a:off x="5234648" y="1378736"/>
            <a:ext cx="6648099" cy="1111250"/>
          </a:xfrm>
          <a:prstGeom prst="rect">
            <a:avLst/>
          </a:prstGeom>
        </p:spPr>
        <p:txBody>
          <a:bodyPr anchor="t" rtlCol="false" tIns="0" lIns="0" bIns="0" rIns="0">
            <a:spAutoFit/>
          </a:bodyPr>
          <a:lstStyle/>
          <a:p>
            <a:pPr algn="ctr">
              <a:lnSpc>
                <a:spcPts val="3999"/>
              </a:lnSpc>
            </a:pPr>
            <a:r>
              <a:rPr lang="en-US" sz="3999" b="true">
                <a:solidFill>
                  <a:srgbClr val="000000"/>
                </a:solidFill>
                <a:latin typeface="Times New Roman Bold"/>
                <a:ea typeface="Times New Roman Bold"/>
                <a:cs typeface="Times New Roman Bold"/>
                <a:sym typeface="Times New Roman Bold"/>
              </a:rPr>
              <a:t>Jenis Fungsi Aktivasi yang Digunakan</a:t>
            </a:r>
          </a:p>
        </p:txBody>
      </p:sp>
      <p:sp>
        <p:nvSpPr>
          <p:cNvPr name="TextBox 30" id="30"/>
          <p:cNvSpPr txBox="true"/>
          <p:nvPr/>
        </p:nvSpPr>
        <p:spPr>
          <a:xfrm rot="0">
            <a:off x="5774413" y="7220268"/>
            <a:ext cx="6108333" cy="2181225"/>
          </a:xfrm>
          <a:prstGeom prst="rect">
            <a:avLst/>
          </a:prstGeom>
        </p:spPr>
        <p:txBody>
          <a:bodyPr anchor="t" rtlCol="false" tIns="0" lIns="0" bIns="0" rIns="0">
            <a:spAutoFit/>
          </a:bodyPr>
          <a:lstStyle/>
          <a:p>
            <a:pPr algn="l">
              <a:lnSpc>
                <a:spcPts val="4200"/>
              </a:lnSpc>
            </a:pPr>
            <a:r>
              <a:rPr lang="en-US" sz="3000">
                <a:solidFill>
                  <a:srgbClr val="000000"/>
                </a:solidFill>
                <a:latin typeface="Times New Roman"/>
                <a:ea typeface="Times New Roman"/>
                <a:cs typeface="Times New Roman"/>
                <a:sym typeface="Times New Roman"/>
              </a:rPr>
              <a:t>Digunakan pada output layer karena masalah ini adalah klasifikasi biner. Sigmoid mengeluarkan nilai antara 0 dan 1.</a:t>
            </a:r>
          </a:p>
        </p:txBody>
      </p:sp>
      <p:sp>
        <p:nvSpPr>
          <p:cNvPr name="TextBox 31" id="31"/>
          <p:cNvSpPr txBox="true"/>
          <p:nvPr/>
        </p:nvSpPr>
        <p:spPr>
          <a:xfrm rot="0">
            <a:off x="13365072" y="1378736"/>
            <a:ext cx="3440281" cy="1111250"/>
          </a:xfrm>
          <a:prstGeom prst="rect">
            <a:avLst/>
          </a:prstGeom>
        </p:spPr>
        <p:txBody>
          <a:bodyPr anchor="t" rtlCol="false" tIns="0" lIns="0" bIns="0" rIns="0">
            <a:spAutoFit/>
          </a:bodyPr>
          <a:lstStyle/>
          <a:p>
            <a:pPr algn="just">
              <a:lnSpc>
                <a:spcPts val="3999"/>
              </a:lnSpc>
            </a:pPr>
            <a:r>
              <a:rPr lang="en-US" sz="3999" b="true">
                <a:solidFill>
                  <a:srgbClr val="000000"/>
                </a:solidFill>
                <a:latin typeface="Times New Roman Bold"/>
                <a:ea typeface="Times New Roman Bold"/>
                <a:cs typeface="Times New Roman Bold"/>
                <a:sym typeface="Times New Roman Bold"/>
              </a:rPr>
              <a:t>Jumlah Hidden Layer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232912" y="-2031780"/>
            <a:ext cx="4271475" cy="3459895"/>
          </a:xfrm>
          <a:custGeom>
            <a:avLst/>
            <a:gdLst/>
            <a:ahLst/>
            <a:cxnLst/>
            <a:rect r="r" b="b" t="t" l="l"/>
            <a:pathLst>
              <a:path h="3459895" w="4271475">
                <a:moveTo>
                  <a:pt x="0" y="3459894"/>
                </a:moveTo>
                <a:lnTo>
                  <a:pt x="4271475" y="3459894"/>
                </a:lnTo>
                <a:lnTo>
                  <a:pt x="4271475" y="0"/>
                </a:lnTo>
                <a:lnTo>
                  <a:pt x="0" y="0"/>
                </a:lnTo>
                <a:lnTo>
                  <a:pt x="0" y="345989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74871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09</a:t>
            </a:r>
          </a:p>
        </p:txBody>
      </p:sp>
      <p:sp>
        <p:nvSpPr>
          <p:cNvPr name="Freeform 12" id="12"/>
          <p:cNvSpPr/>
          <p:nvPr/>
        </p:nvSpPr>
        <p:spPr>
          <a:xfrm flipH="false" flipV="false" rot="0">
            <a:off x="2904155" y="3351495"/>
            <a:ext cx="6405070" cy="4495194"/>
          </a:xfrm>
          <a:custGeom>
            <a:avLst/>
            <a:gdLst/>
            <a:ahLst/>
            <a:cxnLst/>
            <a:rect r="r" b="b" t="t" l="l"/>
            <a:pathLst>
              <a:path h="4495194" w="6405070">
                <a:moveTo>
                  <a:pt x="0" y="0"/>
                </a:moveTo>
                <a:lnTo>
                  <a:pt x="6405069" y="0"/>
                </a:lnTo>
                <a:lnTo>
                  <a:pt x="6405069" y="4495194"/>
                </a:lnTo>
                <a:lnTo>
                  <a:pt x="0" y="4495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17137479" y="924761"/>
            <a:ext cx="1150521" cy="1006706"/>
            <a:chOff x="0" y="0"/>
            <a:chExt cx="812800" cy="711200"/>
          </a:xfrm>
        </p:grpSpPr>
        <p:sp>
          <p:nvSpPr>
            <p:cNvPr name="Freeform 14" id="14"/>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5" id="15"/>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908719" y="419736"/>
            <a:ext cx="11471919" cy="1008379"/>
          </a:xfrm>
          <a:prstGeom prst="rect">
            <a:avLst/>
          </a:prstGeom>
        </p:spPr>
        <p:txBody>
          <a:bodyPr anchor="t" rtlCol="false" tIns="0" lIns="0" bIns="0" rIns="0">
            <a:spAutoFit/>
          </a:bodyPr>
          <a:lstStyle/>
          <a:p>
            <a:pPr algn="ctr">
              <a:lnSpc>
                <a:spcPts val="7420"/>
              </a:lnSpc>
            </a:pPr>
            <a:r>
              <a:rPr lang="en-US" sz="5300" b="true">
                <a:solidFill>
                  <a:srgbClr val="000000"/>
                </a:solidFill>
                <a:latin typeface="Times New Roman Bold"/>
                <a:ea typeface="Times New Roman Bold"/>
                <a:cs typeface="Times New Roman Bold"/>
                <a:sym typeface="Times New Roman Bold"/>
              </a:rPr>
              <a:t>Jumlah Total Hideen Node per Layer</a:t>
            </a:r>
          </a:p>
        </p:txBody>
      </p:sp>
      <p:sp>
        <p:nvSpPr>
          <p:cNvPr name="TextBox 17" id="17"/>
          <p:cNvSpPr txBox="true"/>
          <p:nvPr/>
        </p:nvSpPr>
        <p:spPr>
          <a:xfrm rot="0">
            <a:off x="9844898" y="3331313"/>
            <a:ext cx="7414402" cy="2447290"/>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Times New Roman Bold"/>
                <a:ea typeface="Times New Roman Bold"/>
                <a:cs typeface="Times New Roman Bold"/>
                <a:sym typeface="Times New Roman Bold"/>
              </a:rPr>
              <a:t>Hidden Layer 1</a:t>
            </a:r>
            <a:r>
              <a:rPr lang="en-US" sz="3399">
                <a:solidFill>
                  <a:srgbClr val="000000"/>
                </a:solidFill>
                <a:latin typeface="Times New Roman"/>
                <a:ea typeface="Times New Roman"/>
                <a:cs typeface="Times New Roman"/>
                <a:sym typeface="Times New Roman"/>
              </a:rPr>
              <a:t>: 32 filter (Conv2D)</a:t>
            </a:r>
          </a:p>
          <a:p>
            <a:pPr algn="l" marL="734059" indent="-367030" lvl="1">
              <a:lnSpc>
                <a:spcPts val="4759"/>
              </a:lnSpc>
              <a:buFont typeface="Arial"/>
              <a:buChar char="•"/>
            </a:pPr>
            <a:r>
              <a:rPr lang="en-US" b="true" sz="3399">
                <a:solidFill>
                  <a:srgbClr val="000000"/>
                </a:solidFill>
                <a:latin typeface="Times New Roman Bold"/>
                <a:ea typeface="Times New Roman Bold"/>
                <a:cs typeface="Times New Roman Bold"/>
                <a:sym typeface="Times New Roman Bold"/>
              </a:rPr>
              <a:t>Hidden Layer 2</a:t>
            </a:r>
            <a:r>
              <a:rPr lang="en-US" sz="3399">
                <a:solidFill>
                  <a:srgbClr val="000000"/>
                </a:solidFill>
                <a:latin typeface="Times New Roman"/>
                <a:ea typeface="Times New Roman"/>
                <a:cs typeface="Times New Roman"/>
                <a:sym typeface="Times New Roman"/>
              </a:rPr>
              <a:t>: 64 filter (Conv2D)</a:t>
            </a:r>
          </a:p>
          <a:p>
            <a:pPr algn="l" marL="734059" indent="-367030" lvl="1">
              <a:lnSpc>
                <a:spcPts val="4759"/>
              </a:lnSpc>
              <a:buFont typeface="Arial"/>
              <a:buChar char="•"/>
            </a:pPr>
            <a:r>
              <a:rPr lang="en-US" b="true" sz="3399">
                <a:solidFill>
                  <a:srgbClr val="000000"/>
                </a:solidFill>
                <a:latin typeface="Times New Roman Bold"/>
                <a:ea typeface="Times New Roman Bold"/>
                <a:cs typeface="Times New Roman Bold"/>
                <a:sym typeface="Times New Roman Bold"/>
              </a:rPr>
              <a:t>Hidden Layer 3:</a:t>
            </a:r>
            <a:r>
              <a:rPr lang="en-US" sz="3399">
                <a:solidFill>
                  <a:srgbClr val="000000"/>
                </a:solidFill>
                <a:latin typeface="Times New Roman"/>
                <a:ea typeface="Times New Roman"/>
                <a:cs typeface="Times New Roman"/>
                <a:sym typeface="Times New Roman"/>
              </a:rPr>
              <a:t> 128 filter (Conv2D)</a:t>
            </a: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232912" y="-2031780"/>
            <a:ext cx="4271475" cy="3459895"/>
          </a:xfrm>
          <a:custGeom>
            <a:avLst/>
            <a:gdLst/>
            <a:ahLst/>
            <a:cxnLst/>
            <a:rect r="r" b="b" t="t" l="l"/>
            <a:pathLst>
              <a:path h="3459895" w="4271475">
                <a:moveTo>
                  <a:pt x="0" y="3459894"/>
                </a:moveTo>
                <a:lnTo>
                  <a:pt x="4271475" y="3459894"/>
                </a:lnTo>
                <a:lnTo>
                  <a:pt x="4271475" y="0"/>
                </a:lnTo>
                <a:lnTo>
                  <a:pt x="0" y="0"/>
                </a:lnTo>
                <a:lnTo>
                  <a:pt x="0" y="345989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748712"/>
            <a:ext cx="955170" cy="847726"/>
          </a:xfrm>
          <a:prstGeom prst="rect">
            <a:avLst/>
          </a:prstGeom>
        </p:spPr>
        <p:txBody>
          <a:bodyPr anchor="t" rtlCol="false" tIns="0" lIns="0" bIns="0" rIns="0">
            <a:spAutoFit/>
          </a:bodyPr>
          <a:lstStyle/>
          <a:p>
            <a:pPr algn="r">
              <a:lnSpc>
                <a:spcPts val="6299"/>
              </a:lnSpc>
            </a:pPr>
            <a:r>
              <a:rPr lang="en-US" b="true" sz="4499">
                <a:solidFill>
                  <a:srgbClr val="000000"/>
                </a:solidFill>
                <a:latin typeface="Times New Roman Bold"/>
                <a:ea typeface="Times New Roman Bold"/>
                <a:cs typeface="Times New Roman Bold"/>
                <a:sym typeface="Times New Roman Bold"/>
              </a:rPr>
              <a:t>09</a:t>
            </a:r>
          </a:p>
        </p:txBody>
      </p:sp>
      <p:grpSp>
        <p:nvGrpSpPr>
          <p:cNvPr name="Group 12" id="12"/>
          <p:cNvGrpSpPr/>
          <p:nvPr/>
        </p:nvGrpSpPr>
        <p:grpSpPr>
          <a:xfrm rot="0">
            <a:off x="17137479" y="924761"/>
            <a:ext cx="1150521" cy="1006706"/>
            <a:chOff x="0" y="0"/>
            <a:chExt cx="812800" cy="711200"/>
          </a:xfrm>
        </p:grpSpPr>
        <p:sp>
          <p:nvSpPr>
            <p:cNvPr name="Freeform 13" id="1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4" id="14"/>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908719" y="448311"/>
            <a:ext cx="11471919" cy="890268"/>
          </a:xfrm>
          <a:prstGeom prst="rect">
            <a:avLst/>
          </a:prstGeom>
        </p:spPr>
        <p:txBody>
          <a:bodyPr anchor="t" rtlCol="false" tIns="0" lIns="0" bIns="0" rIns="0">
            <a:spAutoFit/>
          </a:bodyPr>
          <a:lstStyle/>
          <a:p>
            <a:pPr algn="ctr">
              <a:lnSpc>
                <a:spcPts val="6580"/>
              </a:lnSpc>
            </a:pPr>
            <a:r>
              <a:rPr lang="en-US" sz="4700" b="true">
                <a:solidFill>
                  <a:srgbClr val="000000"/>
                </a:solidFill>
                <a:latin typeface="Times New Roman Bold"/>
                <a:ea typeface="Times New Roman Bold"/>
                <a:cs typeface="Times New Roman Bold"/>
                <a:sym typeface="Times New Roman Bold"/>
              </a:rPr>
              <a:t>Jumlah Total Bobot (Weight)</a:t>
            </a:r>
          </a:p>
        </p:txBody>
      </p:sp>
      <p:sp>
        <p:nvSpPr>
          <p:cNvPr name="TextBox 16" id="16"/>
          <p:cNvSpPr txBox="true"/>
          <p:nvPr/>
        </p:nvSpPr>
        <p:spPr>
          <a:xfrm rot="0">
            <a:off x="777032" y="1688997"/>
            <a:ext cx="14711731" cy="647065"/>
          </a:xfrm>
          <a:prstGeom prst="rect">
            <a:avLst/>
          </a:prstGeom>
        </p:spPr>
        <p:txBody>
          <a:bodyPr anchor="t" rtlCol="false" tIns="0" lIns="0" bIns="0" rIns="0">
            <a:spAutoFit/>
          </a:bodyPr>
          <a:lstStyle/>
          <a:p>
            <a:pPr algn="l">
              <a:lnSpc>
                <a:spcPts val="4759"/>
              </a:lnSpc>
            </a:pPr>
          </a:p>
        </p:txBody>
      </p:sp>
      <p:sp>
        <p:nvSpPr>
          <p:cNvPr name="TextBox 17" id="17"/>
          <p:cNvSpPr txBox="true"/>
          <p:nvPr/>
        </p:nvSpPr>
        <p:spPr>
          <a:xfrm rot="0">
            <a:off x="0" y="1645817"/>
            <a:ext cx="14741516" cy="1247140"/>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Jumlah bobot dihitung berdasarkan formula:</a:t>
            </a:r>
          </a:p>
          <a:p>
            <a:pPr algn="l">
              <a:lnSpc>
                <a:spcPts val="4759"/>
              </a:lnSpc>
            </a:pPr>
            <a:r>
              <a:rPr lang="en-US" sz="3399">
                <a:solidFill>
                  <a:srgbClr val="000000"/>
                </a:solidFill>
                <a:latin typeface="Times New Roman"/>
                <a:ea typeface="Times New Roman"/>
                <a:cs typeface="Times New Roman"/>
                <a:sym typeface="Times New Roman"/>
              </a:rPr>
              <a:t>Jumlah Bobot=(ukuran kernel×input channel×output channel)+bias</a:t>
            </a:r>
          </a:p>
        </p:txBody>
      </p:sp>
      <p:sp>
        <p:nvSpPr>
          <p:cNvPr name="TextBox 18" id="18"/>
          <p:cNvSpPr txBox="true"/>
          <p:nvPr/>
        </p:nvSpPr>
        <p:spPr>
          <a:xfrm rot="0">
            <a:off x="0" y="3245382"/>
            <a:ext cx="15488764" cy="2447290"/>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Detail Bobot per Lapisan:</a:t>
            </a:r>
          </a:p>
          <a:p>
            <a:pPr algn="l">
              <a:lnSpc>
                <a:spcPts val="4759"/>
              </a:lnSpc>
            </a:pPr>
            <a:r>
              <a:rPr lang="en-US" sz="3399" b="true">
                <a:solidFill>
                  <a:srgbClr val="000000"/>
                </a:solidFill>
                <a:latin typeface="Times New Roman Bold"/>
                <a:ea typeface="Times New Roman Bold"/>
                <a:cs typeface="Times New Roman Bold"/>
                <a:sym typeface="Times New Roman Bold"/>
              </a:rPr>
              <a:t>   </a:t>
            </a:r>
            <a:r>
              <a:rPr lang="en-US" sz="3399" b="true">
                <a:solidFill>
                  <a:srgbClr val="000000"/>
                </a:solidFill>
                <a:latin typeface="Times New Roman Bold"/>
                <a:ea typeface="Times New Roman Bold"/>
                <a:cs typeface="Times New Roman Bold"/>
                <a:sym typeface="Times New Roman Bold"/>
              </a:rPr>
              <a:t>Hidden Layer 1:</a:t>
            </a:r>
          </a:p>
          <a:p>
            <a:pPr algn="l" marL="1468119" indent="-489373" lvl="2">
              <a:lnSpc>
                <a:spcPts val="4759"/>
              </a:lnSpc>
              <a:buFont typeface="Arial"/>
              <a:buChar char="⚬"/>
            </a:pPr>
            <a:r>
              <a:rPr lang="en-US" sz="3399">
                <a:solidFill>
                  <a:srgbClr val="000000"/>
                </a:solidFill>
                <a:latin typeface="Times New Roman"/>
                <a:ea typeface="Times New Roman"/>
                <a:cs typeface="Times New Roman"/>
                <a:sym typeface="Times New Roman"/>
              </a:rPr>
              <a:t>Kernel: 3 × 3, Input Channel: 3, Output Channel: 32</a:t>
            </a:r>
          </a:p>
          <a:p>
            <a:pPr algn="l">
              <a:lnSpc>
                <a:spcPts val="4759"/>
              </a:lnSpc>
            </a:pPr>
            <a:r>
              <a:rPr lang="en-US" sz="3399">
                <a:solidFill>
                  <a:srgbClr val="000000"/>
                </a:solidFill>
                <a:latin typeface="Times New Roman"/>
                <a:ea typeface="Times New Roman"/>
                <a:cs typeface="Times New Roman"/>
                <a:sym typeface="Times New Roman"/>
              </a:rPr>
              <a:t>Total Bobot = (3×3×3×32)+32=896</a:t>
            </a:r>
          </a:p>
        </p:txBody>
      </p:sp>
      <p:sp>
        <p:nvSpPr>
          <p:cNvPr name="TextBox 19" id="19"/>
          <p:cNvSpPr txBox="true"/>
          <p:nvPr/>
        </p:nvSpPr>
        <p:spPr>
          <a:xfrm rot="0">
            <a:off x="89355" y="6206405"/>
            <a:ext cx="15310053" cy="2447290"/>
          </a:xfrm>
          <a:prstGeom prst="rect">
            <a:avLst/>
          </a:prstGeom>
        </p:spPr>
        <p:txBody>
          <a:bodyPr anchor="t" rtlCol="false" tIns="0" lIns="0" bIns="0" rIns="0">
            <a:spAutoFit/>
          </a:bodyPr>
          <a:lstStyle/>
          <a:p>
            <a:pPr algn="l">
              <a:lnSpc>
                <a:spcPts val="4759"/>
              </a:lnSpc>
            </a:pPr>
            <a:r>
              <a:rPr lang="en-US" sz="3399" b="true">
                <a:solidFill>
                  <a:srgbClr val="000000"/>
                </a:solidFill>
                <a:latin typeface="Times New Roman Bold"/>
                <a:ea typeface="Times New Roman Bold"/>
                <a:cs typeface="Times New Roman Bold"/>
                <a:sym typeface="Times New Roman Bold"/>
              </a:rPr>
              <a:t>Hidden Layer 2:</a:t>
            </a:r>
          </a:p>
          <a:p>
            <a:pPr algn="l"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Kernel: 3 × 3, Input Channel: 32, Output Channel: 64</a:t>
            </a:r>
          </a:p>
          <a:p>
            <a:pPr algn="l"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Total Bobot = (3×3×32×64)+64=18.496</a:t>
            </a:r>
          </a:p>
          <a:p>
            <a:pPr algn="l">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DAGXd0kQDbA</dc:identifier>
  <dcterms:modified xsi:type="dcterms:W3CDTF">2011-08-01T06:04:30Z</dcterms:modified>
  <cp:revision>1</cp:revision>
  <dc:title>Laporan_Tugas 2 AI</dc:title>
</cp:coreProperties>
</file>