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72" r:id="rId3"/>
  </p:sldMasterIdLst>
  <p:handoutMasterIdLst>
    <p:handoutMasterId r:id="rId7"/>
  </p:handoutMasterIdLst>
  <p:sldIdLst>
    <p:sldId id="257" r:id="rId4"/>
    <p:sldId id="258" r:id="rId5"/>
    <p:sldId id="260" r:id="rId6"/>
  </p:sldIdLst>
  <p:sldSz cx="30275213" cy="42803763"/>
  <p:notesSz cx="6797675" cy="9928225"/>
  <p:defaultTextStyle>
    <a:defPPr>
      <a:defRPr lang="de-DE"/>
    </a:defPPr>
    <a:lvl1pPr marL="0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67836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35673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03509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71345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39182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07018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74854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42691" algn="l" defTabSz="106783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3">
          <p15:clr>
            <a:srgbClr val="A4A3A4"/>
          </p15:clr>
        </p15:guide>
        <p15:guide id="2" orient="horz" pos="12846">
          <p15:clr>
            <a:srgbClr val="A4A3A4"/>
          </p15:clr>
        </p15:guide>
        <p15:guide id="3" orient="horz" pos="4863">
          <p15:clr>
            <a:srgbClr val="A4A3A4"/>
          </p15:clr>
        </p15:guide>
        <p15:guide id="4" orient="horz" pos="26489">
          <p15:clr>
            <a:srgbClr val="A4A3A4"/>
          </p15:clr>
        </p15:guide>
        <p15:guide id="6" pos="463">
          <p15:clr>
            <a:srgbClr val="A4A3A4"/>
          </p15:clr>
        </p15:guide>
        <p15:guide id="7" pos="9762">
          <p15:clr>
            <a:srgbClr val="A4A3A4"/>
          </p15:clr>
        </p15:guide>
        <p15:guide id="8" pos="18607">
          <p15:clr>
            <a:srgbClr val="A4A3A4"/>
          </p15:clr>
        </p15:guide>
        <p15:guide id="9" pos="3094">
          <p15:clr>
            <a:srgbClr val="A4A3A4"/>
          </p15:clr>
        </p15:guide>
        <p15:guide id="11" pos="6179">
          <p15:clr>
            <a:srgbClr val="A4A3A4"/>
          </p15:clr>
        </p15:guide>
        <p15:guide id="12" pos="12892">
          <p15:clr>
            <a:srgbClr val="A4A3A4"/>
          </p15:clr>
        </p15:guide>
        <p15:guide id="13" pos="12393">
          <p15:clr>
            <a:srgbClr val="A4A3A4"/>
          </p15:clr>
        </p15:guide>
        <p15:guide id="14" pos="3548">
          <p15:clr>
            <a:srgbClr val="A4A3A4"/>
          </p15:clr>
        </p15:guide>
        <p15:guide id="15" pos="9309">
          <p15:clr>
            <a:srgbClr val="A4A3A4"/>
          </p15:clr>
        </p15:guide>
        <p15:guide id="16" pos="6633">
          <p15:clr>
            <a:srgbClr val="A4A3A4"/>
          </p15:clr>
        </p15:guide>
        <p15:guide id="18" pos="15931">
          <p15:clr>
            <a:srgbClr val="A4A3A4"/>
          </p15:clr>
        </p15:guide>
        <p15:guide id="19" pos="15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9" d="100"/>
          <a:sy n="19" d="100"/>
        </p:scale>
        <p:origin x="2232" y="108"/>
      </p:cViewPr>
      <p:guideLst>
        <p:guide orient="horz" pos="473"/>
        <p:guide orient="horz" pos="12846"/>
        <p:guide orient="horz" pos="4863"/>
        <p:guide orient="horz" pos="26489"/>
        <p:guide pos="463"/>
        <p:guide pos="9762"/>
        <p:guide pos="18607"/>
        <p:guide pos="3094"/>
        <p:guide pos="6179"/>
        <p:guide pos="12892"/>
        <p:guide pos="12393"/>
        <p:guide pos="3548"/>
        <p:guide pos="9309"/>
        <p:guide pos="6633"/>
        <p:guide pos="15931"/>
        <p:guide pos="154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6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D5DC-B838-48EF-868E-23DE3818A93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5575B-E073-42A4-9073-534968651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35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SE_Poster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20106000" y="19098000"/>
            <a:ext cx="9432000" cy="20991600"/>
          </a:xfrm>
          <a:prstGeom prst="rect">
            <a:avLst/>
          </a:prstGeom>
          <a:solidFill>
            <a:srgbClr val="F2F4F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2160000"/>
            <a:ext cx="22320000" cy="388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Poster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6480000"/>
            <a:ext cx="22320000" cy="1107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Author</a:t>
            </a:r>
            <a:r>
              <a:rPr lang="de-DE" dirty="0" smtClean="0"/>
              <a:t>(s) - Location, Date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8640000"/>
            <a:ext cx="28084766" cy="10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cxnSp>
        <p:nvCxnSpPr>
          <p:cNvPr id="25" name="Gerade Verbindung 37">
            <a:extLst>
              <a:ext uri="{FF2B5EF4-FFF2-40B4-BE49-F238E27FC236}">
                <a16:creationId xmlns="" xmlns:a16="http://schemas.microsoft.com/office/drawing/2014/main" id="{61AF7959-97E9-40DF-AA7F-1199AC5C461E}"/>
              </a:ext>
            </a:extLst>
          </p:cNvPr>
          <p:cNvCxnSpPr>
            <a:cxnSpLocks/>
          </p:cNvCxnSpPr>
          <p:nvPr/>
        </p:nvCxnSpPr>
        <p:spPr>
          <a:xfrm>
            <a:off x="719999" y="19080000"/>
            <a:ext cx="19080000" cy="0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7">
            <a:extLst>
              <a:ext uri="{FF2B5EF4-FFF2-40B4-BE49-F238E27FC236}">
                <a16:creationId xmlns="" xmlns:a16="http://schemas.microsoft.com/office/drawing/2014/main" id="{295B7E0D-2864-45C4-AC5F-8CB92AEFC412}"/>
              </a:ext>
            </a:extLst>
          </p:cNvPr>
          <p:cNvCxnSpPr>
            <a:cxnSpLocks/>
          </p:cNvCxnSpPr>
          <p:nvPr/>
        </p:nvCxnSpPr>
        <p:spPr>
          <a:xfrm>
            <a:off x="20160000" y="19080000"/>
            <a:ext cx="9360000" cy="0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13"/>
          <p:cNvSpPr>
            <a:spLocks noGrp="1"/>
          </p:cNvSpPr>
          <p:nvPr>
            <p:ph sz="quarter" idx="14"/>
          </p:nvPr>
        </p:nvSpPr>
        <p:spPr>
          <a:xfrm>
            <a:off x="1080000" y="9900000"/>
            <a:ext cx="28081534" cy="90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080000" y="19440000"/>
            <a:ext cx="18720000" cy="10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sp>
        <p:nvSpPr>
          <p:cNvPr id="29" name="Inhaltsplatzhalter 13"/>
          <p:cNvSpPr>
            <a:spLocks noGrp="1"/>
          </p:cNvSpPr>
          <p:nvPr>
            <p:ph sz="quarter" idx="16"/>
          </p:nvPr>
        </p:nvSpPr>
        <p:spPr>
          <a:xfrm>
            <a:off x="1080000" y="20880000"/>
            <a:ext cx="18720000" cy="19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0520000" y="19440000"/>
            <a:ext cx="8640000" cy="10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sp>
        <p:nvSpPr>
          <p:cNvPr id="31" name="Inhaltsplatzhalter 13"/>
          <p:cNvSpPr>
            <a:spLocks noGrp="1"/>
          </p:cNvSpPr>
          <p:nvPr>
            <p:ph sz="quarter" idx="18"/>
          </p:nvPr>
        </p:nvSpPr>
        <p:spPr>
          <a:xfrm>
            <a:off x="20520000" y="20880000"/>
            <a:ext cx="8640000" cy="19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SE_Poster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20106000" y="19098000"/>
            <a:ext cx="9432000" cy="20991600"/>
          </a:xfrm>
          <a:prstGeom prst="rect">
            <a:avLst/>
          </a:prstGeom>
          <a:solidFill>
            <a:srgbClr val="F2F4F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3600000"/>
            <a:ext cx="10800000" cy="39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Poster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8820000"/>
            <a:ext cx="28084766" cy="10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cxnSp>
        <p:nvCxnSpPr>
          <p:cNvPr id="6" name="Gerade Verbindung 37">
            <a:extLst>
              <a:ext uri="{FF2B5EF4-FFF2-40B4-BE49-F238E27FC236}">
                <a16:creationId xmlns="" xmlns:a16="http://schemas.microsoft.com/office/drawing/2014/main" id="{61AF7959-97E9-40DF-AA7F-1199AC5C461E}"/>
              </a:ext>
            </a:extLst>
          </p:cNvPr>
          <p:cNvCxnSpPr>
            <a:cxnSpLocks/>
          </p:cNvCxnSpPr>
          <p:nvPr/>
        </p:nvCxnSpPr>
        <p:spPr>
          <a:xfrm>
            <a:off x="719999" y="19080000"/>
            <a:ext cx="19080000" cy="0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37">
            <a:extLst>
              <a:ext uri="{FF2B5EF4-FFF2-40B4-BE49-F238E27FC236}">
                <a16:creationId xmlns="" xmlns:a16="http://schemas.microsoft.com/office/drawing/2014/main" id="{295B7E0D-2864-45C4-AC5F-8CB92AEFC412}"/>
              </a:ext>
            </a:extLst>
          </p:cNvPr>
          <p:cNvCxnSpPr>
            <a:cxnSpLocks/>
          </p:cNvCxnSpPr>
          <p:nvPr/>
        </p:nvCxnSpPr>
        <p:spPr>
          <a:xfrm>
            <a:off x="20160000" y="19080000"/>
            <a:ext cx="9360000" cy="0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360000" y="5940000"/>
            <a:ext cx="10800000" cy="1620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Location, Date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1080000" y="10260000"/>
            <a:ext cx="28081534" cy="86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080000" y="19440000"/>
            <a:ext cx="18720000" cy="10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sp>
        <p:nvSpPr>
          <p:cNvPr id="16" name="Inhaltsplatzhalter 13"/>
          <p:cNvSpPr>
            <a:spLocks noGrp="1"/>
          </p:cNvSpPr>
          <p:nvPr>
            <p:ph sz="quarter" idx="16"/>
          </p:nvPr>
        </p:nvSpPr>
        <p:spPr>
          <a:xfrm>
            <a:off x="1080000" y="20880000"/>
            <a:ext cx="18720000" cy="19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0520000" y="19440000"/>
            <a:ext cx="8640000" cy="10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sp>
        <p:nvSpPr>
          <p:cNvPr id="18" name="Inhaltsplatzhalter 13"/>
          <p:cNvSpPr>
            <a:spLocks noGrp="1"/>
          </p:cNvSpPr>
          <p:nvPr>
            <p:ph sz="quarter" idx="18"/>
          </p:nvPr>
        </p:nvSpPr>
        <p:spPr>
          <a:xfrm>
            <a:off x="20520000" y="20880000"/>
            <a:ext cx="8640000" cy="19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8360000" y="3600000"/>
            <a:ext cx="10800000" cy="19800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8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Author</a:t>
            </a:r>
            <a:r>
              <a:rPr lang="de-DE" dirty="0" smtClean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299050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SE_Poster_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platzhalt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20106000" y="19098000"/>
            <a:ext cx="9432000" cy="20991600"/>
          </a:xfrm>
          <a:prstGeom prst="rect">
            <a:avLst/>
          </a:prstGeom>
          <a:solidFill>
            <a:srgbClr val="F2F4F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2340000"/>
            <a:ext cx="22320000" cy="37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0" b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Poster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6660000"/>
            <a:ext cx="22320000" cy="10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0" b="0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err="1" smtClean="0"/>
              <a:t>Author</a:t>
            </a:r>
            <a:r>
              <a:rPr lang="de-DE" dirty="0" smtClean="0"/>
              <a:t>(s) - Location, Date</a:t>
            </a:r>
          </a:p>
        </p:txBody>
      </p:sp>
      <p:sp>
        <p:nvSpPr>
          <p:cNvPr id="23" name="Inhaltsplatzhalter 13"/>
          <p:cNvSpPr>
            <a:spLocks noGrp="1"/>
          </p:cNvSpPr>
          <p:nvPr>
            <p:ph sz="quarter" idx="18"/>
          </p:nvPr>
        </p:nvSpPr>
        <p:spPr>
          <a:xfrm>
            <a:off x="20520000" y="20880000"/>
            <a:ext cx="8640000" cy="19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3" name="Inhaltsplatzhalter 13"/>
          <p:cNvSpPr>
            <a:spLocks noGrp="1"/>
          </p:cNvSpPr>
          <p:nvPr>
            <p:ph sz="quarter" idx="19"/>
          </p:nvPr>
        </p:nvSpPr>
        <p:spPr>
          <a:xfrm>
            <a:off x="1080000" y="20880000"/>
            <a:ext cx="18720000" cy="19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5" name="Inhaltsplatzhalter 13"/>
          <p:cNvSpPr>
            <a:spLocks noGrp="1"/>
          </p:cNvSpPr>
          <p:nvPr>
            <p:ph sz="quarter" idx="20"/>
          </p:nvPr>
        </p:nvSpPr>
        <p:spPr>
          <a:xfrm>
            <a:off x="1080000" y="10260000"/>
            <a:ext cx="8634957" cy="86759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6" name="Inhaltsplatzhalter 13"/>
          <p:cNvSpPr>
            <a:spLocks noGrp="1"/>
          </p:cNvSpPr>
          <p:nvPr>
            <p:ph sz="quarter" idx="21"/>
          </p:nvPr>
        </p:nvSpPr>
        <p:spPr>
          <a:xfrm>
            <a:off x="10800000" y="10260000"/>
            <a:ext cx="18720000" cy="86759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079999" y="19620000"/>
            <a:ext cx="18720000" cy="9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0520000" y="19620000"/>
            <a:ext cx="8640000" cy="9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0800000" y="9000000"/>
            <a:ext cx="18720000" cy="9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9000000"/>
            <a:ext cx="8640960" cy="9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rgbClr val="195A9B"/>
                </a:solidFill>
              </a:defRPr>
            </a:lvl1pPr>
          </a:lstStyle>
          <a:p>
            <a:pPr lvl="0"/>
            <a:r>
              <a:rPr lang="de-DE" dirty="0" smtClean="0"/>
              <a:t>Field </a:t>
            </a:r>
            <a:r>
              <a:rPr lang="de-DE" dirty="0" err="1" smtClean="0"/>
              <a:t>Heading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18693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3481">
          <p15:clr>
            <a:srgbClr val="FBAE40"/>
          </p15:clr>
        </p15:guide>
        <p15:guide id="2" pos="95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DIW-Berlin_W_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566" y="1167633"/>
            <a:ext cx="5528571" cy="774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29234099-C7A3-4F84-B4CA-522F7FD1CE34}"/>
              </a:ext>
            </a:extLst>
          </p:cNvPr>
          <p:cNvSpPr/>
          <p:nvPr/>
        </p:nvSpPr>
        <p:spPr>
          <a:xfrm>
            <a:off x="1024038" y="6208193"/>
            <a:ext cx="9073008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35013" y="8438853"/>
            <a:ext cx="28803600" cy="1588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0" y="0"/>
            <a:ext cx="30275212" cy="8008393"/>
          </a:xfrm>
          <a:prstGeom prst="rect">
            <a:avLst/>
          </a:prstGeom>
          <a:solidFill>
            <a:srgbClr val="195A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35013" y="40266389"/>
            <a:ext cx="28803600" cy="1588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>
            <a:spLocks/>
          </p:cNvSpPr>
          <p:nvPr userDrawn="1"/>
        </p:nvSpPr>
        <p:spPr>
          <a:xfrm>
            <a:off x="23778566" y="1067655"/>
            <a:ext cx="5861267" cy="58606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195A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4" name="Textfeld 3"/>
          <p:cNvSpPr txBox="1"/>
          <p:nvPr/>
        </p:nvSpPr>
        <p:spPr>
          <a:xfrm>
            <a:off x="1096046" y="591569"/>
            <a:ext cx="11668331" cy="1218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marL="0" indent="0" algn="l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de-DE" sz="8000" b="1" dirty="0" smtClean="0">
                <a:solidFill>
                  <a:schemeClr val="bg1"/>
                </a:solidFill>
                <a:latin typeface="+mj-lt"/>
              </a:rPr>
              <a:t>Berlin School</a:t>
            </a:r>
            <a:r>
              <a:rPr lang="de-DE" sz="8000" b="1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8000" b="1" baseline="0" dirty="0" err="1" smtClean="0">
                <a:solidFill>
                  <a:schemeClr val="bg1"/>
                </a:solidFill>
                <a:latin typeface="+mj-lt"/>
              </a:rPr>
              <a:t>of</a:t>
            </a:r>
            <a:r>
              <a:rPr lang="de-DE" sz="8000" b="1" baseline="0" dirty="0" smtClean="0">
                <a:solidFill>
                  <a:schemeClr val="bg1"/>
                </a:solidFill>
                <a:latin typeface="+mj-lt"/>
              </a:rPr>
              <a:t> Economics</a:t>
            </a:r>
            <a:endParaRPr lang="de-DE" sz="8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35013" y="1941633"/>
            <a:ext cx="23043553" cy="0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1039" y="41033916"/>
            <a:ext cx="5758179" cy="101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20674" y="40759217"/>
            <a:ext cx="3912654" cy="150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fik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8627" y="40813219"/>
            <a:ext cx="3077645" cy="148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fik 2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2548" y="40893503"/>
            <a:ext cx="1691347" cy="124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rafik 24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166" y="40864006"/>
            <a:ext cx="4513358" cy="14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046" y="40815912"/>
            <a:ext cx="1518324" cy="151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rafik 35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82264" y="40783125"/>
            <a:ext cx="2613819" cy="151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fik 36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75" y="40813219"/>
            <a:ext cx="1453870" cy="1518387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231" y="1685401"/>
            <a:ext cx="2321937" cy="52428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1067836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877" indent="-800877" algn="l" defTabSz="106783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35234" indent="-667398" algn="l" defTabSz="1067836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69591" indent="-533918" algn="l" defTabSz="1067836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37427" indent="-533918" algn="l" defTabSz="1067836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05263" indent="-533918" algn="l" defTabSz="1067836" rtl="0" eaLnBrk="1" latinLnBrk="0" hangingPunct="1">
        <a:spcBef>
          <a:spcPct val="20000"/>
        </a:spcBef>
        <a:buFont typeface="Arial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873100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940936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008772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076609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7836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5673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3509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1345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9182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07018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74854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42691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DIW-Berlin_W_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566" y="1167633"/>
            <a:ext cx="5528571" cy="774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29234099-C7A3-4F84-B4CA-522F7FD1CE34}"/>
              </a:ext>
            </a:extLst>
          </p:cNvPr>
          <p:cNvSpPr/>
          <p:nvPr/>
        </p:nvSpPr>
        <p:spPr>
          <a:xfrm>
            <a:off x="1024038" y="6208193"/>
            <a:ext cx="9073008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20000" y="8460000"/>
            <a:ext cx="28803600" cy="1588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0" y="3420000"/>
            <a:ext cx="30275213" cy="4680000"/>
          </a:xfrm>
          <a:prstGeom prst="rect">
            <a:avLst/>
          </a:prstGeom>
          <a:solidFill>
            <a:srgbClr val="195A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20000" y="40320000"/>
            <a:ext cx="28803600" cy="1588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>
            <a:spLocks/>
          </p:cNvSpPr>
          <p:nvPr/>
        </p:nvSpPr>
        <p:spPr>
          <a:xfrm>
            <a:off x="12214800" y="540000"/>
            <a:ext cx="5861267" cy="58606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195A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cxnSp>
        <p:nvCxnSpPr>
          <p:cNvPr id="18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35013" y="40266389"/>
            <a:ext cx="28803600" cy="1588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1039" y="41033916"/>
            <a:ext cx="5758179" cy="101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20674" y="40759217"/>
            <a:ext cx="3912654" cy="150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fik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8627" y="40813219"/>
            <a:ext cx="3077645" cy="148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fik 2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2548" y="40893503"/>
            <a:ext cx="1691347" cy="124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fik 3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166" y="40864006"/>
            <a:ext cx="4513358" cy="14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fik 33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046" y="40815912"/>
            <a:ext cx="1518324" cy="151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82264" y="40783125"/>
            <a:ext cx="2613819" cy="151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rafik 35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75" y="40813219"/>
            <a:ext cx="1453870" cy="1518387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464" y="1107062"/>
            <a:ext cx="2321937" cy="52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067836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877" indent="-800877" algn="l" defTabSz="106783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35234" indent="-667398" algn="l" defTabSz="1067836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69591" indent="-533918" algn="l" defTabSz="1067836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37427" indent="-533918" algn="l" defTabSz="1067836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05263" indent="-533918" algn="l" defTabSz="1067836" rtl="0" eaLnBrk="1" latinLnBrk="0" hangingPunct="1">
        <a:spcBef>
          <a:spcPct val="20000"/>
        </a:spcBef>
        <a:buFont typeface="Arial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873100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940936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008772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076609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7836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5673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3509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1345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9182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07018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74854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42691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B9D7B36F-F03A-47E4-BAE3-CE1B4775A5C1}"/>
              </a:ext>
            </a:extLst>
          </p:cNvPr>
          <p:cNvCxnSpPr/>
          <p:nvPr/>
        </p:nvCxnSpPr>
        <p:spPr>
          <a:xfrm>
            <a:off x="733699" y="6496225"/>
            <a:ext cx="3026643" cy="0"/>
          </a:xfrm>
          <a:prstGeom prst="line">
            <a:avLst/>
          </a:prstGeom>
          <a:ln w="63500">
            <a:solidFill>
              <a:srgbClr val="195A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734400" y="0"/>
            <a:ext cx="14619600" cy="720000"/>
          </a:xfrm>
          <a:prstGeom prst="rect">
            <a:avLst/>
          </a:prstGeom>
          <a:solidFill>
            <a:srgbClr val="195A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Ellipse 8"/>
          <p:cNvSpPr>
            <a:spLocks/>
          </p:cNvSpPr>
          <p:nvPr/>
        </p:nvSpPr>
        <p:spPr>
          <a:xfrm>
            <a:off x="23778566" y="1067655"/>
            <a:ext cx="5861267" cy="58606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195A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6046" y="741309"/>
            <a:ext cx="11668331" cy="1218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de-DE" sz="8000" b="1" dirty="0" smtClean="0">
                <a:solidFill>
                  <a:srgbClr val="195A9B"/>
                </a:solidFill>
              </a:rPr>
              <a:t>Berlin School </a:t>
            </a:r>
            <a:r>
              <a:rPr lang="de-DE" sz="8000" b="1" dirty="0" err="1" smtClean="0">
                <a:solidFill>
                  <a:srgbClr val="195A9B"/>
                </a:solidFill>
              </a:rPr>
              <a:t>of</a:t>
            </a:r>
            <a:r>
              <a:rPr lang="de-DE" sz="8000" b="1" dirty="0" smtClean="0">
                <a:solidFill>
                  <a:srgbClr val="195A9B"/>
                </a:solidFill>
              </a:rPr>
              <a:t> Economics</a:t>
            </a:r>
            <a:endParaRPr lang="de-DE" sz="8000" b="1" dirty="0">
              <a:solidFill>
                <a:srgbClr val="195A9B"/>
              </a:solidFill>
            </a:endParaRPr>
          </a:p>
        </p:txBody>
      </p:sp>
      <p:cxnSp>
        <p:nvCxnSpPr>
          <p:cNvPr id="12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35013" y="2031729"/>
            <a:ext cx="23043553" cy="0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35013" y="40266389"/>
            <a:ext cx="28803600" cy="1588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7">
            <a:extLst>
              <a:ext uri="{FF2B5EF4-FFF2-40B4-BE49-F238E27FC236}">
                <a16:creationId xmlns="" xmlns:a16="http://schemas.microsoft.com/office/drawing/2014/main" id="{F38CEB9D-E88C-4E3F-B214-DFCDCABF4C04}"/>
              </a:ext>
            </a:extLst>
          </p:cNvPr>
          <p:cNvCxnSpPr/>
          <p:nvPr/>
        </p:nvCxnSpPr>
        <p:spPr>
          <a:xfrm>
            <a:off x="735013" y="40266389"/>
            <a:ext cx="28803600" cy="1588"/>
          </a:xfrm>
          <a:prstGeom prst="line">
            <a:avLst/>
          </a:prstGeom>
          <a:ln w="25400" cap="flat" cmpd="sng" algn="ctr">
            <a:solidFill>
              <a:srgbClr val="195A9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1039" y="41033916"/>
            <a:ext cx="5758179" cy="101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afik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20674" y="40759217"/>
            <a:ext cx="3912654" cy="150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8627" y="40813219"/>
            <a:ext cx="3077645" cy="148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fik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2548" y="40893503"/>
            <a:ext cx="1691347" cy="124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rafik 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166" y="40864006"/>
            <a:ext cx="4513358" cy="14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fik 3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046" y="40815912"/>
            <a:ext cx="1518324" cy="151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fik 3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82264" y="40783125"/>
            <a:ext cx="2613819" cy="151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fik 3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75" y="40813219"/>
            <a:ext cx="1453870" cy="1518387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231" y="1685401"/>
            <a:ext cx="2321937" cy="52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7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1067836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877" indent="-800877" algn="l" defTabSz="106783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35234" indent="-667398" algn="l" defTabSz="1067836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69591" indent="-533918" algn="l" defTabSz="1067836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37427" indent="-533918" algn="l" defTabSz="1067836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05263" indent="-533918" algn="l" defTabSz="1067836" rtl="0" eaLnBrk="1" latinLnBrk="0" hangingPunct="1">
        <a:spcBef>
          <a:spcPct val="20000"/>
        </a:spcBef>
        <a:buFont typeface="Arial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873100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940936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008772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076609" indent="-533918" algn="l" defTabSz="1067836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7836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5673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3509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1345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9182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07018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74854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42691" algn="l" defTabSz="106783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Work at BSE</a:t>
            </a:r>
          </a:p>
          <a:p>
            <a:r>
              <a:rPr lang="de-DE" sz="10000" dirty="0" smtClean="0"/>
              <a:t>A Poster Exhibition</a:t>
            </a:r>
            <a:endParaRPr lang="de-DE" sz="10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Dennis Gaus – Berlin, 01.09.2019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Poster – An </a:t>
            </a:r>
            <a:r>
              <a:rPr lang="de-DE" dirty="0" err="1" smtClean="0"/>
              <a:t>analysis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necessity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template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suddenly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Template?</a:t>
            </a:r>
          </a:p>
          <a:p>
            <a:pPr lvl="1"/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/>
              <a:t>C</a:t>
            </a:r>
            <a:r>
              <a:rPr lang="de-DE" dirty="0" smtClean="0"/>
              <a:t>haos &amp;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 smtClean="0"/>
          </a:p>
          <a:p>
            <a:pPr lvl="1"/>
            <a:r>
              <a:rPr lang="de-DE" dirty="0" smtClean="0"/>
              <a:t>Nobody </a:t>
            </a:r>
            <a:r>
              <a:rPr lang="de-DE" dirty="0" err="1" smtClean="0"/>
              <a:t>takes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, </a:t>
            </a:r>
            <a:r>
              <a:rPr lang="de-DE" dirty="0" err="1" smtClean="0"/>
              <a:t>loss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Reputation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anyhow</a:t>
            </a:r>
            <a:r>
              <a:rPr lang="de-DE" dirty="0" smtClean="0"/>
              <a:t> </a:t>
            </a:r>
            <a:r>
              <a:rPr lang="de-DE" dirty="0" err="1" smtClean="0"/>
              <a:t>helpful</a:t>
            </a:r>
            <a:r>
              <a:rPr lang="de-DE" dirty="0"/>
              <a:t>?</a:t>
            </a:r>
            <a:endParaRPr lang="de-DE" dirty="0" smtClean="0"/>
          </a:p>
          <a:p>
            <a:pPr lvl="1"/>
            <a:r>
              <a:rPr lang="de-DE" dirty="0" err="1" smtClean="0"/>
              <a:t>Good</a:t>
            </a:r>
            <a:r>
              <a:rPr lang="de-DE" dirty="0" smtClean="0"/>
              <a:t> Design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endParaRPr lang="de-DE" dirty="0" smtClean="0"/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acrosses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must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 (AND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!)</a:t>
            </a:r>
          </a:p>
          <a:p>
            <a:r>
              <a:rPr lang="de-DE" dirty="0" smtClean="0"/>
              <a:t>Corporate Design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in all Public Relations Work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Poster </a:t>
            </a:r>
            <a:r>
              <a:rPr lang="de-DE" dirty="0" err="1" smtClean="0"/>
              <a:t>or</a:t>
            </a:r>
            <a:r>
              <a:rPr lang="de-DE" dirty="0" smtClean="0"/>
              <a:t> not </a:t>
            </a:r>
            <a:r>
              <a:rPr lang="de-DE" dirty="0" err="1" smtClean="0"/>
              <a:t>to</a:t>
            </a:r>
            <a:r>
              <a:rPr lang="de-DE" dirty="0" smtClean="0"/>
              <a:t> Poster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 smtClean="0"/>
              <a:t>That‘s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Therefore</a:t>
            </a:r>
            <a:r>
              <a:rPr lang="de-DE" dirty="0" smtClean="0"/>
              <a:t>: </a:t>
            </a:r>
            <a:r>
              <a:rPr lang="de-DE" dirty="0" err="1" smtClean="0"/>
              <a:t>Definitely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Poster</a:t>
            </a:r>
          </a:p>
          <a:p>
            <a:pPr lvl="1"/>
            <a:r>
              <a:rPr lang="de-DE" dirty="0" smtClean="0"/>
              <a:t>Loss </a:t>
            </a:r>
            <a:r>
              <a:rPr lang="de-DE" dirty="0" err="1" smtClean="0"/>
              <a:t>of</a:t>
            </a:r>
            <a:r>
              <a:rPr lang="de-DE" dirty="0" smtClean="0"/>
              <a:t> Attention </a:t>
            </a:r>
            <a:r>
              <a:rPr lang="de-DE" dirty="0" err="1" smtClean="0"/>
              <a:t>without</a:t>
            </a:r>
            <a:r>
              <a:rPr lang="de-DE" dirty="0" smtClean="0"/>
              <a:t> Posters</a:t>
            </a:r>
          </a:p>
          <a:p>
            <a:pPr lvl="1"/>
            <a:r>
              <a:rPr lang="de-DE" dirty="0" smtClean="0"/>
              <a:t>More Arguments</a:t>
            </a:r>
          </a:p>
          <a:p>
            <a:pPr lvl="2"/>
            <a:r>
              <a:rPr lang="de-DE" dirty="0" smtClean="0"/>
              <a:t>A</a:t>
            </a:r>
          </a:p>
          <a:p>
            <a:pPr lvl="2"/>
            <a:r>
              <a:rPr lang="de-DE" dirty="0" smtClean="0"/>
              <a:t>B</a:t>
            </a:r>
          </a:p>
          <a:p>
            <a:pPr lvl="2"/>
            <a:r>
              <a:rPr lang="de-DE" dirty="0" smtClean="0"/>
              <a:t>C</a:t>
            </a:r>
          </a:p>
          <a:p>
            <a:pPr lvl="2"/>
            <a:r>
              <a:rPr lang="de-DE" dirty="0" smtClean="0"/>
              <a:t>D</a:t>
            </a:r>
          </a:p>
          <a:p>
            <a:pPr lvl="2"/>
            <a:r>
              <a:rPr lang="de-DE" dirty="0" smtClean="0"/>
              <a:t>E</a:t>
            </a:r>
          </a:p>
          <a:p>
            <a:pPr lvl="1"/>
            <a:r>
              <a:rPr lang="de-DE" dirty="0" smtClean="0"/>
              <a:t>Posters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endParaRPr lang="de-DE" dirty="0" smtClean="0"/>
          </a:p>
          <a:p>
            <a:r>
              <a:rPr lang="de-DE" dirty="0" err="1" smtClean="0"/>
              <a:t>Again</a:t>
            </a:r>
            <a:r>
              <a:rPr lang="de-DE" dirty="0" smtClean="0"/>
              <a:t>: </a:t>
            </a:r>
            <a:r>
              <a:rPr lang="de-DE" dirty="0" err="1" smtClean="0"/>
              <a:t>To</a:t>
            </a:r>
            <a:r>
              <a:rPr lang="de-DE" dirty="0" smtClean="0"/>
              <a:t> Poster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Thing </a:t>
            </a:r>
            <a:r>
              <a:rPr lang="de-DE" dirty="0" err="1" smtClean="0"/>
              <a:t>to</a:t>
            </a:r>
            <a:r>
              <a:rPr lang="de-DE" dirty="0" smtClean="0"/>
              <a:t> Do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Prints &amp; Books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 smtClean="0"/>
              <a:t>Poster Business, 06/2019</a:t>
            </a:r>
          </a:p>
          <a:p>
            <a:r>
              <a:rPr lang="de-DE" dirty="0" smtClean="0"/>
              <a:t>Posters </a:t>
            </a:r>
            <a:r>
              <a:rPr lang="de-DE" dirty="0" err="1" smtClean="0"/>
              <a:t>Illustrated</a:t>
            </a:r>
            <a:r>
              <a:rPr lang="de-DE" dirty="0" smtClean="0"/>
              <a:t>, 05/2019</a:t>
            </a:r>
          </a:p>
          <a:p>
            <a:r>
              <a:rPr lang="de-DE" dirty="0" smtClean="0"/>
              <a:t>Posters: Special </a:t>
            </a:r>
            <a:r>
              <a:rPr lang="de-DE" dirty="0" err="1" smtClean="0"/>
              <a:t>Issue</a:t>
            </a:r>
            <a:r>
              <a:rPr lang="de-DE" dirty="0" smtClean="0"/>
              <a:t> on Posters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BSE, 01/2019, Berlin: BSE.</a:t>
            </a:r>
          </a:p>
          <a:p>
            <a:r>
              <a:rPr lang="de-DE" dirty="0" err="1" smtClean="0"/>
              <a:t>Presentations</a:t>
            </a:r>
            <a:r>
              <a:rPr lang="de-DE" dirty="0" smtClean="0"/>
              <a:t> Daily, 06.08.2019</a:t>
            </a:r>
          </a:p>
          <a:p>
            <a:r>
              <a:rPr lang="de-DE" dirty="0" err="1" smtClean="0"/>
              <a:t>Present</a:t>
            </a:r>
            <a:r>
              <a:rPr lang="de-DE" dirty="0" smtClean="0"/>
              <a:t>, M. 2018.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Poster? – Learning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Posters, 03/2019. </a:t>
            </a:r>
          </a:p>
        </p:txBody>
      </p:sp>
      <p:graphicFrame>
        <p:nvGraphicFramePr>
          <p:cNvPr id="18" name="Inhaltsplatzhalter 8"/>
          <p:cNvGraphicFramePr>
            <a:graphicFrameLocks/>
          </p:cNvGraphicFramePr>
          <p:nvPr>
            <p:extLst/>
          </p:nvPr>
        </p:nvGraphicFramePr>
        <p:xfrm>
          <a:off x="2032150" y="24282201"/>
          <a:ext cx="15625735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147"/>
                <a:gridCol w="3125147"/>
                <a:gridCol w="3125147"/>
                <a:gridCol w="3125147"/>
                <a:gridCol w="3125147"/>
              </a:tblGrid>
              <a:tr h="1440160"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A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B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C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D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E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1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2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3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4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5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80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Work at BSE</a:t>
            </a:r>
            <a:br>
              <a:rPr lang="de-DE" dirty="0" smtClean="0"/>
            </a:br>
            <a:r>
              <a:rPr lang="de-DE" sz="9000" dirty="0" smtClean="0"/>
              <a:t>Part II: More Posters!</a:t>
            </a:r>
            <a:endParaRPr lang="de-DE" sz="9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Poster – An </a:t>
            </a:r>
            <a:r>
              <a:rPr lang="de-DE" dirty="0" err="1"/>
              <a:t>analysis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necessity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template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Berlin, 01.09.2020</a:t>
            </a:r>
            <a:endParaRPr lang="de-DE" dirty="0"/>
          </a:p>
        </p:txBody>
      </p:sp>
      <p:sp>
        <p:nvSpPr>
          <p:cNvPr id="22" name="Inhaltsplatzhalter 2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suddenly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Template?</a:t>
            </a:r>
          </a:p>
          <a:p>
            <a:pPr lvl="1"/>
            <a:r>
              <a:rPr lang="de-DE" dirty="0" err="1"/>
              <a:t>Complete</a:t>
            </a:r>
            <a:r>
              <a:rPr lang="de-DE" dirty="0"/>
              <a:t> Chaos &amp;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pPr lvl="1"/>
            <a:r>
              <a:rPr lang="de-DE" dirty="0"/>
              <a:t>Nobody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seriously</a:t>
            </a:r>
            <a:r>
              <a:rPr lang="de-DE" dirty="0"/>
              <a:t>,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Reputation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anyhow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Good</a:t>
            </a:r>
            <a:r>
              <a:rPr lang="de-DE" dirty="0"/>
              <a:t> Design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acrosses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must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 (AND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!)</a:t>
            </a:r>
          </a:p>
          <a:p>
            <a:r>
              <a:rPr lang="de-DE" dirty="0"/>
              <a:t>Corporate Design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all Public Relations Work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Poster </a:t>
            </a:r>
            <a:r>
              <a:rPr lang="de-DE" dirty="0" err="1"/>
              <a:t>or</a:t>
            </a:r>
            <a:r>
              <a:rPr lang="de-DE" dirty="0"/>
              <a:t> not </a:t>
            </a:r>
            <a:r>
              <a:rPr lang="de-DE" dirty="0" err="1"/>
              <a:t>to</a:t>
            </a:r>
            <a:r>
              <a:rPr lang="de-DE" dirty="0"/>
              <a:t> Poster</a:t>
            </a:r>
          </a:p>
        </p:txBody>
      </p:sp>
      <p:sp>
        <p:nvSpPr>
          <p:cNvPr id="31" name="Inhaltsplatzhalter 3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.</a:t>
            </a:r>
          </a:p>
          <a:p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: </a:t>
            </a:r>
            <a:r>
              <a:rPr lang="de-DE" dirty="0" err="1"/>
              <a:t>Definitely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Poster</a:t>
            </a:r>
          </a:p>
          <a:p>
            <a:pPr lvl="1"/>
            <a:r>
              <a:rPr lang="de-DE" dirty="0"/>
              <a:t>Loss </a:t>
            </a:r>
            <a:r>
              <a:rPr lang="de-DE" dirty="0" err="1"/>
              <a:t>of</a:t>
            </a:r>
            <a:r>
              <a:rPr lang="de-DE" dirty="0"/>
              <a:t> Attention </a:t>
            </a:r>
            <a:r>
              <a:rPr lang="de-DE" dirty="0" err="1"/>
              <a:t>without</a:t>
            </a:r>
            <a:r>
              <a:rPr lang="de-DE" dirty="0"/>
              <a:t> Posters</a:t>
            </a:r>
          </a:p>
          <a:p>
            <a:pPr lvl="1"/>
            <a:r>
              <a:rPr lang="de-DE" dirty="0"/>
              <a:t>More Arguments</a:t>
            </a:r>
          </a:p>
          <a:p>
            <a:pPr lvl="2"/>
            <a:r>
              <a:rPr lang="de-DE" dirty="0"/>
              <a:t>A</a:t>
            </a:r>
          </a:p>
          <a:p>
            <a:pPr lvl="2"/>
            <a:r>
              <a:rPr lang="de-DE" dirty="0"/>
              <a:t>B</a:t>
            </a:r>
          </a:p>
          <a:p>
            <a:pPr lvl="2"/>
            <a:r>
              <a:rPr lang="de-DE" dirty="0"/>
              <a:t>C</a:t>
            </a:r>
          </a:p>
          <a:p>
            <a:pPr lvl="2"/>
            <a:r>
              <a:rPr lang="de-DE" dirty="0"/>
              <a:t>D</a:t>
            </a:r>
          </a:p>
          <a:p>
            <a:pPr lvl="2"/>
            <a:r>
              <a:rPr lang="de-DE" dirty="0"/>
              <a:t>E</a:t>
            </a:r>
          </a:p>
          <a:p>
            <a:pPr lvl="1"/>
            <a:r>
              <a:rPr lang="de-DE" dirty="0"/>
              <a:t>Posters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fun</a:t>
            </a:r>
            <a:endParaRPr lang="de-DE" dirty="0"/>
          </a:p>
          <a:p>
            <a:r>
              <a:rPr lang="de-DE" dirty="0" err="1"/>
              <a:t>Again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Poster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Thing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Do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Prints &amp; Books</a:t>
            </a:r>
          </a:p>
        </p:txBody>
      </p:sp>
      <p:sp>
        <p:nvSpPr>
          <p:cNvPr id="33" name="Inhaltsplatzhalter 3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/>
              <a:t>Poster Business, 06/2019</a:t>
            </a:r>
          </a:p>
          <a:p>
            <a:r>
              <a:rPr lang="de-DE" dirty="0"/>
              <a:t>Posters </a:t>
            </a:r>
            <a:r>
              <a:rPr lang="de-DE" dirty="0" err="1"/>
              <a:t>Illustrated</a:t>
            </a:r>
            <a:r>
              <a:rPr lang="de-DE" dirty="0"/>
              <a:t>, 05/2019</a:t>
            </a:r>
          </a:p>
          <a:p>
            <a:r>
              <a:rPr lang="de-DE" dirty="0"/>
              <a:t>Posters: Special </a:t>
            </a:r>
            <a:r>
              <a:rPr lang="de-DE" dirty="0" err="1"/>
              <a:t>Issue</a:t>
            </a:r>
            <a:r>
              <a:rPr lang="de-DE" dirty="0"/>
              <a:t> on Posters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BSE, 01/2019, Berlin: BSE.</a:t>
            </a:r>
          </a:p>
          <a:p>
            <a:r>
              <a:rPr lang="de-DE" dirty="0" err="1"/>
              <a:t>Presentations</a:t>
            </a:r>
            <a:r>
              <a:rPr lang="de-DE" dirty="0"/>
              <a:t> Daily, 06.08.2019</a:t>
            </a:r>
          </a:p>
          <a:p>
            <a:r>
              <a:rPr lang="de-DE" dirty="0" err="1"/>
              <a:t>Present</a:t>
            </a:r>
            <a:r>
              <a:rPr lang="de-DE" dirty="0"/>
              <a:t>, M. 2018.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Poster? – Learning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.</a:t>
            </a:r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Posters, 03/2019. 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Dennis Gaus</a:t>
            </a:r>
            <a:endParaRPr lang="de-DE" dirty="0"/>
          </a:p>
        </p:txBody>
      </p:sp>
      <p:graphicFrame>
        <p:nvGraphicFramePr>
          <p:cNvPr id="35" name="Inhaltsplatzhalter 8"/>
          <p:cNvGraphicFramePr>
            <a:graphicFrameLocks/>
          </p:cNvGraphicFramePr>
          <p:nvPr>
            <p:extLst/>
          </p:nvPr>
        </p:nvGraphicFramePr>
        <p:xfrm>
          <a:off x="2032150" y="24282201"/>
          <a:ext cx="15625735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147"/>
                <a:gridCol w="3125147"/>
                <a:gridCol w="3125147"/>
                <a:gridCol w="3125147"/>
                <a:gridCol w="3125147"/>
              </a:tblGrid>
              <a:tr h="1440160"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A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B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C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D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E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1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2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3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4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5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3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Work at BSE</a:t>
            </a:r>
          </a:p>
          <a:p>
            <a:r>
              <a:rPr lang="de-DE" sz="10000" dirty="0"/>
              <a:t>The Final Part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Dennis Gaus – Berlin, </a:t>
            </a:r>
            <a:r>
              <a:rPr lang="de-DE" dirty="0" smtClean="0"/>
              <a:t>01.09.2021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/>
              <a:t>Poster Business, 06/2019</a:t>
            </a:r>
          </a:p>
          <a:p>
            <a:r>
              <a:rPr lang="de-DE" dirty="0"/>
              <a:t>Posters </a:t>
            </a:r>
            <a:r>
              <a:rPr lang="de-DE" dirty="0" err="1"/>
              <a:t>Illustrated</a:t>
            </a:r>
            <a:r>
              <a:rPr lang="de-DE" dirty="0"/>
              <a:t>, 05/2019</a:t>
            </a:r>
          </a:p>
          <a:p>
            <a:r>
              <a:rPr lang="de-DE" dirty="0"/>
              <a:t>Posters: Special </a:t>
            </a:r>
            <a:r>
              <a:rPr lang="de-DE" dirty="0" err="1"/>
              <a:t>Issue</a:t>
            </a:r>
            <a:r>
              <a:rPr lang="de-DE" dirty="0"/>
              <a:t> on Posters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BSE, 01/2019, Berlin: BSE.</a:t>
            </a:r>
          </a:p>
          <a:p>
            <a:r>
              <a:rPr lang="de-DE" dirty="0" err="1"/>
              <a:t>Presentations</a:t>
            </a:r>
            <a:r>
              <a:rPr lang="de-DE" dirty="0"/>
              <a:t> Daily, 06.08.2019</a:t>
            </a:r>
          </a:p>
          <a:p>
            <a:r>
              <a:rPr lang="de-DE" dirty="0" err="1"/>
              <a:t>Present</a:t>
            </a:r>
            <a:r>
              <a:rPr lang="de-DE" dirty="0"/>
              <a:t>, M. 2018.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Poster? – Learning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.</a:t>
            </a:r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Posters, 03/2019.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another</a:t>
            </a:r>
            <a:r>
              <a:rPr lang="de-DE" dirty="0"/>
              <a:t> Poster</a:t>
            </a:r>
          </a:p>
          <a:p>
            <a:r>
              <a:rPr lang="de-DE" dirty="0"/>
              <a:t>Content </a:t>
            </a:r>
            <a:r>
              <a:rPr lang="de-DE" dirty="0" err="1"/>
              <a:t>stays</a:t>
            </a:r>
            <a:endParaRPr lang="de-DE" dirty="0"/>
          </a:p>
          <a:p>
            <a:r>
              <a:rPr lang="de-DE" b="1" dirty="0"/>
              <a:t>But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complicated</a:t>
            </a:r>
            <a:endParaRPr lang="de-DE" b="1" dirty="0"/>
          </a:p>
          <a:p>
            <a:pPr lvl="1"/>
            <a:r>
              <a:rPr lang="de-DE" b="1" dirty="0"/>
              <a:t>The </a:t>
            </a:r>
            <a:r>
              <a:rPr lang="de-DE" b="1" dirty="0" err="1"/>
              <a:t>blue</a:t>
            </a:r>
            <a:r>
              <a:rPr lang="de-DE" b="1" dirty="0"/>
              <a:t> </a:t>
            </a:r>
            <a:r>
              <a:rPr lang="de-DE" b="1" dirty="0" err="1"/>
              <a:t>lines</a:t>
            </a:r>
            <a:r>
              <a:rPr lang="de-DE" b="1" dirty="0"/>
              <a:t> </a:t>
            </a: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adjusted</a:t>
            </a:r>
            <a:r>
              <a:rPr lang="de-DE" b="1" dirty="0"/>
              <a:t> </a:t>
            </a:r>
            <a:r>
              <a:rPr lang="de-DE" b="1" dirty="0" err="1" smtClean="0"/>
              <a:t>manually</a:t>
            </a:r>
            <a:endParaRPr lang="de-DE" b="1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Template?</a:t>
            </a:r>
          </a:p>
          <a:p>
            <a:pPr lvl="1"/>
            <a:r>
              <a:rPr lang="de-DE" dirty="0" err="1"/>
              <a:t>Complete</a:t>
            </a:r>
            <a:r>
              <a:rPr lang="de-DE" dirty="0"/>
              <a:t> Chaos &amp;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pPr lvl="1"/>
            <a:r>
              <a:rPr lang="de-DE" dirty="0"/>
              <a:t>Nobody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seriously</a:t>
            </a:r>
            <a:r>
              <a:rPr lang="de-DE" dirty="0"/>
              <a:t>,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Reputation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anyhow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Good</a:t>
            </a:r>
            <a:r>
              <a:rPr lang="de-DE" dirty="0"/>
              <a:t> Design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acrosses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must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 (AND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 smtClean="0"/>
              <a:t>!)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Poster </a:t>
            </a:r>
            <a:r>
              <a:rPr lang="de-DE" dirty="0" err="1"/>
              <a:t>or</a:t>
            </a:r>
            <a:r>
              <a:rPr lang="de-DE" dirty="0"/>
              <a:t>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Poster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Prints &amp; </a:t>
            </a:r>
            <a:r>
              <a:rPr lang="de-DE" dirty="0" smtClean="0"/>
              <a:t>Books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Poster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necessity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 smtClean="0"/>
              <a:t>template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Really</a:t>
            </a:r>
            <a:r>
              <a:rPr lang="de-DE" dirty="0"/>
              <a:t>, </a:t>
            </a:r>
            <a:r>
              <a:rPr lang="de-DE" dirty="0" err="1"/>
              <a:t>part</a:t>
            </a:r>
            <a:r>
              <a:rPr lang="de-DE" dirty="0"/>
              <a:t> III?</a:t>
            </a:r>
          </a:p>
        </p:txBody>
      </p:sp>
      <p:graphicFrame>
        <p:nvGraphicFramePr>
          <p:cNvPr id="13" name="Inhaltsplatzhalt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421943"/>
              </p:ext>
            </p:extLst>
          </p:nvPr>
        </p:nvGraphicFramePr>
        <p:xfrm>
          <a:off x="2032150" y="24282201"/>
          <a:ext cx="15625735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147"/>
                <a:gridCol w="3125147"/>
                <a:gridCol w="3125147"/>
                <a:gridCol w="3125147"/>
                <a:gridCol w="3125147"/>
              </a:tblGrid>
              <a:tr h="1440160"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A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B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C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D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E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>
                    <a:solidFill>
                      <a:srgbClr val="195A9B"/>
                    </a:solidFill>
                  </a:tcPr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1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2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3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4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8000" dirty="0" smtClean="0">
                          <a:latin typeface="+mj-lt"/>
                        </a:rPr>
                        <a:t>5</a:t>
                      </a:r>
                      <a:endParaRPr lang="de-DE" sz="80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Gerader Verbinder 17">
            <a:extLst>
              <a:ext uri="{FF2B5EF4-FFF2-40B4-BE49-F238E27FC236}">
                <a16:creationId xmlns="" xmlns:a16="http://schemas.microsoft.com/office/drawing/2014/main" id="{C2635720-B431-417E-82B9-45F5DBA3AFD5}"/>
              </a:ext>
            </a:extLst>
          </p:cNvPr>
          <p:cNvCxnSpPr>
            <a:cxnSpLocks/>
          </p:cNvCxnSpPr>
          <p:nvPr/>
        </p:nvCxnSpPr>
        <p:spPr>
          <a:xfrm>
            <a:off x="1080000" y="19260000"/>
            <a:ext cx="18769097" cy="0"/>
          </a:xfrm>
          <a:prstGeom prst="line">
            <a:avLst/>
          </a:prstGeom>
          <a:ln w="25400">
            <a:solidFill>
              <a:srgbClr val="195A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ACAAFB61-8012-42BD-AF37-4B60E916884B}"/>
              </a:ext>
            </a:extLst>
          </p:cNvPr>
          <p:cNvSpPr/>
          <p:nvPr/>
        </p:nvSpPr>
        <p:spPr>
          <a:xfrm>
            <a:off x="1080000" y="19260000"/>
            <a:ext cx="3024000" cy="216000"/>
          </a:xfrm>
          <a:prstGeom prst="rect">
            <a:avLst/>
          </a:prstGeom>
          <a:solidFill>
            <a:srgbClr val="195A9B"/>
          </a:solidFill>
          <a:ln>
            <a:solidFill>
              <a:srgbClr val="19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cxnSp>
        <p:nvCxnSpPr>
          <p:cNvPr id="16" name="Gerader Verbinder 17">
            <a:extLst>
              <a:ext uri="{FF2B5EF4-FFF2-40B4-BE49-F238E27FC236}">
                <a16:creationId xmlns="" xmlns:a16="http://schemas.microsoft.com/office/drawing/2014/main" id="{C2635720-B431-417E-82B9-45F5DBA3AFD5}"/>
              </a:ext>
            </a:extLst>
          </p:cNvPr>
          <p:cNvCxnSpPr>
            <a:cxnSpLocks/>
          </p:cNvCxnSpPr>
          <p:nvPr/>
        </p:nvCxnSpPr>
        <p:spPr>
          <a:xfrm>
            <a:off x="1080000" y="8460000"/>
            <a:ext cx="8640000" cy="0"/>
          </a:xfrm>
          <a:prstGeom prst="line">
            <a:avLst/>
          </a:prstGeom>
          <a:ln w="25400">
            <a:solidFill>
              <a:srgbClr val="195A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CAAFB61-8012-42BD-AF37-4B60E916884B}"/>
              </a:ext>
            </a:extLst>
          </p:cNvPr>
          <p:cNvSpPr/>
          <p:nvPr/>
        </p:nvSpPr>
        <p:spPr>
          <a:xfrm>
            <a:off x="1080000" y="8460000"/>
            <a:ext cx="3024000" cy="216000"/>
          </a:xfrm>
          <a:prstGeom prst="rect">
            <a:avLst/>
          </a:prstGeom>
          <a:solidFill>
            <a:srgbClr val="195A9B"/>
          </a:solidFill>
          <a:ln>
            <a:solidFill>
              <a:srgbClr val="19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="" xmlns:a16="http://schemas.microsoft.com/office/drawing/2014/main" id="{C2635720-B431-417E-82B9-45F5DBA3AFD5}"/>
              </a:ext>
            </a:extLst>
          </p:cNvPr>
          <p:cNvCxnSpPr>
            <a:cxnSpLocks/>
          </p:cNvCxnSpPr>
          <p:nvPr/>
        </p:nvCxnSpPr>
        <p:spPr>
          <a:xfrm>
            <a:off x="10800000" y="8460000"/>
            <a:ext cx="18769097" cy="0"/>
          </a:xfrm>
          <a:prstGeom prst="line">
            <a:avLst/>
          </a:prstGeom>
          <a:ln w="25400">
            <a:solidFill>
              <a:srgbClr val="195A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ACAAFB61-8012-42BD-AF37-4B60E916884B}"/>
              </a:ext>
            </a:extLst>
          </p:cNvPr>
          <p:cNvSpPr/>
          <p:nvPr/>
        </p:nvSpPr>
        <p:spPr>
          <a:xfrm>
            <a:off x="10800000" y="8460000"/>
            <a:ext cx="3024000" cy="216000"/>
          </a:xfrm>
          <a:prstGeom prst="rect">
            <a:avLst/>
          </a:prstGeom>
          <a:solidFill>
            <a:srgbClr val="195A9B"/>
          </a:solidFill>
          <a:ln>
            <a:solidFill>
              <a:srgbClr val="19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cxnSp>
        <p:nvCxnSpPr>
          <p:cNvPr id="20" name="Gerader Verbinder 17">
            <a:extLst>
              <a:ext uri="{FF2B5EF4-FFF2-40B4-BE49-F238E27FC236}">
                <a16:creationId xmlns="" xmlns:a16="http://schemas.microsoft.com/office/drawing/2014/main" id="{C2635720-B431-417E-82B9-45F5DBA3AFD5}"/>
              </a:ext>
            </a:extLst>
          </p:cNvPr>
          <p:cNvCxnSpPr>
            <a:cxnSpLocks/>
          </p:cNvCxnSpPr>
          <p:nvPr/>
        </p:nvCxnSpPr>
        <p:spPr>
          <a:xfrm>
            <a:off x="20520000" y="19260000"/>
            <a:ext cx="8640000" cy="0"/>
          </a:xfrm>
          <a:prstGeom prst="line">
            <a:avLst/>
          </a:prstGeom>
          <a:ln w="25400">
            <a:solidFill>
              <a:srgbClr val="195A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ACAAFB61-8012-42BD-AF37-4B60E916884B}"/>
              </a:ext>
            </a:extLst>
          </p:cNvPr>
          <p:cNvSpPr/>
          <p:nvPr/>
        </p:nvSpPr>
        <p:spPr>
          <a:xfrm>
            <a:off x="20520000" y="19260000"/>
            <a:ext cx="3024000" cy="216000"/>
          </a:xfrm>
          <a:prstGeom prst="rect">
            <a:avLst/>
          </a:prstGeom>
          <a:solidFill>
            <a:srgbClr val="195A9B"/>
          </a:solidFill>
          <a:ln>
            <a:solidFill>
              <a:srgbClr val="19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2" name="Inhaltsplatzhalter 30"/>
          <p:cNvSpPr>
            <a:spLocks noGrp="1"/>
          </p:cNvSpPr>
          <p:nvPr>
            <p:ph sz="quarter" idx="4294967295"/>
          </p:nvPr>
        </p:nvSpPr>
        <p:spPr>
          <a:xfrm>
            <a:off x="1080000" y="20880000"/>
            <a:ext cx="18720000" cy="19080000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.</a:t>
            </a:r>
          </a:p>
          <a:p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: </a:t>
            </a:r>
            <a:r>
              <a:rPr lang="de-DE" dirty="0" err="1"/>
              <a:t>Definitely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Poster</a:t>
            </a:r>
          </a:p>
          <a:p>
            <a:pPr lvl="1"/>
            <a:r>
              <a:rPr lang="de-DE" dirty="0"/>
              <a:t>Loss </a:t>
            </a:r>
            <a:r>
              <a:rPr lang="de-DE" dirty="0" err="1"/>
              <a:t>of</a:t>
            </a:r>
            <a:r>
              <a:rPr lang="de-DE" dirty="0"/>
              <a:t> Attention </a:t>
            </a:r>
            <a:r>
              <a:rPr lang="de-DE" dirty="0" err="1"/>
              <a:t>without</a:t>
            </a:r>
            <a:r>
              <a:rPr lang="de-DE" dirty="0"/>
              <a:t> Posters</a:t>
            </a:r>
          </a:p>
          <a:p>
            <a:pPr lvl="1"/>
            <a:r>
              <a:rPr lang="de-DE" dirty="0"/>
              <a:t>More Arguments</a:t>
            </a:r>
          </a:p>
          <a:p>
            <a:pPr lvl="2"/>
            <a:r>
              <a:rPr lang="de-DE" dirty="0"/>
              <a:t>A</a:t>
            </a:r>
          </a:p>
          <a:p>
            <a:pPr lvl="2"/>
            <a:r>
              <a:rPr lang="de-DE" dirty="0"/>
              <a:t>B</a:t>
            </a:r>
          </a:p>
          <a:p>
            <a:pPr lvl="2"/>
            <a:r>
              <a:rPr lang="de-DE" dirty="0"/>
              <a:t>C</a:t>
            </a:r>
          </a:p>
          <a:p>
            <a:pPr lvl="2"/>
            <a:r>
              <a:rPr lang="de-DE" dirty="0"/>
              <a:t>D</a:t>
            </a:r>
          </a:p>
          <a:p>
            <a:pPr lvl="2"/>
            <a:r>
              <a:rPr lang="de-DE" dirty="0"/>
              <a:t>E</a:t>
            </a:r>
          </a:p>
          <a:p>
            <a:pPr lvl="1"/>
            <a:r>
              <a:rPr lang="de-DE" dirty="0"/>
              <a:t>Posters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fun</a:t>
            </a:r>
            <a:endParaRPr lang="de-DE" dirty="0"/>
          </a:p>
          <a:p>
            <a:r>
              <a:rPr lang="de-DE" dirty="0" err="1"/>
              <a:t>Again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Poster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Thing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Do</a:t>
            </a:r>
            <a:endParaRPr lang="de-DE" dirty="0"/>
          </a:p>
        </p:txBody>
      </p:sp>
      <p:sp>
        <p:nvSpPr>
          <p:cNvPr id="24" name="Inhaltsplatzhalter 32"/>
          <p:cNvSpPr>
            <a:spLocks noGrp="1"/>
          </p:cNvSpPr>
          <p:nvPr>
            <p:ph sz="quarter" idx="18"/>
          </p:nvPr>
        </p:nvSpPr>
        <p:spPr>
          <a:xfrm>
            <a:off x="20672400" y="21032400"/>
            <a:ext cx="8640000" cy="19080000"/>
          </a:xfrm>
        </p:spPr>
        <p:txBody>
          <a:bodyPr/>
          <a:lstStyle/>
          <a:p>
            <a:r>
              <a:rPr lang="de-DE" dirty="0"/>
              <a:t>Poster Business, 06/2019</a:t>
            </a:r>
          </a:p>
          <a:p>
            <a:r>
              <a:rPr lang="de-DE" dirty="0"/>
              <a:t>Posters </a:t>
            </a:r>
            <a:r>
              <a:rPr lang="de-DE" dirty="0" err="1"/>
              <a:t>Illustrated</a:t>
            </a:r>
            <a:r>
              <a:rPr lang="de-DE" dirty="0"/>
              <a:t>, 05/2019</a:t>
            </a:r>
          </a:p>
          <a:p>
            <a:r>
              <a:rPr lang="de-DE" dirty="0"/>
              <a:t>Posters: Special </a:t>
            </a:r>
            <a:r>
              <a:rPr lang="de-DE" dirty="0" err="1"/>
              <a:t>Issue</a:t>
            </a:r>
            <a:r>
              <a:rPr lang="de-DE" dirty="0"/>
              <a:t> on Posters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BSE, 01/2019, Berlin: BSE.</a:t>
            </a:r>
          </a:p>
          <a:p>
            <a:r>
              <a:rPr lang="de-DE" dirty="0" err="1"/>
              <a:t>Presentations</a:t>
            </a:r>
            <a:r>
              <a:rPr lang="de-DE" dirty="0"/>
              <a:t> Daily, 06.08.2019</a:t>
            </a:r>
          </a:p>
          <a:p>
            <a:r>
              <a:rPr lang="de-DE" dirty="0" err="1"/>
              <a:t>Present</a:t>
            </a:r>
            <a:r>
              <a:rPr lang="de-DE" dirty="0"/>
              <a:t>, M. 2018.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Poster? – Learning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.</a:t>
            </a:r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Posters, 03/2019. </a:t>
            </a:r>
          </a:p>
        </p:txBody>
      </p:sp>
    </p:spTree>
    <p:extLst>
      <p:ext uri="{BB962C8B-B14F-4D97-AF65-F5344CB8AC3E}">
        <p14:creationId xmlns:p14="http://schemas.microsoft.com/office/powerpoint/2010/main" val="1040658287"/>
      </p:ext>
    </p:extLst>
  </p:cSld>
  <p:clrMapOvr>
    <a:masterClrMapping/>
  </p:clrMapOvr>
</p:sld>
</file>

<file path=ppt/theme/theme1.xml><?xml version="1.0" encoding="utf-8"?>
<a:theme xmlns:a="http://schemas.openxmlformats.org/drawingml/2006/main" name="BSE_Posters_Design">
  <a:themeElements>
    <a:clrScheme name="DIW">
      <a:dk1>
        <a:srgbClr val="000000"/>
      </a:dk1>
      <a:lt1>
        <a:sysClr val="window" lastClr="FFFFFF"/>
      </a:lt1>
      <a:dk2>
        <a:srgbClr val="00786B"/>
      </a:dk2>
      <a:lt2>
        <a:srgbClr val="195A96"/>
      </a:lt2>
      <a:accent1>
        <a:srgbClr val="6EB74B"/>
      </a:accent1>
      <a:accent2>
        <a:srgbClr val="6FC8B6"/>
      </a:accent2>
      <a:accent3>
        <a:srgbClr val="DFDC09"/>
      </a:accent3>
      <a:accent4>
        <a:srgbClr val="5E7C8F"/>
      </a:accent4>
      <a:accent5>
        <a:srgbClr val="4BBEF5"/>
      </a:accent5>
      <a:accent6>
        <a:srgbClr val="B7C7CF"/>
      </a:accent6>
      <a:hlink>
        <a:srgbClr val="5E7C8F"/>
      </a:hlink>
      <a:folHlink>
        <a:srgbClr val="6FC8B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  <a:prstDash val="dash"/>
        </a:ln>
      </a:spPr>
      <a:bodyPr wrap="square" lIns="0" tIns="0" rIns="0" bIns="0" rtlCol="0">
        <a:noAutofit/>
      </a:bodyPr>
      <a:lstStyle>
        <a:defPPr marL="266700" indent="-266700" algn="l">
          <a:spcBef>
            <a:spcPts val="1200"/>
          </a:spcBef>
          <a:buFont typeface="Arial" panose="020B0604020202020204" pitchFamily="34" charset="0"/>
          <a:buChar char="•"/>
          <a:defRPr sz="2800" dirty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SE_Posters_Design" id="{9DFE922A-A3A9-4ED2-A83D-FD8D18A9D444}" vid="{F1CFA36C-EC07-434E-98F9-9C9F39B960F5}"/>
    </a:ext>
  </a:extLst>
</a:theme>
</file>

<file path=ppt/theme/theme2.xml><?xml version="1.0" encoding="utf-8"?>
<a:theme xmlns:a="http://schemas.openxmlformats.org/drawingml/2006/main" name="BSE_Master_C">
  <a:themeElements>
    <a:clrScheme name="DIW">
      <a:dk1>
        <a:srgbClr val="000000"/>
      </a:dk1>
      <a:lt1>
        <a:sysClr val="window" lastClr="FFFFFF"/>
      </a:lt1>
      <a:dk2>
        <a:srgbClr val="00786B"/>
      </a:dk2>
      <a:lt2>
        <a:srgbClr val="195A96"/>
      </a:lt2>
      <a:accent1>
        <a:srgbClr val="6EB74B"/>
      </a:accent1>
      <a:accent2>
        <a:srgbClr val="6FC8B6"/>
      </a:accent2>
      <a:accent3>
        <a:srgbClr val="DFDC09"/>
      </a:accent3>
      <a:accent4>
        <a:srgbClr val="5E7C8F"/>
      </a:accent4>
      <a:accent5>
        <a:srgbClr val="4BBEF5"/>
      </a:accent5>
      <a:accent6>
        <a:srgbClr val="B7C7CF"/>
      </a:accent6>
      <a:hlink>
        <a:srgbClr val="5E7C8F"/>
      </a:hlink>
      <a:folHlink>
        <a:srgbClr val="6FC8B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  <a:prstDash val="dash"/>
        </a:ln>
      </a:spPr>
      <a:bodyPr wrap="square" lIns="0" tIns="0" rIns="0" bIns="0" rtlCol="0">
        <a:noAutofit/>
      </a:bodyPr>
      <a:lstStyle>
        <a:defPPr marL="266700" indent="-266700" algn="l">
          <a:spcBef>
            <a:spcPts val="1200"/>
          </a:spcBef>
          <a:buFont typeface="Arial" panose="020B0604020202020204" pitchFamily="34" charset="0"/>
          <a:buChar char="•"/>
          <a:defRPr sz="2800" dirty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D1D651AB-C5D2-4D72-B802-F528A3262C59}" vid="{81E98150-E42C-4B94-AB78-92F9A9E45CBA}"/>
    </a:ext>
  </a:extLst>
</a:theme>
</file>

<file path=ppt/theme/theme3.xml><?xml version="1.0" encoding="utf-8"?>
<a:theme xmlns:a="http://schemas.openxmlformats.org/drawingml/2006/main" name="BSE_Master_L">
  <a:themeElements>
    <a:clrScheme name="DIW">
      <a:dk1>
        <a:srgbClr val="000000"/>
      </a:dk1>
      <a:lt1>
        <a:sysClr val="window" lastClr="FFFFFF"/>
      </a:lt1>
      <a:dk2>
        <a:srgbClr val="00786B"/>
      </a:dk2>
      <a:lt2>
        <a:srgbClr val="195A96"/>
      </a:lt2>
      <a:accent1>
        <a:srgbClr val="6EB74B"/>
      </a:accent1>
      <a:accent2>
        <a:srgbClr val="6FC8B6"/>
      </a:accent2>
      <a:accent3>
        <a:srgbClr val="DFDC09"/>
      </a:accent3>
      <a:accent4>
        <a:srgbClr val="5E7C8F"/>
      </a:accent4>
      <a:accent5>
        <a:srgbClr val="4BBEF5"/>
      </a:accent5>
      <a:accent6>
        <a:srgbClr val="B7C7CF"/>
      </a:accent6>
      <a:hlink>
        <a:srgbClr val="5E7C8F"/>
      </a:hlink>
      <a:folHlink>
        <a:srgbClr val="6FC8B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  <a:prstDash val="dash"/>
        </a:ln>
      </a:spPr>
      <a:bodyPr wrap="square" lIns="0" tIns="0" rIns="0" bIns="0" rtlCol="0">
        <a:noAutofit/>
      </a:bodyPr>
      <a:lstStyle>
        <a:defPPr marL="266700" indent="-266700" algn="l">
          <a:spcBef>
            <a:spcPts val="1200"/>
          </a:spcBef>
          <a:buFont typeface="Arial" panose="020B0604020202020204" pitchFamily="34" charset="0"/>
          <a:buChar char="•"/>
          <a:defRPr sz="2800" dirty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4C40BA0-6659-4C52-AF7B-E8ADDED88DFE}" vid="{B5B37239-E3B5-4A99-998A-20257B2B68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BSE_Posters_Design</Template>
  <TotalTime>0</TotalTime>
  <Words>628</Words>
  <Application>Microsoft Office PowerPoint</Application>
  <PresentationFormat>Benutzerdefiniert</PresentationFormat>
  <Paragraphs>143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BSE_Posters_Design</vt:lpstr>
      <vt:lpstr>BSE_Master_C</vt:lpstr>
      <vt:lpstr>BSE_Master_L</vt:lpstr>
      <vt:lpstr>PowerPoint-Präsentation</vt:lpstr>
      <vt:lpstr>PowerPoint-Präsentation</vt:lpstr>
      <vt:lpstr>PowerPoint-Präsentation</vt:lpstr>
    </vt:vector>
  </TitlesOfParts>
  <Company>DIW Berlin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Gaus, Dennis</dc:creator>
  <cp:lastModifiedBy>Gaus, Dennis</cp:lastModifiedBy>
  <cp:revision>4</cp:revision>
  <dcterms:created xsi:type="dcterms:W3CDTF">2019-09-05T17:12:37Z</dcterms:created>
  <dcterms:modified xsi:type="dcterms:W3CDTF">2019-09-06T14:31:55Z</dcterms:modified>
</cp:coreProperties>
</file>