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7" r:id="rId3"/>
    <p:sldId id="274" r:id="rId4"/>
    <p:sldId id="272" r:id="rId5"/>
    <p:sldId id="273" r:id="rId6"/>
    <p:sldId id="275" r:id="rId7"/>
    <p:sldId id="271" r:id="rId8"/>
    <p:sldId id="276" r:id="rId9"/>
    <p:sldId id="277"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851F3-A63F-4380-A339-FCE43BCD9C8E}" type="datetimeFigureOut">
              <a:rPr lang="zh-TW" altLang="en-US" smtClean="0"/>
              <a:t>2022/9/1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64E8E0-4720-4CCC-A248-048463792BCC}" type="slidenum">
              <a:rPr lang="zh-TW" altLang="en-US" smtClean="0"/>
              <a:t>‹#›</a:t>
            </a:fld>
            <a:endParaRPr lang="zh-TW" altLang="en-US"/>
          </a:p>
        </p:txBody>
      </p:sp>
    </p:spTree>
    <p:extLst>
      <p:ext uri="{BB962C8B-B14F-4D97-AF65-F5344CB8AC3E}">
        <p14:creationId xmlns:p14="http://schemas.microsoft.com/office/powerpoint/2010/main" val="1573464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0E798B-1AE8-4571-BF43-B30C398D2694}"/>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AA022DD-6295-4D38-82EF-21C78C841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9245F98-B806-461F-A901-B19DF30B1DF5}"/>
              </a:ext>
            </a:extLst>
          </p:cNvPr>
          <p:cNvSpPr>
            <a:spLocks noGrp="1"/>
          </p:cNvSpPr>
          <p:nvPr>
            <p:ph type="dt" sz="half" idx="10"/>
          </p:nvPr>
        </p:nvSpPr>
        <p:spPr/>
        <p:txBody>
          <a:bodyPr/>
          <a:lstStyle/>
          <a:p>
            <a:fld id="{1C72EF1B-A6E6-44AE-AAD5-949AFB47C264}" type="datetime1">
              <a:rPr lang="zh-TW" altLang="en-US" smtClean="0"/>
              <a:t>2022/9/1</a:t>
            </a:fld>
            <a:endParaRPr lang="zh-TW" altLang="en-US"/>
          </a:p>
        </p:txBody>
      </p:sp>
      <p:sp>
        <p:nvSpPr>
          <p:cNvPr id="5" name="頁尾版面配置區 4">
            <a:extLst>
              <a:ext uri="{FF2B5EF4-FFF2-40B4-BE49-F238E27FC236}">
                <a16:creationId xmlns:a16="http://schemas.microsoft.com/office/drawing/2014/main" id="{7CBE9D61-1101-4D49-8D6C-242F6C6A6EC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80FFF5-BE5B-48BF-A349-D07E633193FB}"/>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287189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D55EF9-290F-41A2-90CB-6C512FFC258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69ED191-DE69-4391-BCF1-57A9ECE25D46}"/>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B770FE-BB4F-4F3D-9506-95477845A56B}"/>
              </a:ext>
            </a:extLst>
          </p:cNvPr>
          <p:cNvSpPr>
            <a:spLocks noGrp="1"/>
          </p:cNvSpPr>
          <p:nvPr>
            <p:ph type="dt" sz="half" idx="10"/>
          </p:nvPr>
        </p:nvSpPr>
        <p:spPr/>
        <p:txBody>
          <a:bodyPr/>
          <a:lstStyle/>
          <a:p>
            <a:fld id="{DFD59618-3C9A-4F96-B08A-8BEC8A865207}" type="datetime1">
              <a:rPr lang="zh-TW" altLang="en-US" smtClean="0"/>
              <a:t>2022/9/1</a:t>
            </a:fld>
            <a:endParaRPr lang="zh-TW" altLang="en-US"/>
          </a:p>
        </p:txBody>
      </p:sp>
      <p:sp>
        <p:nvSpPr>
          <p:cNvPr id="5" name="頁尾版面配置區 4">
            <a:extLst>
              <a:ext uri="{FF2B5EF4-FFF2-40B4-BE49-F238E27FC236}">
                <a16:creationId xmlns:a16="http://schemas.microsoft.com/office/drawing/2014/main" id="{1FA06707-863F-4A4A-AC09-74DB318B623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41A6354-34AC-40F6-A84A-89045C5D895F}"/>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228682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5073A04-A139-4750-BC92-21F2C76B8C6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E21FF07-94C4-484C-A15B-1A6785DC3DD5}"/>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7724C18-B63A-4B39-A9A3-3FE83E5E901B}"/>
              </a:ext>
            </a:extLst>
          </p:cNvPr>
          <p:cNvSpPr>
            <a:spLocks noGrp="1"/>
          </p:cNvSpPr>
          <p:nvPr>
            <p:ph type="dt" sz="half" idx="10"/>
          </p:nvPr>
        </p:nvSpPr>
        <p:spPr/>
        <p:txBody>
          <a:bodyPr/>
          <a:lstStyle/>
          <a:p>
            <a:fld id="{40CA7B43-FDC2-4985-BB87-69EB98E87C10}" type="datetime1">
              <a:rPr lang="zh-TW" altLang="en-US" smtClean="0"/>
              <a:t>2022/9/1</a:t>
            </a:fld>
            <a:endParaRPr lang="zh-TW" altLang="en-US"/>
          </a:p>
        </p:txBody>
      </p:sp>
      <p:sp>
        <p:nvSpPr>
          <p:cNvPr id="5" name="頁尾版面配置區 4">
            <a:extLst>
              <a:ext uri="{FF2B5EF4-FFF2-40B4-BE49-F238E27FC236}">
                <a16:creationId xmlns:a16="http://schemas.microsoft.com/office/drawing/2014/main" id="{57696DA8-5EB1-4539-91C9-2EB058253A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7CF77BA-5FCB-405B-A142-D9D0197BA1FC}"/>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2638275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EFF1FD-A6C6-4235-B0D8-7035384C6B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5FA0DF2-789D-47A2-8613-C8FAEB07A41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8061724-2E5C-413C-A247-54564853A742}"/>
              </a:ext>
            </a:extLst>
          </p:cNvPr>
          <p:cNvSpPr>
            <a:spLocks noGrp="1"/>
          </p:cNvSpPr>
          <p:nvPr>
            <p:ph type="dt" sz="half" idx="10"/>
          </p:nvPr>
        </p:nvSpPr>
        <p:spPr/>
        <p:txBody>
          <a:bodyPr/>
          <a:lstStyle/>
          <a:p>
            <a:fld id="{2FDDFA79-EFEB-435E-9030-D59F5DE39BC5}" type="datetime1">
              <a:rPr lang="zh-TW" altLang="en-US" smtClean="0"/>
              <a:t>2022/9/1</a:t>
            </a:fld>
            <a:endParaRPr lang="zh-TW" altLang="en-US"/>
          </a:p>
        </p:txBody>
      </p:sp>
      <p:sp>
        <p:nvSpPr>
          <p:cNvPr id="5" name="頁尾版面配置區 4">
            <a:extLst>
              <a:ext uri="{FF2B5EF4-FFF2-40B4-BE49-F238E27FC236}">
                <a16:creationId xmlns:a16="http://schemas.microsoft.com/office/drawing/2014/main" id="{8A0B9B98-D771-4411-B010-53A2F6E2D79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A6AD65-4EC8-44E7-9900-D8F7E932B440}"/>
              </a:ext>
            </a:extLst>
          </p:cNvPr>
          <p:cNvSpPr>
            <a:spLocks noGrp="1"/>
          </p:cNvSpPr>
          <p:nvPr>
            <p:ph type="sldNum" sz="quarter" idx="12"/>
          </p:nvPr>
        </p:nvSpPr>
        <p:spPr/>
        <p:txBody>
          <a:bodyPr/>
          <a:lstStyle>
            <a:lvl1pPr>
              <a:defRPr sz="1600" b="1">
                <a:solidFill>
                  <a:schemeClr val="tx1"/>
                </a:solidFill>
              </a:defRPr>
            </a:lvl1pPr>
          </a:lstStyle>
          <a:p>
            <a:fld id="{38C7EE68-282D-44C6-92AB-EA83F4B9D3CF}" type="slidenum">
              <a:rPr lang="zh-TW" altLang="en-US" smtClean="0"/>
              <a:pPr/>
              <a:t>‹#›</a:t>
            </a:fld>
            <a:endParaRPr lang="zh-TW" altLang="en-US" dirty="0"/>
          </a:p>
        </p:txBody>
      </p:sp>
    </p:spTree>
    <p:extLst>
      <p:ext uri="{BB962C8B-B14F-4D97-AF65-F5344CB8AC3E}">
        <p14:creationId xmlns:p14="http://schemas.microsoft.com/office/powerpoint/2010/main" val="192027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6A1083-ACC7-4EBA-B565-A5476053F8AC}"/>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4F9DB83-A4B3-4FC0-B1B7-26427E370F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2EEA880C-1BCD-4A03-B2DB-8E2CFA257020}"/>
              </a:ext>
            </a:extLst>
          </p:cNvPr>
          <p:cNvSpPr>
            <a:spLocks noGrp="1"/>
          </p:cNvSpPr>
          <p:nvPr>
            <p:ph type="dt" sz="half" idx="10"/>
          </p:nvPr>
        </p:nvSpPr>
        <p:spPr/>
        <p:txBody>
          <a:bodyPr/>
          <a:lstStyle/>
          <a:p>
            <a:fld id="{7E26FF69-987D-4C72-8321-02B7764F7FF2}" type="datetime1">
              <a:rPr lang="zh-TW" altLang="en-US" smtClean="0"/>
              <a:t>2022/9/1</a:t>
            </a:fld>
            <a:endParaRPr lang="zh-TW" altLang="en-US"/>
          </a:p>
        </p:txBody>
      </p:sp>
      <p:sp>
        <p:nvSpPr>
          <p:cNvPr id="5" name="頁尾版面配置區 4">
            <a:extLst>
              <a:ext uri="{FF2B5EF4-FFF2-40B4-BE49-F238E27FC236}">
                <a16:creationId xmlns:a16="http://schemas.microsoft.com/office/drawing/2014/main" id="{A807F304-B5BF-4A51-A709-50A64018B2E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FFBC28-4D83-495D-A3A0-75007A9F3599}"/>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237248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C7A358-7D9E-4A81-81A6-A1028F7F387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994EF6-7D3D-4561-9DAC-8020D8AB75FB}"/>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EA66EC5-B8AB-475D-9951-CF219A01321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8C1F46A-9A1A-43F1-ADDC-0D2F1845DB3E}"/>
              </a:ext>
            </a:extLst>
          </p:cNvPr>
          <p:cNvSpPr>
            <a:spLocks noGrp="1"/>
          </p:cNvSpPr>
          <p:nvPr>
            <p:ph type="dt" sz="half" idx="10"/>
          </p:nvPr>
        </p:nvSpPr>
        <p:spPr/>
        <p:txBody>
          <a:bodyPr/>
          <a:lstStyle/>
          <a:p>
            <a:fld id="{13C206E8-6546-44DF-8E9E-FF957567C3FE}" type="datetime1">
              <a:rPr lang="zh-TW" altLang="en-US" smtClean="0"/>
              <a:t>2022/9/1</a:t>
            </a:fld>
            <a:endParaRPr lang="zh-TW" altLang="en-US"/>
          </a:p>
        </p:txBody>
      </p:sp>
      <p:sp>
        <p:nvSpPr>
          <p:cNvPr id="6" name="頁尾版面配置區 5">
            <a:extLst>
              <a:ext uri="{FF2B5EF4-FFF2-40B4-BE49-F238E27FC236}">
                <a16:creationId xmlns:a16="http://schemas.microsoft.com/office/drawing/2014/main" id="{3919FDFB-A795-4349-9C40-0258827188B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634ED73-A9B6-481C-969A-C4238D973C22}"/>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214135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E632D6-F05B-4D0C-A3D2-1542FF83E24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596810B-8548-48E9-8A23-F30D91892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21519975-E02C-49E9-A651-2CF524A778AF}"/>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A070985-839F-4785-9E56-4D1A4581A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4BCBFA76-D0AD-4869-8793-C5FD0A940F5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A1C88D4-32D8-4AFF-A612-83253A51FEB1}"/>
              </a:ext>
            </a:extLst>
          </p:cNvPr>
          <p:cNvSpPr>
            <a:spLocks noGrp="1"/>
          </p:cNvSpPr>
          <p:nvPr>
            <p:ph type="dt" sz="half" idx="10"/>
          </p:nvPr>
        </p:nvSpPr>
        <p:spPr/>
        <p:txBody>
          <a:bodyPr/>
          <a:lstStyle/>
          <a:p>
            <a:fld id="{AACA9083-1178-4E74-A515-9EBE74D9651B}" type="datetime1">
              <a:rPr lang="zh-TW" altLang="en-US" smtClean="0"/>
              <a:t>2022/9/1</a:t>
            </a:fld>
            <a:endParaRPr lang="zh-TW" altLang="en-US"/>
          </a:p>
        </p:txBody>
      </p:sp>
      <p:sp>
        <p:nvSpPr>
          <p:cNvPr id="8" name="頁尾版面配置區 7">
            <a:extLst>
              <a:ext uri="{FF2B5EF4-FFF2-40B4-BE49-F238E27FC236}">
                <a16:creationId xmlns:a16="http://schemas.microsoft.com/office/drawing/2014/main" id="{85A15358-41DF-469F-A600-B3312AAE0ACC}"/>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918C48D-D2C1-4A7D-959D-E9CC7E5CDD9A}"/>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31696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02D532-ACCD-44D6-BE44-4BB2248F874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7B8F55E-B7AB-41F4-B6DF-BEEA8902703B}"/>
              </a:ext>
            </a:extLst>
          </p:cNvPr>
          <p:cNvSpPr>
            <a:spLocks noGrp="1"/>
          </p:cNvSpPr>
          <p:nvPr>
            <p:ph type="dt" sz="half" idx="10"/>
          </p:nvPr>
        </p:nvSpPr>
        <p:spPr/>
        <p:txBody>
          <a:bodyPr/>
          <a:lstStyle/>
          <a:p>
            <a:fld id="{DCF11E10-C090-450F-B0F2-5B359C45620E}" type="datetime1">
              <a:rPr lang="zh-TW" altLang="en-US" smtClean="0"/>
              <a:t>2022/9/1</a:t>
            </a:fld>
            <a:endParaRPr lang="zh-TW" altLang="en-US"/>
          </a:p>
        </p:txBody>
      </p:sp>
      <p:sp>
        <p:nvSpPr>
          <p:cNvPr id="4" name="頁尾版面配置區 3">
            <a:extLst>
              <a:ext uri="{FF2B5EF4-FFF2-40B4-BE49-F238E27FC236}">
                <a16:creationId xmlns:a16="http://schemas.microsoft.com/office/drawing/2014/main" id="{7EDE8C95-ECDD-49EB-8988-367B1BF100E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1010C21-C0D6-443E-948B-B23CB8C20298}"/>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300605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E160743-AD43-4BFE-818D-91DD4B1CC521}"/>
              </a:ext>
            </a:extLst>
          </p:cNvPr>
          <p:cNvSpPr>
            <a:spLocks noGrp="1"/>
          </p:cNvSpPr>
          <p:nvPr>
            <p:ph type="dt" sz="half" idx="10"/>
          </p:nvPr>
        </p:nvSpPr>
        <p:spPr/>
        <p:txBody>
          <a:bodyPr/>
          <a:lstStyle/>
          <a:p>
            <a:fld id="{5C59859A-E933-421A-9586-C516363EC76F}" type="datetime1">
              <a:rPr lang="zh-TW" altLang="en-US" smtClean="0"/>
              <a:t>2022/9/1</a:t>
            </a:fld>
            <a:endParaRPr lang="zh-TW" altLang="en-US"/>
          </a:p>
        </p:txBody>
      </p:sp>
      <p:sp>
        <p:nvSpPr>
          <p:cNvPr id="3" name="頁尾版面配置區 2">
            <a:extLst>
              <a:ext uri="{FF2B5EF4-FFF2-40B4-BE49-F238E27FC236}">
                <a16:creationId xmlns:a16="http://schemas.microsoft.com/office/drawing/2014/main" id="{6109848B-64EF-4BC7-8E49-1786D65405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FCB04F9-60CA-4214-8120-A13C160C1558}"/>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15007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BA7ACB-9E50-4989-A2EA-7FAB7F182DB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9DFC9B2-323D-427D-A823-C6DCC8746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950497D-2509-4A2A-B6D6-CB808DAA3E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DCD4390-5306-4449-881D-7736A56BFB5C}"/>
              </a:ext>
            </a:extLst>
          </p:cNvPr>
          <p:cNvSpPr>
            <a:spLocks noGrp="1"/>
          </p:cNvSpPr>
          <p:nvPr>
            <p:ph type="dt" sz="half" idx="10"/>
          </p:nvPr>
        </p:nvSpPr>
        <p:spPr/>
        <p:txBody>
          <a:bodyPr/>
          <a:lstStyle/>
          <a:p>
            <a:fld id="{C4E3ADB0-6D94-4458-B9A1-00FA0637428F}" type="datetime1">
              <a:rPr lang="zh-TW" altLang="en-US" smtClean="0"/>
              <a:t>2022/9/1</a:t>
            </a:fld>
            <a:endParaRPr lang="zh-TW" altLang="en-US"/>
          </a:p>
        </p:txBody>
      </p:sp>
      <p:sp>
        <p:nvSpPr>
          <p:cNvPr id="6" name="頁尾版面配置區 5">
            <a:extLst>
              <a:ext uri="{FF2B5EF4-FFF2-40B4-BE49-F238E27FC236}">
                <a16:creationId xmlns:a16="http://schemas.microsoft.com/office/drawing/2014/main" id="{F841921A-EF59-419E-B113-27A1131D665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ABDDD83-8D2E-4437-84DE-5E740E8F06F2}"/>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258624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369895-92D9-4741-83D6-5F585229922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DA868AB-3687-4C7B-A475-80AA570648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002EA63-6990-45D3-A87A-F8A98E030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6D43AE8-ED2E-40E9-8327-DB55A659D89C}"/>
              </a:ext>
            </a:extLst>
          </p:cNvPr>
          <p:cNvSpPr>
            <a:spLocks noGrp="1"/>
          </p:cNvSpPr>
          <p:nvPr>
            <p:ph type="dt" sz="half" idx="10"/>
          </p:nvPr>
        </p:nvSpPr>
        <p:spPr/>
        <p:txBody>
          <a:bodyPr/>
          <a:lstStyle/>
          <a:p>
            <a:fld id="{E2EADD23-BE0D-474F-97BB-2A3CC20D171D}" type="datetime1">
              <a:rPr lang="zh-TW" altLang="en-US" smtClean="0"/>
              <a:t>2022/9/1</a:t>
            </a:fld>
            <a:endParaRPr lang="zh-TW" altLang="en-US"/>
          </a:p>
        </p:txBody>
      </p:sp>
      <p:sp>
        <p:nvSpPr>
          <p:cNvPr id="6" name="頁尾版面配置區 5">
            <a:extLst>
              <a:ext uri="{FF2B5EF4-FFF2-40B4-BE49-F238E27FC236}">
                <a16:creationId xmlns:a16="http://schemas.microsoft.com/office/drawing/2014/main" id="{74E3EB7D-53F5-45C5-ACB2-B1B369AA4A6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9B7EA37-1EB8-4AA4-9DFF-8FD319A261D7}"/>
              </a:ext>
            </a:extLst>
          </p:cNvPr>
          <p:cNvSpPr>
            <a:spLocks noGrp="1"/>
          </p:cNvSpPr>
          <p:nvPr>
            <p:ph type="sldNum" sz="quarter" idx="12"/>
          </p:nvPr>
        </p:nvSpPr>
        <p:spPr/>
        <p:txBody>
          <a:body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351883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60F9CB3-8F5C-4E37-86FF-5D0C8A308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7A80C66-52F0-4304-B842-13B41C921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E4208C2-AE41-4E71-9C59-5CDF0D5F0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FB66A-7B62-467B-BE51-669D2DAAD25F}" type="datetime1">
              <a:rPr lang="zh-TW" altLang="en-US" smtClean="0"/>
              <a:t>2022/9/1</a:t>
            </a:fld>
            <a:endParaRPr lang="zh-TW" altLang="en-US"/>
          </a:p>
        </p:txBody>
      </p:sp>
      <p:sp>
        <p:nvSpPr>
          <p:cNvPr id="5" name="頁尾版面配置區 4">
            <a:extLst>
              <a:ext uri="{FF2B5EF4-FFF2-40B4-BE49-F238E27FC236}">
                <a16:creationId xmlns:a16="http://schemas.microsoft.com/office/drawing/2014/main" id="{3B14262C-1914-4D65-A315-18CD21CBE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C2084E1-8C8C-4AFA-8C07-11B19354E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7EE68-282D-44C6-92AB-EA83F4B9D3CF}" type="slidenum">
              <a:rPr lang="zh-TW" altLang="en-US" smtClean="0"/>
              <a:t>‹#›</a:t>
            </a:fld>
            <a:endParaRPr lang="zh-TW" altLang="en-US"/>
          </a:p>
        </p:txBody>
      </p:sp>
    </p:spTree>
    <p:extLst>
      <p:ext uri="{BB962C8B-B14F-4D97-AF65-F5344CB8AC3E}">
        <p14:creationId xmlns:p14="http://schemas.microsoft.com/office/powerpoint/2010/main" val="114661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zh.wikipedia.org/zh-tw/MQTT" TargetMode="External"/><Relationship Id="rId1" Type="http://schemas.openxmlformats.org/officeDocument/2006/relationships/slideLayout" Target="../slideLayouts/slideLayout2.xml"/><Relationship Id="rId4" Type="http://schemas.openxmlformats.org/officeDocument/2006/relationships/hyperlink" Target="https://swf.com.tw/?p=1002"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blog.gtwang.org/iot/raspberry-pi/raspberry-pi-mosquitto-mqtt-broker-iot-integ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chtseng.wordpress.com/2020/09/10/esp32cam%E8%88%87imagezmq%E7%9A%84%E6%90%AD%E9%85%8D%E4%BD%BF%E7%94%A8/"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tseng.wordpress.com/2020/09/10/esp32cam%E8%88%87imagezmq%E7%9A%84%E6%90%AD%E9%85%8D%E4%BD%BF%E7%94%A8/"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hyperlink" Target="mailto:R10631007@ntu.edu.t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R10631007@ntu.edu.tw"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1FA784A5-4A35-4AA7-A91F-B8332753847C}"/>
              </a:ext>
            </a:extLst>
          </p:cNvPr>
          <p:cNvSpPr txBox="1"/>
          <p:nvPr/>
        </p:nvSpPr>
        <p:spPr>
          <a:xfrm>
            <a:off x="1438975" y="1564154"/>
            <a:ext cx="9314050" cy="4401205"/>
          </a:xfrm>
          <a:prstGeom prst="rect">
            <a:avLst/>
          </a:prstGeom>
          <a:noFill/>
        </p:spPr>
        <p:txBody>
          <a:bodyPr wrap="square" rtlCol="0">
            <a:spAutoFit/>
          </a:bodyPr>
          <a:lstStyle/>
          <a:p>
            <a:pPr algn="ctr"/>
            <a:r>
              <a:rPr lang="en-US" altLang="zh-TW" sz="4000" b="1" dirty="0">
                <a:latin typeface="Klee One" pitchFamily="2" charset="-120"/>
                <a:ea typeface="Klee One" pitchFamily="2" charset="-120"/>
                <a:cs typeface="Klee One" pitchFamily="2" charset="-120"/>
              </a:rPr>
              <a:t>MQTT</a:t>
            </a:r>
            <a:r>
              <a:rPr lang="zh-TW" altLang="en-US" sz="4000" b="1" dirty="0">
                <a:latin typeface="Klee One" pitchFamily="2" charset="-120"/>
                <a:ea typeface="Klee One" pitchFamily="2" charset="-120"/>
                <a:cs typeface="Klee One" pitchFamily="2" charset="-120"/>
              </a:rPr>
              <a:t> </a:t>
            </a:r>
            <a:r>
              <a:rPr lang="en-US" altLang="zh-TW" sz="4000" b="1" dirty="0">
                <a:latin typeface="Klee One" pitchFamily="2" charset="-120"/>
                <a:ea typeface="Klee One" pitchFamily="2" charset="-120"/>
                <a:cs typeface="Klee One" pitchFamily="2" charset="-120"/>
              </a:rPr>
              <a:t>and ZMQ</a:t>
            </a:r>
            <a:endParaRPr lang="en-US" altLang="zh-TW" sz="4000" b="1" dirty="0">
              <a:latin typeface="微軟正黑體" panose="020B0604030504040204" pitchFamily="34" charset="-120"/>
              <a:ea typeface="微軟正黑體" panose="020B0604030504040204" pitchFamily="34" charset="-120"/>
              <a:cs typeface="Klee One SemiBold" pitchFamily="2" charset="-120"/>
            </a:endParaRPr>
          </a:p>
          <a:p>
            <a:pPr algn="ctr"/>
            <a:endParaRPr lang="en-US" altLang="zh-TW" sz="4000" b="1" dirty="0">
              <a:latin typeface="微軟正黑體" panose="020B0604030504040204" pitchFamily="34" charset="-120"/>
              <a:ea typeface="微軟正黑體" panose="020B0604030504040204" pitchFamily="34" charset="-120"/>
              <a:cs typeface="Klee One SemiBold" pitchFamily="2" charset="-120"/>
            </a:endParaRPr>
          </a:p>
          <a:p>
            <a:pPr algn="ctr"/>
            <a:r>
              <a:rPr lang="zh-TW" altLang="en-US" sz="4000" b="1" dirty="0">
                <a:latin typeface="微軟正黑體" panose="020B0604030504040204" pitchFamily="34" charset="-120"/>
                <a:ea typeface="微軟正黑體" panose="020B0604030504040204" pitchFamily="34" charset="-120"/>
                <a:cs typeface="Klee One SemiBold" pitchFamily="2" charset="-120"/>
              </a:rPr>
              <a:t>主講人</a:t>
            </a:r>
            <a:r>
              <a:rPr lang="en-US" altLang="zh-TW" sz="4000" b="1" dirty="0">
                <a:latin typeface="微軟正黑體" panose="020B0604030504040204" pitchFamily="34" charset="-120"/>
                <a:ea typeface="微軟正黑體" panose="020B0604030504040204" pitchFamily="34" charset="-120"/>
                <a:cs typeface="Klee One SemiBold" pitchFamily="2" charset="-120"/>
              </a:rPr>
              <a:t>:</a:t>
            </a:r>
            <a:r>
              <a:rPr lang="zh-TW" altLang="en-US" sz="4000" b="1" dirty="0">
                <a:latin typeface="微軟正黑體" panose="020B0604030504040204" pitchFamily="34" charset="-120"/>
                <a:ea typeface="微軟正黑體" panose="020B0604030504040204" pitchFamily="34" charset="-120"/>
                <a:cs typeface="Klee One SemiBold" pitchFamily="2" charset="-120"/>
              </a:rPr>
              <a:t>陳璟寬</a:t>
            </a:r>
            <a:endParaRPr lang="en-US" altLang="zh-TW" sz="4000" b="1" dirty="0">
              <a:latin typeface="微軟正黑體" panose="020B0604030504040204" pitchFamily="34" charset="-120"/>
              <a:ea typeface="微軟正黑體" panose="020B0604030504040204" pitchFamily="34" charset="-120"/>
              <a:cs typeface="Klee One SemiBold" pitchFamily="2" charset="-120"/>
            </a:endParaRPr>
          </a:p>
          <a:p>
            <a:endParaRPr lang="en-US" altLang="zh-TW" sz="4000" b="1" dirty="0">
              <a:latin typeface="微軟正黑體" panose="020B0604030504040204" pitchFamily="34" charset="-120"/>
              <a:ea typeface="微軟正黑體" panose="020B0604030504040204" pitchFamily="34" charset="-120"/>
              <a:cs typeface="Klee One SemiBold" pitchFamily="2" charset="-120"/>
            </a:endParaRPr>
          </a:p>
          <a:p>
            <a:pPr algn="ctr"/>
            <a:r>
              <a:rPr lang="en-US" altLang="zh-TW" sz="4000" b="1" dirty="0">
                <a:latin typeface="Klee One" pitchFamily="2" charset="-120"/>
                <a:ea typeface="Klee One" pitchFamily="2" charset="-120"/>
                <a:cs typeface="Klee One" pitchFamily="2" charset="-120"/>
              </a:rPr>
              <a:t>2022/09/01</a:t>
            </a:r>
          </a:p>
          <a:p>
            <a:pPr algn="ctr"/>
            <a:endParaRPr lang="en-US" altLang="zh-TW" sz="4000" b="1" dirty="0">
              <a:latin typeface="Klee One SemiBold" pitchFamily="2" charset="-120"/>
              <a:ea typeface="Klee One SemiBold" pitchFamily="2" charset="-120"/>
              <a:cs typeface="Klee One SemiBold" pitchFamily="2" charset="-120"/>
            </a:endParaRPr>
          </a:p>
          <a:p>
            <a:pPr algn="ctr"/>
            <a:endParaRPr lang="zh-TW" altLang="en-US" sz="4000" b="1" dirty="0">
              <a:latin typeface="Klee One SemiBold" pitchFamily="2" charset="-120"/>
              <a:ea typeface="Klee One SemiBold" pitchFamily="2" charset="-120"/>
              <a:cs typeface="Klee One SemiBold" pitchFamily="2" charset="-120"/>
            </a:endParaRPr>
          </a:p>
        </p:txBody>
      </p:sp>
      <p:sp>
        <p:nvSpPr>
          <p:cNvPr id="5" name="投影片編號版面配置區 4">
            <a:extLst>
              <a:ext uri="{FF2B5EF4-FFF2-40B4-BE49-F238E27FC236}">
                <a16:creationId xmlns:a16="http://schemas.microsoft.com/office/drawing/2014/main" id="{DD508EFB-9432-4F62-A28D-3D4D7537B280}"/>
              </a:ext>
            </a:extLst>
          </p:cNvPr>
          <p:cNvSpPr>
            <a:spLocks noGrp="1"/>
          </p:cNvSpPr>
          <p:nvPr>
            <p:ph type="sldNum" sz="quarter" idx="12"/>
          </p:nvPr>
        </p:nvSpPr>
        <p:spPr/>
        <p:txBody>
          <a:bodyPr/>
          <a:lstStyle/>
          <a:p>
            <a:fld id="{38C7EE68-282D-44C6-92AB-EA83F4B9D3CF}" type="slidenum">
              <a:rPr lang="zh-TW" altLang="en-US" sz="1600" b="1" smtClean="0">
                <a:solidFill>
                  <a:schemeClr val="tx1"/>
                </a:solidFill>
              </a:rPr>
              <a:t>1</a:t>
            </a:fld>
            <a:endParaRPr lang="zh-TW" altLang="en-US" sz="1600" b="1" dirty="0">
              <a:solidFill>
                <a:schemeClr val="tx1"/>
              </a:solidFill>
            </a:endParaRPr>
          </a:p>
        </p:txBody>
      </p:sp>
    </p:spTree>
    <p:extLst>
      <p:ext uri="{BB962C8B-B14F-4D97-AF65-F5344CB8AC3E}">
        <p14:creationId xmlns:p14="http://schemas.microsoft.com/office/powerpoint/2010/main" val="250568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D20D931-A858-487D-B436-24176A6AAE4D}"/>
              </a:ext>
            </a:extLst>
          </p:cNvPr>
          <p:cNvSpPr>
            <a:spLocks noGrp="1"/>
          </p:cNvSpPr>
          <p:nvPr>
            <p:ph type="sldNum" sz="quarter" idx="12"/>
          </p:nvPr>
        </p:nvSpPr>
        <p:spPr/>
        <p:txBody>
          <a:bodyPr/>
          <a:lstStyle/>
          <a:p>
            <a:fld id="{38C7EE68-282D-44C6-92AB-EA83F4B9D3CF}" type="slidenum">
              <a:rPr lang="zh-TW" altLang="en-US" smtClean="0"/>
              <a:t>2</a:t>
            </a:fld>
            <a:endParaRPr lang="zh-TW" altLang="en-US" dirty="0"/>
          </a:p>
        </p:txBody>
      </p:sp>
      <p:sp>
        <p:nvSpPr>
          <p:cNvPr id="5" name="文字方塊 4">
            <a:extLst>
              <a:ext uri="{FF2B5EF4-FFF2-40B4-BE49-F238E27FC236}">
                <a16:creationId xmlns:a16="http://schemas.microsoft.com/office/drawing/2014/main" id="{941DB562-45BE-4509-834A-D54909FD098D}"/>
              </a:ext>
            </a:extLst>
          </p:cNvPr>
          <p:cNvSpPr txBox="1"/>
          <p:nvPr/>
        </p:nvSpPr>
        <p:spPr>
          <a:xfrm>
            <a:off x="438536" y="463907"/>
            <a:ext cx="4348067" cy="830997"/>
          </a:xfrm>
          <a:prstGeom prst="rect">
            <a:avLst/>
          </a:prstGeom>
          <a:noFill/>
        </p:spPr>
        <p:txBody>
          <a:bodyPr wrap="square" rtlCol="0">
            <a:spAutoFit/>
          </a:bodyPr>
          <a:lstStyle/>
          <a:p>
            <a:r>
              <a:rPr lang="en-US" altLang="zh-TW" sz="4800" b="1" dirty="0">
                <a:latin typeface="微軟正黑體" panose="020B0604030504040204" pitchFamily="34" charset="-120"/>
                <a:ea typeface="微軟正黑體" panose="020B0604030504040204" pitchFamily="34" charset="-120"/>
              </a:rPr>
              <a:t>MQTT</a:t>
            </a:r>
            <a:endParaRPr lang="zh-TW" altLang="en-US" sz="4800" b="1" dirty="0">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CB30133E-D713-45BB-AF53-1105A4A240A3}"/>
              </a:ext>
            </a:extLst>
          </p:cNvPr>
          <p:cNvSpPr/>
          <p:nvPr/>
        </p:nvSpPr>
        <p:spPr>
          <a:xfrm>
            <a:off x="219748" y="6276783"/>
            <a:ext cx="4118435" cy="369332"/>
          </a:xfrm>
          <a:prstGeom prst="rect">
            <a:avLst/>
          </a:prstGeom>
        </p:spPr>
        <p:txBody>
          <a:bodyPr wrap="none">
            <a:spAutoFit/>
          </a:bodyPr>
          <a:lstStyle/>
          <a:p>
            <a:r>
              <a:rPr lang="en-US" altLang="zh-TW" dirty="0">
                <a:latin typeface="Klee One SemiBold" pitchFamily="2" charset="-120"/>
                <a:ea typeface="Klee One SemiBold" pitchFamily="2" charset="-120"/>
                <a:cs typeface="Klee One SemiBold" pitchFamily="2" charset="-120"/>
                <a:hlinkClick r:id="rId2"/>
              </a:rPr>
              <a:t>https://zh.wikipedia.org/zh-tw/MQTT</a:t>
            </a:r>
            <a:endParaRPr lang="zh-TW" altLang="en-US" dirty="0">
              <a:latin typeface="Klee One SemiBold" pitchFamily="2" charset="-120"/>
              <a:ea typeface="Klee One SemiBold" pitchFamily="2" charset="-120"/>
              <a:cs typeface="Klee One SemiBold" pitchFamily="2" charset="-120"/>
            </a:endParaRPr>
          </a:p>
        </p:txBody>
      </p:sp>
      <p:sp>
        <p:nvSpPr>
          <p:cNvPr id="11" name="文字方塊 10">
            <a:extLst>
              <a:ext uri="{FF2B5EF4-FFF2-40B4-BE49-F238E27FC236}">
                <a16:creationId xmlns:a16="http://schemas.microsoft.com/office/drawing/2014/main" id="{2FAD23CE-D6D2-4080-BACA-8330FAB345F1}"/>
              </a:ext>
            </a:extLst>
          </p:cNvPr>
          <p:cNvSpPr txBox="1"/>
          <p:nvPr/>
        </p:nvSpPr>
        <p:spPr>
          <a:xfrm>
            <a:off x="438536" y="1688840"/>
            <a:ext cx="4682692"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a:latin typeface="Klee One SemiBold" pitchFamily="2" charset="-120"/>
                <a:ea typeface="Klee One SemiBold" pitchFamily="2" charset="-120"/>
                <a:cs typeface="Klee One SemiBold" pitchFamily="2" charset="-120"/>
              </a:rPr>
              <a:t>Message Queuing Telemetry Transport</a:t>
            </a:r>
            <a:endParaRPr lang="zh-TW" altLang="en-US" dirty="0">
              <a:latin typeface="Klee One SemiBold" pitchFamily="2" charset="-120"/>
              <a:ea typeface="Klee One SemiBold" pitchFamily="2" charset="-120"/>
              <a:cs typeface="Klee One SemiBold" pitchFamily="2" charset="-120"/>
            </a:endParaRPr>
          </a:p>
        </p:txBody>
      </p:sp>
      <p:sp>
        <p:nvSpPr>
          <p:cNvPr id="13" name="矩形 12">
            <a:extLst>
              <a:ext uri="{FF2B5EF4-FFF2-40B4-BE49-F238E27FC236}">
                <a16:creationId xmlns:a16="http://schemas.microsoft.com/office/drawing/2014/main" id="{18AD93E8-099E-41D3-BE35-C70C681D5EDD}"/>
              </a:ext>
            </a:extLst>
          </p:cNvPr>
          <p:cNvSpPr/>
          <p:nvPr/>
        </p:nvSpPr>
        <p:spPr>
          <a:xfrm>
            <a:off x="595878" y="2452108"/>
            <a:ext cx="4525350" cy="1287917"/>
          </a:xfrm>
          <a:prstGeom prst="rect">
            <a:avLst/>
          </a:prstGeom>
        </p:spPr>
        <p:txBody>
          <a:bodyPr wrap="square">
            <a:spAutoFit/>
          </a:bodyPr>
          <a:lstStyle/>
          <a:p>
            <a:pPr algn="just">
              <a:lnSpc>
                <a:spcPct val="150000"/>
              </a:lnSpc>
            </a:pPr>
            <a:r>
              <a:rPr lang="zh-TW" altLang="en-US" dirty="0">
                <a:solidFill>
                  <a:srgbClr val="363B40"/>
                </a:solidFill>
                <a:latin typeface="微軟正黑體" panose="020B0604030504040204" pitchFamily="34" charset="-120"/>
                <a:ea typeface="微軟正黑體" panose="020B0604030504040204" pitchFamily="34" charset="-120"/>
              </a:rPr>
              <a:t>在狹窄的網路頻寬和微小電力損耗的需求</a:t>
            </a:r>
            <a:endParaRPr lang="en-US" altLang="zh-TW" dirty="0">
              <a:solidFill>
                <a:srgbClr val="363B40"/>
              </a:solidFill>
              <a:latin typeface="微軟正黑體" panose="020B0604030504040204" pitchFamily="34" charset="-120"/>
              <a:ea typeface="微軟正黑體" panose="020B0604030504040204" pitchFamily="34" charset="-120"/>
            </a:endParaRPr>
          </a:p>
          <a:p>
            <a:pPr algn="just">
              <a:lnSpc>
                <a:spcPct val="150000"/>
              </a:lnSpc>
            </a:pPr>
            <a:r>
              <a:rPr lang="zh-TW" altLang="en-US" dirty="0">
                <a:solidFill>
                  <a:srgbClr val="363B40"/>
                </a:solidFill>
                <a:latin typeface="微軟正黑體" panose="020B0604030504040204" pitchFamily="34" charset="-120"/>
                <a:ea typeface="微軟正黑體" panose="020B0604030504040204" pitchFamily="34" charset="-120"/>
              </a:rPr>
              <a:t>前提之下，提供一個輕量、可靠的二進制</a:t>
            </a:r>
            <a:endParaRPr lang="en-US" altLang="zh-TW" dirty="0">
              <a:solidFill>
                <a:srgbClr val="363B40"/>
              </a:solidFill>
              <a:latin typeface="微軟正黑體" panose="020B0604030504040204" pitchFamily="34" charset="-120"/>
              <a:ea typeface="微軟正黑體" panose="020B0604030504040204" pitchFamily="34" charset="-120"/>
            </a:endParaRPr>
          </a:p>
          <a:p>
            <a:pPr algn="just">
              <a:lnSpc>
                <a:spcPct val="150000"/>
              </a:lnSpc>
            </a:pPr>
            <a:r>
              <a:rPr lang="zh-TW" altLang="en-US" dirty="0">
                <a:solidFill>
                  <a:srgbClr val="363B40"/>
                </a:solidFill>
                <a:latin typeface="微軟正黑體" panose="020B0604030504040204" pitchFamily="34" charset="-120"/>
                <a:ea typeface="微軟正黑體" panose="020B0604030504040204" pitchFamily="34" charset="-120"/>
              </a:rPr>
              <a:t>通訊協定。</a:t>
            </a:r>
            <a:endParaRPr lang="zh-TW" altLang="en-US" dirty="0">
              <a:latin typeface="微軟正黑體" panose="020B0604030504040204" pitchFamily="34" charset="-120"/>
              <a:ea typeface="微軟正黑體" panose="020B0604030504040204" pitchFamily="34" charset="-120"/>
            </a:endParaRPr>
          </a:p>
        </p:txBody>
      </p:sp>
      <p:pic>
        <p:nvPicPr>
          <p:cNvPr id="16" name="圖片 15">
            <a:extLst>
              <a:ext uri="{FF2B5EF4-FFF2-40B4-BE49-F238E27FC236}">
                <a16:creationId xmlns:a16="http://schemas.microsoft.com/office/drawing/2014/main" id="{64DD2608-E333-4E7B-B2AE-FB54DAE59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751" y="1217722"/>
            <a:ext cx="6553698" cy="4753232"/>
          </a:xfrm>
          <a:prstGeom prst="rect">
            <a:avLst/>
          </a:prstGeom>
        </p:spPr>
      </p:pic>
      <p:sp>
        <p:nvSpPr>
          <p:cNvPr id="17" name="矩形 16">
            <a:extLst>
              <a:ext uri="{FF2B5EF4-FFF2-40B4-BE49-F238E27FC236}">
                <a16:creationId xmlns:a16="http://schemas.microsoft.com/office/drawing/2014/main" id="{7D043A28-7536-4F97-B106-3D5D8DAD6D51}"/>
              </a:ext>
            </a:extLst>
          </p:cNvPr>
          <p:cNvSpPr/>
          <p:nvPr/>
        </p:nvSpPr>
        <p:spPr>
          <a:xfrm>
            <a:off x="595878" y="3997623"/>
            <a:ext cx="4302694" cy="872418"/>
          </a:xfrm>
          <a:prstGeom prst="rect">
            <a:avLst/>
          </a:prstGeom>
        </p:spPr>
        <p:txBody>
          <a:bodyPr wrap="square">
            <a:spAutoFit/>
          </a:bodyPr>
          <a:lstStyle/>
          <a:p>
            <a:pPr algn="just">
              <a:lnSpc>
                <a:spcPct val="150000"/>
              </a:lnSpc>
            </a:pPr>
            <a:r>
              <a:rPr lang="zh-TW" altLang="en-US" dirty="0">
                <a:solidFill>
                  <a:srgbClr val="363B40"/>
                </a:solidFill>
                <a:latin typeface="微軟正黑體" panose="020B0604030504040204" pitchFamily="34" charset="-120"/>
                <a:ea typeface="微軟正黑體" panose="020B0604030504040204" pitchFamily="34" charset="-120"/>
              </a:rPr>
              <a:t>基於發布</a:t>
            </a:r>
            <a:r>
              <a:rPr lang="en-US" altLang="zh-TW" dirty="0">
                <a:solidFill>
                  <a:srgbClr val="363B40"/>
                </a:solidFill>
                <a:latin typeface="微軟正黑體" panose="020B0604030504040204" pitchFamily="34" charset="-120"/>
                <a:ea typeface="微軟正黑體" panose="020B0604030504040204" pitchFamily="34" charset="-120"/>
              </a:rPr>
              <a:t>(Publish) /</a:t>
            </a:r>
            <a:r>
              <a:rPr lang="zh-TW" altLang="en-US" dirty="0">
                <a:solidFill>
                  <a:srgbClr val="363B40"/>
                </a:solidFill>
                <a:latin typeface="微軟正黑體" panose="020B0604030504040204" pitchFamily="34" charset="-120"/>
                <a:ea typeface="微軟正黑體" panose="020B0604030504040204" pitchFamily="34" charset="-120"/>
              </a:rPr>
              <a:t> 訂閱</a:t>
            </a:r>
            <a:r>
              <a:rPr lang="en-US" altLang="zh-TW" dirty="0">
                <a:solidFill>
                  <a:srgbClr val="363B40"/>
                </a:solidFill>
                <a:latin typeface="微軟正黑體" panose="020B0604030504040204" pitchFamily="34" charset="-120"/>
                <a:ea typeface="微軟正黑體" panose="020B0604030504040204" pitchFamily="34" charset="-120"/>
              </a:rPr>
              <a:t>(Subscribe)</a:t>
            </a:r>
            <a:r>
              <a:rPr lang="zh-TW" altLang="en-US" dirty="0">
                <a:solidFill>
                  <a:srgbClr val="363B40"/>
                </a:solidFill>
                <a:latin typeface="微軟正黑體" panose="020B0604030504040204" pitchFamily="34" charset="-120"/>
                <a:ea typeface="微軟正黑體" panose="020B0604030504040204" pitchFamily="34" charset="-120"/>
              </a:rPr>
              <a:t>的訊息協定。</a:t>
            </a:r>
            <a:endParaRPr lang="zh-TW" altLang="en-US" dirty="0">
              <a:latin typeface="微軟正黑體" panose="020B0604030504040204" pitchFamily="34" charset="-120"/>
              <a:ea typeface="微軟正黑體" panose="020B0604030504040204" pitchFamily="34" charset="-120"/>
            </a:endParaRPr>
          </a:p>
        </p:txBody>
      </p:sp>
      <p:sp>
        <p:nvSpPr>
          <p:cNvPr id="18" name="矩形 17">
            <a:extLst>
              <a:ext uri="{FF2B5EF4-FFF2-40B4-BE49-F238E27FC236}">
                <a16:creationId xmlns:a16="http://schemas.microsoft.com/office/drawing/2014/main" id="{688DA864-7C7F-43C6-8954-55E5176638D5}"/>
              </a:ext>
            </a:extLst>
          </p:cNvPr>
          <p:cNvSpPr/>
          <p:nvPr/>
        </p:nvSpPr>
        <p:spPr>
          <a:xfrm>
            <a:off x="5372213" y="6461449"/>
            <a:ext cx="3238387" cy="369332"/>
          </a:xfrm>
          <a:prstGeom prst="rect">
            <a:avLst/>
          </a:prstGeom>
        </p:spPr>
        <p:txBody>
          <a:bodyPr wrap="none">
            <a:spAutoFit/>
          </a:bodyPr>
          <a:lstStyle/>
          <a:p>
            <a:r>
              <a:rPr lang="zh-TW" altLang="en-US" dirty="0">
                <a:latin typeface="Klee One SemiBold" pitchFamily="2" charset="-120"/>
                <a:ea typeface="Klee One SemiBold" pitchFamily="2" charset="-120"/>
                <a:cs typeface="Klee One SemiBold" pitchFamily="2" charset="-120"/>
                <a:hlinkClick r:id="rId4"/>
              </a:rPr>
              <a:t>https://swf.com.tw/?p=1002</a:t>
            </a:r>
            <a:endParaRPr lang="zh-TW" altLang="en-US" dirty="0">
              <a:latin typeface="Klee One SemiBold" pitchFamily="2" charset="-120"/>
              <a:ea typeface="Klee One SemiBold" pitchFamily="2" charset="-120"/>
              <a:cs typeface="Klee One SemiBold" pitchFamily="2" charset="-120"/>
            </a:endParaRPr>
          </a:p>
        </p:txBody>
      </p:sp>
    </p:spTree>
    <p:extLst>
      <p:ext uri="{BB962C8B-B14F-4D97-AF65-F5344CB8AC3E}">
        <p14:creationId xmlns:p14="http://schemas.microsoft.com/office/powerpoint/2010/main" val="114866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D20D931-A858-487D-B436-24176A6AAE4D}"/>
              </a:ext>
            </a:extLst>
          </p:cNvPr>
          <p:cNvSpPr>
            <a:spLocks noGrp="1"/>
          </p:cNvSpPr>
          <p:nvPr>
            <p:ph type="sldNum" sz="quarter" idx="12"/>
          </p:nvPr>
        </p:nvSpPr>
        <p:spPr/>
        <p:txBody>
          <a:bodyPr/>
          <a:lstStyle/>
          <a:p>
            <a:fld id="{38C7EE68-282D-44C6-92AB-EA83F4B9D3CF}" type="slidenum">
              <a:rPr lang="zh-TW" altLang="en-US" smtClean="0"/>
              <a:t>3</a:t>
            </a:fld>
            <a:endParaRPr lang="zh-TW" altLang="en-US" dirty="0"/>
          </a:p>
        </p:txBody>
      </p:sp>
      <p:sp>
        <p:nvSpPr>
          <p:cNvPr id="7" name="文字方塊 6">
            <a:extLst>
              <a:ext uri="{FF2B5EF4-FFF2-40B4-BE49-F238E27FC236}">
                <a16:creationId xmlns:a16="http://schemas.microsoft.com/office/drawing/2014/main" id="{38E6665C-80DF-4AE5-AED1-B6BA4182A947}"/>
              </a:ext>
            </a:extLst>
          </p:cNvPr>
          <p:cNvSpPr txBox="1"/>
          <p:nvPr/>
        </p:nvSpPr>
        <p:spPr>
          <a:xfrm>
            <a:off x="438536" y="463907"/>
            <a:ext cx="4348067" cy="830997"/>
          </a:xfrm>
          <a:prstGeom prst="rect">
            <a:avLst/>
          </a:prstGeom>
          <a:noFill/>
        </p:spPr>
        <p:txBody>
          <a:bodyPr wrap="square" rtlCol="0">
            <a:spAutoFit/>
          </a:bodyPr>
          <a:lstStyle/>
          <a:p>
            <a:r>
              <a:rPr lang="en-US" altLang="zh-TW" sz="4800" b="1" dirty="0">
                <a:latin typeface="微軟正黑體" panose="020B0604030504040204" pitchFamily="34" charset="-120"/>
                <a:ea typeface="微軟正黑體" panose="020B0604030504040204" pitchFamily="34" charset="-120"/>
              </a:rPr>
              <a:t>MQTT</a:t>
            </a:r>
            <a:endParaRPr lang="zh-TW" altLang="en-US" sz="4800" b="1" dirty="0">
              <a:latin typeface="微軟正黑體" panose="020B0604030504040204" pitchFamily="34" charset="-120"/>
              <a:ea typeface="微軟正黑體" panose="020B0604030504040204" pitchFamily="34" charset="-120"/>
            </a:endParaRPr>
          </a:p>
        </p:txBody>
      </p:sp>
      <p:sp>
        <p:nvSpPr>
          <p:cNvPr id="2" name="矩形 1">
            <a:extLst>
              <a:ext uri="{FF2B5EF4-FFF2-40B4-BE49-F238E27FC236}">
                <a16:creationId xmlns:a16="http://schemas.microsoft.com/office/drawing/2014/main" id="{A59E24AA-0D8A-4497-BA6C-A0FE3B085D8E}"/>
              </a:ext>
            </a:extLst>
          </p:cNvPr>
          <p:cNvSpPr/>
          <p:nvPr/>
        </p:nvSpPr>
        <p:spPr>
          <a:xfrm>
            <a:off x="1390260" y="4535113"/>
            <a:ext cx="5060304" cy="584775"/>
          </a:xfrm>
          <a:prstGeom prst="rect">
            <a:avLst/>
          </a:prstGeom>
        </p:spPr>
        <p:txBody>
          <a:bodyPr wrap="square">
            <a:spAutoFit/>
          </a:bodyPr>
          <a:lstStyle/>
          <a:p>
            <a:r>
              <a:rPr lang="zh-TW" altLang="en-US" sz="1600" dirty="0">
                <a:latin typeface="Klee One SemiBold" pitchFamily="2" charset="-120"/>
                <a:ea typeface="Klee One SemiBold" pitchFamily="2" charset="-120"/>
                <a:cs typeface="Klee One SemiBold" pitchFamily="2" charset="-120"/>
                <a:hlinkClick r:id="rId2"/>
              </a:rPr>
              <a:t>https://blog.gtwang.org/iot/raspberry-pi/</a:t>
            </a:r>
            <a:endParaRPr lang="en-US" altLang="zh-TW" sz="1600" dirty="0">
              <a:latin typeface="Klee One SemiBold" pitchFamily="2" charset="-120"/>
              <a:ea typeface="Klee One SemiBold" pitchFamily="2" charset="-120"/>
              <a:cs typeface="Klee One SemiBold" pitchFamily="2" charset="-120"/>
              <a:hlinkClick r:id="rId2"/>
            </a:endParaRPr>
          </a:p>
          <a:p>
            <a:r>
              <a:rPr lang="zh-TW" altLang="en-US" sz="1600" dirty="0">
                <a:latin typeface="Klee One SemiBold" pitchFamily="2" charset="-120"/>
                <a:ea typeface="Klee One SemiBold" pitchFamily="2" charset="-120"/>
                <a:cs typeface="Klee One SemiBold" pitchFamily="2" charset="-120"/>
                <a:hlinkClick r:id="rId2"/>
              </a:rPr>
              <a:t>raspberry-pi-mosquitto-mqtt-broker-iot-integration/</a:t>
            </a:r>
            <a:endParaRPr lang="zh-TW" altLang="en-US" sz="1600" dirty="0">
              <a:latin typeface="Klee One SemiBold" pitchFamily="2" charset="-120"/>
              <a:ea typeface="Klee One SemiBold" pitchFamily="2" charset="-120"/>
              <a:cs typeface="Klee One SemiBold" pitchFamily="2" charset="-120"/>
            </a:endParaRPr>
          </a:p>
        </p:txBody>
      </p:sp>
      <p:sp>
        <p:nvSpPr>
          <p:cNvPr id="3" name="文字方塊 2">
            <a:extLst>
              <a:ext uri="{FF2B5EF4-FFF2-40B4-BE49-F238E27FC236}">
                <a16:creationId xmlns:a16="http://schemas.microsoft.com/office/drawing/2014/main" id="{63C1B1BA-13E4-49C6-83F1-CACE5A517F98}"/>
              </a:ext>
            </a:extLst>
          </p:cNvPr>
          <p:cNvSpPr txBox="1"/>
          <p:nvPr/>
        </p:nvSpPr>
        <p:spPr>
          <a:xfrm>
            <a:off x="964937" y="3909526"/>
            <a:ext cx="1412566" cy="46166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latin typeface="Klee One SemiBold" pitchFamily="2" charset="-120"/>
                <a:ea typeface="Klee One SemiBold" pitchFamily="2" charset="-120"/>
                <a:cs typeface="Klee One SemiBold" pitchFamily="2" charset="-120"/>
              </a:rPr>
              <a:t>Server</a:t>
            </a:r>
            <a:endParaRPr lang="zh-TW" altLang="en-US" sz="2400" dirty="0">
              <a:latin typeface="Klee One SemiBold" pitchFamily="2" charset="-120"/>
              <a:ea typeface="Klee One SemiBold" pitchFamily="2" charset="-120"/>
              <a:cs typeface="Klee One SemiBold" pitchFamily="2" charset="-120"/>
            </a:endParaRPr>
          </a:p>
        </p:txBody>
      </p:sp>
      <p:sp>
        <p:nvSpPr>
          <p:cNvPr id="10" name="文字方塊 9">
            <a:extLst>
              <a:ext uri="{FF2B5EF4-FFF2-40B4-BE49-F238E27FC236}">
                <a16:creationId xmlns:a16="http://schemas.microsoft.com/office/drawing/2014/main" id="{ADDB5D99-A7D8-47DF-B64E-415AD2DA26C2}"/>
              </a:ext>
            </a:extLst>
          </p:cNvPr>
          <p:cNvSpPr txBox="1"/>
          <p:nvPr/>
        </p:nvSpPr>
        <p:spPr>
          <a:xfrm>
            <a:off x="1017035" y="1692540"/>
            <a:ext cx="1308371" cy="46166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latin typeface="Klee One SemiBold" pitchFamily="2" charset="-120"/>
                <a:ea typeface="Klee One SemiBold" pitchFamily="2" charset="-120"/>
                <a:cs typeface="Klee One SemiBold" pitchFamily="2" charset="-120"/>
              </a:rPr>
              <a:t>Client</a:t>
            </a:r>
            <a:endParaRPr lang="zh-TW" altLang="en-US" sz="2400" dirty="0">
              <a:latin typeface="Klee One SemiBold" pitchFamily="2" charset="-120"/>
              <a:ea typeface="Klee One SemiBold" pitchFamily="2" charset="-120"/>
              <a:cs typeface="Klee One SemiBold" pitchFamily="2" charset="-120"/>
            </a:endParaRPr>
          </a:p>
        </p:txBody>
      </p:sp>
      <p:sp>
        <p:nvSpPr>
          <p:cNvPr id="11" name="文字方塊 10">
            <a:extLst>
              <a:ext uri="{FF2B5EF4-FFF2-40B4-BE49-F238E27FC236}">
                <a16:creationId xmlns:a16="http://schemas.microsoft.com/office/drawing/2014/main" id="{38C744EF-4E53-433E-9802-ED1D348B2436}"/>
              </a:ext>
            </a:extLst>
          </p:cNvPr>
          <p:cNvSpPr txBox="1"/>
          <p:nvPr/>
        </p:nvSpPr>
        <p:spPr>
          <a:xfrm>
            <a:off x="1390260" y="2717784"/>
            <a:ext cx="3591968" cy="499817"/>
          </a:xfrm>
          <a:prstGeom prst="rect">
            <a:avLst/>
          </a:prstGeom>
          <a:solidFill>
            <a:schemeClr val="bg2"/>
          </a:solidFill>
        </p:spPr>
        <p:txBody>
          <a:bodyPr wrap="square" rtlCol="0">
            <a:spAutoFit/>
          </a:bodyPr>
          <a:lstStyle/>
          <a:p>
            <a:pPr>
              <a:lnSpc>
                <a:spcPct val="150000"/>
              </a:lnSpc>
            </a:pPr>
            <a:r>
              <a:rPr lang="en-US" altLang="zh-TW" sz="2000" dirty="0" err="1">
                <a:latin typeface="Klee One SemiBold" pitchFamily="2" charset="-120"/>
                <a:ea typeface="Klee One SemiBold" pitchFamily="2" charset="-120"/>
                <a:cs typeface="Klee One SemiBold" pitchFamily="2" charset="-120"/>
              </a:rPr>
              <a:t>sudo</a:t>
            </a:r>
            <a:r>
              <a:rPr lang="en-US" altLang="zh-TW" sz="2000" dirty="0">
                <a:latin typeface="Klee One SemiBold" pitchFamily="2" charset="-120"/>
                <a:ea typeface="Klee One SemiBold" pitchFamily="2" charset="-120"/>
                <a:cs typeface="Klee One SemiBold" pitchFamily="2" charset="-120"/>
              </a:rPr>
              <a:t> pip3 install </a:t>
            </a:r>
            <a:r>
              <a:rPr lang="en-US" altLang="zh-TW" sz="2000" dirty="0" err="1">
                <a:latin typeface="Klee One SemiBold" pitchFamily="2" charset="-120"/>
                <a:ea typeface="Klee One SemiBold" pitchFamily="2" charset="-120"/>
                <a:cs typeface="Klee One SemiBold" pitchFamily="2" charset="-120"/>
              </a:rPr>
              <a:t>paho-mqtt</a:t>
            </a:r>
            <a:endParaRPr lang="en-US" altLang="zh-TW" sz="2000" dirty="0">
              <a:latin typeface="Klee One SemiBold" pitchFamily="2" charset="-120"/>
              <a:ea typeface="Klee One SemiBold" pitchFamily="2" charset="-120"/>
              <a:cs typeface="Klee One SemiBold" pitchFamily="2" charset="-120"/>
            </a:endParaRPr>
          </a:p>
        </p:txBody>
      </p:sp>
    </p:spTree>
    <p:extLst>
      <p:ext uri="{BB962C8B-B14F-4D97-AF65-F5344CB8AC3E}">
        <p14:creationId xmlns:p14="http://schemas.microsoft.com/office/powerpoint/2010/main" val="3821678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D20D931-A858-487D-B436-24176A6AAE4D}"/>
              </a:ext>
            </a:extLst>
          </p:cNvPr>
          <p:cNvSpPr>
            <a:spLocks noGrp="1"/>
          </p:cNvSpPr>
          <p:nvPr>
            <p:ph type="sldNum" sz="quarter" idx="12"/>
          </p:nvPr>
        </p:nvSpPr>
        <p:spPr/>
        <p:txBody>
          <a:bodyPr/>
          <a:lstStyle/>
          <a:p>
            <a:fld id="{38C7EE68-282D-44C6-92AB-EA83F4B9D3CF}" type="slidenum">
              <a:rPr lang="zh-TW" altLang="en-US" smtClean="0"/>
              <a:t>4</a:t>
            </a:fld>
            <a:endParaRPr lang="zh-TW" altLang="en-US"/>
          </a:p>
        </p:txBody>
      </p:sp>
      <p:sp>
        <p:nvSpPr>
          <p:cNvPr id="8" name="文字方塊 7">
            <a:extLst>
              <a:ext uri="{FF2B5EF4-FFF2-40B4-BE49-F238E27FC236}">
                <a16:creationId xmlns:a16="http://schemas.microsoft.com/office/drawing/2014/main" id="{61F472F8-4048-49BD-916C-E9144493B302}"/>
              </a:ext>
            </a:extLst>
          </p:cNvPr>
          <p:cNvSpPr txBox="1"/>
          <p:nvPr/>
        </p:nvSpPr>
        <p:spPr>
          <a:xfrm>
            <a:off x="438536" y="463907"/>
            <a:ext cx="4348067" cy="830997"/>
          </a:xfrm>
          <a:prstGeom prst="rect">
            <a:avLst/>
          </a:prstGeom>
          <a:noFill/>
        </p:spPr>
        <p:txBody>
          <a:bodyPr wrap="square" rtlCol="0">
            <a:spAutoFit/>
          </a:bodyPr>
          <a:lstStyle/>
          <a:p>
            <a:r>
              <a:rPr lang="en-US" altLang="zh-TW" sz="4800" b="1" dirty="0">
                <a:latin typeface="微軟正黑體" panose="020B0604030504040204" pitchFamily="34" charset="-120"/>
                <a:ea typeface="微軟正黑體" panose="020B0604030504040204" pitchFamily="34" charset="-120"/>
              </a:rPr>
              <a:t>MQTT</a:t>
            </a:r>
            <a:endParaRPr lang="zh-TW" altLang="en-US" sz="4800" b="1" dirty="0">
              <a:latin typeface="微軟正黑體" panose="020B0604030504040204" pitchFamily="34" charset="-120"/>
              <a:ea typeface="微軟正黑體" panose="020B0604030504040204" pitchFamily="34" charset="-120"/>
            </a:endParaRPr>
          </a:p>
        </p:txBody>
      </p:sp>
      <p:pic>
        <p:nvPicPr>
          <p:cNvPr id="2" name="圖片 1">
            <a:extLst>
              <a:ext uri="{FF2B5EF4-FFF2-40B4-BE49-F238E27FC236}">
                <a16:creationId xmlns:a16="http://schemas.microsoft.com/office/drawing/2014/main" id="{FC81BFD9-71AD-455D-84B6-05007C7DDF65}"/>
              </a:ext>
            </a:extLst>
          </p:cNvPr>
          <p:cNvPicPr>
            <a:picLocks noChangeAspect="1"/>
          </p:cNvPicPr>
          <p:nvPr/>
        </p:nvPicPr>
        <p:blipFill rotWithShape="1">
          <a:blip r:embed="rId2"/>
          <a:srcRect r="9879"/>
          <a:stretch/>
        </p:blipFill>
        <p:spPr>
          <a:xfrm>
            <a:off x="591338" y="1855209"/>
            <a:ext cx="4597144" cy="4634085"/>
          </a:xfrm>
          <a:prstGeom prst="rect">
            <a:avLst/>
          </a:prstGeom>
        </p:spPr>
      </p:pic>
      <p:sp>
        <p:nvSpPr>
          <p:cNvPr id="10" name="文字方塊 9">
            <a:extLst>
              <a:ext uri="{FF2B5EF4-FFF2-40B4-BE49-F238E27FC236}">
                <a16:creationId xmlns:a16="http://schemas.microsoft.com/office/drawing/2014/main" id="{7CDCD82A-D244-417C-9CA3-8F60F4F1C03F}"/>
              </a:ext>
            </a:extLst>
          </p:cNvPr>
          <p:cNvSpPr txBox="1"/>
          <p:nvPr/>
        </p:nvSpPr>
        <p:spPr>
          <a:xfrm>
            <a:off x="591338" y="1344224"/>
            <a:ext cx="2077217" cy="46166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latin typeface="Klee One SemiBold" pitchFamily="2" charset="-120"/>
                <a:ea typeface="Klee One SemiBold" pitchFamily="2" charset="-120"/>
                <a:cs typeface="Klee One SemiBold" pitchFamily="2" charset="-120"/>
              </a:rPr>
              <a:t>Publisher</a:t>
            </a:r>
            <a:endParaRPr lang="zh-TW" altLang="en-US" sz="2400" dirty="0">
              <a:latin typeface="Klee One SemiBold" pitchFamily="2" charset="-120"/>
              <a:ea typeface="Klee One SemiBold" pitchFamily="2" charset="-120"/>
              <a:cs typeface="Klee One SemiBold" pitchFamily="2" charset="-120"/>
            </a:endParaRPr>
          </a:p>
        </p:txBody>
      </p:sp>
      <p:sp>
        <p:nvSpPr>
          <p:cNvPr id="12" name="文字方塊 11">
            <a:extLst>
              <a:ext uri="{FF2B5EF4-FFF2-40B4-BE49-F238E27FC236}">
                <a16:creationId xmlns:a16="http://schemas.microsoft.com/office/drawing/2014/main" id="{D829CB98-599C-4D69-9C89-26BEAC753754}"/>
              </a:ext>
            </a:extLst>
          </p:cNvPr>
          <p:cNvSpPr txBox="1"/>
          <p:nvPr/>
        </p:nvSpPr>
        <p:spPr>
          <a:xfrm>
            <a:off x="4786603" y="882559"/>
            <a:ext cx="2077217" cy="46166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latin typeface="Klee One SemiBold" pitchFamily="2" charset="-120"/>
                <a:ea typeface="Klee One SemiBold" pitchFamily="2" charset="-120"/>
                <a:cs typeface="Klee One SemiBold" pitchFamily="2" charset="-120"/>
              </a:rPr>
              <a:t>Subscriber</a:t>
            </a:r>
            <a:endParaRPr lang="zh-TW" altLang="en-US" sz="2400" dirty="0">
              <a:latin typeface="Klee One SemiBold" pitchFamily="2" charset="-120"/>
              <a:ea typeface="Klee One SemiBold" pitchFamily="2" charset="-120"/>
              <a:cs typeface="Klee One SemiBold" pitchFamily="2" charset="-120"/>
            </a:endParaRPr>
          </a:p>
        </p:txBody>
      </p:sp>
      <p:pic>
        <p:nvPicPr>
          <p:cNvPr id="3" name="圖片 2">
            <a:extLst>
              <a:ext uri="{FF2B5EF4-FFF2-40B4-BE49-F238E27FC236}">
                <a16:creationId xmlns:a16="http://schemas.microsoft.com/office/drawing/2014/main" id="{84A2F489-71CB-4E2B-B9A7-F6B082BA7809}"/>
              </a:ext>
            </a:extLst>
          </p:cNvPr>
          <p:cNvPicPr>
            <a:picLocks noChangeAspect="1"/>
          </p:cNvPicPr>
          <p:nvPr/>
        </p:nvPicPr>
        <p:blipFill>
          <a:blip r:embed="rId3"/>
          <a:stretch>
            <a:fillRect/>
          </a:stretch>
        </p:blipFill>
        <p:spPr>
          <a:xfrm>
            <a:off x="6832398" y="494739"/>
            <a:ext cx="4815197" cy="5868521"/>
          </a:xfrm>
          <a:prstGeom prst="rect">
            <a:avLst/>
          </a:prstGeom>
        </p:spPr>
      </p:pic>
    </p:spTree>
    <p:extLst>
      <p:ext uri="{BB962C8B-B14F-4D97-AF65-F5344CB8AC3E}">
        <p14:creationId xmlns:p14="http://schemas.microsoft.com/office/powerpoint/2010/main" val="96989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字方塊 14">
            <a:extLst>
              <a:ext uri="{FF2B5EF4-FFF2-40B4-BE49-F238E27FC236}">
                <a16:creationId xmlns:a16="http://schemas.microsoft.com/office/drawing/2014/main" id="{628B2187-EAD6-4799-B390-E18444870EB7}"/>
              </a:ext>
            </a:extLst>
          </p:cNvPr>
          <p:cNvSpPr txBox="1"/>
          <p:nvPr/>
        </p:nvSpPr>
        <p:spPr>
          <a:xfrm>
            <a:off x="438536" y="463907"/>
            <a:ext cx="4348067" cy="830997"/>
          </a:xfrm>
          <a:prstGeom prst="rect">
            <a:avLst/>
          </a:prstGeom>
          <a:noFill/>
        </p:spPr>
        <p:txBody>
          <a:bodyPr wrap="square" rtlCol="0">
            <a:spAutoFit/>
          </a:bodyPr>
          <a:lstStyle/>
          <a:p>
            <a:r>
              <a:rPr lang="en-US" altLang="zh-TW" sz="4800" b="1" dirty="0" err="1">
                <a:latin typeface="微軟正黑體" panose="020B0604030504040204" pitchFamily="34" charset="-120"/>
                <a:ea typeface="微軟正黑體" panose="020B0604030504040204" pitchFamily="34" charset="-120"/>
              </a:rPr>
              <a:t>ZeroMQ</a:t>
            </a:r>
            <a:endParaRPr lang="zh-TW" altLang="en-US" sz="4800" b="1" dirty="0">
              <a:latin typeface="微軟正黑體" panose="020B0604030504040204" pitchFamily="34" charset="-120"/>
              <a:ea typeface="微軟正黑體" panose="020B0604030504040204" pitchFamily="34" charset="-120"/>
            </a:endParaRPr>
          </a:p>
        </p:txBody>
      </p:sp>
      <p:grpSp>
        <p:nvGrpSpPr>
          <p:cNvPr id="29" name="群組 28">
            <a:extLst>
              <a:ext uri="{FF2B5EF4-FFF2-40B4-BE49-F238E27FC236}">
                <a16:creationId xmlns:a16="http://schemas.microsoft.com/office/drawing/2014/main" id="{0355091A-565D-495E-8D14-4F5F3EC23994}"/>
              </a:ext>
            </a:extLst>
          </p:cNvPr>
          <p:cNvGrpSpPr/>
          <p:nvPr/>
        </p:nvGrpSpPr>
        <p:grpSpPr>
          <a:xfrm>
            <a:off x="6168260" y="755887"/>
            <a:ext cx="4459235" cy="1472524"/>
            <a:chOff x="6358634" y="740906"/>
            <a:chExt cx="4459235" cy="1472524"/>
          </a:xfrm>
        </p:grpSpPr>
        <p:pic>
          <p:nvPicPr>
            <p:cNvPr id="19" name="圖片 18">
              <a:extLst>
                <a:ext uri="{FF2B5EF4-FFF2-40B4-BE49-F238E27FC236}">
                  <a16:creationId xmlns:a16="http://schemas.microsoft.com/office/drawing/2014/main" id="{0B5C4D5C-5DC9-4B8B-8EF5-27223ADDE8B7}"/>
                </a:ext>
              </a:extLst>
            </p:cNvPr>
            <p:cNvPicPr>
              <a:picLocks noChangeAspect="1"/>
            </p:cNvPicPr>
            <p:nvPr/>
          </p:nvPicPr>
          <p:blipFill rotWithShape="1">
            <a:blip r:embed="rId2">
              <a:extLst>
                <a:ext uri="{28A0092B-C50C-407E-A947-70E740481C1C}">
                  <a14:useLocalDpi xmlns:a14="http://schemas.microsoft.com/office/drawing/2010/main" val="0"/>
                </a:ext>
              </a:extLst>
            </a:blip>
            <a:srcRect l="7621" t="13372" r="8282" b="21025"/>
            <a:stretch/>
          </p:blipFill>
          <p:spPr>
            <a:xfrm>
              <a:off x="7331719" y="1110238"/>
              <a:ext cx="3486150" cy="1103192"/>
            </a:xfrm>
            <a:prstGeom prst="rect">
              <a:avLst/>
            </a:prstGeom>
          </p:spPr>
        </p:pic>
        <p:sp>
          <p:nvSpPr>
            <p:cNvPr id="23" name="矩形 22">
              <a:extLst>
                <a:ext uri="{FF2B5EF4-FFF2-40B4-BE49-F238E27FC236}">
                  <a16:creationId xmlns:a16="http://schemas.microsoft.com/office/drawing/2014/main" id="{C61C2F0D-B83D-4CD1-B687-4C002F22273B}"/>
                </a:ext>
              </a:extLst>
            </p:cNvPr>
            <p:cNvSpPr/>
            <p:nvPr/>
          </p:nvSpPr>
          <p:spPr>
            <a:xfrm>
              <a:off x="6358634" y="740906"/>
              <a:ext cx="1976823" cy="369332"/>
            </a:xfrm>
            <a:prstGeom prst="rect">
              <a:avLst/>
            </a:prstGeom>
          </p:spPr>
          <p:txBody>
            <a:bodyPr wrap="none">
              <a:spAutoFit/>
            </a:bodyPr>
            <a:lstStyle/>
            <a:p>
              <a:pPr marL="285750" indent="-285750">
                <a:buFont typeface="Arial" panose="020B0604020202020204" pitchFamily="34" charset="0"/>
                <a:buChar char="•"/>
              </a:pPr>
              <a:r>
                <a:rPr lang="en-US" altLang="zh-TW" dirty="0">
                  <a:latin typeface="Klee One SemiBold" pitchFamily="2" charset="-120"/>
                  <a:ea typeface="Klee One SemiBold" pitchFamily="2" charset="-120"/>
                  <a:cs typeface="Klee One SemiBold" pitchFamily="2" charset="-120"/>
                </a:rPr>
                <a:t>Exclusive pair</a:t>
              </a:r>
              <a:endParaRPr lang="zh-TW" altLang="en-US" dirty="0">
                <a:latin typeface="Klee One SemiBold" pitchFamily="2" charset="-120"/>
                <a:ea typeface="Klee One SemiBold" pitchFamily="2" charset="-120"/>
                <a:cs typeface="Klee One SemiBold" pitchFamily="2" charset="-120"/>
              </a:endParaRPr>
            </a:p>
          </p:txBody>
        </p:sp>
      </p:grpSp>
      <p:grpSp>
        <p:nvGrpSpPr>
          <p:cNvPr id="28" name="群組 27">
            <a:extLst>
              <a:ext uri="{FF2B5EF4-FFF2-40B4-BE49-F238E27FC236}">
                <a16:creationId xmlns:a16="http://schemas.microsoft.com/office/drawing/2014/main" id="{1477C5C3-0143-44BE-8167-246721D14E08}"/>
              </a:ext>
            </a:extLst>
          </p:cNvPr>
          <p:cNvGrpSpPr/>
          <p:nvPr/>
        </p:nvGrpSpPr>
        <p:grpSpPr>
          <a:xfrm>
            <a:off x="3810672" y="4172716"/>
            <a:ext cx="3407336" cy="2634339"/>
            <a:chOff x="3810672" y="4140231"/>
            <a:chExt cx="3407336" cy="2634339"/>
          </a:xfrm>
        </p:grpSpPr>
        <p:pic>
          <p:nvPicPr>
            <p:cNvPr id="17" name="圖片 16">
              <a:extLst>
                <a:ext uri="{FF2B5EF4-FFF2-40B4-BE49-F238E27FC236}">
                  <a16:creationId xmlns:a16="http://schemas.microsoft.com/office/drawing/2014/main" id="{77FC7F9A-7EB6-4C0F-AFA2-F359DFB0D11D}"/>
                </a:ext>
              </a:extLst>
            </p:cNvPr>
            <p:cNvPicPr>
              <a:picLocks noChangeAspect="1"/>
            </p:cNvPicPr>
            <p:nvPr/>
          </p:nvPicPr>
          <p:blipFill rotWithShape="1">
            <a:blip r:embed="rId3">
              <a:extLst>
                <a:ext uri="{28A0092B-C50C-407E-A947-70E740481C1C}">
                  <a14:useLocalDpi xmlns:a14="http://schemas.microsoft.com/office/drawing/2010/main" val="0"/>
                </a:ext>
              </a:extLst>
            </a:blip>
            <a:srcRect l="12998" t="7631" r="15359" b="9102"/>
            <a:stretch/>
          </p:blipFill>
          <p:spPr>
            <a:xfrm>
              <a:off x="3810672" y="4153581"/>
              <a:ext cx="3407336" cy="2620989"/>
            </a:xfrm>
            <a:prstGeom prst="rect">
              <a:avLst/>
            </a:prstGeom>
          </p:spPr>
        </p:pic>
        <p:sp>
          <p:nvSpPr>
            <p:cNvPr id="24" name="矩形 23">
              <a:extLst>
                <a:ext uri="{FF2B5EF4-FFF2-40B4-BE49-F238E27FC236}">
                  <a16:creationId xmlns:a16="http://schemas.microsoft.com/office/drawing/2014/main" id="{9DCB6EED-6386-4FE2-AF89-4E15655DFF2F}"/>
                </a:ext>
              </a:extLst>
            </p:cNvPr>
            <p:cNvSpPr/>
            <p:nvPr/>
          </p:nvSpPr>
          <p:spPr>
            <a:xfrm>
              <a:off x="3810672" y="4140231"/>
              <a:ext cx="1351652" cy="369332"/>
            </a:xfrm>
            <a:prstGeom prst="rect">
              <a:avLst/>
            </a:prstGeom>
          </p:spPr>
          <p:txBody>
            <a:bodyPr wrap="none">
              <a:spAutoFit/>
            </a:bodyPr>
            <a:lstStyle/>
            <a:p>
              <a:pPr marL="285750" indent="-285750">
                <a:buFont typeface="Arial" panose="020B0604020202020204" pitchFamily="34" charset="0"/>
                <a:buChar char="•"/>
              </a:pPr>
              <a:r>
                <a:rPr lang="en-US" altLang="zh-TW" dirty="0">
                  <a:latin typeface="Klee One SemiBold" pitchFamily="2" charset="-120"/>
                  <a:ea typeface="Klee One SemiBold" pitchFamily="2" charset="-120"/>
                  <a:cs typeface="Klee One SemiBold" pitchFamily="2" charset="-120"/>
                </a:rPr>
                <a:t>Pub-sub</a:t>
              </a:r>
              <a:endParaRPr lang="zh-TW" altLang="en-US" dirty="0">
                <a:latin typeface="Klee One SemiBold" pitchFamily="2" charset="-120"/>
                <a:ea typeface="Klee One SemiBold" pitchFamily="2" charset="-120"/>
                <a:cs typeface="Klee One SemiBold" pitchFamily="2" charset="-120"/>
              </a:endParaRPr>
            </a:p>
          </p:txBody>
        </p:sp>
      </p:grpSp>
      <p:grpSp>
        <p:nvGrpSpPr>
          <p:cNvPr id="30" name="群組 29">
            <a:extLst>
              <a:ext uri="{FF2B5EF4-FFF2-40B4-BE49-F238E27FC236}">
                <a16:creationId xmlns:a16="http://schemas.microsoft.com/office/drawing/2014/main" id="{79698152-F8E9-47E1-A6D6-F1ACEADA7845}"/>
              </a:ext>
            </a:extLst>
          </p:cNvPr>
          <p:cNvGrpSpPr/>
          <p:nvPr/>
        </p:nvGrpSpPr>
        <p:grpSpPr>
          <a:xfrm>
            <a:off x="7354057" y="2368405"/>
            <a:ext cx="4325281" cy="4438650"/>
            <a:chOff x="6740753" y="2408039"/>
            <a:chExt cx="4325281" cy="4438650"/>
          </a:xfrm>
        </p:grpSpPr>
        <p:pic>
          <p:nvPicPr>
            <p:cNvPr id="21" name="圖片 20">
              <a:extLst>
                <a:ext uri="{FF2B5EF4-FFF2-40B4-BE49-F238E27FC236}">
                  <a16:creationId xmlns:a16="http://schemas.microsoft.com/office/drawing/2014/main" id="{DFD942C1-3921-4726-B6E6-8B661A995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9884" y="2408039"/>
              <a:ext cx="3486150" cy="4438650"/>
            </a:xfrm>
            <a:prstGeom prst="rect">
              <a:avLst/>
            </a:prstGeom>
          </p:spPr>
        </p:pic>
        <p:sp>
          <p:nvSpPr>
            <p:cNvPr id="25" name="矩形 24">
              <a:extLst>
                <a:ext uri="{FF2B5EF4-FFF2-40B4-BE49-F238E27FC236}">
                  <a16:creationId xmlns:a16="http://schemas.microsoft.com/office/drawing/2014/main" id="{3B8CA97F-82D4-412A-B0AA-1C41E89189E1}"/>
                </a:ext>
              </a:extLst>
            </p:cNvPr>
            <p:cNvSpPr/>
            <p:nvPr/>
          </p:nvSpPr>
          <p:spPr>
            <a:xfrm>
              <a:off x="6740753" y="2582762"/>
              <a:ext cx="1316386" cy="369332"/>
            </a:xfrm>
            <a:prstGeom prst="rect">
              <a:avLst/>
            </a:prstGeom>
          </p:spPr>
          <p:txBody>
            <a:bodyPr wrap="none">
              <a:spAutoFit/>
            </a:bodyPr>
            <a:lstStyle/>
            <a:p>
              <a:pPr marL="285750" indent="-285750">
                <a:buFont typeface="Arial" panose="020B0604020202020204" pitchFamily="34" charset="0"/>
                <a:buChar char="•"/>
              </a:pPr>
              <a:r>
                <a:rPr lang="en-US" altLang="zh-TW" dirty="0">
                  <a:latin typeface="Klee One SemiBold" pitchFamily="2" charset="-120"/>
                  <a:ea typeface="Klee One SemiBold" pitchFamily="2" charset="-120"/>
                  <a:cs typeface="Klee One SemiBold" pitchFamily="2" charset="-120"/>
                </a:rPr>
                <a:t>Pipeline</a:t>
              </a:r>
              <a:endParaRPr lang="zh-TW" altLang="en-US" dirty="0">
                <a:latin typeface="Klee One SemiBold" pitchFamily="2" charset="-120"/>
                <a:ea typeface="Klee One SemiBold" pitchFamily="2" charset="-120"/>
                <a:cs typeface="Klee One SemiBold" pitchFamily="2" charset="-120"/>
              </a:endParaRPr>
            </a:p>
          </p:txBody>
        </p:sp>
      </p:grpSp>
      <p:sp>
        <p:nvSpPr>
          <p:cNvPr id="2" name="矩形 1">
            <a:extLst>
              <a:ext uri="{FF2B5EF4-FFF2-40B4-BE49-F238E27FC236}">
                <a16:creationId xmlns:a16="http://schemas.microsoft.com/office/drawing/2014/main" id="{007AB6CF-3992-46C3-8780-C2B3743C62DB}"/>
              </a:ext>
            </a:extLst>
          </p:cNvPr>
          <p:cNvSpPr/>
          <p:nvPr/>
        </p:nvSpPr>
        <p:spPr>
          <a:xfrm>
            <a:off x="0" y="6538912"/>
            <a:ext cx="4836367" cy="307777"/>
          </a:xfrm>
          <a:prstGeom prst="rect">
            <a:avLst/>
          </a:prstGeom>
        </p:spPr>
        <p:txBody>
          <a:bodyPr wrap="square">
            <a:spAutoFit/>
          </a:bodyPr>
          <a:lstStyle/>
          <a:p>
            <a:r>
              <a:rPr lang="zh-TW" altLang="en-US" sz="1400" dirty="0">
                <a:latin typeface="Klee One SemiBold" pitchFamily="2" charset="-120"/>
                <a:ea typeface="Klee One SemiBold" pitchFamily="2" charset="-120"/>
                <a:cs typeface="Klee One SemiBold" pitchFamily="2" charset="-120"/>
                <a:hlinkClick r:id="rId5"/>
              </a:rPr>
              <a:t>https://chtseng.wordpress.com/</a:t>
            </a:r>
            <a:r>
              <a:rPr lang="en-US" altLang="zh-TW" sz="1400" dirty="0">
                <a:latin typeface="Klee One SemiBold" pitchFamily="2" charset="-120"/>
                <a:ea typeface="Klee One SemiBold" pitchFamily="2" charset="-120"/>
                <a:cs typeface="Klee One SemiBold" pitchFamily="2" charset="-120"/>
                <a:hlinkClick r:id="rId5"/>
              </a:rPr>
              <a:t>image-</a:t>
            </a:r>
            <a:r>
              <a:rPr lang="en-US" altLang="zh-TW" sz="1400" dirty="0" err="1">
                <a:latin typeface="Klee One SemiBold" pitchFamily="2" charset="-120"/>
                <a:ea typeface="Klee One SemiBold" pitchFamily="2" charset="-120"/>
                <a:cs typeface="Klee One SemiBold" pitchFamily="2" charset="-120"/>
                <a:hlinkClick r:id="rId5"/>
              </a:rPr>
              <a:t>zmq</a:t>
            </a:r>
            <a:endParaRPr lang="zh-TW" altLang="en-US" sz="1400" dirty="0">
              <a:latin typeface="Klee One SemiBold" pitchFamily="2" charset="-120"/>
              <a:ea typeface="Klee One SemiBold" pitchFamily="2" charset="-120"/>
              <a:cs typeface="Klee One SemiBold" pitchFamily="2" charset="-120"/>
            </a:endParaRPr>
          </a:p>
        </p:txBody>
      </p:sp>
      <p:sp>
        <p:nvSpPr>
          <p:cNvPr id="26" name="矩形 25">
            <a:extLst>
              <a:ext uri="{FF2B5EF4-FFF2-40B4-BE49-F238E27FC236}">
                <a16:creationId xmlns:a16="http://schemas.microsoft.com/office/drawing/2014/main" id="{7656A4F9-C878-408D-84B2-9D5D0A740C6C}"/>
              </a:ext>
            </a:extLst>
          </p:cNvPr>
          <p:cNvSpPr/>
          <p:nvPr/>
        </p:nvSpPr>
        <p:spPr>
          <a:xfrm>
            <a:off x="324521" y="1689393"/>
            <a:ext cx="6096000" cy="1155060"/>
          </a:xfrm>
          <a:prstGeom prst="rect">
            <a:avLst/>
          </a:prstGeom>
        </p:spPr>
        <p:txBody>
          <a:bodyPr>
            <a:spAutoFit/>
          </a:bodyPr>
          <a:lstStyle/>
          <a:p>
            <a:pPr>
              <a:lnSpc>
                <a:spcPct val="150000"/>
              </a:lnSpc>
            </a:pPr>
            <a:r>
              <a:rPr lang="zh-TW" altLang="en-US" sz="1600" dirty="0">
                <a:solidFill>
                  <a:srgbClr val="202122"/>
                </a:solidFill>
                <a:latin typeface="微軟正黑體" panose="020B0604030504040204" pitchFamily="34" charset="-120"/>
                <a:ea typeface="微軟正黑體" panose="020B0604030504040204" pitchFamily="34" charset="-120"/>
              </a:rPr>
              <a:t>是一個為可伸縮的分散式或並行應用程式設計的高效能非同步訊息庫。它提供一個訊息佇列，但是與訊息導向中介層不同，</a:t>
            </a:r>
            <a:r>
              <a:rPr lang="en-US" altLang="zh-TW" sz="1600" b="1" dirty="0" err="1">
                <a:solidFill>
                  <a:srgbClr val="202122"/>
                </a:solidFill>
                <a:latin typeface="Klee One SemiBold" pitchFamily="2" charset="-120"/>
                <a:ea typeface="Klee One SemiBold" pitchFamily="2" charset="-120"/>
                <a:cs typeface="Klee One SemiBold" pitchFamily="2" charset="-120"/>
              </a:rPr>
              <a:t>ZeroMQ</a:t>
            </a:r>
            <a:r>
              <a:rPr lang="zh-TW" altLang="en-US" sz="1600" dirty="0">
                <a:solidFill>
                  <a:srgbClr val="202122"/>
                </a:solidFill>
                <a:latin typeface="微軟正黑體" panose="020B0604030504040204" pitchFamily="34" charset="-120"/>
                <a:ea typeface="微軟正黑體" panose="020B0604030504040204" pitchFamily="34" charset="-120"/>
              </a:rPr>
              <a:t>的執行不需要專門的訊息代理（</a:t>
            </a:r>
            <a:r>
              <a:rPr lang="en-US" altLang="zh-TW" sz="1600" b="1" dirty="0">
                <a:solidFill>
                  <a:srgbClr val="202122"/>
                </a:solidFill>
                <a:latin typeface="Klee One SemiBold" pitchFamily="2" charset="-120"/>
                <a:ea typeface="Klee One SemiBold" pitchFamily="2" charset="-120"/>
                <a:cs typeface="Klee One SemiBold" pitchFamily="2" charset="-120"/>
              </a:rPr>
              <a:t>message broker</a:t>
            </a:r>
            <a:r>
              <a:rPr lang="zh-TW" altLang="en-US" sz="1600" dirty="0">
                <a:solidFill>
                  <a:srgbClr val="202122"/>
                </a:solidFill>
                <a:latin typeface="微軟正黑體" panose="020B0604030504040204" pitchFamily="34" charset="-120"/>
                <a:ea typeface="微軟正黑體" panose="020B0604030504040204" pitchFamily="34" charset="-120"/>
              </a:rPr>
              <a:t>），如</a:t>
            </a:r>
            <a:r>
              <a:rPr lang="en-US" altLang="zh-TW" sz="1600" dirty="0">
                <a:solidFill>
                  <a:srgbClr val="202122"/>
                </a:solidFill>
                <a:latin typeface="微軟正黑體" panose="020B0604030504040204" pitchFamily="34" charset="-120"/>
                <a:ea typeface="微軟正黑體" panose="020B0604030504040204" pitchFamily="34" charset="-120"/>
              </a:rPr>
              <a:t>:</a:t>
            </a:r>
            <a:r>
              <a:rPr lang="zh-TW" altLang="en-US" sz="1600" dirty="0">
                <a:solidFill>
                  <a:srgbClr val="202122"/>
                </a:solidFill>
                <a:latin typeface="微軟正黑體" panose="020B0604030504040204" pitchFamily="34" charset="-120"/>
                <a:ea typeface="微軟正黑體" panose="020B0604030504040204" pitchFamily="34" charset="-120"/>
              </a:rPr>
              <a:t> </a:t>
            </a:r>
            <a:r>
              <a:rPr lang="en-US" altLang="zh-TW" sz="1600" dirty="0">
                <a:solidFill>
                  <a:srgbClr val="202122"/>
                </a:solidFill>
                <a:latin typeface="Klee One SemiBold" pitchFamily="2" charset="-120"/>
                <a:ea typeface="Klee One SemiBold" pitchFamily="2" charset="-120"/>
                <a:cs typeface="Klee One SemiBold" pitchFamily="2" charset="-120"/>
              </a:rPr>
              <a:t>MQTT</a:t>
            </a:r>
            <a:r>
              <a:rPr lang="zh-TW" altLang="en-US" sz="1600" dirty="0">
                <a:solidFill>
                  <a:srgbClr val="202122"/>
                </a:solidFill>
                <a:latin typeface="微軟正黑體" panose="020B0604030504040204" pitchFamily="34" charset="-120"/>
                <a:ea typeface="微軟正黑體" panose="020B0604030504040204" pitchFamily="34" charset="-120"/>
              </a:rPr>
              <a:t>。</a:t>
            </a:r>
            <a:endParaRPr lang="zh-TW" altLang="en-US" sz="1600" dirty="0">
              <a:latin typeface="微軟正黑體" panose="020B0604030504040204" pitchFamily="34" charset="-120"/>
              <a:ea typeface="微軟正黑體" panose="020B0604030504040204" pitchFamily="34" charset="-120"/>
            </a:endParaRPr>
          </a:p>
        </p:txBody>
      </p:sp>
      <p:grpSp>
        <p:nvGrpSpPr>
          <p:cNvPr id="27" name="群組 26">
            <a:extLst>
              <a:ext uri="{FF2B5EF4-FFF2-40B4-BE49-F238E27FC236}">
                <a16:creationId xmlns:a16="http://schemas.microsoft.com/office/drawing/2014/main" id="{9FF31FCC-0581-4365-97D7-123E505D6A96}"/>
              </a:ext>
            </a:extLst>
          </p:cNvPr>
          <p:cNvGrpSpPr/>
          <p:nvPr/>
        </p:nvGrpSpPr>
        <p:grpSpPr>
          <a:xfrm>
            <a:off x="188472" y="3291768"/>
            <a:ext cx="3486151" cy="1363026"/>
            <a:chOff x="324521" y="3064312"/>
            <a:chExt cx="3486151" cy="1363026"/>
          </a:xfrm>
        </p:grpSpPr>
        <p:sp>
          <p:nvSpPr>
            <p:cNvPr id="22" name="矩形 21">
              <a:extLst>
                <a:ext uri="{FF2B5EF4-FFF2-40B4-BE49-F238E27FC236}">
                  <a16:creationId xmlns:a16="http://schemas.microsoft.com/office/drawing/2014/main" id="{6E39E4C3-C9F5-4D21-96D0-4CF030B68D1E}"/>
                </a:ext>
              </a:extLst>
            </p:cNvPr>
            <p:cNvSpPr/>
            <p:nvPr/>
          </p:nvSpPr>
          <p:spPr>
            <a:xfrm>
              <a:off x="324521" y="3064312"/>
              <a:ext cx="1951175" cy="369332"/>
            </a:xfrm>
            <a:prstGeom prst="rect">
              <a:avLst/>
            </a:prstGeom>
          </p:spPr>
          <p:txBody>
            <a:bodyPr wrap="none">
              <a:spAutoFit/>
            </a:bodyPr>
            <a:lstStyle/>
            <a:p>
              <a:pPr marL="285750" indent="-285750">
                <a:buFont typeface="Arial" panose="020B0604020202020204" pitchFamily="34" charset="0"/>
                <a:buChar char="•"/>
              </a:pPr>
              <a:r>
                <a:rPr lang="en-US" altLang="zh-TW" dirty="0">
                  <a:latin typeface="Klee One SemiBold" pitchFamily="2" charset="-120"/>
                  <a:ea typeface="Klee One SemiBold" pitchFamily="2" charset="-120"/>
                  <a:cs typeface="Klee One SemiBold" pitchFamily="2" charset="-120"/>
                </a:rPr>
                <a:t>Request-reply</a:t>
              </a:r>
              <a:endParaRPr lang="zh-TW" altLang="en-US" dirty="0">
                <a:latin typeface="Klee One SemiBold" pitchFamily="2" charset="-120"/>
                <a:ea typeface="Klee One SemiBold" pitchFamily="2" charset="-120"/>
                <a:cs typeface="Klee One SemiBold" pitchFamily="2" charset="-120"/>
              </a:endParaRPr>
            </a:p>
          </p:txBody>
        </p:sp>
        <p:pic>
          <p:nvPicPr>
            <p:cNvPr id="9" name="圖片 8">
              <a:extLst>
                <a:ext uri="{FF2B5EF4-FFF2-40B4-BE49-F238E27FC236}">
                  <a16:creationId xmlns:a16="http://schemas.microsoft.com/office/drawing/2014/main" id="{37F8F98D-E013-4B06-B618-CAAEFBB0A4BA}"/>
                </a:ext>
              </a:extLst>
            </p:cNvPr>
            <p:cNvPicPr>
              <a:picLocks noChangeAspect="1"/>
            </p:cNvPicPr>
            <p:nvPr/>
          </p:nvPicPr>
          <p:blipFill rotWithShape="1">
            <a:blip r:embed="rId6">
              <a:extLst>
                <a:ext uri="{28A0092B-C50C-407E-A947-70E740481C1C}">
                  <a14:useLocalDpi xmlns:a14="http://schemas.microsoft.com/office/drawing/2010/main" val="0"/>
                </a:ext>
              </a:extLst>
            </a:blip>
            <a:srcRect l="10354" t="27214" r="12036" b="32198"/>
            <a:stretch/>
          </p:blipFill>
          <p:spPr>
            <a:xfrm>
              <a:off x="324521" y="3690429"/>
              <a:ext cx="3486151" cy="736909"/>
            </a:xfrm>
            <a:prstGeom prst="rect">
              <a:avLst/>
            </a:prstGeom>
          </p:spPr>
        </p:pic>
      </p:grpSp>
      <p:sp>
        <p:nvSpPr>
          <p:cNvPr id="4" name="投影片編號版面配置區 3">
            <a:extLst>
              <a:ext uri="{FF2B5EF4-FFF2-40B4-BE49-F238E27FC236}">
                <a16:creationId xmlns:a16="http://schemas.microsoft.com/office/drawing/2014/main" id="{1F800E2F-F9E3-407F-8F0C-B0220E6D08A4}"/>
              </a:ext>
            </a:extLst>
          </p:cNvPr>
          <p:cNvSpPr>
            <a:spLocks noGrp="1"/>
          </p:cNvSpPr>
          <p:nvPr>
            <p:ph type="sldNum" sz="quarter" idx="12"/>
          </p:nvPr>
        </p:nvSpPr>
        <p:spPr/>
        <p:txBody>
          <a:bodyPr/>
          <a:lstStyle/>
          <a:p>
            <a:fld id="{38C7EE68-282D-44C6-92AB-EA83F4B9D3CF}" type="slidenum">
              <a:rPr lang="zh-TW" altLang="en-US" smtClean="0"/>
              <a:pPr/>
              <a:t>5</a:t>
            </a:fld>
            <a:endParaRPr lang="zh-TW" altLang="en-US" dirty="0"/>
          </a:p>
        </p:txBody>
      </p:sp>
    </p:spTree>
    <p:extLst>
      <p:ext uri="{BB962C8B-B14F-4D97-AF65-F5344CB8AC3E}">
        <p14:creationId xmlns:p14="http://schemas.microsoft.com/office/powerpoint/2010/main" val="159078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字方塊 14">
            <a:extLst>
              <a:ext uri="{FF2B5EF4-FFF2-40B4-BE49-F238E27FC236}">
                <a16:creationId xmlns:a16="http://schemas.microsoft.com/office/drawing/2014/main" id="{628B2187-EAD6-4799-B390-E18444870EB7}"/>
              </a:ext>
            </a:extLst>
          </p:cNvPr>
          <p:cNvSpPr txBox="1"/>
          <p:nvPr/>
        </p:nvSpPr>
        <p:spPr>
          <a:xfrm>
            <a:off x="438536" y="463907"/>
            <a:ext cx="4348067" cy="830997"/>
          </a:xfrm>
          <a:prstGeom prst="rect">
            <a:avLst/>
          </a:prstGeom>
          <a:noFill/>
        </p:spPr>
        <p:txBody>
          <a:bodyPr wrap="square" rtlCol="0">
            <a:spAutoFit/>
          </a:bodyPr>
          <a:lstStyle/>
          <a:p>
            <a:r>
              <a:rPr lang="en-US" altLang="zh-TW" sz="4800" b="1" dirty="0" err="1">
                <a:latin typeface="微軟正黑體" panose="020B0604030504040204" pitchFamily="34" charset="-120"/>
                <a:ea typeface="微軟正黑體" panose="020B0604030504040204" pitchFamily="34" charset="-120"/>
              </a:rPr>
              <a:t>ImageZMQ</a:t>
            </a:r>
            <a:endParaRPr lang="zh-TW" altLang="en-US" sz="4800" b="1" dirty="0">
              <a:latin typeface="微軟正黑體" panose="020B0604030504040204" pitchFamily="34" charset="-120"/>
              <a:ea typeface="微軟正黑體" panose="020B0604030504040204" pitchFamily="34" charset="-120"/>
            </a:endParaRPr>
          </a:p>
        </p:txBody>
      </p:sp>
      <p:sp>
        <p:nvSpPr>
          <p:cNvPr id="2" name="矩形 1">
            <a:extLst>
              <a:ext uri="{FF2B5EF4-FFF2-40B4-BE49-F238E27FC236}">
                <a16:creationId xmlns:a16="http://schemas.microsoft.com/office/drawing/2014/main" id="{007AB6CF-3992-46C3-8780-C2B3743C62DB}"/>
              </a:ext>
            </a:extLst>
          </p:cNvPr>
          <p:cNvSpPr/>
          <p:nvPr/>
        </p:nvSpPr>
        <p:spPr>
          <a:xfrm>
            <a:off x="0" y="6538912"/>
            <a:ext cx="4836367" cy="307777"/>
          </a:xfrm>
          <a:prstGeom prst="rect">
            <a:avLst/>
          </a:prstGeom>
        </p:spPr>
        <p:txBody>
          <a:bodyPr wrap="square">
            <a:spAutoFit/>
          </a:bodyPr>
          <a:lstStyle/>
          <a:p>
            <a:r>
              <a:rPr lang="zh-TW" altLang="en-US" sz="1400" dirty="0">
                <a:latin typeface="Klee One SemiBold" pitchFamily="2" charset="-120"/>
                <a:ea typeface="Klee One SemiBold" pitchFamily="2" charset="-120"/>
                <a:cs typeface="Klee One SemiBold" pitchFamily="2" charset="-120"/>
                <a:hlinkClick r:id="rId2"/>
              </a:rPr>
              <a:t>https://chtseng.wordpress.com/</a:t>
            </a:r>
            <a:r>
              <a:rPr lang="en-US" altLang="zh-TW" sz="1400" dirty="0">
                <a:latin typeface="Klee One SemiBold" pitchFamily="2" charset="-120"/>
                <a:ea typeface="Klee One SemiBold" pitchFamily="2" charset="-120"/>
                <a:cs typeface="Klee One SemiBold" pitchFamily="2" charset="-120"/>
                <a:hlinkClick r:id="rId2"/>
              </a:rPr>
              <a:t>image-</a:t>
            </a:r>
            <a:r>
              <a:rPr lang="en-US" altLang="zh-TW" sz="1400" dirty="0" err="1">
                <a:latin typeface="Klee One SemiBold" pitchFamily="2" charset="-120"/>
                <a:ea typeface="Klee One SemiBold" pitchFamily="2" charset="-120"/>
                <a:cs typeface="Klee One SemiBold" pitchFamily="2" charset="-120"/>
                <a:hlinkClick r:id="rId2"/>
              </a:rPr>
              <a:t>zmq</a:t>
            </a:r>
            <a:endParaRPr lang="zh-TW" altLang="en-US" sz="1400" dirty="0">
              <a:latin typeface="Klee One SemiBold" pitchFamily="2" charset="-120"/>
              <a:ea typeface="Klee One SemiBold" pitchFamily="2" charset="-120"/>
              <a:cs typeface="Klee One SemiBold" pitchFamily="2" charset="-120"/>
            </a:endParaRPr>
          </a:p>
        </p:txBody>
      </p:sp>
      <p:sp>
        <p:nvSpPr>
          <p:cNvPr id="4" name="投影片編號版面配置區 3">
            <a:extLst>
              <a:ext uri="{FF2B5EF4-FFF2-40B4-BE49-F238E27FC236}">
                <a16:creationId xmlns:a16="http://schemas.microsoft.com/office/drawing/2014/main" id="{1F800E2F-F9E3-407F-8F0C-B0220E6D08A4}"/>
              </a:ext>
            </a:extLst>
          </p:cNvPr>
          <p:cNvSpPr>
            <a:spLocks noGrp="1"/>
          </p:cNvSpPr>
          <p:nvPr>
            <p:ph type="sldNum" sz="quarter" idx="12"/>
          </p:nvPr>
        </p:nvSpPr>
        <p:spPr/>
        <p:txBody>
          <a:bodyPr/>
          <a:lstStyle/>
          <a:p>
            <a:fld id="{38C7EE68-282D-44C6-92AB-EA83F4B9D3CF}" type="slidenum">
              <a:rPr lang="zh-TW" altLang="en-US" smtClean="0"/>
              <a:pPr/>
              <a:t>6</a:t>
            </a:fld>
            <a:endParaRPr lang="zh-TW" altLang="en-US" dirty="0"/>
          </a:p>
        </p:txBody>
      </p:sp>
      <p:sp>
        <p:nvSpPr>
          <p:cNvPr id="18" name="文字方塊 17">
            <a:extLst>
              <a:ext uri="{FF2B5EF4-FFF2-40B4-BE49-F238E27FC236}">
                <a16:creationId xmlns:a16="http://schemas.microsoft.com/office/drawing/2014/main" id="{DA9CB667-470C-427B-B6EE-E3006102DB21}"/>
              </a:ext>
            </a:extLst>
          </p:cNvPr>
          <p:cNvSpPr txBox="1"/>
          <p:nvPr/>
        </p:nvSpPr>
        <p:spPr>
          <a:xfrm>
            <a:off x="438536" y="1507765"/>
            <a:ext cx="3467168" cy="497444"/>
          </a:xfrm>
          <a:prstGeom prst="rect">
            <a:avLst/>
          </a:prstGeom>
          <a:solidFill>
            <a:schemeClr val="bg2"/>
          </a:solidFill>
        </p:spPr>
        <p:txBody>
          <a:bodyPr wrap="none" rtlCol="0">
            <a:spAutoFit/>
          </a:bodyPr>
          <a:lstStyle/>
          <a:p>
            <a:pPr algn="dist">
              <a:lnSpc>
                <a:spcPct val="150000"/>
              </a:lnSpc>
            </a:pPr>
            <a:r>
              <a:rPr lang="en-US" altLang="zh-TW" sz="2000" dirty="0" err="1">
                <a:latin typeface="微軟正黑體" panose="020B0604030504040204" pitchFamily="34" charset="-120"/>
                <a:ea typeface="微軟正黑體" panose="020B0604030504040204" pitchFamily="34" charset="-120"/>
                <a:cs typeface="Klee One SemiBold" pitchFamily="2" charset="-120"/>
              </a:rPr>
              <a:t>sudo</a:t>
            </a:r>
            <a:r>
              <a:rPr lang="en-US" altLang="zh-TW" sz="2000" dirty="0">
                <a:latin typeface="微軟正黑體" panose="020B0604030504040204" pitchFamily="34" charset="-120"/>
                <a:ea typeface="微軟正黑體" panose="020B0604030504040204" pitchFamily="34" charset="-120"/>
                <a:cs typeface="Klee One SemiBold" pitchFamily="2" charset="-120"/>
              </a:rPr>
              <a:t> pip3 install </a:t>
            </a:r>
            <a:r>
              <a:rPr lang="en-US" altLang="zh-TW" sz="2000" dirty="0" err="1">
                <a:latin typeface="微軟正黑體" panose="020B0604030504040204" pitchFamily="34" charset="-120"/>
                <a:ea typeface="微軟正黑體" panose="020B0604030504040204" pitchFamily="34" charset="-120"/>
                <a:cs typeface="Klee One SemiBold" pitchFamily="2" charset="-120"/>
              </a:rPr>
              <a:t>paho-zmq</a:t>
            </a:r>
            <a:endParaRPr lang="en-US" altLang="zh-TW" sz="2000" dirty="0">
              <a:latin typeface="微軟正黑體" panose="020B0604030504040204" pitchFamily="34" charset="-120"/>
              <a:ea typeface="微軟正黑體" panose="020B0604030504040204" pitchFamily="34" charset="-120"/>
              <a:cs typeface="Klee One SemiBold" pitchFamily="2" charset="-120"/>
            </a:endParaRPr>
          </a:p>
        </p:txBody>
      </p:sp>
      <p:sp>
        <p:nvSpPr>
          <p:cNvPr id="3" name="矩形 2">
            <a:extLst>
              <a:ext uri="{FF2B5EF4-FFF2-40B4-BE49-F238E27FC236}">
                <a16:creationId xmlns:a16="http://schemas.microsoft.com/office/drawing/2014/main" id="{58C59D29-9727-489D-99A7-C83ADD381D77}"/>
              </a:ext>
            </a:extLst>
          </p:cNvPr>
          <p:cNvSpPr/>
          <p:nvPr/>
        </p:nvSpPr>
        <p:spPr>
          <a:xfrm>
            <a:off x="4269591" y="1412639"/>
            <a:ext cx="6958956" cy="874085"/>
          </a:xfrm>
          <a:prstGeom prst="rect">
            <a:avLst/>
          </a:prstGeom>
        </p:spPr>
        <p:txBody>
          <a:bodyPr wrap="none">
            <a:spAutoFit/>
          </a:bodyPr>
          <a:lstStyle/>
          <a:p>
            <a:pPr>
              <a:lnSpc>
                <a:spcPct val="150000"/>
              </a:lnSpc>
            </a:pPr>
            <a:r>
              <a:rPr lang="zh-TW" altLang="en-US" dirty="0">
                <a:solidFill>
                  <a:srgbClr val="202122"/>
                </a:solidFill>
                <a:latin typeface="微軟正黑體" panose="020B0604030504040204" pitchFamily="34" charset="-120"/>
                <a:ea typeface="微軟正黑體" panose="020B0604030504040204" pitchFamily="34" charset="-120"/>
              </a:rPr>
              <a:t>基於</a:t>
            </a:r>
            <a:r>
              <a:rPr lang="en-US" altLang="zh-TW" dirty="0">
                <a:solidFill>
                  <a:srgbClr val="202122"/>
                </a:solidFill>
                <a:latin typeface="微軟正黑體" panose="020B0604030504040204" pitchFamily="34" charset="-120"/>
                <a:ea typeface="微軟正黑體" panose="020B0604030504040204" pitchFamily="34" charset="-120"/>
              </a:rPr>
              <a:t>ZMQ</a:t>
            </a:r>
            <a:r>
              <a:rPr lang="zh-TW" altLang="en-US" dirty="0">
                <a:solidFill>
                  <a:srgbClr val="202122"/>
                </a:solidFill>
                <a:latin typeface="微軟正黑體" panose="020B0604030504040204" pitchFamily="34" charset="-120"/>
                <a:ea typeface="微軟正黑體" panose="020B0604030504040204" pitchFamily="34" charset="-120"/>
              </a:rPr>
              <a:t>協定底下的影像傳輸套件，可搭配</a:t>
            </a:r>
            <a:r>
              <a:rPr lang="en-US" altLang="zh-TW" dirty="0" err="1">
                <a:solidFill>
                  <a:srgbClr val="202122"/>
                </a:solidFill>
                <a:latin typeface="微軟正黑體" panose="020B0604030504040204" pitchFamily="34" charset="-120"/>
                <a:ea typeface="微軟正黑體" panose="020B0604030504040204" pitchFamily="34" charset="-120"/>
              </a:rPr>
              <a:t>opencv</a:t>
            </a:r>
            <a:r>
              <a:rPr lang="zh-TW" altLang="en-US" dirty="0">
                <a:solidFill>
                  <a:srgbClr val="202122"/>
                </a:solidFill>
                <a:latin typeface="微軟正黑體" panose="020B0604030504040204" pitchFamily="34" charset="-120"/>
                <a:ea typeface="微軟正黑體" panose="020B0604030504040204" pitchFamily="34" charset="-120"/>
              </a:rPr>
              <a:t>使用</a:t>
            </a:r>
            <a:endParaRPr lang="en-US" altLang="zh-TW" dirty="0">
              <a:solidFill>
                <a:srgbClr val="202122"/>
              </a:solidFill>
              <a:latin typeface="微軟正黑體" panose="020B0604030504040204" pitchFamily="34" charset="-120"/>
              <a:ea typeface="微軟正黑體" panose="020B0604030504040204" pitchFamily="34" charset="-120"/>
            </a:endParaRPr>
          </a:p>
          <a:p>
            <a:pPr>
              <a:lnSpc>
                <a:spcPct val="150000"/>
              </a:lnSpc>
            </a:pPr>
            <a:r>
              <a:rPr lang="zh-TW" altLang="en-US" dirty="0">
                <a:solidFill>
                  <a:srgbClr val="202122"/>
                </a:solidFill>
                <a:latin typeface="微軟正黑體" panose="020B0604030504040204" pitchFamily="34" charset="-120"/>
                <a:ea typeface="微軟正黑體" panose="020B0604030504040204" pitchFamily="34" charset="-120"/>
              </a:rPr>
              <a:t>支援兩種模式</a:t>
            </a:r>
            <a:r>
              <a:rPr lang="en-US" altLang="zh-TW" dirty="0">
                <a:solidFill>
                  <a:srgbClr val="202122"/>
                </a:solidFill>
                <a:latin typeface="微軟正黑體" panose="020B0604030504040204" pitchFamily="34" charset="-120"/>
                <a:ea typeface="微軟正黑體" panose="020B0604030504040204" pitchFamily="34" charset="-120"/>
              </a:rPr>
              <a:t>:</a:t>
            </a:r>
            <a:r>
              <a:rPr lang="zh-TW" altLang="en-US" dirty="0">
                <a:solidFill>
                  <a:srgbClr val="202122"/>
                </a:solidFill>
                <a:latin typeface="微軟正黑體" panose="020B0604030504040204" pitchFamily="34" charset="-120"/>
                <a:ea typeface="微軟正黑體" panose="020B0604030504040204" pitchFamily="34" charset="-120"/>
              </a:rPr>
              <a:t> </a:t>
            </a:r>
            <a:r>
              <a:rPr lang="en-US" altLang="zh-TW" dirty="0">
                <a:solidFill>
                  <a:srgbClr val="202122"/>
                </a:solidFill>
                <a:latin typeface="Klee One SemiBold" pitchFamily="2" charset="-120"/>
                <a:ea typeface="Klee One SemiBold" pitchFamily="2" charset="-120"/>
                <a:cs typeface="Klee One SemiBold" pitchFamily="2" charset="-120"/>
              </a:rPr>
              <a:t>REQ</a:t>
            </a:r>
            <a:r>
              <a:rPr lang="zh-TW" altLang="en-US" dirty="0">
                <a:solidFill>
                  <a:srgbClr val="202122"/>
                </a:solidFill>
                <a:latin typeface="Klee One SemiBold" pitchFamily="2" charset="-120"/>
                <a:ea typeface="Klee One SemiBold" pitchFamily="2" charset="-120"/>
                <a:cs typeface="Klee One SemiBold" pitchFamily="2" charset="-120"/>
              </a:rPr>
              <a:t> </a:t>
            </a:r>
            <a:r>
              <a:rPr lang="en-US" altLang="zh-TW" dirty="0">
                <a:solidFill>
                  <a:srgbClr val="202122"/>
                </a:solidFill>
                <a:latin typeface="Klee One SemiBold" pitchFamily="2" charset="-120"/>
                <a:ea typeface="Klee One SemiBold" pitchFamily="2" charset="-120"/>
                <a:cs typeface="Klee One SemiBold" pitchFamily="2" charset="-120"/>
              </a:rPr>
              <a:t>/</a:t>
            </a:r>
            <a:r>
              <a:rPr lang="zh-TW" altLang="en-US" dirty="0">
                <a:solidFill>
                  <a:srgbClr val="202122"/>
                </a:solidFill>
                <a:latin typeface="Klee One SemiBold" pitchFamily="2" charset="-120"/>
                <a:ea typeface="Klee One SemiBold" pitchFamily="2" charset="-120"/>
                <a:cs typeface="Klee One SemiBold" pitchFamily="2" charset="-120"/>
              </a:rPr>
              <a:t> </a:t>
            </a:r>
            <a:r>
              <a:rPr lang="en-US" altLang="zh-TW" dirty="0">
                <a:solidFill>
                  <a:srgbClr val="202122"/>
                </a:solidFill>
                <a:latin typeface="Klee One SemiBold" pitchFamily="2" charset="-120"/>
                <a:ea typeface="Klee One SemiBold" pitchFamily="2" charset="-120"/>
                <a:cs typeface="Klee One SemiBold" pitchFamily="2" charset="-120"/>
              </a:rPr>
              <a:t>REP (blocking)</a:t>
            </a:r>
            <a:r>
              <a:rPr lang="zh-TW" altLang="en-US" dirty="0">
                <a:solidFill>
                  <a:srgbClr val="202122"/>
                </a:solidFill>
                <a:latin typeface="Klee One SemiBold" pitchFamily="2" charset="-120"/>
                <a:ea typeface="Klee One SemiBold" pitchFamily="2" charset="-120"/>
                <a:cs typeface="Klee One SemiBold" pitchFamily="2" charset="-120"/>
              </a:rPr>
              <a:t>、</a:t>
            </a:r>
            <a:r>
              <a:rPr lang="en-US" altLang="zh-TW" dirty="0">
                <a:solidFill>
                  <a:srgbClr val="202122"/>
                </a:solidFill>
                <a:latin typeface="Klee One SemiBold" pitchFamily="2" charset="-120"/>
                <a:ea typeface="Klee One SemiBold" pitchFamily="2" charset="-120"/>
                <a:cs typeface="Klee One SemiBold" pitchFamily="2" charset="-120"/>
              </a:rPr>
              <a:t>PUB</a:t>
            </a:r>
            <a:r>
              <a:rPr lang="zh-TW" altLang="en-US" dirty="0">
                <a:solidFill>
                  <a:srgbClr val="202122"/>
                </a:solidFill>
                <a:latin typeface="Klee One SemiBold" pitchFamily="2" charset="-120"/>
                <a:ea typeface="Klee One SemiBold" pitchFamily="2" charset="-120"/>
                <a:cs typeface="Klee One SemiBold" pitchFamily="2" charset="-120"/>
              </a:rPr>
              <a:t> </a:t>
            </a:r>
            <a:r>
              <a:rPr lang="en-US" altLang="zh-TW" dirty="0">
                <a:solidFill>
                  <a:srgbClr val="202122"/>
                </a:solidFill>
                <a:latin typeface="Klee One SemiBold" pitchFamily="2" charset="-120"/>
                <a:ea typeface="Klee One SemiBold" pitchFamily="2" charset="-120"/>
                <a:cs typeface="Klee One SemiBold" pitchFamily="2" charset="-120"/>
              </a:rPr>
              <a:t>/</a:t>
            </a:r>
            <a:r>
              <a:rPr lang="zh-TW" altLang="en-US" dirty="0">
                <a:solidFill>
                  <a:srgbClr val="202122"/>
                </a:solidFill>
                <a:latin typeface="Klee One SemiBold" pitchFamily="2" charset="-120"/>
                <a:ea typeface="Klee One SemiBold" pitchFamily="2" charset="-120"/>
                <a:cs typeface="Klee One SemiBold" pitchFamily="2" charset="-120"/>
              </a:rPr>
              <a:t> </a:t>
            </a:r>
            <a:r>
              <a:rPr lang="en-US" altLang="zh-TW" dirty="0">
                <a:solidFill>
                  <a:srgbClr val="202122"/>
                </a:solidFill>
                <a:latin typeface="Klee One SemiBold" pitchFamily="2" charset="-120"/>
                <a:ea typeface="Klee One SemiBold" pitchFamily="2" charset="-120"/>
                <a:cs typeface="Klee One SemiBold" pitchFamily="2" charset="-120"/>
              </a:rPr>
              <a:t>SUB</a:t>
            </a:r>
            <a:r>
              <a:rPr lang="zh-TW" altLang="en-US" dirty="0">
                <a:solidFill>
                  <a:srgbClr val="202122"/>
                </a:solidFill>
                <a:latin typeface="Klee One SemiBold" pitchFamily="2" charset="-120"/>
                <a:ea typeface="Klee One SemiBold" pitchFamily="2" charset="-120"/>
                <a:cs typeface="Klee One SemiBold" pitchFamily="2" charset="-120"/>
              </a:rPr>
              <a:t> </a:t>
            </a:r>
            <a:r>
              <a:rPr lang="en-US" altLang="zh-TW" dirty="0">
                <a:solidFill>
                  <a:srgbClr val="202122"/>
                </a:solidFill>
                <a:latin typeface="Klee One SemiBold" pitchFamily="2" charset="-120"/>
                <a:ea typeface="Klee One SemiBold" pitchFamily="2" charset="-120"/>
                <a:cs typeface="Klee One SemiBold" pitchFamily="2" charset="-120"/>
              </a:rPr>
              <a:t>(non-blocking)</a:t>
            </a:r>
            <a:endParaRPr lang="zh-TW" altLang="en-US" dirty="0">
              <a:latin typeface="Klee One SemiBold" pitchFamily="2" charset="-120"/>
              <a:ea typeface="Klee One SemiBold" pitchFamily="2" charset="-120"/>
              <a:cs typeface="Klee One SemiBold" pitchFamily="2" charset="-120"/>
            </a:endParaRPr>
          </a:p>
        </p:txBody>
      </p:sp>
      <p:pic>
        <p:nvPicPr>
          <p:cNvPr id="5" name="圖片 4">
            <a:extLst>
              <a:ext uri="{FF2B5EF4-FFF2-40B4-BE49-F238E27FC236}">
                <a16:creationId xmlns:a16="http://schemas.microsoft.com/office/drawing/2014/main" id="{29F94C08-88D2-4908-A229-47F53DC356E2}"/>
              </a:ext>
            </a:extLst>
          </p:cNvPr>
          <p:cNvPicPr>
            <a:picLocks noChangeAspect="1"/>
          </p:cNvPicPr>
          <p:nvPr/>
        </p:nvPicPr>
        <p:blipFill>
          <a:blip r:embed="rId3"/>
          <a:stretch>
            <a:fillRect/>
          </a:stretch>
        </p:blipFill>
        <p:spPr>
          <a:xfrm>
            <a:off x="350733" y="2874208"/>
            <a:ext cx="5460676" cy="3288716"/>
          </a:xfrm>
          <a:prstGeom prst="rect">
            <a:avLst/>
          </a:prstGeom>
        </p:spPr>
      </p:pic>
      <p:pic>
        <p:nvPicPr>
          <p:cNvPr id="6" name="圖片 5">
            <a:extLst>
              <a:ext uri="{FF2B5EF4-FFF2-40B4-BE49-F238E27FC236}">
                <a16:creationId xmlns:a16="http://schemas.microsoft.com/office/drawing/2014/main" id="{A04D8938-EE27-4223-8E57-DC0EF9640BEC}"/>
              </a:ext>
            </a:extLst>
          </p:cNvPr>
          <p:cNvPicPr>
            <a:picLocks noChangeAspect="1"/>
          </p:cNvPicPr>
          <p:nvPr/>
        </p:nvPicPr>
        <p:blipFill>
          <a:blip r:embed="rId4"/>
          <a:stretch>
            <a:fillRect/>
          </a:stretch>
        </p:blipFill>
        <p:spPr>
          <a:xfrm>
            <a:off x="6548346" y="2874208"/>
            <a:ext cx="5115639" cy="2381582"/>
          </a:xfrm>
          <a:prstGeom prst="rect">
            <a:avLst/>
          </a:prstGeom>
        </p:spPr>
      </p:pic>
      <p:sp>
        <p:nvSpPr>
          <p:cNvPr id="31" name="文字方塊 30">
            <a:extLst>
              <a:ext uri="{FF2B5EF4-FFF2-40B4-BE49-F238E27FC236}">
                <a16:creationId xmlns:a16="http://schemas.microsoft.com/office/drawing/2014/main" id="{27CDFE51-1671-47AF-94C2-6F16D5F42068}"/>
              </a:ext>
            </a:extLst>
          </p:cNvPr>
          <p:cNvSpPr txBox="1"/>
          <p:nvPr/>
        </p:nvSpPr>
        <p:spPr>
          <a:xfrm>
            <a:off x="6548346" y="2363223"/>
            <a:ext cx="2077217" cy="46166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latin typeface="Klee One SemiBold" pitchFamily="2" charset="-120"/>
                <a:ea typeface="Klee One SemiBold" pitchFamily="2" charset="-120"/>
                <a:cs typeface="Klee One SemiBold" pitchFamily="2" charset="-120"/>
              </a:rPr>
              <a:t>Subscriber</a:t>
            </a:r>
            <a:endParaRPr lang="zh-TW" altLang="en-US" sz="2400" dirty="0">
              <a:latin typeface="Klee One SemiBold" pitchFamily="2" charset="-120"/>
              <a:ea typeface="Klee One SemiBold" pitchFamily="2" charset="-120"/>
              <a:cs typeface="Klee One SemiBold" pitchFamily="2" charset="-120"/>
            </a:endParaRPr>
          </a:p>
        </p:txBody>
      </p:sp>
      <p:sp>
        <p:nvSpPr>
          <p:cNvPr id="32" name="文字方塊 31">
            <a:extLst>
              <a:ext uri="{FF2B5EF4-FFF2-40B4-BE49-F238E27FC236}">
                <a16:creationId xmlns:a16="http://schemas.microsoft.com/office/drawing/2014/main" id="{5AAD42BC-F81B-400D-BF52-E0E1A17981D0}"/>
              </a:ext>
            </a:extLst>
          </p:cNvPr>
          <p:cNvSpPr txBox="1"/>
          <p:nvPr/>
        </p:nvSpPr>
        <p:spPr>
          <a:xfrm>
            <a:off x="350733" y="2363223"/>
            <a:ext cx="2077217" cy="461665"/>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latin typeface="Klee One SemiBold" pitchFamily="2" charset="-120"/>
                <a:ea typeface="Klee One SemiBold" pitchFamily="2" charset="-120"/>
                <a:cs typeface="Klee One SemiBold" pitchFamily="2" charset="-120"/>
              </a:rPr>
              <a:t>Publisher</a:t>
            </a:r>
            <a:endParaRPr lang="zh-TW" altLang="en-US" sz="2400" dirty="0">
              <a:latin typeface="Klee One SemiBold" pitchFamily="2" charset="-120"/>
              <a:ea typeface="Klee One SemiBold" pitchFamily="2" charset="-120"/>
              <a:cs typeface="Klee One SemiBold" pitchFamily="2" charset="-120"/>
            </a:endParaRPr>
          </a:p>
        </p:txBody>
      </p:sp>
    </p:spTree>
    <p:extLst>
      <p:ext uri="{BB962C8B-B14F-4D97-AF65-F5344CB8AC3E}">
        <p14:creationId xmlns:p14="http://schemas.microsoft.com/office/powerpoint/2010/main" val="348617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6652095-4203-4B09-8CCF-23E85DC70FEB}"/>
              </a:ext>
            </a:extLst>
          </p:cNvPr>
          <p:cNvSpPr>
            <a:spLocks noGrp="1"/>
          </p:cNvSpPr>
          <p:nvPr>
            <p:ph type="sldNum" sz="quarter" idx="12"/>
          </p:nvPr>
        </p:nvSpPr>
        <p:spPr/>
        <p:txBody>
          <a:bodyPr/>
          <a:lstStyle/>
          <a:p>
            <a:fld id="{38C7EE68-282D-44C6-92AB-EA83F4B9D3CF}" type="slidenum">
              <a:rPr lang="zh-TW" altLang="en-US" smtClean="0"/>
              <a:pPr/>
              <a:t>7</a:t>
            </a:fld>
            <a:endParaRPr lang="zh-TW" altLang="en-US" dirty="0"/>
          </a:p>
        </p:txBody>
      </p:sp>
      <p:sp>
        <p:nvSpPr>
          <p:cNvPr id="2" name="文字方塊 1">
            <a:extLst>
              <a:ext uri="{FF2B5EF4-FFF2-40B4-BE49-F238E27FC236}">
                <a16:creationId xmlns:a16="http://schemas.microsoft.com/office/drawing/2014/main" id="{457DCD02-EB2C-4FDF-8598-96BFD5A12930}"/>
              </a:ext>
            </a:extLst>
          </p:cNvPr>
          <p:cNvSpPr txBox="1"/>
          <p:nvPr/>
        </p:nvSpPr>
        <p:spPr>
          <a:xfrm>
            <a:off x="469275" y="1217228"/>
            <a:ext cx="9512925" cy="2544671"/>
          </a:xfrm>
          <a:prstGeom prst="rect">
            <a:avLst/>
          </a:prstGeom>
          <a:noFill/>
        </p:spPr>
        <p:txBody>
          <a:bodyPr wrap="none" rtlCol="0">
            <a:spAutoFit/>
          </a:bodyPr>
          <a:lstStyle/>
          <a:p>
            <a:pPr marL="342900" indent="-342900">
              <a:lnSpc>
                <a:spcPct val="200000"/>
              </a:lnSpc>
              <a:buAutoNum type="arabicPeriod"/>
            </a:pPr>
            <a:r>
              <a:rPr lang="zh-TW" altLang="en-US" sz="2800" dirty="0">
                <a:latin typeface="微軟正黑體" panose="020B0604030504040204" pitchFamily="34" charset="-120"/>
                <a:ea typeface="微軟正黑體" panose="020B0604030504040204" pitchFamily="34" charset="-120"/>
              </a:rPr>
              <a:t>設置好</a:t>
            </a:r>
            <a:r>
              <a:rPr lang="en-US" altLang="zh-TW" sz="2800" dirty="0">
                <a:latin typeface="微軟正黑體" panose="020B0604030504040204" pitchFamily="34" charset="-120"/>
                <a:ea typeface="微軟正黑體" panose="020B0604030504040204" pitchFamily="34" charset="-120"/>
              </a:rPr>
              <a:t>pi camera</a:t>
            </a:r>
          </a:p>
          <a:p>
            <a:pPr marL="342900" indent="-342900">
              <a:lnSpc>
                <a:spcPct val="200000"/>
              </a:lnSpc>
              <a:buAutoNum type="arabicPeriod"/>
            </a:pPr>
            <a:r>
              <a:rPr lang="zh-TW" altLang="en-US" sz="2800" dirty="0">
                <a:latin typeface="微軟正黑體" panose="020B0604030504040204" pitchFamily="34" charset="-120"/>
                <a:ea typeface="微軟正黑體" panose="020B0604030504040204" pitchFamily="34" charset="-120"/>
              </a:rPr>
              <a:t>拍一張自拍照並儲存成自己的學號 </a:t>
            </a:r>
            <a:r>
              <a:rPr lang="en-US" altLang="zh-TW" sz="2800" dirty="0">
                <a:latin typeface="微軟正黑體" panose="020B0604030504040204" pitchFamily="34" charset="-120"/>
                <a:ea typeface="微軟正黑體" panose="020B0604030504040204" pitchFamily="34" charset="-120"/>
              </a:rPr>
              <a:t>ex: r10631007.png</a:t>
            </a:r>
          </a:p>
          <a:p>
            <a:pPr marL="342900" indent="-342900">
              <a:lnSpc>
                <a:spcPct val="200000"/>
              </a:lnSpc>
              <a:buAutoNum type="arabicPeriod"/>
            </a:pPr>
            <a:r>
              <a:rPr lang="zh-TW" altLang="en-US" sz="2800" dirty="0">
                <a:latin typeface="微軟正黑體" panose="020B0604030504040204" pitchFamily="34" charset="-120"/>
                <a:ea typeface="微軟正黑體" panose="020B0604030504040204" pitchFamily="34" charset="-120"/>
              </a:rPr>
              <a:t>利用</a:t>
            </a:r>
            <a:r>
              <a:rPr lang="en-US" altLang="zh-TW" sz="2800" dirty="0" err="1">
                <a:latin typeface="微軟正黑體" panose="020B0604030504040204" pitchFamily="34" charset="-120"/>
                <a:ea typeface="微軟正黑體" panose="020B0604030504040204" pitchFamily="34" charset="-120"/>
              </a:rPr>
              <a:t>opencv</a:t>
            </a:r>
            <a:r>
              <a:rPr lang="en-US" altLang="zh-TW" sz="2800" dirty="0">
                <a:latin typeface="微軟正黑體" panose="020B0604030504040204" pitchFamily="34" charset="-120"/>
                <a:ea typeface="微軟正黑體" panose="020B0604030504040204" pitchFamily="34" charset="-120"/>
              </a:rPr>
              <a:t> </a:t>
            </a:r>
            <a:r>
              <a:rPr lang="zh-TW" altLang="en-US" sz="2800" dirty="0">
                <a:latin typeface="微軟正黑體" panose="020B0604030504040204" pitchFamily="34" charset="-120"/>
                <a:ea typeface="微軟正黑體" panose="020B0604030504040204" pitchFamily="34" charset="-120"/>
              </a:rPr>
              <a:t>錄一段影片並儲存 </a:t>
            </a:r>
            <a:r>
              <a:rPr lang="en-US" altLang="zh-TW" sz="2800" dirty="0">
                <a:latin typeface="微軟正黑體" panose="020B0604030504040204" pitchFamily="34" charset="-120"/>
                <a:ea typeface="微軟正黑體" panose="020B0604030504040204" pitchFamily="34" charset="-120"/>
              </a:rPr>
              <a:t>(RGB</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GRAY)</a:t>
            </a:r>
            <a:r>
              <a:rPr lang="zh-TW" altLang="en-US" sz="2800" dirty="0">
                <a:latin typeface="微軟正黑體" panose="020B0604030504040204" pitchFamily="34" charset="-120"/>
                <a:ea typeface="微軟正黑體" panose="020B0604030504040204" pitchFamily="34" charset="-120"/>
              </a:rPr>
              <a:t> 約</a:t>
            </a:r>
            <a:r>
              <a:rPr lang="en-US" altLang="zh-TW" sz="2800" dirty="0">
                <a:latin typeface="微軟正黑體" panose="020B0604030504040204" pitchFamily="34" charset="-120"/>
                <a:ea typeface="微軟正黑體" panose="020B0604030504040204" pitchFamily="34" charset="-120"/>
              </a:rPr>
              <a:t>10s</a:t>
            </a:r>
            <a:r>
              <a:rPr lang="zh-TW" altLang="en-US" sz="2800" dirty="0">
                <a:latin typeface="微軟正黑體" panose="020B0604030504040204" pitchFamily="34" charset="-120"/>
                <a:ea typeface="微軟正黑體" panose="020B0604030504040204" pitchFamily="34" charset="-120"/>
              </a:rPr>
              <a:t>左右</a:t>
            </a:r>
          </a:p>
        </p:txBody>
      </p:sp>
      <p:sp>
        <p:nvSpPr>
          <p:cNvPr id="3" name="矩形 2">
            <a:extLst>
              <a:ext uri="{FF2B5EF4-FFF2-40B4-BE49-F238E27FC236}">
                <a16:creationId xmlns:a16="http://schemas.microsoft.com/office/drawing/2014/main" id="{07FB9E06-94C9-4EAD-810B-04FC3C915495}"/>
              </a:ext>
            </a:extLst>
          </p:cNvPr>
          <p:cNvSpPr/>
          <p:nvPr/>
        </p:nvSpPr>
        <p:spPr>
          <a:xfrm>
            <a:off x="582205" y="4363094"/>
            <a:ext cx="4060727" cy="1843966"/>
          </a:xfrm>
          <a:prstGeom prst="rect">
            <a:avLst/>
          </a:prstGeom>
        </p:spPr>
        <p:txBody>
          <a:bodyPr wrap="none">
            <a:spAutoFit/>
          </a:bodyPr>
          <a:lstStyle/>
          <a:p>
            <a:pPr>
              <a:lnSpc>
                <a:spcPct val="200000"/>
              </a:lnSpc>
            </a:pPr>
            <a:r>
              <a:rPr lang="en-US" altLang="zh-TW" sz="2000" dirty="0">
                <a:latin typeface="微軟正黑體" panose="020B0604030504040204" pitchFamily="34" charset="-120"/>
                <a:ea typeface="微軟正黑體" panose="020B0604030504040204" pitchFamily="34" charset="-120"/>
              </a:rPr>
              <a:t>Lab405_</a:t>
            </a:r>
            <a:r>
              <a:rPr lang="zh-TW" altLang="en-US" sz="2000" dirty="0">
                <a:latin typeface="微軟正黑體" panose="020B0604030504040204" pitchFamily="34" charset="-120"/>
                <a:ea typeface="微軟正黑體" panose="020B0604030504040204" pitchFamily="34" charset="-120"/>
              </a:rPr>
              <a:t>專題生</a:t>
            </a:r>
            <a:r>
              <a:rPr lang="en-US" altLang="zh-TW" sz="2000" dirty="0">
                <a:latin typeface="微軟正黑體" panose="020B0604030504040204" pitchFamily="34" charset="-120"/>
                <a:ea typeface="微軟正黑體" panose="020B0604030504040204" pitchFamily="34" charset="-120"/>
              </a:rPr>
              <a:t>_RPI_HW_NAME</a:t>
            </a:r>
          </a:p>
          <a:p>
            <a:pPr>
              <a:lnSpc>
                <a:spcPct val="200000"/>
              </a:lnSpc>
            </a:pPr>
            <a:r>
              <a:rPr lang="en-US" altLang="zh-TW" sz="2000" dirty="0">
                <a:latin typeface="微軟正黑體" panose="020B0604030504040204" pitchFamily="34" charset="-120"/>
                <a:ea typeface="微軟正黑體" panose="020B0604030504040204" pitchFamily="34" charset="-120"/>
                <a:hlinkClick r:id="rId2"/>
              </a:rPr>
              <a:t>R10631007@ntu.edu.tw</a:t>
            </a:r>
            <a:endParaRPr lang="en-US" altLang="zh-TW" sz="2000" dirty="0">
              <a:latin typeface="微軟正黑體" panose="020B0604030504040204" pitchFamily="34" charset="-120"/>
              <a:ea typeface="微軟正黑體" panose="020B0604030504040204" pitchFamily="34" charset="-120"/>
            </a:endParaRPr>
          </a:p>
          <a:p>
            <a:pPr>
              <a:lnSpc>
                <a:spcPct val="200000"/>
              </a:lnSpc>
            </a:pPr>
            <a:r>
              <a:rPr lang="en-US" altLang="zh-TW" sz="2000" dirty="0">
                <a:latin typeface="微軟正黑體" panose="020B0604030504040204" pitchFamily="34" charset="-120"/>
                <a:ea typeface="微軟正黑體" panose="020B0604030504040204" pitchFamily="34" charset="-120"/>
              </a:rPr>
              <a:t>cc to m456@ntu.edu.tw</a:t>
            </a:r>
          </a:p>
        </p:txBody>
      </p:sp>
      <p:sp>
        <p:nvSpPr>
          <p:cNvPr id="6" name="文字方塊 5">
            <a:extLst>
              <a:ext uri="{FF2B5EF4-FFF2-40B4-BE49-F238E27FC236}">
                <a16:creationId xmlns:a16="http://schemas.microsoft.com/office/drawing/2014/main" id="{65409452-104B-4439-898C-AF36733097CA}"/>
              </a:ext>
            </a:extLst>
          </p:cNvPr>
          <p:cNvSpPr txBox="1"/>
          <p:nvPr/>
        </p:nvSpPr>
        <p:spPr>
          <a:xfrm>
            <a:off x="438536" y="463907"/>
            <a:ext cx="4348067" cy="830997"/>
          </a:xfrm>
          <a:prstGeom prst="rect">
            <a:avLst/>
          </a:prstGeom>
          <a:noFill/>
        </p:spPr>
        <p:txBody>
          <a:bodyPr wrap="square" rtlCol="0">
            <a:spAutoFit/>
          </a:bodyPr>
          <a:lstStyle/>
          <a:p>
            <a:r>
              <a:rPr lang="en-US" altLang="zh-TW" sz="4800" b="1" dirty="0">
                <a:latin typeface="微軟正黑體" panose="020B0604030504040204" pitchFamily="34" charset="-120"/>
                <a:ea typeface="微軟正黑體" panose="020B0604030504040204" pitchFamily="34" charset="-120"/>
              </a:rPr>
              <a:t>HW</a:t>
            </a:r>
            <a:endParaRPr lang="zh-TW" altLang="en-US" sz="4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431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928FDBAD-C900-461B-8387-3A27FAB63CE0}"/>
              </a:ext>
            </a:extLst>
          </p:cNvPr>
          <p:cNvPicPr>
            <a:picLocks noChangeAspect="1"/>
          </p:cNvPicPr>
          <p:nvPr/>
        </p:nvPicPr>
        <p:blipFill rotWithShape="1">
          <a:blip r:embed="rId2"/>
          <a:srcRect l="3750" t="1645" r="5189" b="-1645"/>
          <a:stretch/>
        </p:blipFill>
        <p:spPr>
          <a:xfrm>
            <a:off x="5502957" y="2804603"/>
            <a:ext cx="6364522" cy="3381116"/>
          </a:xfrm>
          <a:prstGeom prst="rect">
            <a:avLst/>
          </a:prstGeom>
        </p:spPr>
      </p:pic>
      <p:sp>
        <p:nvSpPr>
          <p:cNvPr id="4" name="投影片編號版面配置區 3">
            <a:extLst>
              <a:ext uri="{FF2B5EF4-FFF2-40B4-BE49-F238E27FC236}">
                <a16:creationId xmlns:a16="http://schemas.microsoft.com/office/drawing/2014/main" id="{DDAF3CEF-3A40-42C3-8275-2195A85FC8F7}"/>
              </a:ext>
            </a:extLst>
          </p:cNvPr>
          <p:cNvSpPr>
            <a:spLocks noGrp="1"/>
          </p:cNvSpPr>
          <p:nvPr>
            <p:ph type="sldNum" sz="quarter" idx="12"/>
          </p:nvPr>
        </p:nvSpPr>
        <p:spPr/>
        <p:txBody>
          <a:bodyPr/>
          <a:lstStyle/>
          <a:p>
            <a:fld id="{38C7EE68-282D-44C6-92AB-EA83F4B9D3CF}" type="slidenum">
              <a:rPr lang="zh-TW" altLang="en-US" smtClean="0"/>
              <a:pPr/>
              <a:t>8</a:t>
            </a:fld>
            <a:endParaRPr lang="zh-TW" altLang="en-US" dirty="0"/>
          </a:p>
        </p:txBody>
      </p:sp>
      <p:sp>
        <p:nvSpPr>
          <p:cNvPr id="5" name="文字方塊 4">
            <a:extLst>
              <a:ext uri="{FF2B5EF4-FFF2-40B4-BE49-F238E27FC236}">
                <a16:creationId xmlns:a16="http://schemas.microsoft.com/office/drawing/2014/main" id="{ABA81A27-A34F-4F81-9795-5CB857C9C63F}"/>
              </a:ext>
            </a:extLst>
          </p:cNvPr>
          <p:cNvSpPr txBox="1"/>
          <p:nvPr/>
        </p:nvSpPr>
        <p:spPr>
          <a:xfrm>
            <a:off x="438536" y="463907"/>
            <a:ext cx="4348067" cy="830997"/>
          </a:xfrm>
          <a:prstGeom prst="rect">
            <a:avLst/>
          </a:prstGeom>
          <a:noFill/>
        </p:spPr>
        <p:txBody>
          <a:bodyPr wrap="square" rtlCol="0">
            <a:spAutoFit/>
          </a:bodyPr>
          <a:lstStyle/>
          <a:p>
            <a:r>
              <a:rPr lang="en-US" altLang="zh-TW" sz="4800" b="1" dirty="0">
                <a:latin typeface="微軟正黑體" panose="020B0604030504040204" pitchFamily="34" charset="-120"/>
                <a:ea typeface="微軟正黑體" panose="020B0604030504040204" pitchFamily="34" charset="-120"/>
              </a:rPr>
              <a:t>Project</a:t>
            </a:r>
            <a:endParaRPr lang="zh-TW" altLang="en-US" sz="4800" b="1" dirty="0">
              <a:latin typeface="微軟正黑體" panose="020B0604030504040204" pitchFamily="34" charset="-120"/>
              <a:ea typeface="微軟正黑體" panose="020B0604030504040204" pitchFamily="34" charset="-120"/>
            </a:endParaRPr>
          </a:p>
        </p:txBody>
      </p:sp>
      <p:sp>
        <p:nvSpPr>
          <p:cNvPr id="7" name="矩形 6">
            <a:extLst>
              <a:ext uri="{FF2B5EF4-FFF2-40B4-BE49-F238E27FC236}">
                <a16:creationId xmlns:a16="http://schemas.microsoft.com/office/drawing/2014/main" id="{84B4A5B1-7049-4829-894E-0596B924C9C3}"/>
              </a:ext>
            </a:extLst>
          </p:cNvPr>
          <p:cNvSpPr/>
          <p:nvPr/>
        </p:nvSpPr>
        <p:spPr>
          <a:xfrm>
            <a:off x="324521" y="1689393"/>
            <a:ext cx="6096000" cy="2805768"/>
          </a:xfrm>
          <a:prstGeom prst="rect">
            <a:avLst/>
          </a:prstGeom>
        </p:spPr>
        <p:txBody>
          <a:bodyPr>
            <a:spAutoFit/>
          </a:bodyPr>
          <a:lstStyle/>
          <a:p>
            <a:pPr>
              <a:lnSpc>
                <a:spcPct val="150000"/>
              </a:lnSpc>
            </a:pPr>
            <a:r>
              <a:rPr lang="zh-TW" altLang="en-US" sz="2000" dirty="0">
                <a:solidFill>
                  <a:srgbClr val="202122"/>
                </a:solidFill>
                <a:latin typeface="微軟正黑體" panose="020B0604030504040204" pitchFamily="34" charset="-120"/>
                <a:ea typeface="微軟正黑體" panose="020B0604030504040204" pitchFamily="34" charset="-120"/>
              </a:rPr>
              <a:t>利用</a:t>
            </a:r>
            <a:r>
              <a:rPr lang="en-US" altLang="zh-TW" sz="2000" dirty="0">
                <a:solidFill>
                  <a:srgbClr val="202122"/>
                </a:solidFill>
                <a:latin typeface="微軟正黑體" panose="020B0604030504040204" pitchFamily="34" charset="-120"/>
                <a:ea typeface="微軟正黑體" panose="020B0604030504040204" pitchFamily="34" charset="-120"/>
              </a:rPr>
              <a:t>pi camera</a:t>
            </a:r>
            <a:r>
              <a:rPr lang="zh-TW" altLang="en-US" sz="2000" dirty="0">
                <a:solidFill>
                  <a:srgbClr val="202122"/>
                </a:solidFill>
                <a:latin typeface="微軟正黑體" panose="020B0604030504040204" pitchFamily="34" charset="-120"/>
                <a:ea typeface="微軟正黑體" panose="020B0604030504040204" pitchFamily="34" charset="-120"/>
              </a:rPr>
              <a:t>、</a:t>
            </a:r>
            <a:r>
              <a:rPr lang="en-US" altLang="zh-TW" sz="2000" dirty="0" err="1">
                <a:solidFill>
                  <a:srgbClr val="202122"/>
                </a:solidFill>
                <a:latin typeface="微軟正黑體" panose="020B0604030504040204" pitchFamily="34" charset="-120"/>
                <a:ea typeface="微軟正黑體" panose="020B0604030504040204" pitchFamily="34" charset="-120"/>
              </a:rPr>
              <a:t>opencv</a:t>
            </a:r>
            <a:r>
              <a:rPr lang="zh-TW" altLang="en-US" sz="2000" dirty="0">
                <a:solidFill>
                  <a:srgbClr val="202122"/>
                </a:solidFill>
                <a:latin typeface="微軟正黑體" panose="020B0604030504040204" pitchFamily="34" charset="-120"/>
                <a:ea typeface="微軟正黑體" panose="020B0604030504040204" pitchFamily="34" charset="-120"/>
              </a:rPr>
              <a:t>、</a:t>
            </a:r>
            <a:r>
              <a:rPr lang="en-US" altLang="zh-TW" sz="2000" dirty="0">
                <a:solidFill>
                  <a:srgbClr val="202122"/>
                </a:solidFill>
                <a:latin typeface="微軟正黑體" panose="020B0604030504040204" pitchFamily="34" charset="-120"/>
                <a:ea typeface="微軟正黑體" panose="020B0604030504040204" pitchFamily="34" charset="-120"/>
              </a:rPr>
              <a:t>MQTT</a:t>
            </a:r>
            <a:r>
              <a:rPr lang="zh-TW" altLang="en-US" sz="2000" dirty="0">
                <a:solidFill>
                  <a:srgbClr val="202122"/>
                </a:solidFill>
                <a:latin typeface="微軟正黑體" panose="020B0604030504040204" pitchFamily="34" charset="-120"/>
                <a:ea typeface="微軟正黑體" panose="020B0604030504040204" pitchFamily="34" charset="-120"/>
              </a:rPr>
              <a:t>、</a:t>
            </a:r>
            <a:r>
              <a:rPr lang="en-US" altLang="zh-TW" sz="2000" dirty="0" err="1">
                <a:solidFill>
                  <a:srgbClr val="202122"/>
                </a:solidFill>
                <a:latin typeface="微軟正黑體" panose="020B0604030504040204" pitchFamily="34" charset="-120"/>
                <a:ea typeface="微軟正黑體" panose="020B0604030504040204" pitchFamily="34" charset="-120"/>
              </a:rPr>
              <a:t>imageZMQ</a:t>
            </a:r>
            <a:r>
              <a:rPr lang="en-US" altLang="zh-TW" sz="2000" dirty="0">
                <a:solidFill>
                  <a:srgbClr val="202122"/>
                </a:solidFill>
                <a:latin typeface="微軟正黑體" panose="020B0604030504040204" pitchFamily="34" charset="-120"/>
                <a:ea typeface="微軟正黑體" panose="020B0604030504040204" pitchFamily="34" charset="-120"/>
              </a:rPr>
              <a:t>…</a:t>
            </a:r>
            <a:r>
              <a:rPr lang="zh-TW" altLang="en-US" sz="2000" dirty="0">
                <a:solidFill>
                  <a:srgbClr val="202122"/>
                </a:solidFill>
                <a:latin typeface="微軟正黑體" panose="020B0604030504040204" pitchFamily="34" charset="-120"/>
                <a:ea typeface="微軟正黑體" panose="020B0604030504040204" pitchFamily="34" charset="-120"/>
              </a:rPr>
              <a:t>等，</a:t>
            </a:r>
            <a:endParaRPr lang="en-US" altLang="zh-TW" sz="2000" dirty="0">
              <a:solidFill>
                <a:srgbClr val="202122"/>
              </a:solidFill>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做出一個人臉偵測、移動偵測的居家監控系統。</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當有偵測到時，需回傳資料到我的</a:t>
            </a:r>
            <a:r>
              <a:rPr lang="en-US" altLang="zh-TW" sz="2000" dirty="0">
                <a:latin typeface="微軟正黑體" panose="020B0604030504040204" pitchFamily="34" charset="-120"/>
                <a:ea typeface="微軟正黑體" panose="020B0604030504040204" pitchFamily="34" charset="-120"/>
              </a:rPr>
              <a:t>server</a:t>
            </a:r>
            <a:r>
              <a:rPr lang="zh-TW" altLang="en-US" sz="2000" dirty="0">
                <a:latin typeface="微軟正黑體" panose="020B0604030504040204" pitchFamily="34" charset="-120"/>
                <a:ea typeface="微軟正黑體" panose="020B0604030504040204" pitchFamily="34" charset="-120"/>
              </a:rPr>
              <a:t>，</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需回傳資料為</a:t>
            </a:r>
            <a:r>
              <a:rPr lang="en-US" altLang="zh-TW" sz="2000" dirty="0">
                <a:latin typeface="微軟正黑體" panose="020B0604030504040204" pitchFamily="34" charset="-120"/>
                <a:ea typeface="微軟正黑體" panose="020B0604030504040204" pitchFamily="34" charset="-120"/>
              </a:rPr>
              <a:t>:</a:t>
            </a:r>
          </a:p>
          <a:p>
            <a:pPr marL="457200" indent="-457200">
              <a:lnSpc>
                <a:spcPct val="150000"/>
              </a:lnSpc>
              <a:buAutoNum type="arabicPeriod"/>
            </a:pPr>
            <a:r>
              <a:rPr lang="en-US" altLang="zh-TW" sz="2000" dirty="0">
                <a:latin typeface="微軟正黑體" panose="020B0604030504040204" pitchFamily="34" charset="-120"/>
                <a:ea typeface="微軟正黑體" panose="020B0604030504040204" pitchFamily="34" charset="-120"/>
              </a:rPr>
              <a:t>MQTT:</a:t>
            </a:r>
            <a:r>
              <a:rPr lang="zh-TW" altLang="en-US" sz="2000" dirty="0">
                <a:latin typeface="微軟正黑體" panose="020B0604030504040204" pitchFamily="34" charset="-120"/>
                <a:ea typeface="微軟正黑體" panose="020B0604030504040204" pitchFamily="34" charset="-120"/>
              </a:rPr>
              <a:t> 偵測資訊 </a:t>
            </a:r>
            <a:endParaRPr lang="en-US" altLang="zh-TW" sz="2000" dirty="0">
              <a:latin typeface="微軟正黑體" panose="020B0604030504040204" pitchFamily="34" charset="-120"/>
              <a:ea typeface="微軟正黑體" panose="020B0604030504040204" pitchFamily="34" charset="-120"/>
            </a:endParaRPr>
          </a:p>
          <a:p>
            <a:pPr marL="457200" indent="-457200">
              <a:lnSpc>
                <a:spcPct val="150000"/>
              </a:lnSpc>
              <a:buAutoNum type="arabicPeriod"/>
            </a:pPr>
            <a:r>
              <a:rPr lang="en-US" altLang="zh-TW" sz="2000" dirty="0" err="1">
                <a:latin typeface="微軟正黑體" panose="020B0604030504040204" pitchFamily="34" charset="-120"/>
                <a:ea typeface="微軟正黑體" panose="020B0604030504040204" pitchFamily="34" charset="-120"/>
              </a:rPr>
              <a:t>ImageZMQ</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當下的監控影像</a:t>
            </a:r>
          </a:p>
        </p:txBody>
      </p:sp>
      <p:sp>
        <p:nvSpPr>
          <p:cNvPr id="8" name="矩形 7">
            <a:extLst>
              <a:ext uri="{FF2B5EF4-FFF2-40B4-BE49-F238E27FC236}">
                <a16:creationId xmlns:a16="http://schemas.microsoft.com/office/drawing/2014/main" id="{9921C7F1-BB7A-40A6-A5AD-6E15AE9FC06D}"/>
              </a:ext>
            </a:extLst>
          </p:cNvPr>
          <p:cNvSpPr/>
          <p:nvPr/>
        </p:nvSpPr>
        <p:spPr>
          <a:xfrm>
            <a:off x="324521" y="4694946"/>
            <a:ext cx="4297523" cy="1843966"/>
          </a:xfrm>
          <a:prstGeom prst="rect">
            <a:avLst/>
          </a:prstGeom>
        </p:spPr>
        <p:txBody>
          <a:bodyPr wrap="none">
            <a:spAutoFit/>
          </a:bodyPr>
          <a:lstStyle/>
          <a:p>
            <a:pPr>
              <a:lnSpc>
                <a:spcPct val="200000"/>
              </a:lnSpc>
            </a:pPr>
            <a:r>
              <a:rPr lang="en-US" altLang="zh-TW" sz="2000" dirty="0">
                <a:latin typeface="微軟正黑體" panose="020B0604030504040204" pitchFamily="34" charset="-120"/>
                <a:ea typeface="微軟正黑體" panose="020B0604030504040204" pitchFamily="34" charset="-120"/>
              </a:rPr>
              <a:t>Lab405_</a:t>
            </a:r>
            <a:r>
              <a:rPr lang="zh-TW" altLang="en-US" sz="2000" dirty="0">
                <a:latin typeface="微軟正黑體" panose="020B0604030504040204" pitchFamily="34" charset="-120"/>
                <a:ea typeface="微軟正黑體" panose="020B0604030504040204" pitchFamily="34" charset="-120"/>
              </a:rPr>
              <a:t>專題生</a:t>
            </a:r>
            <a:r>
              <a:rPr lang="en-US" altLang="zh-TW" sz="2000" dirty="0">
                <a:latin typeface="微軟正黑體" panose="020B0604030504040204" pitchFamily="34" charset="-120"/>
                <a:ea typeface="微軟正黑體" panose="020B0604030504040204" pitchFamily="34" charset="-120"/>
              </a:rPr>
              <a:t>_</a:t>
            </a:r>
            <a:r>
              <a:rPr lang="en-US" altLang="zh-TW" sz="2000" dirty="0" err="1">
                <a:latin typeface="微軟正黑體" panose="020B0604030504040204" pitchFamily="34" charset="-120"/>
                <a:ea typeface="微軟正黑體" panose="020B0604030504040204" pitchFamily="34" charset="-120"/>
              </a:rPr>
              <a:t>RPI_Project_NAME</a:t>
            </a:r>
            <a:endParaRPr lang="en-US" altLang="zh-TW" sz="2000" dirty="0">
              <a:latin typeface="微軟正黑體" panose="020B0604030504040204" pitchFamily="34" charset="-120"/>
              <a:ea typeface="微軟正黑體" panose="020B0604030504040204" pitchFamily="34" charset="-120"/>
            </a:endParaRPr>
          </a:p>
          <a:p>
            <a:pPr>
              <a:lnSpc>
                <a:spcPct val="200000"/>
              </a:lnSpc>
            </a:pPr>
            <a:r>
              <a:rPr lang="en-US" altLang="zh-TW" sz="2000" dirty="0">
                <a:latin typeface="微軟正黑體" panose="020B0604030504040204" pitchFamily="34" charset="-120"/>
                <a:ea typeface="微軟正黑體" panose="020B0604030504040204" pitchFamily="34" charset="-120"/>
                <a:hlinkClick r:id="rId3"/>
              </a:rPr>
              <a:t>R10631007@ntu.edu.tw</a:t>
            </a:r>
            <a:endParaRPr lang="en-US" altLang="zh-TW" sz="2000" dirty="0">
              <a:latin typeface="微軟正黑體" panose="020B0604030504040204" pitchFamily="34" charset="-120"/>
              <a:ea typeface="微軟正黑體" panose="020B0604030504040204" pitchFamily="34" charset="-120"/>
            </a:endParaRPr>
          </a:p>
          <a:p>
            <a:pPr>
              <a:lnSpc>
                <a:spcPct val="200000"/>
              </a:lnSpc>
            </a:pPr>
            <a:r>
              <a:rPr lang="en-US" altLang="zh-TW" sz="2000" dirty="0">
                <a:latin typeface="微軟正黑體" panose="020B0604030504040204" pitchFamily="34" charset="-120"/>
                <a:ea typeface="微軟正黑體" panose="020B0604030504040204" pitchFamily="34" charset="-120"/>
              </a:rPr>
              <a:t>cc to m456@ntu.edu.tw</a:t>
            </a:r>
          </a:p>
        </p:txBody>
      </p:sp>
    </p:spTree>
    <p:extLst>
      <p:ext uri="{BB962C8B-B14F-4D97-AF65-F5344CB8AC3E}">
        <p14:creationId xmlns:p14="http://schemas.microsoft.com/office/powerpoint/2010/main" val="1186650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DAF3CEF-3A40-42C3-8275-2195A85FC8F7}"/>
              </a:ext>
            </a:extLst>
          </p:cNvPr>
          <p:cNvSpPr>
            <a:spLocks noGrp="1"/>
          </p:cNvSpPr>
          <p:nvPr>
            <p:ph type="sldNum" sz="quarter" idx="12"/>
          </p:nvPr>
        </p:nvSpPr>
        <p:spPr/>
        <p:txBody>
          <a:bodyPr/>
          <a:lstStyle/>
          <a:p>
            <a:fld id="{38C7EE68-282D-44C6-92AB-EA83F4B9D3CF}" type="slidenum">
              <a:rPr lang="zh-TW" altLang="en-US" smtClean="0"/>
              <a:pPr/>
              <a:t>9</a:t>
            </a:fld>
            <a:endParaRPr lang="zh-TW" altLang="en-US" dirty="0"/>
          </a:p>
        </p:txBody>
      </p:sp>
      <p:sp>
        <p:nvSpPr>
          <p:cNvPr id="5" name="文字方塊 4">
            <a:extLst>
              <a:ext uri="{FF2B5EF4-FFF2-40B4-BE49-F238E27FC236}">
                <a16:creationId xmlns:a16="http://schemas.microsoft.com/office/drawing/2014/main" id="{ABA81A27-A34F-4F81-9795-5CB857C9C63F}"/>
              </a:ext>
            </a:extLst>
          </p:cNvPr>
          <p:cNvSpPr txBox="1"/>
          <p:nvPr/>
        </p:nvSpPr>
        <p:spPr>
          <a:xfrm>
            <a:off x="438536" y="463907"/>
            <a:ext cx="4348067" cy="830997"/>
          </a:xfrm>
          <a:prstGeom prst="rect">
            <a:avLst/>
          </a:prstGeom>
          <a:noFill/>
        </p:spPr>
        <p:txBody>
          <a:bodyPr wrap="square" rtlCol="0">
            <a:spAutoFit/>
          </a:bodyPr>
          <a:lstStyle/>
          <a:p>
            <a:r>
              <a:rPr lang="en-US" altLang="zh-TW" sz="4800" b="1" dirty="0">
                <a:latin typeface="微軟正黑體" panose="020B0604030504040204" pitchFamily="34" charset="-120"/>
                <a:ea typeface="微軟正黑體" panose="020B0604030504040204" pitchFamily="34" charset="-120"/>
              </a:rPr>
              <a:t>Project</a:t>
            </a:r>
            <a:endParaRPr lang="zh-TW" altLang="en-US" sz="4800" b="1" dirty="0">
              <a:latin typeface="微軟正黑體" panose="020B0604030504040204" pitchFamily="34" charset="-120"/>
              <a:ea typeface="微軟正黑體" panose="020B0604030504040204" pitchFamily="34" charset="-120"/>
            </a:endParaRPr>
          </a:p>
        </p:txBody>
      </p:sp>
      <p:sp>
        <p:nvSpPr>
          <p:cNvPr id="2" name="矩形 1">
            <a:extLst>
              <a:ext uri="{FF2B5EF4-FFF2-40B4-BE49-F238E27FC236}">
                <a16:creationId xmlns:a16="http://schemas.microsoft.com/office/drawing/2014/main" id="{6C04B5CE-9D30-4E49-A3AC-704384C1840D}"/>
              </a:ext>
            </a:extLst>
          </p:cNvPr>
          <p:cNvSpPr/>
          <p:nvPr/>
        </p:nvSpPr>
        <p:spPr>
          <a:xfrm>
            <a:off x="631370" y="2115714"/>
            <a:ext cx="11560630" cy="2534412"/>
          </a:xfrm>
          <a:prstGeom prst="rect">
            <a:avLst/>
          </a:prstGeom>
        </p:spPr>
        <p:txBody>
          <a:bodyPr wrap="square">
            <a:spAutoFit/>
          </a:bodyPr>
          <a:lstStyle/>
          <a:p>
            <a:pPr>
              <a:lnSpc>
                <a:spcPct val="150000"/>
              </a:lnSpc>
            </a:pPr>
            <a:r>
              <a:rPr lang="en-US" altLang="zh-TW" dirty="0">
                <a:latin typeface="微軟正黑體" panose="020B0604030504040204" pitchFamily="34" charset="-120"/>
                <a:ea typeface="微軟正黑體" panose="020B0604030504040204" pitchFamily="34" charset="-120"/>
              </a:rPr>
              <a:t>1.  MQTT:</a:t>
            </a:r>
            <a:r>
              <a:rPr lang="zh-TW" altLang="en-US" dirty="0">
                <a:latin typeface="微軟正黑體" panose="020B0604030504040204" pitchFamily="34" charset="-120"/>
                <a:ea typeface="微軟正黑體" panose="020B0604030504040204" pitchFamily="34" charset="-120"/>
              </a:rPr>
              <a:t> 偵測資訊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自由發揮</a:t>
            </a:r>
            <a:r>
              <a:rPr lang="en-US" altLang="zh-TW" dirty="0">
                <a:latin typeface="微軟正黑體" panose="020B0604030504040204" pitchFamily="34" charset="-120"/>
                <a:ea typeface="微軟正黑體" panose="020B0604030504040204" pitchFamily="34" charset="-120"/>
              </a:rPr>
              <a:t>)</a:t>
            </a:r>
          </a:p>
          <a:p>
            <a:pPr>
              <a:lnSpc>
                <a:spcPct val="150000"/>
              </a:lnSpc>
            </a:pP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格式</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{“ID”:</a:t>
            </a:r>
            <a:r>
              <a:rPr lang="zh-TW" altLang="en-US" dirty="0">
                <a:latin typeface="微軟正黑體" panose="020B0604030504040204" pitchFamily="34" charset="-120"/>
                <a:ea typeface="微軟正黑體" panose="020B0604030504040204" pitchFamily="34" charset="-120"/>
              </a:rPr>
              <a:t> 學號</a:t>
            </a:r>
            <a:r>
              <a:rPr lang="en-US" altLang="zh-TW" dirty="0">
                <a:latin typeface="微軟正黑體" panose="020B0604030504040204" pitchFamily="34" charset="-120"/>
                <a:ea typeface="微軟正黑體" panose="020B0604030504040204" pitchFamily="34" charset="-120"/>
              </a:rPr>
              <a:t>,  “Time”: “</a:t>
            </a:r>
            <a:r>
              <a:rPr lang="zh-TW" altLang="en-US" dirty="0">
                <a:latin typeface="微軟正黑體" panose="020B0604030504040204" pitchFamily="34" charset="-120"/>
                <a:ea typeface="微軟正黑體" panose="020B0604030504040204" pitchFamily="34" charset="-120"/>
              </a:rPr>
              <a:t>年</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西元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月</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日 時</a:t>
            </a:r>
            <a:r>
              <a:rPr lang="en-US" altLang="zh-TW" dirty="0">
                <a:latin typeface="微軟正黑體" panose="020B0604030504040204" pitchFamily="34" charset="-120"/>
                <a:ea typeface="微軟正黑體" panose="020B0604030504040204" pitchFamily="34" charset="-120"/>
              </a:rPr>
              <a:t>(24</a:t>
            </a:r>
            <a:r>
              <a:rPr lang="zh-TW" altLang="en-US" dirty="0">
                <a:latin typeface="微軟正黑體" panose="020B0604030504040204" pitchFamily="34" charset="-120"/>
                <a:ea typeface="微軟正黑體" panose="020B0604030504040204" pitchFamily="34" charset="-120"/>
              </a:rPr>
              <a:t>小時制</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分</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秒</a:t>
            </a:r>
            <a:r>
              <a:rPr lang="en-US" altLang="zh-TW" dirty="0">
                <a:latin typeface="微軟正黑體" panose="020B0604030504040204" pitchFamily="34" charset="-120"/>
                <a:ea typeface="微軟正黑體" panose="020B0604030504040204" pitchFamily="34" charset="-120"/>
              </a:rPr>
              <a:t>”, </a:t>
            </a:r>
          </a:p>
          <a:p>
            <a:pPr>
              <a:lnSpc>
                <a:spcPct val="150000"/>
              </a:lnSpc>
            </a:pPr>
            <a:r>
              <a:rPr lang="en-US" altLang="zh-TW" dirty="0">
                <a:latin typeface="微軟正黑體" panose="020B0604030504040204" pitchFamily="34" charset="-120"/>
                <a:ea typeface="微軟正黑體" panose="020B0604030504040204" pitchFamily="34" charset="-120"/>
              </a:rPr>
              <a:t>		“information”:</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你所提供給使用者的資訊</a:t>
            </a:r>
            <a:r>
              <a:rPr lang="en-US" altLang="zh-TW" dirty="0">
                <a:latin typeface="微軟正黑體" panose="020B0604030504040204" pitchFamily="34" charset="-120"/>
                <a:ea typeface="微軟正黑體" panose="020B0604030504040204" pitchFamily="34" charset="-120"/>
              </a:rPr>
              <a:t>”}</a:t>
            </a:r>
          </a:p>
          <a:p>
            <a:pPr>
              <a:lnSpc>
                <a:spcPct val="150000"/>
              </a:lnSpc>
            </a:pPr>
            <a:endParaRPr lang="en-US" altLang="zh-TW" dirty="0">
              <a:latin typeface="微軟正黑體" panose="020B0604030504040204" pitchFamily="34" charset="-120"/>
              <a:ea typeface="微軟正黑體" panose="020B0604030504040204" pitchFamily="34" charset="-120"/>
            </a:endParaRPr>
          </a:p>
          <a:p>
            <a:pPr marL="342900" indent="-342900">
              <a:lnSpc>
                <a:spcPct val="150000"/>
              </a:lnSpc>
              <a:buAutoNum type="arabicPeriod" startAt="2"/>
            </a:pPr>
            <a:r>
              <a:rPr lang="en-US" altLang="zh-TW" dirty="0" err="1">
                <a:latin typeface="微軟正黑體" panose="020B0604030504040204" pitchFamily="34" charset="-120"/>
                <a:ea typeface="微軟正黑體" panose="020B0604030504040204" pitchFamily="34" charset="-120"/>
              </a:rPr>
              <a:t>ImageZMQ</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當下的監控影像</a:t>
            </a:r>
            <a:endParaRPr lang="en-US" altLang="zh-TW" dirty="0">
              <a:latin typeface="微軟正黑體" panose="020B0604030504040204" pitchFamily="34" charset="-120"/>
              <a:ea typeface="微軟正黑體" panose="020B0604030504040204" pitchFamily="34" charset="-120"/>
            </a:endParaRPr>
          </a:p>
          <a:p>
            <a:pPr>
              <a:lnSpc>
                <a:spcPct val="150000"/>
              </a:lnSpc>
            </a:pPr>
            <a:r>
              <a:rPr lang="en-US" altLang="zh-TW" dirty="0">
                <a:latin typeface="微軟正黑體" panose="020B0604030504040204" pitchFamily="34" charset="-120"/>
                <a:ea typeface="微軟正黑體" panose="020B0604030504040204" pitchFamily="34" charset="-120"/>
              </a:rPr>
              <a:t>	Name:</a:t>
            </a:r>
            <a:r>
              <a:rPr lang="zh-TW" altLang="en-US" dirty="0">
                <a:latin typeface="微軟正黑體" panose="020B0604030504040204" pitchFamily="34" charset="-120"/>
                <a:ea typeface="微軟正黑體" panose="020B0604030504040204" pitchFamily="34" charset="-120"/>
              </a:rPr>
              <a:t> 學號</a:t>
            </a:r>
            <a:r>
              <a:rPr lang="en-US" altLang="zh-TW" dirty="0">
                <a:latin typeface="微軟正黑體" panose="020B0604030504040204" pitchFamily="34" charset="-120"/>
                <a:ea typeface="微軟正黑體" panose="020B0604030504040204" pitchFamily="34" charset="-120"/>
              </a:rPr>
              <a:t>_</a:t>
            </a:r>
            <a:r>
              <a:rPr lang="zh-TW" altLang="en-US" dirty="0">
                <a:latin typeface="微軟正黑體" panose="020B0604030504040204" pitchFamily="34" charset="-120"/>
                <a:ea typeface="微軟正黑體" panose="020B0604030504040204" pitchFamily="34" charset="-120"/>
              </a:rPr>
              <a:t>時間</a:t>
            </a:r>
          </a:p>
        </p:txBody>
      </p:sp>
    </p:spTree>
    <p:extLst>
      <p:ext uri="{BB962C8B-B14F-4D97-AF65-F5344CB8AC3E}">
        <p14:creationId xmlns:p14="http://schemas.microsoft.com/office/powerpoint/2010/main" val="36836898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516</Words>
  <Application>Microsoft Office PowerPoint</Application>
  <PresentationFormat>寬螢幕</PresentationFormat>
  <Paragraphs>69</Paragraphs>
  <Slides>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9</vt:i4>
      </vt:variant>
    </vt:vector>
  </HeadingPairs>
  <TitlesOfParts>
    <vt:vector size="17" baseType="lpstr">
      <vt:lpstr>Klee One</vt:lpstr>
      <vt:lpstr>Klee One SemiBold</vt:lpstr>
      <vt:lpstr>微軟正黑體</vt:lpstr>
      <vt:lpstr>新細明體</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peete</dc:creator>
  <cp:lastModifiedBy>peete</cp:lastModifiedBy>
  <cp:revision>180</cp:revision>
  <dcterms:created xsi:type="dcterms:W3CDTF">2022-08-08T07:02:31Z</dcterms:created>
  <dcterms:modified xsi:type="dcterms:W3CDTF">2022-09-01T01:43:03Z</dcterms:modified>
</cp:coreProperties>
</file>