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637" y="-257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21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54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2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90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1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2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3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27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7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201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201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94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45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18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055" indent="0">
              <a:buNone/>
              <a:defRPr sz="9000"/>
            </a:lvl2pPr>
            <a:lvl3pPr marL="2952110" indent="0">
              <a:buNone/>
              <a:defRPr sz="7700"/>
            </a:lvl3pPr>
            <a:lvl4pPr marL="4428169" indent="0">
              <a:buNone/>
              <a:defRPr sz="6500"/>
            </a:lvl4pPr>
            <a:lvl5pPr marL="5904224" indent="0">
              <a:buNone/>
              <a:defRPr sz="6500"/>
            </a:lvl5pPr>
            <a:lvl6pPr marL="7380279" indent="0">
              <a:buNone/>
              <a:defRPr sz="6500"/>
            </a:lvl6pPr>
            <a:lvl7pPr marL="8856337" indent="0">
              <a:buNone/>
              <a:defRPr sz="6500"/>
            </a:lvl7pPr>
            <a:lvl8pPr marL="10332392" indent="0">
              <a:buNone/>
              <a:defRPr sz="6500"/>
            </a:lvl8pPr>
            <a:lvl9pPr marL="11808447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2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210" tIns="147606" rIns="295210" bIns="147606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D9F8-48BC-4269-B3B0-EBB7CDA7531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295211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41" indent="-1107041" algn="l" defTabSz="295211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92" indent="-922536" algn="l" defTabSz="295211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39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94" indent="-738029" algn="l" defTabSz="295211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253" indent="-738029" algn="l" defTabSz="295211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08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363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418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476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55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10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169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24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279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337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392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447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38157" y="738387"/>
            <a:ext cx="1557349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快到看不見車尾燈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707604" y="3186659"/>
            <a:ext cx="14034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姜奕廷、蔡予恩、陳柏霖、莊翔鈞</a:t>
            </a:r>
          </a:p>
        </p:txBody>
      </p:sp>
      <p:sp>
        <p:nvSpPr>
          <p:cNvPr id="6" name="矩形 5"/>
          <p:cNvSpPr/>
          <p:nvPr/>
        </p:nvSpPr>
        <p:spPr>
          <a:xfrm>
            <a:off x="706016" y="5224550"/>
            <a:ext cx="13266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6600" b="1" dirty="0">
                <a:latin typeface="標楷體" pitchFamily="65" charset="-120"/>
                <a:ea typeface="標楷體" pitchFamily="65" charset="-120"/>
              </a:rPr>
              <a:t>基本導航</a:t>
            </a:r>
            <a:endParaRPr lang="zh-TW" altLang="en-US" sz="66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173" y="10171435"/>
            <a:ext cx="13266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6600" b="1" dirty="0">
                <a:latin typeface="標楷體" pitchFamily="65" charset="-120"/>
                <a:ea typeface="標楷體" pitchFamily="65" charset="-120"/>
              </a:rPr>
              <a:t>水果搬運</a:t>
            </a:r>
          </a:p>
        </p:txBody>
      </p:sp>
      <p:sp>
        <p:nvSpPr>
          <p:cNvPr id="14" name="矩形 13"/>
          <p:cNvSpPr/>
          <p:nvPr/>
        </p:nvSpPr>
        <p:spPr>
          <a:xfrm>
            <a:off x="695173" y="15067979"/>
            <a:ext cx="13266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6600" b="1" dirty="0">
                <a:latin typeface="標楷體" pitchFamily="65" charset="-120"/>
                <a:ea typeface="標楷體" pitchFamily="65" charset="-120"/>
              </a:rPr>
              <a:t>蔬菜搬運</a:t>
            </a:r>
          </a:p>
        </p:txBody>
      </p:sp>
      <p:sp>
        <p:nvSpPr>
          <p:cNvPr id="15" name="矩形 14"/>
          <p:cNvSpPr/>
          <p:nvPr/>
        </p:nvSpPr>
        <p:spPr>
          <a:xfrm>
            <a:off x="684288" y="19943043"/>
            <a:ext cx="13266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6600" b="1" dirty="0">
                <a:latin typeface="標楷體" pitchFamily="65" charset="-120"/>
                <a:ea typeface="標楷體" pitchFamily="65" charset="-120"/>
              </a:rPr>
              <a:t>環境檢測</a:t>
            </a:r>
          </a:p>
        </p:txBody>
      </p:sp>
      <p:sp>
        <p:nvSpPr>
          <p:cNvPr id="16" name="矩形 15"/>
          <p:cNvSpPr/>
          <p:nvPr/>
        </p:nvSpPr>
        <p:spPr>
          <a:xfrm>
            <a:off x="684288" y="24839587"/>
            <a:ext cx="13266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6600" b="1" dirty="0">
                <a:latin typeface="標楷體" pitchFamily="65" charset="-120"/>
                <a:ea typeface="標楷體" pitchFamily="65" charset="-120"/>
              </a:rPr>
              <a:t>坡度能力</a:t>
            </a:r>
          </a:p>
        </p:txBody>
      </p:sp>
      <p:sp>
        <p:nvSpPr>
          <p:cNvPr id="18" name="矩形 17"/>
          <p:cNvSpPr/>
          <p:nvPr/>
        </p:nvSpPr>
        <p:spPr>
          <a:xfrm>
            <a:off x="2392734" y="5224550"/>
            <a:ext cx="18453794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423323" y="10192915"/>
            <a:ext cx="18423205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17255" y="15064027"/>
            <a:ext cx="18429273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495282" y="20008785"/>
            <a:ext cx="18394630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432784" y="24900950"/>
            <a:ext cx="18413744" cy="4311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451898" y="5262650"/>
            <a:ext cx="183946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策略分兩部分：避障尋路及箭頭判斷。避障尋路的部分藉由前方鏡頭捕捉到的畫面進行判斷，針對指定區域的畫面進行透視變換，再進一步分析障礙物的分布狀況，從而判斷左右馬達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PWM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調整的幅度；箭頭判斷的部分，利用捕捉畫面的輪廓，再藉由我們精心設計的評分系統對箭頭的各個特徵進行分析，從而辨識出箭頭及方向、由面積再推算出與箭頭之距離。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2451898" y="10231015"/>
            <a:ext cx="18394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在水果剛好出現在側邊相機影像的中間時控制車體停下，並以顏色判斷為哪種水果，用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燈顯示，待車體停下，控制裝有電磁鐵的機械手臂下降並黏取水果，再升起手臂。接著車體繼續前進，在側邊相機影像中出現對應顏色的水果籃後控制車體停下，降下機械手臂，並將電磁鐵斷電，把水果放入水果籃中。最後車體繼續前進，利用前方的超聲波感測器探測和擋板的距離，並在適當距離時控制車體停止。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495282" y="15086944"/>
            <a:ext cx="183946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在紅蘿蔔剛好出現在側邊相機影像的中間時控制車體停下，並控制裝有電磁鐵的機械手臂下降並黏取紅蘿蔔，再升起手臂。接著車體繼續前進，在側邊相機影像中出現對應顏色的蔬菜籃後控制車體停下，降下機械手臂，並將電磁鐵斷電，把紅蘿蔔放入蔬菜籃中。最後車體繼續前進，利用前方的超聲波感測器探測和擋板的距離，並在適當距離時控制車體停止。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495282" y="19979109"/>
            <a:ext cx="183946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測量深度方面使用了超聲波感應器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(SR04)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來量測深度，把深度顯示在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LCD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螢幕上；透過感測 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SR04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的數值判斷車子是否要停止 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(LED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燈顯示紅燈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。停止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秒之後，車子繼續前進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此時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燈亮綠燈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，量測車體前面的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SR04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判斷是否停下來去量測溫度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此時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亮黃燈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；量測溫度的感應器是使用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DHT11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sensor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，並顯示溫度到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LCD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螢幕上 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此時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亮綠燈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95282" y="25057249"/>
            <a:ext cx="18394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設計車體時選擇使用對爬坡有幫助的元素。比如選擇車子行走的馬達時，特別買高扭力低轉速的馬達；行走的機制上，選擇比較能適應地形行走的履帶車；在安排車體上的硬體位置時，平衡左右的重量，而車體前面的總重量比後面的高，使在爬坡的時候，前後產生的力矩能夠平衡。軟體則利用車體前面的 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SR04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來判斷車子跟終點的距離來停止車子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此時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燈亮紅燈，行進中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燈則亮綠燈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43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561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標楷體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ASUS</cp:lastModifiedBy>
  <cp:revision>25</cp:revision>
  <dcterms:created xsi:type="dcterms:W3CDTF">2021-10-11T20:43:48Z</dcterms:created>
  <dcterms:modified xsi:type="dcterms:W3CDTF">2021-10-12T17:40:16Z</dcterms:modified>
</cp:coreProperties>
</file>