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21386800" cy="30279975"/>
  <p:notesSz cx="6858000" cy="9144000"/>
  <p:defaultTextStyle>
    <a:defPPr>
      <a:defRPr lang="zh-TW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8" d="100"/>
          <a:sy n="18" d="100"/>
        </p:scale>
        <p:origin x="2650" y="154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04010" y="9406425"/>
            <a:ext cx="18178780" cy="649056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2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8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D9F8-48BC-4269-B3B0-EBB7CDA75317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2F5B-FC60-422E-B575-E7E3F78A61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21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D9F8-48BC-4269-B3B0-EBB7CDA75317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2F5B-FC60-422E-B575-E7E3F78A61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54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36264736" y="5355072"/>
            <a:ext cx="11254060" cy="11407560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02553" y="5355072"/>
            <a:ext cx="33405737" cy="11407560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D9F8-48BC-4269-B3B0-EBB7CDA75317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2F5B-FC60-422E-B575-E7E3F78A61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32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D9F8-48BC-4269-B3B0-EBB7CDA75317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2F5B-FC60-422E-B575-E7E3F78A61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90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89410" y="19457695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89410" y="12833952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05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11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16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22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27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33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239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84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D9F8-48BC-4269-B3B0-EBB7CDA75317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2F5B-FC60-422E-B575-E7E3F78A61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27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2554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188899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D9F8-48BC-4269-B3B0-EBB7CDA75317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2F5B-FC60-422E-B575-E7E3F78A61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70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055" indent="0">
              <a:buNone/>
              <a:defRPr sz="6500" b="1"/>
            </a:lvl2pPr>
            <a:lvl3pPr marL="2952110" indent="0">
              <a:buNone/>
              <a:defRPr sz="5800" b="1"/>
            </a:lvl3pPr>
            <a:lvl4pPr marL="4428169" indent="0">
              <a:buNone/>
              <a:defRPr sz="5200" b="1"/>
            </a:lvl4pPr>
            <a:lvl5pPr marL="5904224" indent="0">
              <a:buNone/>
              <a:defRPr sz="5200" b="1"/>
            </a:lvl5pPr>
            <a:lvl6pPr marL="7380279" indent="0">
              <a:buNone/>
              <a:defRPr sz="5200" b="1"/>
            </a:lvl6pPr>
            <a:lvl7pPr marL="8856337" indent="0">
              <a:buNone/>
              <a:defRPr sz="5200" b="1"/>
            </a:lvl7pPr>
            <a:lvl8pPr marL="10332392" indent="0">
              <a:buNone/>
              <a:defRPr sz="5200" b="1"/>
            </a:lvl8pPr>
            <a:lvl9pPr marL="11808447" indent="0">
              <a:buNone/>
              <a:defRPr sz="5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0864201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055" indent="0">
              <a:buNone/>
              <a:defRPr sz="6500" b="1"/>
            </a:lvl2pPr>
            <a:lvl3pPr marL="2952110" indent="0">
              <a:buNone/>
              <a:defRPr sz="5800" b="1"/>
            </a:lvl3pPr>
            <a:lvl4pPr marL="4428169" indent="0">
              <a:buNone/>
              <a:defRPr sz="5200" b="1"/>
            </a:lvl4pPr>
            <a:lvl5pPr marL="5904224" indent="0">
              <a:buNone/>
              <a:defRPr sz="5200" b="1"/>
            </a:lvl5pPr>
            <a:lvl6pPr marL="7380279" indent="0">
              <a:buNone/>
              <a:defRPr sz="5200" b="1"/>
            </a:lvl6pPr>
            <a:lvl7pPr marL="8856337" indent="0">
              <a:buNone/>
              <a:defRPr sz="5200" b="1"/>
            </a:lvl7pPr>
            <a:lvl8pPr marL="10332392" indent="0">
              <a:buNone/>
              <a:defRPr sz="5200" b="1"/>
            </a:lvl8pPr>
            <a:lvl9pPr marL="11808447" indent="0">
              <a:buNone/>
              <a:defRPr sz="5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0864201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D9F8-48BC-4269-B3B0-EBB7CDA75317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2F5B-FC60-422E-B575-E7E3F78A61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94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D9F8-48BC-4269-B3B0-EBB7CDA75317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2F5B-FC60-422E-B575-E7E3F78A61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57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D9F8-48BC-4269-B3B0-EBB7CDA75317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2F5B-FC60-422E-B575-E7E3F78A61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45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61645" y="1205598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055" indent="0">
              <a:buNone/>
              <a:defRPr sz="3900"/>
            </a:lvl2pPr>
            <a:lvl3pPr marL="2952110" indent="0">
              <a:buNone/>
              <a:defRPr sz="3200"/>
            </a:lvl3pPr>
            <a:lvl4pPr marL="4428169" indent="0">
              <a:buNone/>
              <a:defRPr sz="2900"/>
            </a:lvl4pPr>
            <a:lvl5pPr marL="5904224" indent="0">
              <a:buNone/>
              <a:defRPr sz="2900"/>
            </a:lvl5pPr>
            <a:lvl6pPr marL="7380279" indent="0">
              <a:buNone/>
              <a:defRPr sz="2900"/>
            </a:lvl6pPr>
            <a:lvl7pPr marL="8856337" indent="0">
              <a:buNone/>
              <a:defRPr sz="2900"/>
            </a:lvl7pPr>
            <a:lvl8pPr marL="10332392" indent="0">
              <a:buNone/>
              <a:defRPr sz="2900"/>
            </a:lvl8pPr>
            <a:lvl9pPr marL="11808447" indent="0">
              <a:buNone/>
              <a:defRPr sz="2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D9F8-48BC-4269-B3B0-EBB7CDA75317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2F5B-FC60-422E-B575-E7E3F78A61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18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055" indent="0">
              <a:buNone/>
              <a:defRPr sz="9000"/>
            </a:lvl2pPr>
            <a:lvl3pPr marL="2952110" indent="0">
              <a:buNone/>
              <a:defRPr sz="7700"/>
            </a:lvl3pPr>
            <a:lvl4pPr marL="4428169" indent="0">
              <a:buNone/>
              <a:defRPr sz="6500"/>
            </a:lvl4pPr>
            <a:lvl5pPr marL="5904224" indent="0">
              <a:buNone/>
              <a:defRPr sz="6500"/>
            </a:lvl5pPr>
            <a:lvl6pPr marL="7380279" indent="0">
              <a:buNone/>
              <a:defRPr sz="6500"/>
            </a:lvl6pPr>
            <a:lvl7pPr marL="8856337" indent="0">
              <a:buNone/>
              <a:defRPr sz="6500"/>
            </a:lvl7pPr>
            <a:lvl8pPr marL="10332392" indent="0">
              <a:buNone/>
              <a:defRPr sz="6500"/>
            </a:lvl8pPr>
            <a:lvl9pPr marL="11808447" indent="0">
              <a:buNone/>
              <a:defRPr sz="6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055" indent="0">
              <a:buNone/>
              <a:defRPr sz="3900"/>
            </a:lvl2pPr>
            <a:lvl3pPr marL="2952110" indent="0">
              <a:buNone/>
              <a:defRPr sz="3200"/>
            </a:lvl3pPr>
            <a:lvl4pPr marL="4428169" indent="0">
              <a:buNone/>
              <a:defRPr sz="2900"/>
            </a:lvl4pPr>
            <a:lvl5pPr marL="5904224" indent="0">
              <a:buNone/>
              <a:defRPr sz="2900"/>
            </a:lvl5pPr>
            <a:lvl6pPr marL="7380279" indent="0">
              <a:buNone/>
              <a:defRPr sz="2900"/>
            </a:lvl6pPr>
            <a:lvl7pPr marL="8856337" indent="0">
              <a:buNone/>
              <a:defRPr sz="2900"/>
            </a:lvl7pPr>
            <a:lvl8pPr marL="10332392" indent="0">
              <a:buNone/>
              <a:defRPr sz="2900"/>
            </a:lvl8pPr>
            <a:lvl9pPr marL="11808447" indent="0">
              <a:buNone/>
              <a:defRPr sz="2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D9F8-48BC-4269-B3B0-EBB7CDA75317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2F5B-FC60-422E-B575-E7E3F78A61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72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10" tIns="147606" rIns="295210" bIns="147606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340" y="7065334"/>
            <a:ext cx="19248120" cy="19983384"/>
          </a:xfrm>
          <a:prstGeom prst="rect">
            <a:avLst/>
          </a:prstGeom>
        </p:spPr>
        <p:txBody>
          <a:bodyPr vert="horz" lIns="295210" tIns="147606" rIns="295210" bIns="147606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210" tIns="147606" rIns="295210" bIns="14760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9D9F8-48BC-4269-B3B0-EBB7CDA75317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210" tIns="147606" rIns="295210" bIns="14760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210" tIns="147606" rIns="295210" bIns="14760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22F5B-FC60-422E-B575-E7E3F78A61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77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2952110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041" indent="-1107041" algn="l" defTabSz="2952110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592" indent="-922536" algn="l" defTabSz="2952110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139" indent="-738029" algn="l" defTabSz="295211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194" indent="-738029" algn="l" defTabSz="2952110" rtl="0" eaLnBrk="1" latinLnBrk="0" hangingPunct="1">
        <a:spcBef>
          <a:spcPct val="20000"/>
        </a:spcBef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253" indent="-738029" algn="l" defTabSz="2952110" rtl="0" eaLnBrk="1" latinLnBrk="0" hangingPunct="1">
        <a:spcBef>
          <a:spcPct val="20000"/>
        </a:spcBef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308" indent="-738029" algn="l" defTabSz="295211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363" indent="-738029" algn="l" defTabSz="295211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418" indent="-738029" algn="l" defTabSz="295211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476" indent="-738029" algn="l" defTabSz="295211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95211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55" algn="l" defTabSz="295211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10" algn="l" defTabSz="295211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169" algn="l" defTabSz="295211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24" algn="l" defTabSz="295211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279" algn="l" defTabSz="295211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337" algn="l" defTabSz="295211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392" algn="l" defTabSz="295211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447" algn="l" defTabSz="295211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785362" y="738387"/>
            <a:ext cx="787908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比賽隊名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169261" y="3186659"/>
            <a:ext cx="131112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7200" b="1" dirty="0">
                <a:latin typeface="微軟正黑體" pitchFamily="34" charset="-120"/>
                <a:ea typeface="微軟正黑體" pitchFamily="34" charset="-120"/>
              </a:rPr>
              <a:t>隊長姓名、組員姓名、組員姓名</a:t>
            </a:r>
          </a:p>
        </p:txBody>
      </p:sp>
      <p:sp>
        <p:nvSpPr>
          <p:cNvPr id="6" name="矩形 5"/>
          <p:cNvSpPr/>
          <p:nvPr/>
        </p:nvSpPr>
        <p:spPr>
          <a:xfrm>
            <a:off x="706016" y="5224550"/>
            <a:ext cx="1326678" cy="41549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zh-TW" sz="6600" b="1" dirty="0">
                <a:latin typeface="標楷體" pitchFamily="65" charset="-120"/>
                <a:ea typeface="標楷體" pitchFamily="65" charset="-120"/>
              </a:rPr>
              <a:t>基本導航</a:t>
            </a:r>
            <a:endParaRPr lang="zh-TW" altLang="en-US" sz="66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5173" y="10171435"/>
            <a:ext cx="1326678" cy="41549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6600" b="1" dirty="0">
                <a:latin typeface="標楷體" pitchFamily="65" charset="-120"/>
                <a:ea typeface="標楷體" pitchFamily="65" charset="-120"/>
              </a:rPr>
              <a:t>水果搬運</a:t>
            </a:r>
          </a:p>
        </p:txBody>
      </p:sp>
      <p:sp>
        <p:nvSpPr>
          <p:cNvPr id="14" name="矩形 13"/>
          <p:cNvSpPr/>
          <p:nvPr/>
        </p:nvSpPr>
        <p:spPr>
          <a:xfrm>
            <a:off x="695173" y="15067979"/>
            <a:ext cx="1326678" cy="41549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6600" b="1" dirty="0">
                <a:latin typeface="標楷體" pitchFamily="65" charset="-120"/>
                <a:ea typeface="標楷體" pitchFamily="65" charset="-120"/>
              </a:rPr>
              <a:t>蔬菜搬運</a:t>
            </a:r>
          </a:p>
        </p:txBody>
      </p:sp>
      <p:sp>
        <p:nvSpPr>
          <p:cNvPr id="15" name="矩形 14"/>
          <p:cNvSpPr/>
          <p:nvPr/>
        </p:nvSpPr>
        <p:spPr>
          <a:xfrm>
            <a:off x="684288" y="19943043"/>
            <a:ext cx="1326678" cy="41549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6600" b="1" dirty="0">
                <a:latin typeface="標楷體" pitchFamily="65" charset="-120"/>
                <a:ea typeface="標楷體" pitchFamily="65" charset="-120"/>
              </a:rPr>
              <a:t>環境檢測</a:t>
            </a:r>
          </a:p>
        </p:txBody>
      </p:sp>
      <p:sp>
        <p:nvSpPr>
          <p:cNvPr id="16" name="矩形 15"/>
          <p:cNvSpPr/>
          <p:nvPr/>
        </p:nvSpPr>
        <p:spPr>
          <a:xfrm>
            <a:off x="684288" y="24839587"/>
            <a:ext cx="1326678" cy="41549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6600" b="1" dirty="0">
                <a:latin typeface="標楷體" pitchFamily="65" charset="-120"/>
                <a:ea typeface="標楷體" pitchFamily="65" charset="-120"/>
              </a:rPr>
              <a:t>坡度能力</a:t>
            </a:r>
          </a:p>
        </p:txBody>
      </p:sp>
      <p:sp>
        <p:nvSpPr>
          <p:cNvPr id="18" name="矩形 17"/>
          <p:cNvSpPr/>
          <p:nvPr/>
        </p:nvSpPr>
        <p:spPr>
          <a:xfrm>
            <a:off x="2392734" y="5224550"/>
            <a:ext cx="18453794" cy="4154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423323" y="10192915"/>
            <a:ext cx="18423205" cy="4154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417255" y="15064027"/>
            <a:ext cx="18429273" cy="4154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2451898" y="19943043"/>
            <a:ext cx="18394630" cy="4154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2432784" y="24900950"/>
            <a:ext cx="18413744" cy="4154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2451898" y="5262650"/>
            <a:ext cx="183946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請說明該項包含：設計理念、所應用到之感測器、所使用到之技術、</a:t>
            </a:r>
            <a:r>
              <a:rPr lang="zh-TW" altLang="zh-TW" sz="4400" b="1" dirty="0">
                <a:latin typeface="微軟正黑體" pitchFamily="34" charset="-120"/>
                <a:ea typeface="微軟正黑體" pitchFamily="34" charset="-120"/>
              </a:rPr>
              <a:t>創意情節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等</a:t>
            </a: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</a:rPr>
              <a:t>【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限</a:t>
            </a: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</a:rPr>
              <a:t>180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字內</a:t>
            </a: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含標點符號</a:t>
            </a: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</a:rPr>
              <a:t>)】</a:t>
            </a:r>
            <a:endParaRPr lang="zh-TW" altLang="en-US" sz="4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451898" y="10231015"/>
            <a:ext cx="183946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請說明該項包含：設計理念、所應用到之感測器、所使用到之技術、</a:t>
            </a:r>
            <a:r>
              <a:rPr lang="zh-TW" altLang="zh-TW" sz="4400" b="1" dirty="0">
                <a:latin typeface="微軟正黑體" pitchFamily="34" charset="-120"/>
                <a:ea typeface="微軟正黑體" pitchFamily="34" charset="-120"/>
              </a:rPr>
              <a:t>創意情節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等</a:t>
            </a: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</a:rPr>
              <a:t>【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限</a:t>
            </a: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</a:rPr>
              <a:t>180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字內</a:t>
            </a: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含標點符號</a:t>
            </a: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</a:rPr>
              <a:t>)】</a:t>
            </a:r>
            <a:endParaRPr lang="zh-TW" altLang="en-US" sz="4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495282" y="15086944"/>
            <a:ext cx="183946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請說明該項包含：設計理念、所應用到之感測器、所使用到之技術、</a:t>
            </a:r>
            <a:r>
              <a:rPr lang="zh-TW" altLang="zh-TW" sz="4400" b="1" dirty="0">
                <a:latin typeface="微軟正黑體" pitchFamily="34" charset="-120"/>
                <a:ea typeface="微軟正黑體" pitchFamily="34" charset="-120"/>
              </a:rPr>
              <a:t>創意情節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等</a:t>
            </a: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</a:rPr>
              <a:t>【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限</a:t>
            </a: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</a:rPr>
              <a:t>180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字內</a:t>
            </a: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含標點符號</a:t>
            </a: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</a:rPr>
              <a:t>)】</a:t>
            </a:r>
            <a:endParaRPr lang="zh-TW" altLang="en-US" sz="4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2495282" y="19979109"/>
            <a:ext cx="183946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請說明該項包含：設計理念、所應用到之感測器、所使用到之技術、</a:t>
            </a:r>
            <a:r>
              <a:rPr lang="zh-TW" altLang="zh-TW" sz="4400" b="1" dirty="0">
                <a:latin typeface="微軟正黑體" pitchFamily="34" charset="-120"/>
                <a:ea typeface="微軟正黑體" pitchFamily="34" charset="-120"/>
              </a:rPr>
              <a:t>創意情節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等</a:t>
            </a: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</a:rPr>
              <a:t>【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限</a:t>
            </a: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</a:rPr>
              <a:t>180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字內</a:t>
            </a: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含標點符號</a:t>
            </a: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</a:rPr>
              <a:t>)】</a:t>
            </a:r>
            <a:endParaRPr lang="zh-TW" altLang="en-US" sz="4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2468934" y="24950588"/>
            <a:ext cx="183946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請說明該項目包含：設計理念、所應用到之行走</a:t>
            </a: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動力</a:t>
            </a: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系統、所使用到之技術、</a:t>
            </a:r>
            <a:r>
              <a:rPr lang="zh-TW" altLang="zh-TW" sz="4400" b="1" dirty="0">
                <a:latin typeface="微軟正黑體" pitchFamily="34" charset="-120"/>
                <a:ea typeface="微軟正黑體" pitchFamily="34" charset="-120"/>
              </a:rPr>
              <a:t>創意情節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等 </a:t>
            </a: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</a:rPr>
              <a:t>【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限</a:t>
            </a: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</a:rPr>
              <a:t>180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字內</a:t>
            </a: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含標點符號</a:t>
            </a: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</a:rPr>
              <a:t>)】</a:t>
            </a:r>
            <a:endParaRPr lang="zh-TW" altLang="en-US" sz="4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743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1329" y="0"/>
            <a:ext cx="19248120" cy="2466579"/>
          </a:xfrm>
        </p:spPr>
        <p:txBody>
          <a:bodyPr/>
          <a:lstStyle/>
          <a:p>
            <a:r>
              <a:rPr lang="zh-TW" altLang="en-US" dirty="0"/>
              <a:t>評分說明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638964"/>
              </p:ext>
            </p:extLst>
          </p:nvPr>
        </p:nvGraphicFramePr>
        <p:xfrm>
          <a:off x="823830" y="2466579"/>
          <a:ext cx="19514169" cy="1864539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4274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3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6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59669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8000" b="1" kern="100" dirty="0">
                          <a:effectLst/>
                          <a:latin typeface="Times New Roman"/>
                          <a:ea typeface="新細明體"/>
                        </a:rPr>
                        <a:t>田間機器人設計海報評分參考標準</a:t>
                      </a:r>
                      <a:endParaRPr lang="zh-TW" sz="7200" b="1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1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7200" b="1" kern="100">
                          <a:effectLst/>
                          <a:latin typeface="Times New Roman"/>
                          <a:ea typeface="新細明體"/>
                        </a:rPr>
                        <a:t>評分項目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7200" b="1" kern="100" dirty="0">
                          <a:effectLst/>
                          <a:latin typeface="Times New Roman"/>
                          <a:ea typeface="新細明體"/>
                        </a:rPr>
                        <a:t>評估內容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7200" b="1" kern="100">
                          <a:effectLst/>
                          <a:latin typeface="Times New Roman"/>
                          <a:ea typeface="新細明體"/>
                        </a:rPr>
                        <a:t>比例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3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7200" b="1" kern="100">
                          <a:effectLst/>
                          <a:latin typeface="Times New Roman"/>
                          <a:ea typeface="新細明體"/>
                        </a:rPr>
                        <a:t>主題意涵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7200" b="1" kern="100" dirty="0">
                          <a:effectLst/>
                          <a:latin typeface="Times New Roman"/>
                          <a:ea typeface="新細明體"/>
                        </a:rPr>
                        <a:t>主題明確，內容清晰完整，能迅速準確地傳訊息，令人一目了然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200" b="1" kern="100" dirty="0">
                          <a:effectLst/>
                          <a:latin typeface="Times New Roman"/>
                          <a:ea typeface="新細明體"/>
                        </a:rPr>
                        <a:t>25%</a:t>
                      </a:r>
                      <a:endParaRPr lang="zh-TW" sz="7200" b="1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3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7200" b="1" kern="100" dirty="0">
                          <a:effectLst/>
                          <a:latin typeface="Times New Roman"/>
                          <a:ea typeface="新細明體"/>
                        </a:rPr>
                        <a:t>設計理念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7200" b="1" kern="100" dirty="0">
                          <a:effectLst/>
                          <a:latin typeface="Times New Roman"/>
                          <a:ea typeface="新細明體"/>
                        </a:rPr>
                        <a:t>設計理念優秀，具有深度含意，發人深思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7200" b="1" kern="100" dirty="0">
                          <a:effectLst/>
                          <a:latin typeface="Times New Roman"/>
                          <a:ea typeface="+mn-ea"/>
                        </a:rPr>
                        <a:t>25%</a:t>
                      </a:r>
                      <a:endParaRPr lang="zh-TW" altLang="zh-TW" sz="7200" b="1" kern="100" dirty="0">
                        <a:effectLst/>
                        <a:latin typeface="Times New Roman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4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7200" b="1" kern="100" dirty="0">
                          <a:effectLst/>
                          <a:latin typeface="Times New Roman"/>
                          <a:ea typeface="新細明體"/>
                        </a:rPr>
                        <a:t>創意情節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7200" b="1" kern="100" dirty="0">
                          <a:effectLst/>
                          <a:latin typeface="Times New Roman"/>
                          <a:ea typeface="新細明體"/>
                        </a:rPr>
                        <a:t>表現新穎獨特，巧妙利用靈感表達主題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7200" b="1" kern="100" dirty="0">
                          <a:effectLst/>
                          <a:latin typeface="Times New Roman"/>
                          <a:ea typeface="+mn-ea"/>
                        </a:rPr>
                        <a:t>25%</a:t>
                      </a:r>
                      <a:endParaRPr lang="zh-TW" altLang="zh-TW" sz="7200" b="1" kern="100" dirty="0">
                        <a:effectLst/>
                        <a:latin typeface="Times New Roman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5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7200" b="1" kern="100" dirty="0">
                          <a:effectLst/>
                          <a:latin typeface="Times New Roman"/>
                          <a:ea typeface="新細明體"/>
                        </a:rPr>
                        <a:t>技術說明</a:t>
                      </a:r>
                      <a:endParaRPr lang="zh-TW" sz="7200" b="1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altLang="en-US" sz="7200" b="1" kern="100" dirty="0">
                          <a:effectLst/>
                          <a:latin typeface="Times New Roman"/>
                          <a:ea typeface="+mn-ea"/>
                        </a:rPr>
                        <a:t>所應用之技術說明，及其可使功能展現</a:t>
                      </a:r>
                      <a:endParaRPr lang="zh-TW" sz="7200" b="1" kern="100" dirty="0">
                        <a:effectLst/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7200" b="1" kern="100" dirty="0">
                          <a:effectLst/>
                          <a:latin typeface="Times New Roman"/>
                          <a:ea typeface="+mn-ea"/>
                        </a:rPr>
                        <a:t>25%</a:t>
                      </a:r>
                      <a:endParaRPr lang="zh-TW" altLang="zh-TW" sz="7200" b="1" kern="100" dirty="0">
                        <a:effectLst/>
                        <a:latin typeface="Times New Roman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標題 1"/>
          <p:cNvSpPr txBox="1">
            <a:spLocks/>
          </p:cNvSpPr>
          <p:nvPr/>
        </p:nvSpPr>
        <p:spPr>
          <a:xfrm>
            <a:off x="1" y="21858062"/>
            <a:ext cx="21161828" cy="8320011"/>
          </a:xfrm>
          <a:prstGeom prst="rect">
            <a:avLst/>
          </a:prstGeom>
        </p:spPr>
        <p:txBody>
          <a:bodyPr vert="horz" lIns="295210" tIns="147606" rIns="295210" bIns="147606" rtlCol="0" anchor="ctr">
            <a:normAutofit fontScale="40000" lnSpcReduction="20000"/>
          </a:bodyPr>
          <a:lstStyle>
            <a:lvl1pPr algn="ctr" defTabSz="2952110" rtl="0" eaLnBrk="1" latinLnBrk="0" hangingPunct="1">
              <a:spcBef>
                <a:spcPct val="0"/>
              </a:spcBef>
              <a:buNone/>
              <a:defRPr sz="14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spcBef>
                <a:spcPts val="2400"/>
              </a:spcBef>
              <a:buFont typeface="Arial" pitchFamily="34" charset="0"/>
              <a:buChar char="•"/>
            </a:pPr>
            <a:r>
              <a:rPr lang="zh-TW" altLang="en-US" sz="13900" dirty="0">
                <a:latin typeface="微軟正黑體" pitchFamily="34" charset="-120"/>
                <a:ea typeface="微軟正黑體" pitchFamily="34" charset="-120"/>
              </a:rPr>
              <a:t>請每隊參賽隊伍依海報範例製作</a:t>
            </a:r>
            <a:r>
              <a:rPr lang="en-US" altLang="zh-TW" sz="13900" dirty="0">
                <a:latin typeface="Microsoft YaHei"/>
                <a:ea typeface="Microsoft YaHei"/>
              </a:rPr>
              <a:t>【</a:t>
            </a:r>
            <a:r>
              <a:rPr lang="zh-TW" altLang="en-US" sz="13900" dirty="0">
                <a:latin typeface="微軟正黑體" pitchFamily="34" charset="-120"/>
                <a:ea typeface="微軟正黑體" pitchFamily="34" charset="-120"/>
              </a:rPr>
              <a:t>煩請依範例之字體</a:t>
            </a:r>
            <a:endParaRPr lang="en-US" altLang="zh-TW" sz="13900" dirty="0">
              <a:latin typeface="微軟正黑體" pitchFamily="34" charset="-120"/>
              <a:ea typeface="微軟正黑體" pitchFamily="34" charset="-120"/>
            </a:endParaRPr>
          </a:p>
          <a:p>
            <a:pPr algn="l">
              <a:spcBef>
                <a:spcPts val="2400"/>
              </a:spcBef>
            </a:pPr>
            <a:r>
              <a:rPr lang="zh-TW" altLang="en-US" sz="13900" dirty="0">
                <a:latin typeface="微軟正黑體" pitchFamily="34" charset="-120"/>
                <a:ea typeface="微軟正黑體" pitchFamily="34" charset="-120"/>
              </a:rPr>
              <a:t>      大小及限定字數填寫 </a:t>
            </a:r>
            <a:r>
              <a:rPr lang="en-US" altLang="zh-TW" sz="13900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3900" dirty="0">
                <a:latin typeface="微軟正黑體" pitchFamily="34" charset="-120"/>
                <a:ea typeface="微軟正黑體" pitchFamily="34" charset="-120"/>
              </a:rPr>
              <a:t>不須自行增加海報背景圖案</a:t>
            </a:r>
            <a:r>
              <a:rPr lang="en-US" altLang="zh-TW" sz="13900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en-US" altLang="zh-TW" sz="13900" dirty="0">
                <a:latin typeface="Microsoft YaHei"/>
                <a:ea typeface="Microsoft YaHei"/>
              </a:rPr>
              <a:t>】</a:t>
            </a:r>
            <a:r>
              <a:rPr lang="zh-TW" altLang="en-US" sz="13900" dirty="0"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sz="13900" dirty="0">
              <a:latin typeface="微軟正黑體" pitchFamily="34" charset="-120"/>
              <a:ea typeface="微軟正黑體" pitchFamily="34" charset="-120"/>
            </a:endParaRPr>
          </a:p>
          <a:p>
            <a:pPr algn="l">
              <a:spcBef>
                <a:spcPts val="2400"/>
              </a:spcBef>
            </a:pPr>
            <a:r>
              <a:rPr lang="zh-TW" altLang="en-US" sz="13900" dirty="0">
                <a:latin typeface="微軟正黑體" pitchFamily="34" charset="-120"/>
                <a:ea typeface="微軟正黑體" pitchFamily="34" charset="-120"/>
              </a:rPr>
              <a:t>      請提海報內容，以作為本次其他獎項評分之參考</a:t>
            </a:r>
            <a:endParaRPr lang="en-US" altLang="zh-TW" sz="13900" dirty="0">
              <a:latin typeface="微軟正黑體" pitchFamily="34" charset="-120"/>
              <a:ea typeface="微軟正黑體" pitchFamily="34" charset="-120"/>
            </a:endParaRPr>
          </a:p>
          <a:p>
            <a:pPr algn="l">
              <a:spcBef>
                <a:spcPts val="4200"/>
              </a:spcBef>
            </a:pPr>
            <a:r>
              <a:rPr lang="zh-TW" altLang="en-US" sz="13900" dirty="0">
                <a:latin typeface="微軟正黑體" pitchFamily="34" charset="-120"/>
                <a:ea typeface="微軟正黑體" pitchFamily="34" charset="-120"/>
                <a:sym typeface="Wingdings"/>
              </a:rPr>
              <a:t>  </a:t>
            </a:r>
            <a:r>
              <a:rPr lang="en-US" altLang="zh-TW" sz="13900" dirty="0">
                <a:latin typeface="微軟正黑體" pitchFamily="34" charset="-120"/>
                <a:ea typeface="微軟正黑體" pitchFamily="34" charset="-120"/>
                <a:sym typeface="Wingdings"/>
              </a:rPr>
              <a:t></a:t>
            </a:r>
            <a:r>
              <a:rPr lang="zh-TW" altLang="en-US" sz="13900" dirty="0">
                <a:latin typeface="微軟正黑體" pitchFamily="34" charset="-120"/>
                <a:ea typeface="微軟正黑體" pitchFamily="34" charset="-120"/>
                <a:sym typeface="Wingdings"/>
              </a:rPr>
              <a:t>獎項包含</a:t>
            </a:r>
            <a:r>
              <a:rPr lang="en-US" altLang="zh-TW" sz="13900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3900" dirty="0">
                <a:latin typeface="微軟正黑體" pitchFamily="34" charset="-120"/>
                <a:ea typeface="微軟正黑體" pitchFamily="34" charset="-120"/>
              </a:rPr>
              <a:t>獎金</a:t>
            </a:r>
            <a:r>
              <a:rPr lang="en-US" altLang="zh-TW" sz="13900" dirty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13900" dirty="0">
                <a:latin typeface="微軟正黑體" pitchFamily="34" charset="-120"/>
                <a:ea typeface="微軟正黑體" pitchFamily="34" charset="-120"/>
              </a:rPr>
              <a:t>禮卷</a:t>
            </a:r>
            <a:r>
              <a:rPr lang="en-US" altLang="zh-TW" sz="13900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3900" dirty="0">
                <a:latin typeface="微軟正黑體" pitchFamily="34" charset="-120"/>
                <a:ea typeface="微軟正黑體" pitchFamily="34" charset="-120"/>
                <a:sym typeface="Wingdings"/>
              </a:rPr>
              <a:t>：佳作、最佳技術、最佳創意、</a:t>
            </a:r>
            <a:endParaRPr lang="en-US" altLang="zh-TW" sz="13900" dirty="0">
              <a:latin typeface="微軟正黑體" pitchFamily="34" charset="-120"/>
              <a:ea typeface="微軟正黑體" pitchFamily="34" charset="-120"/>
              <a:sym typeface="Wingdings"/>
            </a:endParaRPr>
          </a:p>
          <a:p>
            <a:pPr algn="l">
              <a:spcBef>
                <a:spcPts val="1800"/>
              </a:spcBef>
            </a:pPr>
            <a:r>
              <a:rPr lang="zh-TW" altLang="en-US" sz="13900" dirty="0">
                <a:latin typeface="微軟正黑體" pitchFamily="34" charset="-120"/>
                <a:ea typeface="微軟正黑體" pitchFamily="34" charset="-120"/>
                <a:sym typeface="Wingdings"/>
              </a:rPr>
              <a:t>                                          最佳潛力、最佳設計、最佳人氣</a:t>
            </a:r>
            <a:endParaRPr lang="en-US" altLang="zh-TW" sz="13900" dirty="0">
              <a:latin typeface="微軟正黑體" pitchFamily="34" charset="-120"/>
              <a:ea typeface="微軟正黑體" pitchFamily="34" charset="-120"/>
            </a:endParaRPr>
          </a:p>
          <a:p>
            <a:pPr marL="1143000" indent="-1143000" algn="l">
              <a:spcBef>
                <a:spcPts val="5400"/>
              </a:spcBef>
              <a:buFont typeface="Arial" pitchFamily="34" charset="0"/>
              <a:buChar char="•"/>
            </a:pPr>
            <a:r>
              <a:rPr lang="zh-TW" altLang="en-US" sz="13900" dirty="0">
                <a:latin typeface="微軟正黑體" pitchFamily="34" charset="-120"/>
                <a:ea typeface="微軟正黑體" pitchFamily="34" charset="-120"/>
              </a:rPr>
              <a:t>請於</a:t>
            </a:r>
            <a:r>
              <a:rPr lang="en-US" altLang="zh-TW" sz="13900" dirty="0">
                <a:latin typeface="微軟正黑體" pitchFamily="34" charset="-120"/>
                <a:ea typeface="微軟正黑體" pitchFamily="34" charset="-120"/>
              </a:rPr>
              <a:t>10/17(</a:t>
            </a:r>
            <a:r>
              <a:rPr lang="zh-TW" altLang="en-US" sz="13900" dirty="0">
                <a:latin typeface="微軟正黑體" pitchFamily="34" charset="-120"/>
                <a:ea typeface="微軟正黑體" pitchFamily="34" charset="-120"/>
              </a:rPr>
              <a:t>日</a:t>
            </a:r>
            <a:r>
              <a:rPr lang="en-US" altLang="zh-TW" sz="13900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3900" dirty="0">
                <a:latin typeface="微軟正黑體" pitchFamily="34" charset="-120"/>
                <a:ea typeface="微軟正黑體" pitchFamily="34" charset="-120"/>
              </a:rPr>
              <a:t>前提供，未繳教者，視同放棄</a:t>
            </a:r>
            <a:endParaRPr lang="en-US" altLang="zh-TW" sz="13900" dirty="0">
              <a:latin typeface="微軟正黑體" pitchFamily="34" charset="-120"/>
              <a:ea typeface="微軟正黑體" pitchFamily="34" charset="-120"/>
            </a:endParaRPr>
          </a:p>
          <a:p>
            <a:pPr marL="1143000" indent="-1143000" algn="l">
              <a:spcBef>
                <a:spcPts val="4200"/>
              </a:spcBef>
              <a:buFont typeface="Arial" pitchFamily="34" charset="0"/>
              <a:buChar char="•"/>
            </a:pPr>
            <a:r>
              <a:rPr lang="zh-TW" altLang="en-US" sz="13900" dirty="0">
                <a:latin typeface="微軟正黑體" pitchFamily="34" charset="-120"/>
                <a:ea typeface="微軟正黑體" pitchFamily="34" charset="-120"/>
              </a:rPr>
              <a:t>填寫完畢後請</a:t>
            </a:r>
            <a:r>
              <a:rPr lang="en-US" altLang="zh-TW" sz="13900" dirty="0">
                <a:latin typeface="微軟正黑體" pitchFamily="34" charset="-120"/>
                <a:ea typeface="微軟正黑體" pitchFamily="34" charset="-120"/>
              </a:rPr>
              <a:t>E-mail</a:t>
            </a:r>
            <a:r>
              <a:rPr lang="zh-TW" altLang="en-US" sz="13900" dirty="0">
                <a:latin typeface="微軟正黑體" pitchFamily="34" charset="-120"/>
                <a:ea typeface="微軟正黑體" pitchFamily="34" charset="-120"/>
              </a:rPr>
              <a:t>至：</a:t>
            </a:r>
            <a:r>
              <a:rPr lang="en-US" altLang="zh-TW" sz="13900" dirty="0">
                <a:latin typeface="微軟正黑體" pitchFamily="34" charset="-120"/>
                <a:ea typeface="微軟正黑體" pitchFamily="34" charset="-120"/>
              </a:rPr>
              <a:t>bimechen@g4e.npust.edu.tw</a:t>
            </a:r>
          </a:p>
          <a:p>
            <a:pPr marL="1143000" indent="-1143000" algn="l">
              <a:buFont typeface="Arial" pitchFamily="34" charset="0"/>
              <a:buChar char="•"/>
            </a:pP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9647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382</Words>
  <Application>Microsoft Office PowerPoint</Application>
  <PresentationFormat>自訂</PresentationFormat>
  <Paragraphs>36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1" baseType="lpstr">
      <vt:lpstr>Microsoft YaHei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PowerPoint 簡報</vt:lpstr>
      <vt:lpstr>評分說明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</dc:creator>
  <cp:lastModifiedBy>ASUS</cp:lastModifiedBy>
  <cp:revision>11</cp:revision>
  <dcterms:created xsi:type="dcterms:W3CDTF">2021-10-11T20:43:48Z</dcterms:created>
  <dcterms:modified xsi:type="dcterms:W3CDTF">2021-10-12T02:00:48Z</dcterms:modified>
</cp:coreProperties>
</file>