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1" r:id="rId7"/>
    <p:sldId id="259" r:id="rId8"/>
    <p:sldId id="26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407C95-D21A-4DA0-9E84-1964E12C54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852" autoAdjust="0"/>
  </p:normalViewPr>
  <p:slideViewPr>
    <p:cSldViewPr snapToGrid="0">
      <p:cViewPr varScale="1">
        <p:scale>
          <a:sx n="43" d="100"/>
          <a:sy n="43" d="100"/>
        </p:scale>
        <p:origin x="1542" y="15"/>
      </p:cViewPr>
      <p:guideLst>
        <p:guide orient="horz" pos="2250"/>
        <p:guide pos="3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719138" y="1163638"/>
            <a:ext cx="5584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 name="Google Shape;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
        <p:cNvGrpSpPr/>
        <p:nvPr/>
      </p:nvGrpSpPr>
      <p:grpSpPr>
        <a:xfrm>
          <a:off x="0" y="0"/>
          <a:ext cx="0" cy="0"/>
          <a:chOff x="0" y="0"/>
          <a:chExt cx="0" cy="0"/>
        </a:xfrm>
      </p:grpSpPr>
      <p:sp>
        <p:nvSpPr>
          <p:cNvPr id="29" name="Google Shape;29;g1165f131b05_0_0:notes"/>
          <p:cNvSpPr>
            <a:spLocks noGrp="1" noRot="1" noChangeAspect="1"/>
          </p:cNvSpPr>
          <p:nvPr>
            <p:ph type="sldImg" idx="2"/>
          </p:nvPr>
        </p:nvSpPr>
        <p:spPr>
          <a:xfrm>
            <a:off x="719138" y="1163638"/>
            <a:ext cx="5584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g1165f131b0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In the recent two years, the covid-19 is spreading all over the world. </a:t>
            </a:r>
            <a:r>
              <a:rPr lang="en-US" dirty="0">
                <a:sym typeface="+mn-ea"/>
              </a:rPr>
              <a:t>Thus, some </a:t>
            </a:r>
            <a:r>
              <a:rPr lang="en-US" altLang="zh-CN" dirty="0">
                <a:sym typeface="+mn-ea"/>
              </a:rPr>
              <a:t>public place </a:t>
            </a:r>
            <a:r>
              <a:rPr lang="en-US" dirty="0">
                <a:sym typeface="+mn-ea"/>
              </a:rPr>
              <a:t>needs </a:t>
            </a:r>
            <a:r>
              <a:rPr lang="en-US" altLang="zh-CN" dirty="0">
                <a:sym typeface="+mn-ea"/>
              </a:rPr>
              <a:t>machines and algorithms </a:t>
            </a:r>
            <a:r>
              <a:rPr lang="en-US" dirty="0">
                <a:sym typeface="+mn-ea"/>
              </a:rPr>
              <a:t>to check if everyone wears mask properly. The dataset I choose is related to it.</a:t>
            </a:r>
            <a:endParaRPr lang="en-US" dirty="0">
              <a:sym typeface="+mn-ea"/>
            </a:endParaRPr>
          </a:p>
          <a:p>
            <a:pPr marL="0" lvl="0" indent="0" algn="l" rtl="0">
              <a:lnSpc>
                <a:spcPct val="100000"/>
              </a:lnSpc>
              <a:spcBef>
                <a:spcPts val="0"/>
              </a:spcBef>
              <a:spcAft>
                <a:spcPts val="0"/>
              </a:spcAft>
              <a:buSzPts val="1400"/>
              <a:buNone/>
            </a:pPr>
            <a:r>
              <a:rPr lang="en-US" dirty="0">
                <a:sym typeface="+mn-ea"/>
              </a:rPr>
              <a:t>The Face Mask Detection dataset contains 853 images belonging to the 3 classes(wear masks, not wear </a:t>
            </a:r>
            <a:r>
              <a:rPr lang="en-US" altLang="zh-CN" dirty="0">
                <a:sym typeface="+mn-ea"/>
              </a:rPr>
              <a:t>masks</a:t>
            </a:r>
            <a:r>
              <a:rPr lang="en-US" dirty="0">
                <a:sym typeface="+mn-ea"/>
              </a:rPr>
              <a:t>, wear masks improperly). </a:t>
            </a:r>
            <a:endParaRPr lang="en-US" dirty="0">
              <a:sym typeface="+mn-ea"/>
            </a:endParaRPr>
          </a:p>
          <a:p>
            <a:pPr marL="0" lvl="0" indent="0" algn="l" rtl="0">
              <a:lnSpc>
                <a:spcPct val="100000"/>
              </a:lnSpc>
              <a:spcBef>
                <a:spcPts val="0"/>
              </a:spcBef>
              <a:spcAft>
                <a:spcPts val="0"/>
              </a:spcAft>
              <a:buSzPts val="1400"/>
              <a:buNone/>
            </a:pPr>
            <a:r>
              <a:rPr lang="en-US" dirty="0">
                <a:sym typeface="+mn-ea"/>
              </a:rPr>
              <a:t>The </a:t>
            </a:r>
            <a:r>
              <a:rPr lang="en-US" altLang="zh-CN" dirty="0">
                <a:sym typeface="+mn-ea"/>
              </a:rPr>
              <a:t>face position</a:t>
            </a:r>
            <a:r>
              <a:rPr lang="en-US" dirty="0">
                <a:sym typeface="+mn-ea"/>
              </a:rPr>
              <a:t> information is recorded in the XML document. </a:t>
            </a:r>
            <a:endParaRPr lang="en-US" dirty="0">
              <a:sym typeface="+mn-ea"/>
            </a:endParaRPr>
          </a:p>
          <a:p>
            <a:pPr marL="0" lvl="0" indent="0" algn="l" rtl="0">
              <a:lnSpc>
                <a:spcPct val="100000"/>
              </a:lnSpc>
              <a:spcBef>
                <a:spcPts val="0"/>
              </a:spcBef>
              <a:spcAft>
                <a:spcPts val="0"/>
              </a:spcAft>
              <a:buSzPts val="1400"/>
              <a:buNone/>
            </a:pPr>
            <a:r>
              <a:rPr lang="en-US" dirty="0">
                <a:sym typeface="+mn-ea"/>
              </a:rPr>
              <a:t>Because one image may contain several faces, in my test , dataset is divided into (two thousound eight hundred and fifty )</a:t>
            </a:r>
            <a:r>
              <a:rPr lang="en-US" b="1" dirty="0">
                <a:sym typeface="+mn-ea"/>
              </a:rPr>
              <a:t>2850 images for training</a:t>
            </a:r>
            <a:r>
              <a:rPr lang="en-US" dirty="0">
                <a:sym typeface="+mn-ea"/>
              </a:rPr>
              <a:t> and (one thousand two hundred and twenty two)</a:t>
            </a:r>
            <a:r>
              <a:rPr lang="en-US" b="1" dirty="0">
                <a:sym typeface="+mn-ea"/>
              </a:rPr>
              <a:t>1222 images for testing</a:t>
            </a:r>
            <a:r>
              <a:rPr lang="en-US" dirty="0">
                <a:sym typeface="+mn-ea"/>
              </a:rPr>
              <a:t>. </a:t>
            </a:r>
            <a:endParaRPr lang="en-US" dirty="0"/>
          </a:p>
          <a:p>
            <a:pPr marL="0" lvl="0" indent="0" algn="l" rtl="0">
              <a:lnSpc>
                <a:spcPct val="100000"/>
              </a:lnSpc>
              <a:spcBef>
                <a:spcPts val="0"/>
              </a:spcBef>
              <a:spcAft>
                <a:spcPts val="0"/>
              </a:spcAft>
              <a:buSzPts val="1400"/>
              <a:buNone/>
            </a:pPr>
            <a:endParaRPr lang="en-US" dirty="0">
              <a:sym typeface="+mn-ea"/>
            </a:endParaRPr>
          </a:p>
          <a:p>
            <a:pPr marL="0" lvl="0" indent="0" algn="l" rtl="0">
              <a:lnSpc>
                <a:spcPct val="100000"/>
              </a:lnSpc>
              <a:spcBef>
                <a:spcPts val="0"/>
              </a:spcBef>
              <a:spcAft>
                <a:spcPts val="0"/>
              </a:spcAft>
              <a:buSzPts val="14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 name="Google Shape;31;g1165f131b0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
        <p:cNvGrpSpPr/>
        <p:nvPr/>
      </p:nvGrpSpPr>
      <p:grpSpPr>
        <a:xfrm>
          <a:off x="0" y="0"/>
          <a:ext cx="0" cy="0"/>
          <a:chOff x="0" y="0"/>
          <a:chExt cx="0" cy="0"/>
        </a:xfrm>
      </p:grpSpPr>
      <p:sp>
        <p:nvSpPr>
          <p:cNvPr id="36" name="Google Shape;36;g1165f131b05_0_13:notes"/>
          <p:cNvSpPr>
            <a:spLocks noGrp="1" noRot="1" noChangeAspect="1"/>
          </p:cNvSpPr>
          <p:nvPr>
            <p:ph type="sldImg" idx="2"/>
          </p:nvPr>
        </p:nvSpPr>
        <p:spPr>
          <a:xfrm>
            <a:off x="719138" y="1163638"/>
            <a:ext cx="5584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g1165f131b05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sym typeface="+mn-ea"/>
              </a:rPr>
              <a:t>AlexNet neural network model is a high-capacity model that consists of five convolutional layers and three fully connected layers. </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a:t>
            </a:r>
            <a:r>
              <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he first five were convolutional layers, some of them followed by max-pooling layers, and the last three were fully connected layers</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which can be used for image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classification.It</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also uses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ReLU</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activation function to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achive</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faster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speed.</a:t>
            </a:r>
            <a:r>
              <a:rPr lang="en-US" dirty="0" err="1">
                <a:latin typeface="Times New Roman" panose="02020603050405020304" pitchFamily="18" charset="0"/>
                <a:cs typeface="Times New Roman" panose="02020603050405020304" pitchFamily="18" charset="0"/>
                <a:sym typeface="+mn-ea"/>
              </a:rPr>
              <a:t>Each</a:t>
            </a:r>
            <a:r>
              <a:rPr lang="en-US" dirty="0">
                <a:latin typeface="Times New Roman" panose="02020603050405020304" pitchFamily="18" charset="0"/>
                <a:cs typeface="Times New Roman" panose="02020603050405020304" pitchFamily="18" charset="0"/>
                <a:sym typeface="+mn-ea"/>
              </a:rPr>
              <a:t> convolutional layer consists of convolutional filters and a nonlinear activation function ReLU. ReLU’s advantage is that it saves more time than tanh.</a:t>
            </a: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ResNet</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uses a new structure called skip connections, a technology which skips training from a few layers and connects directly to the output to solve the degradation problem. So the model uses several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ResNet</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blocks in deep neural architectures. Below is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ResNet</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structure.</a:t>
            </a: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There are two take ways from residential blocks: 1. Adding new layers would not hurt the model’s performance as regularization will skip over them if those layers were not useful. 2. If the new layers were useful, even with the presence of regularization, the weights or kernels of the layers will be non-zero and model performance could increase slightly.</a:t>
            </a:r>
            <a:r>
              <a:rPr lang="en-US" sz="1200" dirty="0">
                <a:latin typeface="Times New Roman" panose="02020603050405020304" pitchFamily="18" charset="0"/>
                <a:cs typeface="Times New Roman" panose="02020603050405020304" pitchFamily="18" charset="0"/>
              </a:rPr>
              <a:t> It has 2 residual blocks and one linear fully connected layers.</a:t>
            </a:r>
            <a:endParaRPr lang="en-US" sz="12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Google Shape;38;g1165f131b05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
        <p:cNvGrpSpPr/>
        <p:nvPr/>
      </p:nvGrpSpPr>
      <p:grpSpPr>
        <a:xfrm>
          <a:off x="0" y="0"/>
          <a:ext cx="0" cy="0"/>
          <a:chOff x="0" y="0"/>
          <a:chExt cx="0" cy="0"/>
        </a:xfrm>
      </p:grpSpPr>
      <p:sp>
        <p:nvSpPr>
          <p:cNvPr id="36" name="Google Shape;36;g1165f131b05_0_13:notes"/>
          <p:cNvSpPr>
            <a:spLocks noGrp="1" noRot="1" noChangeAspect="1"/>
          </p:cNvSpPr>
          <p:nvPr>
            <p:ph type="sldImg" idx="2"/>
          </p:nvPr>
        </p:nvSpPr>
        <p:spPr>
          <a:xfrm>
            <a:off x="719138" y="1163638"/>
            <a:ext cx="5584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g1165f131b05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Compared with common neural networks, </a:t>
            </a:r>
            <a:r>
              <a:rPr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MobileNet</a:t>
            </a:r>
            <a:r>
              <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V1 is a smal</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l </a:t>
            </a:r>
            <a:r>
              <a:rPr lang="en-US" dirty="0">
                <a:latin typeface="Times New Roman" panose="02020603050405020304" pitchFamily="18" charset="0"/>
                <a:cs typeface="Times New Roman" panose="02020603050405020304" pitchFamily="18" charset="0"/>
                <a:sym typeface="+mn-ea"/>
              </a:rPr>
              <a:t>model which has more use cases like mobile devices.It uses Depth wise Separable Convolution to build the model. The depthwise separable convolution deals the spatial and depth dimension which can effiectively reduce the computation complexity. With two hyperparameters, Width Multiplier α and Resolution Multiplier ρ, developers can choose the appropriate model based on their application and resource constraints.</a:t>
            </a: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sym typeface="+mn-ea"/>
              </a:rPr>
              <a:t>And then I want to discuss about New net which combines the MobileNet V1 and </a:t>
            </a:r>
            <a:r>
              <a:rPr lang="en-US" dirty="0" err="1">
                <a:latin typeface="Times New Roman" panose="02020603050405020304" pitchFamily="18" charset="0"/>
                <a:cs typeface="Times New Roman" panose="02020603050405020304" pitchFamily="18" charset="0"/>
                <a:sym typeface="+mn-ea"/>
              </a:rPr>
              <a:t>ResNet</a:t>
            </a:r>
            <a:endParaRPr lang="en-US" dirty="0">
              <a:latin typeface="Times New Roman" panose="02020603050405020304" pitchFamily="18" charset="0"/>
              <a:cs typeface="Times New Roman" panose="02020603050405020304" pitchFamily="18" charset="0"/>
              <a:sym typeface="+mn-e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sz="1200" dirty="0">
                <a:latin typeface="Times New Roman" panose="02020603050405020304" pitchFamily="18" charset="0"/>
                <a:cs typeface="Times New Roman" panose="02020603050405020304" pitchFamily="18" charset="0"/>
              </a:rPr>
              <a:t>Compared with </a:t>
            </a:r>
            <a:r>
              <a:rPr lang="en-US" sz="1200" dirty="0" err="1">
                <a:latin typeface="Times New Roman" panose="02020603050405020304" pitchFamily="18" charset="0"/>
                <a:cs typeface="Times New Roman" panose="02020603050405020304" pitchFamily="18" charset="0"/>
                <a:sym typeface="+mn-ea"/>
              </a:rPr>
              <a:t>MobileNet</a:t>
            </a:r>
            <a:r>
              <a:rPr lang="en-US" sz="1200" dirty="0">
                <a:latin typeface="Times New Roman" panose="02020603050405020304" pitchFamily="18" charset="0"/>
                <a:cs typeface="Times New Roman" panose="02020603050405020304" pitchFamily="18" charset="0"/>
                <a:sym typeface="+mn-ea"/>
              </a:rPr>
              <a:t> V1, I add the residual </a:t>
            </a:r>
            <a:r>
              <a:rPr lang="en-US" sz="1200" dirty="0">
                <a:latin typeface="Times New Roman" panose="02020603050405020304" pitchFamily="18" charset="0"/>
                <a:cs typeface="Times New Roman" panose="02020603050405020304" pitchFamily="18" charset="0"/>
              </a:rPr>
              <a:t>connection to reduce the degradation </a:t>
            </a:r>
            <a:r>
              <a:rPr lang="en-US" sz="1200" dirty="0" err="1">
                <a:latin typeface="Times New Roman" panose="02020603050405020304" pitchFamily="18" charset="0"/>
                <a:cs typeface="Times New Roman" panose="02020603050405020304" pitchFamily="18" charset="0"/>
              </a:rPr>
              <a:t>probelm</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achive</a:t>
            </a:r>
            <a:r>
              <a:rPr lang="en-US" sz="1200" dirty="0">
                <a:latin typeface="Times New Roman" panose="02020603050405020304" pitchFamily="18" charset="0"/>
                <a:cs typeface="Times New Roman" panose="02020603050405020304" pitchFamily="18" charset="0"/>
              </a:rPr>
              <a:t> better performance. It uses 6 residual blocks and in each block uses </a:t>
            </a:r>
            <a:r>
              <a:rPr lang="en-US" sz="1200" dirty="0" err="1">
                <a:latin typeface="Times New Roman" panose="02020603050405020304" pitchFamily="18" charset="0"/>
                <a:cs typeface="Times New Roman" panose="02020603050405020304" pitchFamily="18" charset="0"/>
              </a:rPr>
              <a:t>depthwise</a:t>
            </a:r>
            <a:r>
              <a:rPr lang="en-US" sz="1200" dirty="0">
                <a:latin typeface="Times New Roman" panose="02020603050405020304" pitchFamily="18" charset="0"/>
                <a:cs typeface="Times New Roman" panose="02020603050405020304" pitchFamily="18" charset="0"/>
              </a:rPr>
              <a:t> separable convolution to reduce complexity.</a:t>
            </a:r>
            <a:endParaRPr lang="en-US" sz="12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400"/>
              <a:buNone/>
            </a:pP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sym typeface="+mn-ea"/>
              </a:rPr>
              <a:t>As we can see in the image, it costs less space than MobileNetV1.</a:t>
            </a: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endParaRPr lang="en-US" dirty="0">
              <a:latin typeface="Times New Roman" panose="02020603050405020304" pitchFamily="18" charset="0"/>
              <a:cs typeface="Times New Roman" panose="02020603050405020304" pitchFamily="18" charset="0"/>
              <a:sym typeface="+mn-ea"/>
            </a:endParaRPr>
          </a:p>
        </p:txBody>
      </p:sp>
      <p:sp>
        <p:nvSpPr>
          <p:cNvPr id="38" name="Google Shape;38;g1165f131b05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g1165f131b05_0_23:notes"/>
          <p:cNvSpPr>
            <a:spLocks noGrp="1" noRot="1" noChangeAspect="1"/>
          </p:cNvSpPr>
          <p:nvPr>
            <p:ph type="sldImg" idx="2"/>
          </p:nvPr>
        </p:nvSpPr>
        <p:spPr>
          <a:xfrm>
            <a:off x="719138" y="1163638"/>
            <a:ext cx="5584825"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g1165f131b05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Here is the results of testing those four models on Face Mask Detection using </a:t>
            </a:r>
            <a:r>
              <a:rPr lang="en-US" sz="12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Pytorch</a:t>
            </a:r>
            <a:r>
              <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As we can see  the learning rate is set as 0.01 and the  </a:t>
            </a:r>
            <a:r>
              <a:rPr lang="en-US" dirty="0"/>
              <a:t>Activation Function is Adam because it can have better performance in tests. In the four models, </a:t>
            </a:r>
            <a:r>
              <a:rPr lang="en-US" dirty="0">
                <a:sym typeface="+mn-ea"/>
              </a:rPr>
              <a:t>Combined Net achieved higher accuracy ninety five percent and relatively shorter time than MobileNet V1 ,also it has smaller model size. </a:t>
            </a:r>
            <a:endParaRPr lang="en-US"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45;g1165f131b05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g1165f131b05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g1165f131b0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28600"/>
            <a:ext cx="10972800" cy="68514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2244"/>
              </a:buClr>
              <a:buSzPts val="4000"/>
              <a:buFont typeface="Arial" panose="020B0604020202020204"/>
              <a:buNone/>
              <a:defRPr>
                <a:solidFill>
                  <a:srgbClr val="00224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a:spLocks noGrp="1"/>
          </p:cNvSpPr>
          <p:nvPr>
            <p:ph type="body" idx="1"/>
          </p:nvPr>
        </p:nvSpPr>
        <p:spPr>
          <a:xfrm>
            <a:off x="609600" y="1218547"/>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rgbClr val="002244"/>
              </a:buClr>
              <a:buSzPts val="1800"/>
              <a:buChar char="•"/>
              <a:defRPr/>
            </a:lvl1pPr>
            <a:lvl2pPr marL="914400" lvl="1" indent="-342900" algn="l">
              <a:lnSpc>
                <a:spcPct val="100000"/>
              </a:lnSpc>
              <a:spcBef>
                <a:spcPts val="360"/>
              </a:spcBef>
              <a:spcAft>
                <a:spcPts val="0"/>
              </a:spcAft>
              <a:buClr>
                <a:srgbClr val="002244"/>
              </a:buClr>
              <a:buSzPts val="1800"/>
              <a:buChar char="–"/>
              <a:defRPr/>
            </a:lvl2pPr>
            <a:lvl3pPr marL="1371600" lvl="2" indent="-342900" algn="l">
              <a:lnSpc>
                <a:spcPct val="100000"/>
              </a:lnSpc>
              <a:spcBef>
                <a:spcPts val="360"/>
              </a:spcBef>
              <a:spcAft>
                <a:spcPts val="0"/>
              </a:spcAft>
              <a:buClr>
                <a:srgbClr val="002244"/>
              </a:buClr>
              <a:buSzPts val="1800"/>
              <a:buChar char="•"/>
              <a:defRPr/>
            </a:lvl3pPr>
            <a:lvl4pPr marL="1828800" lvl="3" indent="-342900" algn="l">
              <a:lnSpc>
                <a:spcPct val="100000"/>
              </a:lnSpc>
              <a:spcBef>
                <a:spcPts val="360"/>
              </a:spcBef>
              <a:spcAft>
                <a:spcPts val="0"/>
              </a:spcAft>
              <a:buClr>
                <a:srgbClr val="002244"/>
              </a:buClr>
              <a:buSzPts val="1800"/>
              <a:buChar char="–"/>
              <a:defRPr/>
            </a:lvl4pPr>
            <a:lvl5pPr marL="2286000" lvl="4" indent="-342900" algn="l">
              <a:lnSpc>
                <a:spcPct val="100000"/>
              </a:lnSpc>
              <a:spcBef>
                <a:spcPts val="360"/>
              </a:spcBef>
              <a:spcAft>
                <a:spcPts val="0"/>
              </a:spcAft>
              <a:buClr>
                <a:srgbClr val="002244"/>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09600" y="228600"/>
            <a:ext cx="10972800" cy="68514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224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28600"/>
            <a:ext cx="10972800" cy="685147"/>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002244"/>
              </a:buClr>
              <a:buSzPts val="4000"/>
              <a:buFont typeface="Arial" panose="020B0604020202020204"/>
              <a:buNone/>
              <a:defRPr sz="4000" b="1" i="0" u="none" strike="noStrike" cap="none">
                <a:solidFill>
                  <a:srgbClr val="002244"/>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609600" y="1218547"/>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rgbClr val="002244"/>
              </a:buClr>
              <a:buSzPts val="3200"/>
              <a:buFont typeface="Arial" panose="020B0604020202020204"/>
              <a:buChar char="•"/>
              <a:defRPr sz="3200" b="0" i="0" u="none" strike="noStrike" cap="none">
                <a:solidFill>
                  <a:srgbClr val="002244"/>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00000"/>
              </a:lnSpc>
              <a:spcBef>
                <a:spcPts val="560"/>
              </a:spcBef>
              <a:spcAft>
                <a:spcPts val="0"/>
              </a:spcAft>
              <a:buClr>
                <a:srgbClr val="002244"/>
              </a:buClr>
              <a:buSzPts val="2800"/>
              <a:buFont typeface="Arial" panose="020B0604020202020204"/>
              <a:buChar char="–"/>
              <a:defRPr sz="2800" b="0" i="0" u="none" strike="noStrike" cap="none">
                <a:solidFill>
                  <a:srgbClr val="002244"/>
                </a:solidFill>
                <a:latin typeface="Arial" panose="020B0604020202020204"/>
                <a:ea typeface="Arial" panose="020B0604020202020204"/>
                <a:cs typeface="Arial" panose="020B0604020202020204"/>
                <a:sym typeface="Arial" panose="020B0604020202020204"/>
              </a:defRPr>
            </a:lvl2pPr>
            <a:lvl3pPr marL="1371600" marR="0" lvl="2" indent="-381000" algn="l" rtl="0">
              <a:lnSpc>
                <a:spcPct val="100000"/>
              </a:lnSpc>
              <a:spcBef>
                <a:spcPts val="480"/>
              </a:spcBef>
              <a:spcAft>
                <a:spcPts val="0"/>
              </a:spcAft>
              <a:buClr>
                <a:srgbClr val="002244"/>
              </a:buClr>
              <a:buSzPts val="2400"/>
              <a:buFont typeface="Arial" panose="020B0604020202020204"/>
              <a:buChar char="•"/>
              <a:defRPr sz="2400" b="0" i="0" u="none" strike="noStrike" cap="none">
                <a:solidFill>
                  <a:srgbClr val="002244"/>
                </a:solidFill>
                <a:latin typeface="Arial" panose="020B0604020202020204"/>
                <a:ea typeface="Arial" panose="020B0604020202020204"/>
                <a:cs typeface="Arial" panose="020B0604020202020204"/>
                <a:sym typeface="Arial" panose="020B0604020202020204"/>
              </a:defRPr>
            </a:lvl3pPr>
            <a:lvl4pPr marL="1828800" marR="0" lvl="3" indent="-355600" algn="l" rtl="0">
              <a:lnSpc>
                <a:spcPct val="100000"/>
              </a:lnSpc>
              <a:spcBef>
                <a:spcPts val="400"/>
              </a:spcBef>
              <a:spcAft>
                <a:spcPts val="0"/>
              </a:spcAft>
              <a:buClr>
                <a:srgbClr val="002244"/>
              </a:buClr>
              <a:buSzPts val="2000"/>
              <a:buFont typeface="Arial" panose="020B0604020202020204"/>
              <a:buChar char="–"/>
              <a:defRPr sz="2000" b="0" i="0" u="none" strike="noStrike" cap="none">
                <a:solidFill>
                  <a:srgbClr val="002244"/>
                </a:solidFill>
                <a:latin typeface="Arial" panose="020B0604020202020204"/>
                <a:ea typeface="Arial" panose="020B0604020202020204"/>
                <a:cs typeface="Arial" panose="020B0604020202020204"/>
                <a:sym typeface="Arial" panose="020B0604020202020204"/>
              </a:defRPr>
            </a:lvl4pPr>
            <a:lvl5pPr marL="2286000" marR="0" lvl="4" indent="-355600" algn="l" rtl="0">
              <a:lnSpc>
                <a:spcPct val="100000"/>
              </a:lnSpc>
              <a:spcBef>
                <a:spcPts val="400"/>
              </a:spcBef>
              <a:spcAft>
                <a:spcPts val="0"/>
              </a:spcAft>
              <a:buClr>
                <a:srgbClr val="002244"/>
              </a:buClr>
              <a:buSzPts val="2000"/>
              <a:buFont typeface="Arial" panose="020B0604020202020204"/>
              <a:buChar char="»"/>
              <a:defRPr sz="2000" b="0" i="0" u="none" strike="noStrike" cap="none">
                <a:solidFill>
                  <a:srgbClr val="002244"/>
                </a:solidFill>
                <a:latin typeface="Arial" panose="020B0604020202020204"/>
                <a:ea typeface="Arial" panose="020B0604020202020204"/>
                <a:cs typeface="Arial" panose="020B0604020202020204"/>
                <a:sym typeface="Arial" panose="020B060402020202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pic>
        <p:nvPicPr>
          <p:cNvPr id="12" name="Google Shape;12;p1"/>
          <p:cNvPicPr preferRelativeResize="0"/>
          <p:nvPr/>
        </p:nvPicPr>
        <p:blipFill rotWithShape="1">
          <a:blip r:embed="rId4"/>
          <a:srcRect b="10562"/>
          <a:stretch>
            <a:fillRect/>
          </a:stretch>
        </p:blipFill>
        <p:spPr>
          <a:xfrm>
            <a:off x="0" y="6104935"/>
            <a:ext cx="12192000" cy="745498"/>
          </a:xfrm>
          <a:prstGeom prst="rect">
            <a:avLst/>
          </a:prstGeom>
          <a:noFill/>
          <a:ln>
            <a:noFill/>
          </a:ln>
        </p:spPr>
      </p:pic>
      <p:pic>
        <p:nvPicPr>
          <p:cNvPr id="13" name="Google Shape;13;p1"/>
          <p:cNvPicPr preferRelativeResize="0"/>
          <p:nvPr/>
        </p:nvPicPr>
        <p:blipFill rotWithShape="1">
          <a:blip r:embed="rId5"/>
          <a:srcRect/>
          <a:stretch>
            <a:fillRect/>
          </a:stretch>
        </p:blipFill>
        <p:spPr>
          <a:xfrm>
            <a:off x="199097" y="6223859"/>
            <a:ext cx="1327923" cy="595987"/>
          </a:xfrm>
          <a:prstGeom prst="rect">
            <a:avLst/>
          </a:prstGeom>
          <a:noFill/>
          <a:ln>
            <a:noFill/>
          </a:ln>
        </p:spPr>
      </p:pic>
      <p:pic>
        <p:nvPicPr>
          <p:cNvPr id="14" name="Google Shape;14;p1"/>
          <p:cNvPicPr preferRelativeResize="0"/>
          <p:nvPr/>
        </p:nvPicPr>
        <p:blipFill rotWithShape="1">
          <a:blip r:embed="rId6"/>
          <a:srcRect/>
          <a:stretch>
            <a:fillRect/>
          </a:stretch>
        </p:blipFill>
        <p:spPr>
          <a:xfrm>
            <a:off x="3054041" y="6104935"/>
            <a:ext cx="1978701" cy="880751"/>
          </a:xfrm>
          <a:prstGeom prst="rect">
            <a:avLst/>
          </a:prstGeom>
          <a:noFill/>
          <a:ln>
            <a:noFill/>
          </a:ln>
        </p:spPr>
      </p:pic>
      <p:sp>
        <p:nvSpPr>
          <p:cNvPr id="15" name="Google Shape;15;p1"/>
          <p:cNvSpPr txBox="1"/>
          <p:nvPr/>
        </p:nvSpPr>
        <p:spPr>
          <a:xfrm>
            <a:off x="10562590" y="6341745"/>
            <a:ext cx="1496060" cy="3670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fld>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/24</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txBox="1"/>
          <p:nvPr/>
        </p:nvSpPr>
        <p:spPr>
          <a:xfrm>
            <a:off x="533400" y="533400"/>
            <a:ext cx="11125200" cy="461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4800" b="1">
                <a:solidFill>
                  <a:schemeClr val="dk1"/>
                </a:solidFill>
              </a:rPr>
              <a:t>Face Mask Detection using Pytorch</a:t>
            </a:r>
            <a:endParaRPr lang="en-US" sz="4800" b="1">
              <a:solidFill>
                <a:schemeClr val="dk1"/>
              </a:solidFill>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dk1"/>
                </a:solidFill>
                <a:latin typeface="Arial" panose="020B0604020202020204"/>
                <a:ea typeface="Arial" panose="020B0604020202020204"/>
                <a:cs typeface="Arial" panose="020B0604020202020204"/>
                <a:sym typeface="Arial" panose="020B0604020202020204"/>
              </a:rPr>
              <a:t>EECS 220P</a:t>
            </a: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3000">
                <a:solidFill>
                  <a:schemeClr val="dk1"/>
                </a:solidFill>
              </a:rPr>
              <a:t>Runlongli</a:t>
            </a:r>
            <a:endParaRPr sz="3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dk1"/>
                </a:solidFill>
                <a:latin typeface="Arial" panose="020B0604020202020204"/>
                <a:ea typeface="Arial" panose="020B0604020202020204"/>
                <a:cs typeface="Arial" panose="020B0604020202020204"/>
                <a:sym typeface="Arial" panose="020B0604020202020204"/>
              </a:rPr>
              <a:t>Date: 2021/03/0</a:t>
            </a:r>
            <a:r>
              <a:rPr lang="en-US" sz="3600">
                <a:solidFill>
                  <a:schemeClr val="dk1"/>
                </a:solidFill>
              </a:rPr>
              <a:t>7</a:t>
            </a:r>
            <a:endParaRPr sz="3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6"/>
          <p:cNvSpPr txBox="1">
            <a:spLocks noGrp="1"/>
          </p:cNvSpPr>
          <p:nvPr>
            <p:ph type="title" idx="4294967295"/>
          </p:nvPr>
        </p:nvSpPr>
        <p:spPr>
          <a:xfrm>
            <a:off x="609600" y="228600"/>
            <a:ext cx="10972800" cy="685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2244"/>
              </a:buClr>
              <a:buSzPct val="111000"/>
              <a:buFont typeface="Arial" panose="020B0604020202020204"/>
              <a:buNone/>
            </a:pPr>
            <a:r>
              <a:rPr lang="en-US" dirty="0"/>
              <a:t>Dataset - Face Mask Detection </a:t>
            </a:r>
            <a:endParaRPr lang="en-US" dirty="0"/>
          </a:p>
        </p:txBody>
      </p:sp>
      <p:sp>
        <p:nvSpPr>
          <p:cNvPr id="34" name="Google Shape;34;p6"/>
          <p:cNvSpPr txBox="1"/>
          <p:nvPr/>
        </p:nvSpPr>
        <p:spPr>
          <a:xfrm>
            <a:off x="930158" y="1126406"/>
            <a:ext cx="9915581" cy="26468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	The COVID-19 epidemic is spreading all over the world during past two years. </a:t>
            </a:r>
            <a:endParaRPr lang="en-US" sz="2000" dirty="0"/>
          </a:p>
          <a:p>
            <a:pPr marL="0" lvl="0" indent="0" algn="l" rtl="0">
              <a:spcBef>
                <a:spcPts val="0"/>
              </a:spcBef>
              <a:spcAft>
                <a:spcPts val="0"/>
              </a:spcAft>
              <a:buNone/>
            </a:pPr>
            <a:r>
              <a:rPr lang="en-US" sz="2000" dirty="0"/>
              <a:t>Thus, some </a:t>
            </a:r>
            <a:r>
              <a:rPr lang="en-US" altLang="zh-CN" sz="2000" dirty="0"/>
              <a:t>public place </a:t>
            </a:r>
            <a:r>
              <a:rPr lang="en-US" sz="2000" dirty="0"/>
              <a:t>needs </a:t>
            </a:r>
            <a:r>
              <a:rPr lang="en-US" altLang="zh-CN" sz="2000" dirty="0"/>
              <a:t>machines and algorithms </a:t>
            </a:r>
            <a:r>
              <a:rPr lang="en-US" sz="2000" dirty="0"/>
              <a:t>to check if everyone wears mask properly. The Face Mask Detection dataset contains 853 images belonging to the 3 classes(wear masks, not wear </a:t>
            </a:r>
            <a:r>
              <a:rPr lang="en-US" altLang="zh-CN" sz="2000" dirty="0"/>
              <a:t>masks</a:t>
            </a:r>
            <a:r>
              <a:rPr lang="en-US" sz="2000" dirty="0"/>
              <a:t>, wear masks improperly). The </a:t>
            </a:r>
            <a:r>
              <a:rPr lang="en-US" altLang="zh-CN" sz="2000" dirty="0"/>
              <a:t>face position</a:t>
            </a:r>
            <a:r>
              <a:rPr lang="en-US" sz="2000" dirty="0"/>
              <a:t> information is recorded in the XML document. Because one image may contain several faces, in my test , dataset is divided into </a:t>
            </a:r>
            <a:r>
              <a:rPr lang="en-US" sz="2000" b="1" dirty="0"/>
              <a:t>2850 images for training</a:t>
            </a:r>
            <a:r>
              <a:rPr lang="en-US" sz="2000" dirty="0"/>
              <a:t> and </a:t>
            </a:r>
            <a:r>
              <a:rPr lang="en-US" sz="2000" b="1" dirty="0"/>
              <a:t>1222 images for testing</a:t>
            </a:r>
            <a:r>
              <a:rPr lang="en-US" sz="2000" dirty="0"/>
              <a:t>. </a:t>
            </a:r>
            <a:endParaRPr lang="en-US" sz="2000" dirty="0"/>
          </a:p>
          <a:p>
            <a:pPr marL="0" lvl="0" indent="0" algn="l" rtl="0">
              <a:spcBef>
                <a:spcPts val="0"/>
              </a:spcBef>
              <a:spcAft>
                <a:spcPts val="0"/>
              </a:spcAft>
              <a:buNone/>
            </a:pPr>
            <a:endParaRPr lang="en-US" sz="2000" dirty="0"/>
          </a:p>
        </p:txBody>
      </p:sp>
      <p:pic>
        <p:nvPicPr>
          <p:cNvPr id="4" name="图片 3" descr="穿着黑色衣服的小孩&#10;&#10;描述已自动生成"/>
          <p:cNvPicPr>
            <a:picLocks noChangeAspect="1"/>
          </p:cNvPicPr>
          <p:nvPr/>
        </p:nvPicPr>
        <p:blipFill rotWithShape="1">
          <a:blip r:embed="rId1">
            <a:extLst>
              <a:ext uri="{28A0092B-C50C-407E-A947-70E740481C1C}">
                <a14:useLocalDpi xmlns:a14="http://schemas.microsoft.com/office/drawing/2010/main" val="0"/>
              </a:ext>
            </a:extLst>
          </a:blip>
          <a:srcRect t="26575" b="18424"/>
          <a:stretch>
            <a:fillRect/>
          </a:stretch>
        </p:blipFill>
        <p:spPr bwMode="auto">
          <a:xfrm>
            <a:off x="1005354" y="3497580"/>
            <a:ext cx="2867025" cy="2095500"/>
          </a:xfrm>
          <a:prstGeom prst="rect">
            <a:avLst/>
          </a:prstGeom>
          <a:noFill/>
          <a:ln>
            <a:noFill/>
          </a:ln>
        </p:spPr>
      </p:pic>
      <p:pic>
        <p:nvPicPr>
          <p:cNvPr id="5" name="图片 4" descr="人们走在路上&#10;&#10;描述已自动生成"/>
          <p:cNvPicPr>
            <a:picLocks noChangeAspect="1"/>
          </p:cNvPicPr>
          <p:nvPr/>
        </p:nvPicPr>
        <p:blipFill rotWithShape="1">
          <a:blip r:embed="rId2">
            <a:extLst>
              <a:ext uri="{28A0092B-C50C-407E-A947-70E740481C1C}">
                <a14:useLocalDpi xmlns:a14="http://schemas.microsoft.com/office/drawing/2010/main" val="0"/>
              </a:ext>
            </a:extLst>
          </a:blip>
          <a:srcRect b="45000"/>
          <a:stretch>
            <a:fillRect/>
          </a:stretch>
        </p:blipFill>
        <p:spPr bwMode="auto">
          <a:xfrm>
            <a:off x="4622087" y="3497580"/>
            <a:ext cx="2543175" cy="2095500"/>
          </a:xfrm>
          <a:prstGeom prst="rect">
            <a:avLst/>
          </a:prstGeom>
          <a:noFill/>
          <a:ln>
            <a:noFill/>
          </a:ln>
        </p:spPr>
      </p:pic>
      <p:pic>
        <p:nvPicPr>
          <p:cNvPr id="7" name="图片 6" descr="穿绿色衣服的小孩&#10;&#10;中度可信度描述已自动生成"/>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4970" y="3497580"/>
            <a:ext cx="2930769" cy="2095500"/>
          </a:xfrm>
          <a:prstGeom prst="rect">
            <a:avLst/>
          </a:prstGeom>
          <a:noFill/>
          <a:ln>
            <a:noFill/>
          </a:ln>
        </p:spPr>
      </p:pic>
      <p:sp>
        <p:nvSpPr>
          <p:cNvPr id="9" name="文本框 8"/>
          <p:cNvSpPr txBox="1"/>
          <p:nvPr/>
        </p:nvSpPr>
        <p:spPr>
          <a:xfrm>
            <a:off x="8951167" y="5625582"/>
            <a:ext cx="6096000" cy="307777"/>
          </a:xfrm>
          <a:prstGeom prst="rect">
            <a:avLst/>
          </a:prstGeom>
          <a:noFill/>
        </p:spPr>
        <p:txBody>
          <a:bodyPr wrap="square">
            <a:spAutoFit/>
          </a:bodyPr>
          <a:lstStyle/>
          <a:p>
            <a:r>
              <a:rPr lang="en-US" sz="1400" dirty="0"/>
              <a:t>wear masks</a:t>
            </a:r>
            <a:endParaRPr lang="en-US" dirty="0"/>
          </a:p>
        </p:txBody>
      </p:sp>
      <p:sp>
        <p:nvSpPr>
          <p:cNvPr id="13" name="文本框 12"/>
          <p:cNvSpPr txBox="1"/>
          <p:nvPr/>
        </p:nvSpPr>
        <p:spPr>
          <a:xfrm>
            <a:off x="1772455" y="5617395"/>
            <a:ext cx="7524480" cy="307777"/>
          </a:xfrm>
          <a:prstGeom prst="rect">
            <a:avLst/>
          </a:prstGeom>
          <a:noFill/>
        </p:spPr>
        <p:txBody>
          <a:bodyPr wrap="square">
            <a:spAutoFit/>
          </a:bodyPr>
          <a:lstStyle/>
          <a:p>
            <a:r>
              <a:rPr lang="en-US" sz="1400" dirty="0"/>
              <a:t>not wear </a:t>
            </a:r>
            <a:r>
              <a:rPr lang="en-US" altLang="zh-CN" sz="1400" dirty="0"/>
              <a:t>masks</a:t>
            </a:r>
            <a:endParaRPr lang="en-US" dirty="0"/>
          </a:p>
        </p:txBody>
      </p:sp>
      <p:sp>
        <p:nvSpPr>
          <p:cNvPr id="15" name="文本框 14"/>
          <p:cNvSpPr txBox="1"/>
          <p:nvPr/>
        </p:nvSpPr>
        <p:spPr>
          <a:xfrm>
            <a:off x="4972855" y="5593080"/>
            <a:ext cx="7524480" cy="307777"/>
          </a:xfrm>
          <a:prstGeom prst="rect">
            <a:avLst/>
          </a:prstGeom>
          <a:noFill/>
        </p:spPr>
        <p:txBody>
          <a:bodyPr wrap="square">
            <a:spAutoFit/>
          </a:bodyPr>
          <a:lstStyle/>
          <a:p>
            <a:r>
              <a:rPr lang="en-US" sz="1400" dirty="0"/>
              <a:t>wear masks improperly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title" idx="4294967295"/>
          </p:nvPr>
        </p:nvSpPr>
        <p:spPr>
          <a:xfrm>
            <a:off x="609600" y="228600"/>
            <a:ext cx="10972800" cy="685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2244"/>
              </a:buClr>
              <a:buSzPct val="111000"/>
              <a:buFont typeface="Arial" panose="020B0604020202020204"/>
              <a:buNone/>
            </a:pPr>
            <a:r>
              <a:rPr lang="en-US" dirty="0"/>
              <a:t>Difference Between AlexNet &amp; ResNet</a:t>
            </a:r>
            <a:endParaRPr lang="en-US" dirty="0"/>
          </a:p>
        </p:txBody>
      </p:sp>
      <p:sp>
        <p:nvSpPr>
          <p:cNvPr id="41" name="Google Shape;41;p7"/>
          <p:cNvSpPr txBox="1"/>
          <p:nvPr/>
        </p:nvSpPr>
        <p:spPr>
          <a:xfrm>
            <a:off x="979725" y="1420575"/>
            <a:ext cx="4413369" cy="42562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AlexNet</a:t>
            </a: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dirty="0">
                <a:latin typeface="Times New Roman" panose="02020603050405020304" pitchFamily="18" charset="0"/>
                <a:cs typeface="Times New Roman" panose="02020603050405020304" pitchFamily="18" charset="0"/>
              </a:rPr>
              <a:t>    AlexNet neural network model is a high-capacity model that consists of five convolutional layers and three fully connected layers. The layer order is like </a:t>
            </a:r>
            <a:r>
              <a:rPr lang="en-US" altLang="zh-CN" sz="1800" dirty="0">
                <a:latin typeface="Times New Roman" panose="02020603050405020304" pitchFamily="18" charset="0"/>
                <a:cs typeface="Times New Roman" panose="02020603050405020304" pitchFamily="18" charset="0"/>
              </a:rPr>
              <a:t>below:</a:t>
            </a: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r>
              <a:rPr lang="x-non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 convolutional layer-pooling layer</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x-non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 convolutional layer </a:t>
            </a:r>
            <a:endParaRPr lang="en-US" sz="18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x-non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 convolutional layer-pooling layer</a:t>
            </a:r>
            <a:endParaRPr lang="en-US" sz="18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800"/>
              </a:spcAft>
            </a:pPr>
            <a:r>
              <a:rPr lang="x-non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 fully connected layers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lang="en-US" dirty="0"/>
          </a:p>
        </p:txBody>
      </p:sp>
      <p:sp>
        <p:nvSpPr>
          <p:cNvPr id="4" name="Google Shape;41;p7"/>
          <p:cNvSpPr txBox="1"/>
          <p:nvPr/>
        </p:nvSpPr>
        <p:spPr>
          <a:xfrm>
            <a:off x="5629480" y="1420574"/>
            <a:ext cx="4413369" cy="33557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ResNet</a:t>
            </a: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dirty="0">
                <a:latin typeface="Times New Roman" panose="02020603050405020304" pitchFamily="18" charset="0"/>
                <a:cs typeface="Times New Roman" panose="02020603050405020304" pitchFamily="18" charset="0"/>
              </a:rPr>
              <a:t>    ResNet use skip connections, a technology which skips training from a few layers and connects directly to the output to solve the degradation problem associated with deep neural architectures. It has 2 residual blocks and one linear fully connected layers.</a:t>
            </a: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lvl="0" indent="0" algn="l" rtl="0">
              <a:spcBef>
                <a:spcPts val="0"/>
              </a:spcBef>
              <a:spcAft>
                <a:spcPts val="0"/>
              </a:spcAft>
              <a:buNone/>
            </a:pPr>
            <a:endParaRPr lang="en-US" dirty="0"/>
          </a:p>
        </p:txBody>
      </p:sp>
      <p:pic>
        <p:nvPicPr>
          <p:cNvPr id="5" name="图片 4" descr="图示&#10;&#10;描述已自动生成"/>
          <p:cNvPicPr>
            <a:picLocks noChangeAspect="1"/>
          </p:cNvPicPr>
          <p:nvPr/>
        </p:nvPicPr>
        <p:blipFill>
          <a:blip r:embed="rId1"/>
          <a:stretch>
            <a:fillRect/>
          </a:stretch>
        </p:blipFill>
        <p:spPr>
          <a:xfrm>
            <a:off x="5791200" y="3606113"/>
            <a:ext cx="5486400" cy="11137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title" idx="4294967295"/>
          </p:nvPr>
        </p:nvSpPr>
        <p:spPr>
          <a:xfrm>
            <a:off x="609600" y="228600"/>
            <a:ext cx="10972800" cy="685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2244"/>
              </a:buClr>
              <a:buSzPct val="111000"/>
              <a:buFont typeface="Arial" panose="020B0604020202020204"/>
              <a:buNone/>
            </a:pPr>
            <a:r>
              <a:rPr lang="en-US" dirty="0"/>
              <a:t>Difference Between MobileNet V1 &amp; New Net</a:t>
            </a:r>
            <a:endParaRPr lang="en-US" dirty="0"/>
          </a:p>
        </p:txBody>
      </p:sp>
      <p:sp>
        <p:nvSpPr>
          <p:cNvPr id="41" name="Google Shape;41;p7"/>
          <p:cNvSpPr txBox="1"/>
          <p:nvPr/>
        </p:nvSpPr>
        <p:spPr>
          <a:xfrm>
            <a:off x="979725" y="1420575"/>
            <a:ext cx="4413369"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MobileNet V1 </a:t>
            </a: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Compared with common neural networks, MobileNet V1 is a small, low-latency, low-power model which has more use cases like mobile devices. It is a lightweight neural network based on pipeline structure, using Depth wise Separable Convolution to build the model. It has 13 </a:t>
            </a:r>
            <a:r>
              <a:rPr lang="en-US" sz="1800" dirty="0" err="1">
                <a:latin typeface="Times New Roman" panose="02020603050405020304" pitchFamily="18" charset="0"/>
                <a:cs typeface="Times New Roman" panose="02020603050405020304" pitchFamily="18" charset="0"/>
              </a:rPr>
              <a:t>depthwise</a:t>
            </a:r>
            <a:r>
              <a:rPr lang="en-US" sz="1800" dirty="0">
                <a:latin typeface="Times New Roman" panose="02020603050405020304" pitchFamily="18" charset="0"/>
                <a:cs typeface="Times New Roman" panose="02020603050405020304" pitchFamily="18" charset="0"/>
              </a:rPr>
              <a:t> Separable layers and one average pooling layer.</a:t>
            </a:r>
            <a:endParaRPr lang="en-US" dirty="0"/>
          </a:p>
        </p:txBody>
      </p:sp>
      <p:sp>
        <p:nvSpPr>
          <p:cNvPr id="4" name="Google Shape;41;p7"/>
          <p:cNvSpPr txBox="1"/>
          <p:nvPr/>
        </p:nvSpPr>
        <p:spPr>
          <a:xfrm>
            <a:off x="5629275" y="1420495"/>
            <a:ext cx="3895090" cy="2557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Combined </a:t>
            </a:r>
            <a:r>
              <a:rPr lang="en-US" altLang="zh-CN" sz="1800" dirty="0">
                <a:latin typeface="Times New Roman" panose="02020603050405020304" pitchFamily="18" charset="0"/>
                <a:cs typeface="Times New Roman" panose="02020603050405020304" pitchFamily="18" charset="0"/>
              </a:rPr>
              <a:t>Net</a:t>
            </a:r>
            <a:endParaRPr lang="en-US"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dirty="0">
                <a:latin typeface="Times New Roman" panose="02020603050405020304" pitchFamily="18" charset="0"/>
                <a:cs typeface="Times New Roman" panose="02020603050405020304" pitchFamily="18" charset="0"/>
              </a:rPr>
              <a:t>	Compared with </a:t>
            </a:r>
            <a:r>
              <a:rPr lang="en-US" sz="1800" dirty="0">
                <a:latin typeface="Times New Roman" panose="02020603050405020304" pitchFamily="18" charset="0"/>
                <a:cs typeface="Times New Roman" panose="02020603050405020304" pitchFamily="18" charset="0"/>
                <a:sym typeface="+mn-ea"/>
              </a:rPr>
              <a:t>MobileNet V1, I add the residual </a:t>
            </a:r>
            <a:r>
              <a:rPr lang="en-US" sz="1800" dirty="0">
                <a:latin typeface="Times New Roman" panose="02020603050405020304" pitchFamily="18" charset="0"/>
                <a:cs typeface="Times New Roman" panose="02020603050405020304" pitchFamily="18" charset="0"/>
              </a:rPr>
              <a:t>connection to reduce the degradation probelm and achive better performance. It uses 6 residual blocks, and each block uses depthwise separable convolution.</a:t>
            </a: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dirty="0"/>
          </a:p>
        </p:txBody>
      </p:sp>
      <p:pic>
        <p:nvPicPr>
          <p:cNvPr id="6" name="图片 5" descr="图示&#10;&#10;描述已自动生成"/>
          <p:cNvPicPr>
            <a:picLocks noChangeAspect="1"/>
          </p:cNvPicPr>
          <p:nvPr/>
        </p:nvPicPr>
        <p:blipFill>
          <a:blip r:embed="rId1"/>
          <a:stretch>
            <a:fillRect/>
          </a:stretch>
        </p:blipFill>
        <p:spPr>
          <a:xfrm>
            <a:off x="1605167" y="4098201"/>
            <a:ext cx="2413886" cy="1695448"/>
          </a:xfrm>
          <a:prstGeom prst="rect">
            <a:avLst/>
          </a:prstGeom>
        </p:spPr>
      </p:pic>
      <p:pic>
        <p:nvPicPr>
          <p:cNvPr id="2" name="Picture 1"/>
          <p:cNvPicPr>
            <a:picLocks noChangeAspect="1"/>
          </p:cNvPicPr>
          <p:nvPr/>
        </p:nvPicPr>
        <p:blipFill>
          <a:blip r:embed="rId2"/>
          <a:stretch>
            <a:fillRect/>
          </a:stretch>
        </p:blipFill>
        <p:spPr>
          <a:xfrm>
            <a:off x="6124575" y="4270375"/>
            <a:ext cx="2905125" cy="847725"/>
          </a:xfrm>
          <a:prstGeom prst="rect">
            <a:avLst/>
          </a:prstGeom>
        </p:spPr>
      </p:pic>
      <p:pic>
        <p:nvPicPr>
          <p:cNvPr id="5" name="Picture 4"/>
          <p:cNvPicPr>
            <a:picLocks noChangeAspect="1"/>
          </p:cNvPicPr>
          <p:nvPr/>
        </p:nvPicPr>
        <p:blipFill>
          <a:blip r:embed="rId3"/>
          <a:srcRect b="60267"/>
          <a:stretch>
            <a:fillRect/>
          </a:stretch>
        </p:blipFill>
        <p:spPr>
          <a:xfrm>
            <a:off x="9360535" y="1551305"/>
            <a:ext cx="1328420" cy="2719070"/>
          </a:xfrm>
          <a:prstGeom prst="rect">
            <a:avLst/>
          </a:prstGeom>
        </p:spPr>
      </p:pic>
      <p:pic>
        <p:nvPicPr>
          <p:cNvPr id="8" name="Picture 7"/>
          <p:cNvPicPr>
            <a:picLocks noChangeAspect="1"/>
          </p:cNvPicPr>
          <p:nvPr/>
        </p:nvPicPr>
        <p:blipFill>
          <a:blip r:embed="rId3"/>
          <a:srcRect t="65714"/>
          <a:stretch>
            <a:fillRect/>
          </a:stretch>
        </p:blipFill>
        <p:spPr>
          <a:xfrm>
            <a:off x="10863580" y="1551305"/>
            <a:ext cx="1328420" cy="2346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8"/>
          <p:cNvSpPr txBox="1">
            <a:spLocks noGrp="1"/>
          </p:cNvSpPr>
          <p:nvPr>
            <p:ph type="title" idx="4294967295"/>
          </p:nvPr>
        </p:nvSpPr>
        <p:spPr>
          <a:xfrm>
            <a:off x="609600" y="228600"/>
            <a:ext cx="10972800" cy="685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2244"/>
              </a:buClr>
              <a:buSzPct val="111000"/>
              <a:buFont typeface="Arial" panose="020B0604020202020204"/>
              <a:buNone/>
            </a:pPr>
            <a:r>
              <a:rPr lang="en-US"/>
              <a:t>Results</a:t>
            </a:r>
            <a:endParaRPr lang="en-US"/>
          </a:p>
        </p:txBody>
      </p:sp>
      <p:graphicFrame>
        <p:nvGraphicFramePr>
          <p:cNvPr id="48" name="Google Shape;48;p8"/>
          <p:cNvGraphicFramePr/>
          <p:nvPr/>
        </p:nvGraphicFramePr>
        <p:xfrm>
          <a:off x="952500" y="2476500"/>
          <a:ext cx="10287000" cy="2407770"/>
        </p:xfrm>
        <a:graphic>
          <a:graphicData uri="http://schemas.openxmlformats.org/drawingml/2006/table">
            <a:tbl>
              <a:tblPr>
                <a:noFill/>
                <a:tableStyleId>{6E407C95-D21A-4DA0-9E84-1964E12C5408}</a:tableStyleId>
              </a:tblPr>
              <a:tblGrid>
                <a:gridCol w="1285875"/>
                <a:gridCol w="1285875"/>
                <a:gridCol w="1285875"/>
                <a:gridCol w="1285875"/>
                <a:gridCol w="1285875"/>
                <a:gridCol w="1285875"/>
                <a:gridCol w="1285875"/>
                <a:gridCol w="1285875"/>
              </a:tblGrid>
              <a:tr h="381000">
                <a:tc>
                  <a:txBody>
                    <a:bodyPr/>
                    <a:lstStyle/>
                    <a:p>
                      <a:pPr marL="0" lvl="0" indent="0" algn="l" rtl="0">
                        <a:spcBef>
                          <a:spcPts val="0"/>
                        </a:spcBef>
                        <a:spcAft>
                          <a:spcPts val="0"/>
                        </a:spcAft>
                        <a:buNone/>
                      </a:pPr>
                      <a:r>
                        <a:rPr lang="en-US"/>
                        <a:t>Name-Model</a:t>
                      </a:r>
                      <a:endParaRPr lang="en-US"/>
                    </a:p>
                  </a:txBody>
                  <a:tcPr marL="91425" marR="91425" marT="91425" marB="91425"/>
                </a:tc>
                <a:tc>
                  <a:txBody>
                    <a:bodyPr/>
                    <a:lstStyle/>
                    <a:p>
                      <a:pPr marL="0" lvl="0" indent="0" algn="l" rtl="0">
                        <a:spcBef>
                          <a:spcPts val="0"/>
                        </a:spcBef>
                        <a:spcAft>
                          <a:spcPts val="0"/>
                        </a:spcAft>
                        <a:buNone/>
                      </a:pPr>
                      <a:r>
                        <a:rPr lang="en-US" dirty="0"/>
                        <a:t>LR</a:t>
                      </a:r>
                      <a:endParaRPr lang="en-US" dirty="0"/>
                    </a:p>
                  </a:txBody>
                  <a:tcPr marL="91425" marR="91425" marT="91425" marB="91425"/>
                </a:tc>
                <a:tc>
                  <a:txBody>
                    <a:bodyPr/>
                    <a:lstStyle/>
                    <a:p>
                      <a:pPr marL="0" lvl="0" indent="0" algn="l" rtl="0">
                        <a:spcBef>
                          <a:spcPts val="0"/>
                        </a:spcBef>
                        <a:spcAft>
                          <a:spcPts val="0"/>
                        </a:spcAft>
                        <a:buNone/>
                      </a:pPr>
                      <a:r>
                        <a:rPr lang="en-US" dirty="0"/>
                        <a:t>Activation Function</a:t>
                      </a:r>
                      <a:endParaRPr lang="en-US" dirty="0"/>
                    </a:p>
                  </a:txBody>
                  <a:tcPr marL="91425" marR="91425" marT="91425" marB="91425"/>
                </a:tc>
                <a:tc>
                  <a:txBody>
                    <a:bodyPr/>
                    <a:lstStyle/>
                    <a:p>
                      <a:pPr marL="0" lvl="0" indent="0" algn="l" rtl="0">
                        <a:spcBef>
                          <a:spcPts val="0"/>
                        </a:spcBef>
                        <a:spcAft>
                          <a:spcPts val="0"/>
                        </a:spcAft>
                        <a:buNone/>
                      </a:pPr>
                      <a:r>
                        <a:rPr lang="en-US"/>
                        <a:t>epoch </a:t>
                      </a:r>
                      <a:endParaRPr lang="en-US"/>
                    </a:p>
                  </a:txBody>
                  <a:tcPr marL="91425" marR="91425" marT="91425" marB="91425"/>
                </a:tc>
                <a:tc>
                  <a:txBody>
                    <a:bodyPr/>
                    <a:lstStyle/>
                    <a:p>
                      <a:pPr marL="0" lvl="0" indent="0" algn="l" rtl="0">
                        <a:spcBef>
                          <a:spcPts val="0"/>
                        </a:spcBef>
                        <a:spcAft>
                          <a:spcPts val="0"/>
                        </a:spcAft>
                        <a:buNone/>
                      </a:pPr>
                      <a:r>
                        <a:rPr lang="en-US"/>
                        <a:t>inference Time</a:t>
                      </a:r>
                      <a:endParaRPr lang="en-US"/>
                    </a:p>
                  </a:txBody>
                  <a:tcPr marL="91425" marR="91425" marT="91425" marB="91425"/>
                </a:tc>
                <a:tc>
                  <a:txBody>
                    <a:bodyPr/>
                    <a:lstStyle/>
                    <a:p>
                      <a:pPr marL="0" lvl="0" indent="0" algn="l" rtl="0">
                        <a:spcBef>
                          <a:spcPts val="0"/>
                        </a:spcBef>
                        <a:spcAft>
                          <a:spcPts val="0"/>
                        </a:spcAft>
                        <a:buNone/>
                      </a:pPr>
                      <a:r>
                        <a:rPr lang="en-US"/>
                        <a:t>Training Time</a:t>
                      </a:r>
                      <a:endParaRPr lang="en-US"/>
                    </a:p>
                    <a:p>
                      <a:pPr marL="0" lvl="0" indent="0" algn="l" rtl="0">
                        <a:spcBef>
                          <a:spcPts val="0"/>
                        </a:spcBef>
                        <a:spcAft>
                          <a:spcPts val="0"/>
                        </a:spcAft>
                        <a:buNone/>
                      </a:pPr>
                      <a:endParaRPr lang="en-US"/>
                    </a:p>
                  </a:txBody>
                  <a:tcPr marL="91425" marR="91425" marT="91425" marB="91425"/>
                </a:tc>
                <a:tc>
                  <a:txBody>
                    <a:bodyPr/>
                    <a:lstStyle/>
                    <a:p>
                      <a:pPr marL="0" lvl="0" indent="0" algn="l" rtl="0">
                        <a:spcBef>
                          <a:spcPts val="0"/>
                        </a:spcBef>
                        <a:spcAft>
                          <a:spcPts val="0"/>
                        </a:spcAft>
                        <a:buNone/>
                      </a:pPr>
                      <a:r>
                        <a:rPr lang="en-US"/>
                        <a:t>accuray </a:t>
                      </a:r>
                      <a:endParaRPr lang="en-US"/>
                    </a:p>
                  </a:txBody>
                  <a:tcPr marL="91425" marR="91425" marT="91425" marB="91425"/>
                </a:tc>
                <a:tc>
                  <a:txBody>
                    <a:bodyPr/>
                    <a:lstStyle/>
                    <a:p>
                      <a:pPr marL="0" lvl="0" indent="0" algn="l" rtl="0">
                        <a:spcBef>
                          <a:spcPts val="0"/>
                        </a:spcBef>
                        <a:spcAft>
                          <a:spcPts val="0"/>
                        </a:spcAft>
                        <a:buNone/>
                      </a:pPr>
                      <a:r>
                        <a:rPr lang="en-US"/>
                        <a:t>Model Size</a:t>
                      </a:r>
                      <a:endParaRPr lang="en-US"/>
                    </a:p>
                  </a:txBody>
                  <a:tcPr marL="91425" marR="91425" marT="91425" marB="91425"/>
                </a:tc>
              </a:tr>
              <a:tr h="381000">
                <a:tc>
                  <a:txBody>
                    <a:bodyPr/>
                    <a:lstStyle/>
                    <a:p>
                      <a:pPr marL="0" lvl="0" indent="0" algn="l" rtl="0">
                        <a:spcBef>
                          <a:spcPts val="0"/>
                        </a:spcBef>
                        <a:spcAft>
                          <a:spcPts val="0"/>
                        </a:spcAft>
                        <a:buNone/>
                      </a:pPr>
                      <a:r>
                        <a:rPr lang="en-US" dirty="0"/>
                        <a:t>AlexNet</a:t>
                      </a:r>
                      <a:endParaRPr lang="en-US" dirty="0"/>
                    </a:p>
                  </a:txBody>
                  <a:tcPr marL="91425" marR="91425" marT="91425" marB="91425"/>
                </a:tc>
                <a:tc>
                  <a:txBody>
                    <a:bodyPr/>
                    <a:lstStyle/>
                    <a:p>
                      <a:pPr marL="0" lvl="0" indent="0" algn="l" rtl="0">
                        <a:spcBef>
                          <a:spcPts val="0"/>
                        </a:spcBef>
                        <a:spcAft>
                          <a:spcPts val="0"/>
                        </a:spcAft>
                        <a:buNone/>
                      </a:pPr>
                      <a:r>
                        <a:rPr lang="en-US" dirty="0"/>
                        <a:t>0.01</a:t>
                      </a:r>
                      <a:endParaRPr dirty="0"/>
                    </a:p>
                  </a:txBody>
                  <a:tcPr marL="91425" marR="91425" marT="91425" marB="91425"/>
                </a:tc>
                <a:tc>
                  <a:txBody>
                    <a:bodyPr/>
                    <a:lstStyle/>
                    <a:p>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Adam</a:t>
                      </a:r>
                      <a:endPar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tc>
                <a:tc>
                  <a:txBody>
                    <a:bodyPr/>
                    <a:lstStyle/>
                    <a:p>
                      <a:pPr marL="0" lvl="0" indent="0" algn="l" rtl="0">
                        <a:spcBef>
                          <a:spcPts val="0"/>
                        </a:spcBef>
                        <a:spcAft>
                          <a:spcPts val="0"/>
                        </a:spcAft>
                        <a:buNone/>
                      </a:pPr>
                      <a:r>
                        <a:rPr lang="en-US" dirty="0"/>
                        <a:t>100</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20.67min</a:t>
                      </a:r>
                      <a:endParaRPr lang="en-US" dirty="0"/>
                    </a:p>
                  </a:txBody>
                  <a:tcPr marL="91425" marR="91425" marT="91425" marB="91425"/>
                </a:tc>
                <a:tc>
                  <a:txBody>
                    <a:bodyPr/>
                    <a:lstStyle/>
                    <a:p>
                      <a:pPr marL="0" lvl="0" indent="0" algn="l" rtl="0">
                        <a:spcBef>
                          <a:spcPts val="0"/>
                        </a:spcBef>
                        <a:spcAft>
                          <a:spcPts val="0"/>
                        </a:spcAft>
                        <a:buNone/>
                      </a:pPr>
                      <a:r>
                        <a:rPr lang="en-US" dirty="0"/>
                        <a:t>20.67min</a:t>
                      </a:r>
                      <a:endParaRPr dirty="0"/>
                    </a:p>
                  </a:txBody>
                  <a:tcPr marL="91425" marR="91425" marT="91425" marB="91425"/>
                </a:tc>
                <a:tc>
                  <a:txBody>
                    <a:bodyPr/>
                    <a:lstStyle/>
                    <a:p>
                      <a:pPr marL="0" lvl="0" indent="0" algn="l" rtl="0">
                        <a:spcBef>
                          <a:spcPts val="0"/>
                        </a:spcBef>
                        <a:spcAft>
                          <a:spcPts val="0"/>
                        </a:spcAft>
                        <a:buNone/>
                      </a:pPr>
                      <a:r>
                        <a:rPr lang="en-US" dirty="0"/>
                        <a:t>77.55%</a:t>
                      </a:r>
                      <a:endParaRPr dirty="0"/>
                    </a:p>
                  </a:txBody>
                  <a:tcPr marL="91425" marR="91425" marT="91425" marB="91425"/>
                </a:tc>
                <a:tc>
                  <a:txBody>
                    <a:bodyPr/>
                    <a:lstStyle/>
                    <a:p>
                      <a:pPr marL="0" lvl="0" indent="0" algn="l" rtl="0">
                        <a:spcBef>
                          <a:spcPts val="0"/>
                        </a:spcBef>
                        <a:spcAft>
                          <a:spcPts val="0"/>
                        </a:spcAft>
                        <a:buNone/>
                      </a:pPr>
                      <a:r>
                        <a:rPr lang="en-US" dirty="0"/>
                        <a:t>226.27MB</a:t>
                      </a:r>
                      <a:endParaRPr dirty="0"/>
                    </a:p>
                  </a:txBody>
                  <a:tcPr marL="91425" marR="91425" marT="91425" marB="91425"/>
                </a:tc>
              </a:tr>
              <a:tr h="381000">
                <a:tc>
                  <a:txBody>
                    <a:bodyPr/>
                    <a:lstStyle/>
                    <a:p>
                      <a:pPr marL="0" lvl="0" indent="0" algn="l" rtl="0">
                        <a:spcBef>
                          <a:spcPts val="0"/>
                        </a:spcBef>
                        <a:spcAft>
                          <a:spcPts val="0"/>
                        </a:spcAft>
                        <a:buNone/>
                      </a:pPr>
                      <a:r>
                        <a:rPr lang="en-US" dirty="0"/>
                        <a:t>ResNet</a:t>
                      </a:r>
                      <a:endParaRPr lang="en-US"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0.01</a:t>
                      </a:r>
                      <a:endParaRPr lang="en-US" dirty="0"/>
                    </a:p>
                  </a:txBody>
                  <a:tcPr marL="91425" marR="91425" marT="91425" marB="91425"/>
                </a:tc>
                <a:tc>
                  <a:txBody>
                    <a:bodyPr/>
                    <a:lstStyle/>
                    <a:p>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Adam</a:t>
                      </a:r>
                      <a:endPar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100</a:t>
                      </a:r>
                      <a:endParaRPr lang="en-US" dirty="0"/>
                    </a:p>
                  </a:txBody>
                  <a:tcPr marL="91425" marR="91425" marT="91425" marB="91425"/>
                </a:tc>
                <a:tc>
                  <a:txBody>
                    <a:bodyPr/>
                    <a:lstStyle/>
                    <a:p>
                      <a:pPr marL="0" lvl="0" indent="0" algn="l" rtl="0">
                        <a:spcBef>
                          <a:spcPts val="0"/>
                        </a:spcBef>
                        <a:spcAft>
                          <a:spcPts val="0"/>
                        </a:spcAft>
                        <a:buNone/>
                      </a:pPr>
                      <a:r>
                        <a:rPr lang="en-US" dirty="0"/>
                        <a:t>19.13min</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19.13min</a:t>
                      </a:r>
                      <a:endParaRPr lang="en-US" dirty="0"/>
                    </a:p>
                  </a:txBody>
                  <a:tcPr marL="91425" marR="91425" marT="91425" marB="91425"/>
                </a:tc>
                <a:tc>
                  <a:txBody>
                    <a:bodyPr/>
                    <a:lstStyle/>
                    <a:p>
                      <a:pPr marL="0" lvl="0" indent="0" algn="l" rtl="0">
                        <a:spcBef>
                          <a:spcPts val="0"/>
                        </a:spcBef>
                        <a:spcAft>
                          <a:spcPts val="0"/>
                        </a:spcAft>
                        <a:buNone/>
                      </a:pPr>
                      <a:r>
                        <a:rPr lang="en-US"/>
                        <a:t>93.50%</a:t>
                      </a:r>
                      <a:endParaRPr dirty="0"/>
                    </a:p>
                  </a:txBody>
                  <a:tcPr marL="91425" marR="91425" marT="91425" marB="91425"/>
                </a:tc>
                <a:tc>
                  <a:txBody>
                    <a:bodyPr/>
                    <a:lstStyle/>
                    <a:p>
                      <a:pPr marL="0" lvl="0" indent="0" algn="l" rtl="0">
                        <a:spcBef>
                          <a:spcPts val="0"/>
                        </a:spcBef>
                        <a:spcAft>
                          <a:spcPts val="0"/>
                        </a:spcAft>
                        <a:buNone/>
                      </a:pPr>
                      <a:r>
                        <a:rPr lang="en-US" dirty="0"/>
                        <a:t>13.25MB</a:t>
                      </a:r>
                      <a:endParaRPr dirty="0"/>
                    </a:p>
                  </a:txBody>
                  <a:tcPr marL="91425" marR="91425" marT="91425" marB="91425"/>
                </a:tc>
              </a:tr>
              <a:tr h="381000">
                <a:tc>
                  <a:txBody>
                    <a:bodyPr/>
                    <a:lstStyle/>
                    <a:p>
                      <a:pPr marL="0" lvl="0" indent="0" algn="l" rtl="0">
                        <a:spcBef>
                          <a:spcPts val="0"/>
                        </a:spcBef>
                        <a:spcAft>
                          <a:spcPts val="0"/>
                        </a:spcAft>
                        <a:buNone/>
                      </a:pPr>
                      <a:r>
                        <a:rPr lang="en-US" dirty="0"/>
                        <a:t>MobileNet V1</a:t>
                      </a:r>
                      <a:endParaRPr lang="en-US"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0.01</a:t>
                      </a:r>
                      <a:endParaRPr lang="en-US" dirty="0"/>
                    </a:p>
                  </a:txBody>
                  <a:tcPr marL="91425" marR="91425" marT="91425" marB="91425"/>
                </a:tc>
                <a:tc>
                  <a:txBody>
                    <a:bodyPr/>
                    <a:lstStyle/>
                    <a:p>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Adam</a:t>
                      </a:r>
                      <a:endPar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100</a:t>
                      </a:r>
                      <a:endParaRPr lang="en-US" dirty="0"/>
                    </a:p>
                  </a:txBody>
                  <a:tcPr marL="91425" marR="91425" marT="91425" marB="91425"/>
                </a:tc>
                <a:tc>
                  <a:txBody>
                    <a:bodyPr/>
                    <a:lstStyle/>
                    <a:p>
                      <a:pPr marL="0" lvl="0" indent="0" algn="l" rtl="0">
                        <a:spcBef>
                          <a:spcPts val="0"/>
                        </a:spcBef>
                        <a:spcAft>
                          <a:spcPts val="0"/>
                        </a:spcAft>
                        <a:buNone/>
                      </a:pPr>
                      <a:r>
                        <a:rPr lang="en-US" dirty="0"/>
                        <a:t>27.96min</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27.96min</a:t>
                      </a:r>
                      <a:endParaRPr lang="en-US" dirty="0"/>
                    </a:p>
                  </a:txBody>
                  <a:tcPr marL="91425" marR="91425" marT="91425" marB="91425"/>
                </a:tc>
                <a:tc>
                  <a:txBody>
                    <a:bodyPr/>
                    <a:lstStyle/>
                    <a:p>
                      <a:pPr marL="0" lvl="0" indent="0" algn="l" rtl="0">
                        <a:spcBef>
                          <a:spcPts val="0"/>
                        </a:spcBef>
                        <a:spcAft>
                          <a:spcPts val="0"/>
                        </a:spcAft>
                        <a:buNone/>
                      </a:pPr>
                      <a:r>
                        <a:rPr lang="en-US" dirty="0"/>
                        <a:t>94.85%</a:t>
                      </a:r>
                      <a:endParaRPr dirty="0"/>
                    </a:p>
                  </a:txBody>
                  <a:tcPr marL="91425" marR="91425" marT="91425" marB="91425"/>
                </a:tc>
                <a:tc>
                  <a:txBody>
                    <a:bodyPr/>
                    <a:lstStyle/>
                    <a:p>
                      <a:pPr marL="0" lvl="0" indent="0" algn="l" rtl="0">
                        <a:spcBef>
                          <a:spcPts val="0"/>
                        </a:spcBef>
                        <a:spcAft>
                          <a:spcPts val="0"/>
                        </a:spcAft>
                        <a:buNone/>
                      </a:pPr>
                      <a:r>
                        <a:rPr lang="en-US" dirty="0"/>
                        <a:t>137.06MB</a:t>
                      </a:r>
                      <a:endParaRPr dirty="0"/>
                    </a:p>
                  </a:txBody>
                  <a:tcPr marL="91425" marR="91425" marT="91425" marB="91425"/>
                </a:tc>
              </a:tr>
              <a:tr h="381000">
                <a:tc>
                  <a:txBody>
                    <a:bodyPr/>
                    <a:lstStyle/>
                    <a:p>
                      <a:pPr marL="0" lvl="0" indent="0" algn="l" rtl="0">
                        <a:spcBef>
                          <a:spcPts val="0"/>
                        </a:spcBef>
                        <a:spcAft>
                          <a:spcPts val="0"/>
                        </a:spcAft>
                        <a:buNone/>
                      </a:pPr>
                      <a:r>
                        <a:rPr lang="en-US" dirty="0"/>
                        <a:t>Combined Net</a:t>
                      </a:r>
                      <a:endParaRPr lang="en-US"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0.01</a:t>
                      </a:r>
                      <a:endParaRPr lang="en-US" dirty="0"/>
                    </a:p>
                  </a:txBody>
                  <a:tcPr marL="91425" marR="91425" marT="91425" marB="91425"/>
                </a:tc>
                <a:tc>
                  <a:txBody>
                    <a:bodyPr/>
                    <a:lstStyle/>
                    <a:p>
                      <a:r>
                        <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Adam</a:t>
                      </a:r>
                      <a:endParaRPr lang="en-US" sz="14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100</a:t>
                      </a:r>
                      <a:endParaRPr lang="en-US" dirty="0"/>
                    </a:p>
                  </a:txBody>
                  <a:tcPr marL="91425" marR="91425" marT="91425" marB="91425"/>
                </a:tc>
                <a:tc>
                  <a:txBody>
                    <a:bodyPr/>
                    <a:lstStyle/>
                    <a:p>
                      <a:pPr marL="0" lvl="0" indent="0" algn="l" rtl="0">
                        <a:spcBef>
                          <a:spcPts val="0"/>
                        </a:spcBef>
                        <a:spcAft>
                          <a:spcPts val="0"/>
                        </a:spcAft>
                        <a:buNone/>
                      </a:pPr>
                      <a:r>
                        <a:rPr lang="en-US" sz="1400">
                          <a:sym typeface="+mn-ea"/>
                        </a:rPr>
                        <a:t>25.68min</a:t>
                      </a:r>
                      <a:endParaRPr dirty="0"/>
                    </a:p>
                  </a:txBody>
                  <a:tcPr marL="91425" marR="91425" marT="91425" marB="91425"/>
                </a:tc>
                <a:tc>
                  <a:txBody>
                    <a:bodyPr/>
                    <a:lstStyle/>
                    <a:p>
                      <a:pPr marL="0" lvl="0" indent="0" algn="l" rtl="0">
                        <a:spcBef>
                          <a:spcPts val="0"/>
                        </a:spcBef>
                        <a:spcAft>
                          <a:spcPts val="0"/>
                        </a:spcAft>
                        <a:buNone/>
                      </a:pPr>
                      <a:r>
                        <a:rPr lang="en-US"/>
                        <a:t>25.68min</a:t>
                      </a:r>
                      <a:endParaRPr lang="en-US"/>
                    </a:p>
                  </a:txBody>
                  <a:tcPr marL="91425" marR="91425" marT="91425" marB="91425"/>
                </a:tc>
                <a:tc>
                  <a:txBody>
                    <a:bodyPr/>
                    <a:lstStyle/>
                    <a:p>
                      <a:pPr marL="0" lvl="0" indent="0" algn="l" rtl="0">
                        <a:spcBef>
                          <a:spcPts val="0"/>
                        </a:spcBef>
                        <a:spcAft>
                          <a:spcPts val="0"/>
                        </a:spcAft>
                        <a:buNone/>
                      </a:pPr>
                      <a:r>
                        <a:rPr lang="en-US" dirty="0"/>
                        <a:t>95.46%</a:t>
                      </a:r>
                      <a:endParaRPr lang="en-US" dirty="0"/>
                    </a:p>
                  </a:txBody>
                  <a:tcPr marL="91425" marR="91425" marT="91425" marB="91425"/>
                </a:tc>
                <a:tc>
                  <a:txBody>
                    <a:bodyPr/>
                    <a:lstStyle/>
                    <a:p>
                      <a:pPr marL="0" lvl="0" indent="0" algn="l" rtl="0">
                        <a:spcBef>
                          <a:spcPts val="0"/>
                        </a:spcBef>
                        <a:spcAft>
                          <a:spcPts val="0"/>
                        </a:spcAft>
                        <a:buNone/>
                      </a:pPr>
                      <a:r>
                        <a:rPr lang="en-US" dirty="0"/>
                        <a:t>100.62MB</a:t>
                      </a:r>
                      <a:endParaRPr lang="en-US" dirty="0"/>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09600" y="228600"/>
            <a:ext cx="10972800" cy="685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rgbClr val="002244"/>
              </a:buClr>
              <a:buSzPct val="111000"/>
              <a:buFont typeface="Arial" panose="020B0604020202020204"/>
              <a:buNone/>
            </a:pPr>
            <a:r>
              <a:rPr lang="en-US"/>
              <a:t>Conclusion</a:t>
            </a:r>
            <a:endParaRPr lang="en-US"/>
          </a:p>
        </p:txBody>
      </p:sp>
      <p:sp>
        <p:nvSpPr>
          <p:cNvPr id="54" name="Google Shape;54;p9"/>
          <p:cNvSpPr txBox="1"/>
          <p:nvPr/>
        </p:nvSpPr>
        <p:spPr>
          <a:xfrm>
            <a:off x="1175650" y="1289950"/>
            <a:ext cx="10009500" cy="372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dirty="0"/>
          </a:p>
          <a:p>
            <a:pPr marL="0" lvl="0" algn="l" rtl="0">
              <a:spcBef>
                <a:spcPts val="0"/>
              </a:spcBef>
              <a:spcAft>
                <a:spcPts val="0"/>
              </a:spcAft>
              <a:buSzTx/>
              <a:buNone/>
            </a:pPr>
            <a:r>
              <a:rPr lang="en-US" sz="2400" dirty="0"/>
              <a:t>	During this month, I learned three different neural network models and used </a:t>
            </a:r>
            <a:r>
              <a:rPr lang="en-US" sz="2400" dirty="0" err="1"/>
              <a:t>Pytorch</a:t>
            </a:r>
            <a:r>
              <a:rPr lang="en-US" sz="2400" dirty="0"/>
              <a:t> to realized their application on face mask detection dataset. In the final project, I combined the </a:t>
            </a:r>
            <a:r>
              <a:rPr lang="en-US" sz="2400" dirty="0" err="1"/>
              <a:t>ResNet</a:t>
            </a:r>
            <a:r>
              <a:rPr lang="en-US" sz="2400" dirty="0"/>
              <a:t> and the </a:t>
            </a:r>
            <a:r>
              <a:rPr lang="en-US" sz="2400" dirty="0">
                <a:sym typeface="+mn-ea"/>
              </a:rPr>
              <a:t>MobileNet depthwise structure and realized a model which has higher accuracy and faster training speed. Because the new model uses residual connection to reduce degradation problem like ResNet, also it uses depthwise struecture which can reduce the computation time. Thus, it can achieve </a:t>
            </a:r>
            <a:r>
              <a:rPr lang="en-US" sz="2400" dirty="0"/>
              <a:t> better performance</a:t>
            </a:r>
            <a:r>
              <a:rPr lang="en-US" sz="2400">
                <a:sym typeface="+mn-ea"/>
              </a:rPr>
              <a:t>. </a:t>
            </a:r>
            <a:endParaRPr lang="en-US" sz="2400" dirty="0"/>
          </a:p>
          <a:p>
            <a:pPr marL="0" lvl="0" algn="l" rtl="0">
              <a:spcBef>
                <a:spcPts val="0"/>
              </a:spcBef>
              <a:spcAft>
                <a:spcPts val="0"/>
              </a:spcAft>
              <a:buSzTx/>
              <a:buNone/>
            </a:pPr>
            <a:endParaRPr lang="en-US" sz="2400" dirty="0"/>
          </a:p>
        </p:txBody>
      </p:sp>
    </p:spTree>
  </p:cSld>
  <p:clrMapOvr>
    <a:masterClrMapping/>
  </p:clrMapOvr>
</p:sld>
</file>

<file path=ppt/theme/theme1.xml><?xml version="1.0" encoding="utf-8"?>
<a:theme xmlns:a="http://schemas.openxmlformats.org/drawingml/2006/main" name="ISSL Blue on Gol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Words>
  <Application>WPS Presentation</Application>
  <PresentationFormat>宽屏</PresentationFormat>
  <Paragraphs>135</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Arial</vt:lpstr>
      <vt:lpstr>Calibri</vt:lpstr>
      <vt:lpstr>Times New Roman</vt:lpstr>
      <vt:lpstr>Calibri</vt:lpstr>
      <vt:lpstr>等线</vt:lpstr>
      <vt:lpstr>微软雅黑</vt:lpstr>
      <vt:lpstr>Arial Unicode MS</vt:lpstr>
      <vt:lpstr>ISSL Blue on Gold</vt:lpstr>
      <vt:lpstr>PowerPoint 演示文稿</vt:lpstr>
      <vt:lpstr>Dataset - Face Mask Detection </vt:lpstr>
      <vt:lpstr>Difference Between AlexNet &amp; ResNet</vt:lpstr>
      <vt:lpstr>Difference Between MobileNet V1 &amp; New Net</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runlo</cp:lastModifiedBy>
  <cp:revision>46</cp:revision>
  <dcterms:created xsi:type="dcterms:W3CDTF">2022-03-04T18:53:00Z</dcterms:created>
  <dcterms:modified xsi:type="dcterms:W3CDTF">2022-03-08T21:03:06Z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7DBB8E5FE439497B8DB3AF3BE3F6E14E</vt:lpwstr>
  </property>
  <property fmtid="{D5CDD505-2E9C-101B-9397-08002B2CF9AE}" pid="3" name="KSOProductBuildVer">
    <vt:lpwstr>1033-11.2.0.10463</vt:lpwstr>
  </property>
</Properties>
</file>