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B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95"/>
    <p:restoredTop sz="94585"/>
  </p:normalViewPr>
  <p:slideViewPr>
    <p:cSldViewPr snapToGrid="0" snapToObjects="1">
      <p:cViewPr varScale="1">
        <p:scale>
          <a:sx n="97" d="100"/>
          <a:sy n="97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C4E76-D5B6-1E40-952B-B36D63F1EE22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6375B-31EE-644F-A74F-A98BA122C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92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1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7905-77F0-4188-B55A-3AC10F6A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62" y="2661139"/>
            <a:ext cx="9983677" cy="560526"/>
          </a:xfrm>
        </p:spPr>
        <p:txBody>
          <a:bodyPr tIns="0" bIns="0">
            <a:normAutofit/>
          </a:bodyPr>
          <a:lstStyle>
            <a:lvl1pPr>
              <a:defRPr sz="3600" b="1" cap="all" baseline="0">
                <a:latin typeface="Gotha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0945C-329A-488B-A756-1A9F59E29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32DD07-D2F6-4BA0-AA7A-EB06CC2566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04106" y="3235815"/>
            <a:ext cx="9983732" cy="503848"/>
          </a:xfrm>
        </p:spPr>
        <p:txBody>
          <a:bodyPr lIns="144000" tIns="0" anchor="t">
            <a:normAutofit/>
          </a:bodyPr>
          <a:lstStyle>
            <a:lvl1pPr>
              <a:defRPr sz="2000" cap="small" baseline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E40163B-6E60-461B-BE8F-1F20BF4C17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4106" y="3993508"/>
            <a:ext cx="1720850" cy="488763"/>
          </a:xfrm>
          <a:ln w="3175">
            <a:miter lim="400000"/>
          </a:ln>
        </p:spPr>
        <p:txBody>
          <a:bodyPr lIns="216000" tIns="59138" rIns="59138" bIns="59138" anchor="ctr">
            <a:spAutoFit/>
          </a:bodyPr>
          <a:lstStyle>
            <a:lvl1pPr>
              <a:defRPr kumimoji="0" lang="en-US" sz="1200" normalizeH="0" smtClean="0">
                <a:effectLst/>
                <a:latin typeface="Gotham Light"/>
                <a:ea typeface="Gotham Light"/>
                <a:cs typeface="Gotham Light"/>
                <a:sym typeface="Helvetica Light"/>
              </a:defRPr>
            </a:lvl1pPr>
            <a:lvl2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2pPr>
            <a:lvl3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3pPr>
            <a:lvl4pPr>
              <a:defRPr kumimoji="0" lang="en-US" normalizeH="0" smtClean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4pPr>
            <a:lvl5pPr>
              <a:defRPr kumimoji="0" lang="en-US" normalizeH="0">
                <a:solidFill>
                  <a:srgbClr val="000000"/>
                </a:solidFill>
                <a:effectLst/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pPr lvl="0" defTabSz="228600" rtl="0" fontAlgn="auto" hangingPunct="0">
              <a:lnSpc>
                <a:spcPct val="100000"/>
              </a:lnSpc>
              <a:spcBef>
                <a:spcPts val="0"/>
              </a:spcBef>
              <a:tabLst>
                <a:tab pos="69850" algn="l"/>
                <a:tab pos="228600" algn="l"/>
              </a:tabLst>
            </a:pPr>
            <a:r>
              <a:rPr lang="en-US" dirty="0"/>
              <a:t>Edit Master text styles</a:t>
            </a:r>
          </a:p>
        </p:txBody>
      </p:sp>
      <p:pic>
        <p:nvPicPr>
          <p:cNvPr id="6" name="pasted-image.png" descr="pasted-image.png">
            <a:extLst>
              <a:ext uri="{FF2B5EF4-FFF2-40B4-BE49-F238E27FC236}">
                <a16:creationId xmlns:a16="http://schemas.microsoft.com/office/drawing/2014/main" id="{7B6AA832-8042-4159-AAFA-43DE931C4A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51" y="99672"/>
            <a:ext cx="1397001" cy="1397001"/>
          </a:xfrm>
          <a:prstGeom prst="rect">
            <a:avLst/>
          </a:prstGeom>
          <a:ln w="3175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539057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7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5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7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3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4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2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93D0A-4C42-1A48-B797-A903C1B0249B}" type="datetimeFigureOut">
              <a:rPr lang="en-US" smtClean="0"/>
              <a:t>4/22/18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C9CC2-EAAC-2F4C-9D48-E6EBC94F25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2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opic Team business models.…"/>
          <p:cNvSpPr txBox="1"/>
          <p:nvPr/>
        </p:nvSpPr>
        <p:spPr>
          <a:xfrm>
            <a:off x="847859" y="1965007"/>
            <a:ext cx="9064767" cy="198272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499" tIns="32499" rIns="32499" bIns="32499" anchor="ctr">
            <a:normAutofit/>
          </a:bodyPr>
          <a:lstStyle/>
          <a:p>
            <a:pPr algn="l">
              <a:lnSpc>
                <a:spcPct val="90000"/>
              </a:lnSpc>
              <a:defRPr sz="8000" cap="all">
                <a:solidFill>
                  <a:srgbClr val="FFA700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sz="4000" b="1" dirty="0">
                <a:solidFill>
                  <a:srgbClr val="FFFFFF"/>
                </a:solidFill>
              </a:rPr>
              <a:t>Topic Team </a:t>
            </a:r>
            <a:r>
              <a:rPr sz="4000" b="1" dirty="0">
                <a:solidFill>
                  <a:srgbClr val="99A21F"/>
                </a:solidFill>
              </a:rPr>
              <a:t>business models.</a:t>
            </a:r>
            <a:endParaRPr sz="4000" b="1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en-US" dirty="0">
                <a:solidFill>
                  <a:srgbClr val="FFFFFF"/>
                </a:solidFill>
              </a:rPr>
              <a:t>B</a:t>
            </a:r>
            <a:r>
              <a:rPr lang="de-AT" dirty="0" err="1">
                <a:solidFill>
                  <a:srgbClr val="FFFFFF"/>
                </a:solidFill>
              </a:rPr>
              <a:t>usiness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model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review</a:t>
            </a:r>
            <a:r>
              <a:rPr lang="de-AT" dirty="0">
                <a:solidFill>
                  <a:srgbClr val="FFFFFF"/>
                </a:solidFill>
              </a:rPr>
              <a:t> </a:t>
            </a:r>
            <a:r>
              <a:rPr lang="de-AT" dirty="0" err="1">
                <a:solidFill>
                  <a:srgbClr val="FFFFFF"/>
                </a:solidFill>
              </a:rPr>
              <a:t>framework</a:t>
            </a:r>
            <a:r>
              <a:rPr lang="de-AT" dirty="0">
                <a:solidFill>
                  <a:srgbClr val="FFFFFF"/>
                </a:solidFill>
              </a:rPr>
              <a:t>.</a:t>
            </a: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de-AT" sz="1400" dirty="0">
                <a:solidFill>
                  <a:srgbClr val="FFFFFF"/>
                </a:solidFill>
              </a:rPr>
              <a:t>Version 2</a:t>
            </a:r>
          </a:p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de-AT" sz="1400" dirty="0">
                <a:solidFill>
                  <a:srgbClr val="FFFFFF"/>
                </a:solidFill>
              </a:rPr>
              <a:t>16.04.2018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389" name="This slide deck outlines the vision of the Topic Team Business Models. It also explains the next steps to achieve the objectives set."/>
          <p:cNvSpPr txBox="1"/>
          <p:nvPr/>
        </p:nvSpPr>
        <p:spPr>
          <a:xfrm>
            <a:off x="854048" y="3825383"/>
            <a:ext cx="4469211" cy="2443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9569" tIns="29569" rIns="29569" bIns="29569" anchor="ctr">
            <a:spAutoFit/>
          </a:bodyPr>
          <a:lstStyle>
            <a:lvl1pPr algn="l" defTabSz="457200">
              <a:tabLst>
                <a:tab pos="139700" algn="l"/>
                <a:tab pos="457200" algn="l"/>
              </a:tabLst>
              <a:defRPr sz="2400">
                <a:solidFill>
                  <a:srgbClr val="FFFFFF"/>
                </a:solidFill>
                <a:latin typeface="Gotham Light"/>
                <a:ea typeface="Gotham Light"/>
                <a:cs typeface="Gotham Light"/>
                <a:sym typeface="Gotham Light"/>
              </a:defRPr>
            </a:lvl1pPr>
          </a:lstStyle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9163389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asted-image.png" descr="pasted-image.png">
            <a:extLst>
              <a:ext uri="{FF2B5EF4-FFF2-40B4-BE49-F238E27FC236}">
                <a16:creationId xmlns:a16="http://schemas.microsoft.com/office/drawing/2014/main" id="{7B6AA832-8042-4159-AAFA-43DE931C4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1451" y="99672"/>
            <a:ext cx="1397001" cy="1397001"/>
          </a:xfrm>
          <a:prstGeom prst="rect">
            <a:avLst/>
          </a:prstGeom>
          <a:ln w="3175">
            <a:miter lim="400000"/>
          </a:ln>
        </p:spPr>
      </p:pic>
      <p:sp>
        <p:nvSpPr>
          <p:cNvPr id="16" name="Topic Team business models.…"/>
          <p:cNvSpPr txBox="1"/>
          <p:nvPr/>
        </p:nvSpPr>
        <p:spPr>
          <a:xfrm>
            <a:off x="975115" y="269285"/>
            <a:ext cx="9064767" cy="106651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499" tIns="32499" rIns="32499" bIns="32499" anchor="ctr">
            <a:normAutofit/>
          </a:bodyPr>
          <a:lstStyle/>
          <a:p>
            <a:pPr algn="l">
              <a:lnSpc>
                <a:spcPct val="90000"/>
              </a:lnSpc>
              <a:defRPr sz="3600" cap="all">
                <a:solidFill>
                  <a:srgbClr val="2A3235"/>
                </a:solidFill>
                <a:latin typeface="Gotham"/>
                <a:ea typeface="Gotham"/>
                <a:cs typeface="Gotham"/>
                <a:sym typeface="Gotham"/>
              </a:defRPr>
            </a:pPr>
            <a:r>
              <a:rPr lang="en-US" dirty="0"/>
              <a:t>B</a:t>
            </a:r>
            <a:r>
              <a:rPr lang="de-AT" dirty="0" err="1"/>
              <a:t>usiness</a:t>
            </a:r>
            <a:r>
              <a:rPr lang="de-AT" dirty="0"/>
              <a:t> </a:t>
            </a:r>
            <a:r>
              <a:rPr lang="de-AT" dirty="0" err="1"/>
              <a:t>model</a:t>
            </a:r>
            <a:r>
              <a:rPr lang="de-AT" dirty="0"/>
              <a:t> </a:t>
            </a:r>
            <a:r>
              <a:rPr lang="de-AT" dirty="0" err="1"/>
              <a:t>review</a:t>
            </a:r>
            <a:r>
              <a:rPr lang="de-AT" dirty="0"/>
              <a:t> </a:t>
            </a:r>
            <a:r>
              <a:rPr lang="de-AT" dirty="0" err="1"/>
              <a:t>framework</a:t>
            </a:r>
            <a:endParaRPr lang="de-AT" dirty="0"/>
          </a:p>
        </p:txBody>
      </p:sp>
      <p:grpSp>
        <p:nvGrpSpPr>
          <p:cNvPr id="3" name="Group 2"/>
          <p:cNvGrpSpPr/>
          <p:nvPr/>
        </p:nvGrpSpPr>
        <p:grpSpPr>
          <a:xfrm>
            <a:off x="208333" y="1390657"/>
            <a:ext cx="1533597" cy="3195855"/>
            <a:chOff x="137548" y="2240301"/>
            <a:chExt cx="2054087" cy="2597428"/>
          </a:xfrm>
        </p:grpSpPr>
        <p:sp>
          <p:nvSpPr>
            <p:cNvPr id="2" name="Triangle 1"/>
            <p:cNvSpPr/>
            <p:nvPr/>
          </p:nvSpPr>
          <p:spPr>
            <a:xfrm>
              <a:off x="137548" y="2240302"/>
              <a:ext cx="2054087" cy="2597427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WHAT</a:t>
              </a:r>
            </a:p>
          </p:txBody>
        </p:sp>
        <p:sp>
          <p:nvSpPr>
            <p:cNvPr id="18" name="Triangle 17"/>
            <p:cNvSpPr/>
            <p:nvPr/>
          </p:nvSpPr>
          <p:spPr>
            <a:xfrm>
              <a:off x="428476" y="2240301"/>
              <a:ext cx="1472187" cy="1875645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rIns="0" rtlCol="0" anchor="ctr"/>
            <a:lstStyle/>
            <a:p>
              <a:pPr algn="ctr"/>
              <a:endParaRPr lang="en-US" sz="1400" dirty="0"/>
            </a:p>
            <a:p>
              <a:pPr algn="ctr"/>
              <a:r>
                <a:rPr lang="en-US" sz="1400" dirty="0"/>
                <a:t>HOW</a:t>
              </a:r>
            </a:p>
          </p:txBody>
        </p:sp>
        <p:sp>
          <p:nvSpPr>
            <p:cNvPr id="19" name="Triangle 18"/>
            <p:cNvSpPr/>
            <p:nvPr/>
          </p:nvSpPr>
          <p:spPr>
            <a:xfrm>
              <a:off x="709449" y="2240301"/>
              <a:ext cx="921000" cy="1145540"/>
            </a:xfrm>
            <a:prstGeom prst="triangle">
              <a:avLst/>
            </a:prstGeom>
            <a:ln>
              <a:solidFill>
                <a:srgbClr val="B1BB23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0" tIns="36000" rIns="0" bIns="36000" rtlCol="0" anchor="ctr"/>
            <a:lstStyle/>
            <a:p>
              <a:pPr algn="ctr"/>
              <a:r>
                <a:rPr lang="en-US" sz="1400" dirty="0"/>
                <a:t>WHY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36" y="1781561"/>
            <a:ext cx="494841" cy="49484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554960" y="1520642"/>
            <a:ext cx="4857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Auswirkungen</a:t>
            </a:r>
            <a:r>
              <a:rPr lang="en-US" b="1" dirty="0"/>
              <a:t> der </a:t>
            </a:r>
            <a:r>
              <a:rPr lang="en-US" b="1" dirty="0" err="1"/>
              <a:t>digitalen</a:t>
            </a:r>
            <a:r>
              <a:rPr lang="en-US" b="1" dirty="0"/>
              <a:t> Transformation auf </a:t>
            </a:r>
            <a:r>
              <a:rPr lang="en-US" b="1" dirty="0" err="1"/>
              <a:t>Geschäftsmodelle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dirty="0" err="1"/>
              <a:t>konstruktiv-kritischem</a:t>
            </a:r>
            <a:r>
              <a:rPr lang="en-US" dirty="0"/>
              <a:t> </a:t>
            </a:r>
            <a:r>
              <a:rPr lang="en-US" dirty="0" err="1"/>
              <a:t>Diskurs</a:t>
            </a:r>
            <a:r>
              <a:rPr lang="en-US" dirty="0"/>
              <a:t> </a:t>
            </a:r>
            <a:r>
              <a:rPr lang="en-US" dirty="0" err="1"/>
              <a:t>beleuchten</a:t>
            </a:r>
            <a:r>
              <a:rPr lang="en-US" dirty="0"/>
              <a:t> und das </a:t>
            </a:r>
            <a:r>
              <a:rPr lang="en-US" dirty="0" err="1"/>
              <a:t>Verständnis</a:t>
            </a:r>
            <a:r>
              <a:rPr lang="en-US" dirty="0"/>
              <a:t> </a:t>
            </a:r>
            <a:r>
              <a:rPr lang="en-US" dirty="0" err="1"/>
              <a:t>schärfen</a:t>
            </a:r>
            <a:r>
              <a:rPr lang="en-US" dirty="0"/>
              <a:t>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648" y="2917058"/>
            <a:ext cx="501017" cy="5010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54959" y="2760007"/>
            <a:ext cx="4972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Das </a:t>
            </a:r>
            <a:r>
              <a:rPr lang="en-US" dirty="0" err="1"/>
              <a:t>IoT</a:t>
            </a:r>
            <a:r>
              <a:rPr lang="en-US" dirty="0"/>
              <a:t> Austria </a:t>
            </a:r>
            <a:r>
              <a:rPr lang="en-US" b="1" dirty="0"/>
              <a:t>Creative Lab </a:t>
            </a:r>
            <a:r>
              <a:rPr lang="de-DE" dirty="0"/>
              <a:t>b</a:t>
            </a:r>
            <a:r>
              <a:rPr lang="en-US" dirty="0" err="1"/>
              <a:t>ewertet</a:t>
            </a:r>
            <a:r>
              <a:rPr lang="en-US" dirty="0"/>
              <a:t> das </a:t>
            </a:r>
            <a:r>
              <a:rPr lang="en-US" dirty="0" err="1"/>
              <a:t>Geschäftsmodell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6 </a:t>
            </a:r>
            <a:r>
              <a:rPr lang="en-US" dirty="0" err="1"/>
              <a:t>Kriterien</a:t>
            </a:r>
            <a:r>
              <a:rPr lang="en-US" dirty="0"/>
              <a:t>, </a:t>
            </a:r>
            <a:r>
              <a:rPr lang="en-US" dirty="0" err="1"/>
              <a:t>ggfs</a:t>
            </a:r>
            <a:r>
              <a:rPr lang="en-US" dirty="0"/>
              <a:t>. </a:t>
            </a:r>
            <a:r>
              <a:rPr lang="en-US" dirty="0" err="1"/>
              <a:t>vertraulich</a:t>
            </a:r>
            <a:r>
              <a:rPr lang="en-US" dirty="0"/>
              <a:t>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628" y="3810865"/>
            <a:ext cx="683057" cy="6830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9855" y="2387927"/>
            <a:ext cx="2455800" cy="1384995"/>
          </a:xfrm>
          <a:prstGeom prst="rect">
            <a:avLst/>
          </a:prstGeom>
          <a:ln w="3175">
            <a:solidFill>
              <a:srgbClr val="B1BB23"/>
            </a:solidFill>
            <a:prstDash val="dash"/>
          </a:ln>
        </p:spPr>
        <p:txBody>
          <a:bodyPr wrap="none">
            <a:spAutoFit/>
          </a:bodyPr>
          <a:lstStyle/>
          <a:p>
            <a:pPr fontAlgn="base"/>
            <a:r>
              <a:rPr lang="en-US" sz="1400" dirty="0" err="1"/>
              <a:t>Kooperation</a:t>
            </a:r>
            <a:r>
              <a:rPr lang="en-US" sz="1400" dirty="0"/>
              <a:t> &amp; </a:t>
            </a:r>
            <a:r>
              <a:rPr lang="en-US" sz="1400" dirty="0" err="1"/>
              <a:t>Abhängigkeit</a:t>
            </a:r>
            <a:endParaRPr lang="en-US" sz="1400" dirty="0"/>
          </a:p>
          <a:p>
            <a:pPr fontAlgn="base"/>
            <a:r>
              <a:rPr lang="en-US" sz="1400" dirty="0" err="1"/>
              <a:t>Preis</a:t>
            </a:r>
            <a:r>
              <a:rPr lang="en-US" sz="1400" dirty="0"/>
              <a:t> &amp; </a:t>
            </a:r>
            <a:r>
              <a:rPr lang="en-US" sz="1400" dirty="0" err="1"/>
              <a:t>Finanz</a:t>
            </a:r>
            <a:r>
              <a:rPr lang="en-US" sz="1400" dirty="0"/>
              <a:t> / Shareholder</a:t>
            </a:r>
          </a:p>
          <a:p>
            <a:pPr fontAlgn="base"/>
            <a:r>
              <a:rPr lang="en-US" sz="1400" dirty="0" err="1"/>
              <a:t>Technik</a:t>
            </a:r>
            <a:r>
              <a:rPr lang="en-US" sz="1400" dirty="0"/>
              <a:t> &amp; </a:t>
            </a:r>
            <a:r>
              <a:rPr lang="en-US" sz="1400" dirty="0" err="1"/>
              <a:t>Daten</a:t>
            </a:r>
            <a:endParaRPr lang="en-US" sz="1400" dirty="0"/>
          </a:p>
          <a:p>
            <a:pPr fontAlgn="base"/>
            <a:r>
              <a:rPr lang="en-US" sz="1400" dirty="0"/>
              <a:t>Kunde &amp; </a:t>
            </a:r>
            <a:r>
              <a:rPr lang="en-US" sz="1400" dirty="0" err="1"/>
              <a:t>Kanal</a:t>
            </a:r>
            <a:endParaRPr lang="en-US" sz="1400" dirty="0"/>
          </a:p>
          <a:p>
            <a:pPr fontAlgn="base"/>
            <a:r>
              <a:rPr lang="en-US" sz="1400" dirty="0"/>
              <a:t>Innovation &amp; Value Proposition</a:t>
            </a:r>
            <a:br>
              <a:rPr lang="en-US" sz="1400" dirty="0"/>
            </a:br>
            <a:r>
              <a:rPr lang="en-US" sz="1400" dirty="0"/>
              <a:t>Team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2554960" y="3552228"/>
            <a:ext cx="63117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/>
              <a:t>Das </a:t>
            </a:r>
            <a:r>
              <a:rPr lang="en-US" b="1" dirty="0" err="1"/>
              <a:t>konstruktive</a:t>
            </a:r>
            <a:r>
              <a:rPr lang="en-US" b="1" dirty="0"/>
              <a:t> Creative Lab</a:t>
            </a:r>
            <a:r>
              <a:rPr lang="en-US" dirty="0"/>
              <a:t> </a:t>
            </a:r>
            <a:r>
              <a:rPr lang="en-US" dirty="0" err="1"/>
              <a:t>trifft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um </a:t>
            </a:r>
            <a:r>
              <a:rPr lang="en-US" dirty="0" err="1"/>
              <a:t>einen</a:t>
            </a:r>
            <a:r>
              <a:rPr lang="en-US" dirty="0"/>
              <a:t> </a:t>
            </a:r>
            <a:r>
              <a:rPr lang="en-US" dirty="0" err="1"/>
              <a:t>Vortrag</a:t>
            </a:r>
            <a:r>
              <a:rPr lang="en-US" dirty="0"/>
              <a:t> </a:t>
            </a:r>
            <a:r>
              <a:rPr lang="en-US" dirty="0" err="1"/>
              <a:t>herum</a:t>
            </a:r>
            <a:r>
              <a:rPr lang="en-US" dirty="0"/>
              <a:t>, das </a:t>
            </a:r>
            <a:r>
              <a:rPr lang="en-US" dirty="0" err="1"/>
              <a:t>IoT</a:t>
            </a:r>
            <a:r>
              <a:rPr lang="en-US" dirty="0"/>
              <a:t> </a:t>
            </a:r>
            <a:r>
              <a:rPr lang="en-US" dirty="0" err="1"/>
              <a:t>Aspekte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Geschäftsmodells</a:t>
            </a:r>
            <a:r>
              <a:rPr lang="en-US" dirty="0"/>
              <a:t> </a:t>
            </a:r>
            <a:r>
              <a:rPr lang="en-US" dirty="0" err="1"/>
              <a:t>beleuchtet</a:t>
            </a:r>
            <a:r>
              <a:rPr lang="en-US" dirty="0"/>
              <a:t>. </a:t>
            </a:r>
            <a:r>
              <a:rPr lang="en-US" dirty="0" err="1"/>
              <a:t>Mitglieder</a:t>
            </a:r>
            <a:r>
              <a:rPr lang="en-US" dirty="0"/>
              <a:t> des Topic Teams </a:t>
            </a:r>
            <a:r>
              <a:rPr lang="en-US" dirty="0" err="1"/>
              <a:t>betreuen</a:t>
            </a:r>
            <a:r>
              <a:rPr lang="en-US" dirty="0"/>
              <a:t> </a:t>
            </a:r>
            <a:r>
              <a:rPr lang="en-US" dirty="0" err="1"/>
              <a:t>jedes</a:t>
            </a:r>
            <a:r>
              <a:rPr lang="en-US" dirty="0"/>
              <a:t> </a:t>
            </a:r>
            <a:r>
              <a:rPr lang="en-US" dirty="0" err="1"/>
              <a:t>Kriterium</a:t>
            </a:r>
            <a:r>
              <a:rPr lang="en-US" dirty="0"/>
              <a:t> und </a:t>
            </a:r>
            <a:r>
              <a:rPr lang="en-US" dirty="0" err="1"/>
              <a:t>bewerten</a:t>
            </a:r>
            <a:r>
              <a:rPr lang="en-US" dirty="0"/>
              <a:t> das </a:t>
            </a:r>
            <a:r>
              <a:rPr lang="en-US" dirty="0" err="1"/>
              <a:t>Geschäftsmodell</a:t>
            </a:r>
            <a:r>
              <a:rPr lang="en-US" dirty="0"/>
              <a:t> </a:t>
            </a:r>
            <a:r>
              <a:rPr lang="en-US" dirty="0" err="1"/>
              <a:t>entsprechend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einen</a:t>
            </a:r>
            <a:r>
              <a:rPr lang="en-US" b="1" dirty="0"/>
              <a:t> </a:t>
            </a:r>
            <a:r>
              <a:rPr lang="en-US" b="1" dirty="0" err="1"/>
              <a:t>definierten</a:t>
            </a:r>
            <a:r>
              <a:rPr lang="en-US" b="1" dirty="0"/>
              <a:t> </a:t>
            </a:r>
            <a:r>
              <a:rPr lang="en-US" b="1" dirty="0" err="1"/>
              <a:t>Ablauf</a:t>
            </a:r>
            <a:r>
              <a:rPr lang="en-US" b="1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97010" y="2049138"/>
            <a:ext cx="834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1400" b="1" dirty="0" err="1"/>
              <a:t>Kriterien</a:t>
            </a:r>
            <a:endParaRPr lang="en-US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-159026" y="4956313"/>
            <a:ext cx="12629322" cy="3975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Chevron 7">
            <a:extLst>
              <a:ext uri="{FF2B5EF4-FFF2-40B4-BE49-F238E27FC236}">
                <a16:creationId xmlns:a16="http://schemas.microsoft.com/office/drawing/2014/main" id="{876C4E4A-FDFD-4D1B-BD45-A94CBEB3CAA2}"/>
              </a:ext>
            </a:extLst>
          </p:cNvPr>
          <p:cNvSpPr/>
          <p:nvPr/>
        </p:nvSpPr>
        <p:spPr>
          <a:xfrm>
            <a:off x="4479605" y="5161121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Analyse, Diskussion und Bewertung</a:t>
            </a:r>
          </a:p>
        </p:txBody>
      </p:sp>
      <p:sp>
        <p:nvSpPr>
          <p:cNvPr id="26" name="Arrow: Chevron 8">
            <a:extLst>
              <a:ext uri="{FF2B5EF4-FFF2-40B4-BE49-F238E27FC236}">
                <a16:creationId xmlns:a16="http://schemas.microsoft.com/office/drawing/2014/main" id="{C00A2EA7-A7C7-4549-90A6-7EDA272995A0}"/>
              </a:ext>
            </a:extLst>
          </p:cNvPr>
          <p:cNvSpPr/>
          <p:nvPr/>
        </p:nvSpPr>
        <p:spPr>
          <a:xfrm>
            <a:off x="7966385" y="5158809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Dokumentation und Veröffentlichung</a:t>
            </a:r>
          </a:p>
        </p:txBody>
      </p:sp>
      <p:sp>
        <p:nvSpPr>
          <p:cNvPr id="27" name="Arrow: Chevron 9">
            <a:extLst>
              <a:ext uri="{FF2B5EF4-FFF2-40B4-BE49-F238E27FC236}">
                <a16:creationId xmlns:a16="http://schemas.microsoft.com/office/drawing/2014/main" id="{AA766DF6-0308-4068-8258-D5C2E777405D}"/>
              </a:ext>
            </a:extLst>
          </p:cNvPr>
          <p:cNvSpPr/>
          <p:nvPr/>
        </p:nvSpPr>
        <p:spPr>
          <a:xfrm>
            <a:off x="1048395" y="5161121"/>
            <a:ext cx="3276037" cy="505585"/>
          </a:xfrm>
          <a:prstGeom prst="chevron">
            <a:avLst/>
          </a:prstGeom>
          <a:solidFill>
            <a:srgbClr val="B1BB25"/>
          </a:solidFill>
          <a:ln w="3175" cap="flat">
            <a:noFill/>
            <a:miter lim="400000"/>
          </a:ln>
          <a:effectLst>
            <a:outerShdw blurRad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9" tIns="29569" rIns="29569" bIns="29569" numCol="1" spcCol="38100" rtlCol="0" anchor="ctr">
            <a:noAutofit/>
          </a:bodyPr>
          <a:lstStyle/>
          <a:p>
            <a:pPr algn="ctr"/>
            <a:r>
              <a:rPr lang="de-AT" sz="1400" b="1" dirty="0">
                <a:solidFill>
                  <a:schemeClr val="bg1"/>
                </a:solidFill>
              </a:rPr>
              <a:t>Vortrag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8395" y="5683140"/>
            <a:ext cx="327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600" dirty="0"/>
              <a:t>Das </a:t>
            </a:r>
            <a:r>
              <a:rPr lang="en-US" sz="1600" dirty="0" err="1"/>
              <a:t>IoT</a:t>
            </a:r>
            <a:r>
              <a:rPr lang="en-US" sz="1600" dirty="0"/>
              <a:t> Austria Creative Lab </a:t>
            </a:r>
            <a:r>
              <a:rPr lang="de-DE" sz="1600" dirty="0"/>
              <a:t>bietet Unternehmen die Möglichkeit </a:t>
            </a:r>
            <a:r>
              <a:rPr lang="de-DE" sz="1600" b="1" dirty="0"/>
              <a:t>Expertenfeedback</a:t>
            </a:r>
            <a:r>
              <a:rPr lang="de-DE" sz="1600" dirty="0"/>
              <a:t> zu ihrem Geschäftsmodell einzuholen.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4479605" y="5683140"/>
            <a:ext cx="3276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600" dirty="0"/>
              <a:t>Die </a:t>
            </a:r>
            <a:r>
              <a:rPr lang="de-DE" sz="1600" b="1" dirty="0"/>
              <a:t>diversen Hintergründe </a:t>
            </a:r>
            <a:r>
              <a:rPr lang="de-DE" sz="1600" dirty="0"/>
              <a:t>der Mitglieder des Topic Teams hebt die Diskussion auf eine neue Ebene und bleibt durch die Kriterien </a:t>
            </a:r>
            <a:r>
              <a:rPr lang="de-DE" sz="1600" b="1" dirty="0"/>
              <a:t>fokussiert</a:t>
            </a:r>
            <a:r>
              <a:rPr lang="de-DE" sz="1600" dirty="0"/>
              <a:t>.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7910815" y="5661500"/>
            <a:ext cx="34462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600" dirty="0"/>
              <a:t>Ergebnisse werden zum </a:t>
            </a:r>
            <a:r>
              <a:rPr lang="de-DE" sz="1600" b="1" dirty="0"/>
              <a:t>Nutzen von Verein und Gesellschaft</a:t>
            </a:r>
            <a:r>
              <a:rPr lang="de-DE" sz="1600" dirty="0"/>
              <a:t> veröffentlicht. Bewertungskriterien, Erfahrung und das Geschäftsmodell werden geschärft.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203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175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Gotham</vt:lpstr>
      <vt:lpstr>Gotham Light</vt:lpstr>
      <vt:lpstr>Helvetica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Henkes</dc:creator>
  <cp:lastModifiedBy>Microsoft Office User</cp:lastModifiedBy>
  <cp:revision>17</cp:revision>
  <dcterms:created xsi:type="dcterms:W3CDTF">2017-11-12T16:37:50Z</dcterms:created>
  <dcterms:modified xsi:type="dcterms:W3CDTF">2018-04-22T12:44:43Z</dcterms:modified>
</cp:coreProperties>
</file>