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ED1A-FAEB-18E4-E768-66C8A8968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C853F-5744-E3FE-FCBB-A0E60E1C3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7339A-8AC5-173F-663B-EBE2FAB8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43CF-95B6-44F1-B5EB-7CE9971F83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E4CF-9E2D-C8A3-D737-2D292F65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EB5D-26DB-3848-5A6C-7AD8FA97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4E36-1AD2-49E4-B97A-7A40623E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808-6B17-F3B5-86F1-28494980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71807-D2E5-961E-4431-86C137FD7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B802-3177-9FDF-D0FE-A52C1B19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43CF-95B6-44F1-B5EB-7CE9971F83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1A42-B82D-AC95-EB4D-B22303DC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6E5A7-1010-EE86-E99A-9A10D18C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4E36-1AD2-49E4-B97A-7A40623E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65187-40B4-6CB6-5640-97991059F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E436F-F58D-7700-8BB4-216256BB6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3D61-DBAB-812E-9DF3-FC66ED2A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43CF-95B6-44F1-B5EB-7CE9971F83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F070-2B8D-FC89-260F-43410112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F326-DF46-0DB1-0BA4-380A4341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4E36-1AD2-49E4-B97A-7A40623E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9849-1A29-4C79-1C15-026D6A4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481B-6037-387D-864C-D4A0E49B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822A-BAFE-14C4-14DF-F5982C04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43CF-95B6-44F1-B5EB-7CE9971F83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9B39-F24D-115D-E530-72801952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C44B-1763-5541-565C-D05D5EE4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4E36-1AD2-49E4-B97A-7A40623E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4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1A62-498D-CBD0-3E32-028D479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047C4-C78E-95B6-E18A-DD0F1198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7DBE-E5C6-02C4-206F-BA465152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43CF-95B6-44F1-B5EB-7CE9971F83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950EF-7ED3-BF22-E5CD-426005AB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3BBA-4D44-53E6-8B96-E1570048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4E36-1AD2-49E4-B97A-7A40623E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8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9904-7F0C-60D2-D8D9-B150CBEB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521F-A509-CB35-D787-310708376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7A982-2FA3-5687-5C96-A11E8247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72DB1-A428-9421-8950-DFD7D9DA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43CF-95B6-44F1-B5EB-7CE9971F83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84A0-A6CE-84F4-842D-604E245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CA1A2-0D1E-068D-0408-97693E13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4E36-1AD2-49E4-B97A-7A40623E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B23-AE9C-A7DC-7C6D-3820F691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866AD-181B-FD67-60FA-2D438794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B0006-195F-16E0-4B83-F9947E43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3EFA9-8865-24BF-FCAE-40646B7D6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973CE-3100-8621-0BB2-E7545712F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F9E64-CF9E-8041-038B-EC3FBC2D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43CF-95B6-44F1-B5EB-7CE9971F83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B6B0E-2E7E-58A3-04A8-DFC845C8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FC910-5D47-4380-C061-114E6C94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4E36-1AD2-49E4-B97A-7A40623E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2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A672-B3F5-0D1F-311D-AC3EC438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6DA1B-57B0-2992-C60B-B125F409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43CF-95B6-44F1-B5EB-7CE9971F83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D7C6E-9A8A-CA38-E100-78E222A3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7B35-2F6E-35E5-EE14-A1BC267C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4E36-1AD2-49E4-B97A-7A40623E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11745-24CB-8E4B-2575-D1380BA7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43CF-95B6-44F1-B5EB-7CE9971F83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02D17-C7DE-AAD7-25D1-B4C989A0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1BC10-6FA6-6EB5-EFE4-653428EF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4E36-1AD2-49E4-B97A-7A40623E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839E-91C7-FD08-4D20-1EF46240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1660-A32A-B2F1-A209-865C98F9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BCCF3-3B83-C0D9-4266-FE56EE097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20C56-5928-1F19-34D8-F57299F6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43CF-95B6-44F1-B5EB-7CE9971F83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B9C1B-2974-A943-B6A0-B6942B83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53DC1-7D2D-3DE6-9504-5196B57B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4E36-1AD2-49E4-B97A-7A40623E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6773-1D44-452C-B262-28C2CB96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9C30E-4283-2F9C-210F-BAFF589C4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6E543-E975-F9AD-54A5-93C5F5967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31E2-FD8F-4239-FFCD-FB5C85DD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43CF-95B6-44F1-B5EB-7CE9971F83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32AF-803C-0FFC-7757-A5C52427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79D95-B4E1-0CE9-FDEA-3D3F3A6E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4E36-1AD2-49E4-B97A-7A40623E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72FC9-462E-72B0-5668-51D24B7C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9B09-C44A-C1BC-9532-C3C513956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47C2-44E2-0A06-BAA6-ABD53E36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43CF-95B6-44F1-B5EB-7CE9971F83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6825-9C01-3CF4-D1D5-DB13BDA09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C3DC-DA46-D46B-2F04-26EEB9B25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B4E36-1AD2-49E4-B97A-7A40623E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52E-52AA-F5AA-D680-DC062EA0B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A2C vs Lee Algorithm</a:t>
            </a:r>
            <a:br>
              <a:rPr lang="en-US" dirty="0"/>
            </a:br>
            <a:r>
              <a:rPr lang="en-US" sz="4800" dirty="0"/>
              <a:t>on the </a:t>
            </a:r>
            <a:r>
              <a:rPr lang="en-US" sz="4800" dirty="0" err="1"/>
              <a:t>Quoridor</a:t>
            </a:r>
            <a:r>
              <a:rPr lang="en-US" sz="4800" dirty="0"/>
              <a:t>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17184-4EDF-8F15-FBDA-7B2C4FFF6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Babe</a:t>
            </a:r>
            <a:r>
              <a:rPr lang="ro-RO" dirty="0"/>
              <a:t>ș Bolyai University</a:t>
            </a:r>
            <a:endParaRPr lang="en-US" dirty="0"/>
          </a:p>
          <a:p>
            <a:r>
              <a:rPr lang="en-US" sz="1800" dirty="0"/>
              <a:t>Spiridon Drago</a:t>
            </a:r>
            <a:r>
              <a:rPr lang="ro-RO" sz="1800" dirty="0"/>
              <a:t>ș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D17DB-ECA9-A24B-881F-489A917E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9432">
            <a:off x="9719581" y="4755575"/>
            <a:ext cx="2497186" cy="2185038"/>
          </a:xfrm>
          <a:prstGeom prst="rect">
            <a:avLst/>
          </a:prstGeom>
        </p:spPr>
      </p:pic>
      <p:pic>
        <p:nvPicPr>
          <p:cNvPr id="1026" name="Picture 2" descr="6.6 Actor-Critic Methods">
            <a:extLst>
              <a:ext uri="{FF2B5EF4-FFF2-40B4-BE49-F238E27FC236}">
                <a16:creationId xmlns:a16="http://schemas.microsoft.com/office/drawing/2014/main" id="{84860E61-67F1-7DC2-BD58-78B41260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9704">
            <a:off x="-145329" y="4739869"/>
            <a:ext cx="2643237" cy="263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10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78DE-CA9C-9735-7F45-1AFAD765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50" y="2766218"/>
            <a:ext cx="5257800" cy="1325563"/>
          </a:xfrm>
        </p:spPr>
        <p:txBody>
          <a:bodyPr/>
          <a:lstStyle/>
          <a:p>
            <a:r>
              <a:rPr lang="en-US" dirty="0"/>
              <a:t>Thanks for watching!!!</a:t>
            </a:r>
          </a:p>
        </p:txBody>
      </p:sp>
    </p:spTree>
    <p:extLst>
      <p:ext uri="{BB962C8B-B14F-4D97-AF65-F5344CB8AC3E}">
        <p14:creationId xmlns:p14="http://schemas.microsoft.com/office/powerpoint/2010/main" val="386311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91A2-8ED2-D537-C7EC-CE423CF8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What is Quoridor?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3BEB-87EA-876A-877D-03146614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 2 player strategy game </a:t>
            </a:r>
            <a:r>
              <a:rPr lang="en-US" dirty="0"/>
              <a:t>played on a board of 81 (9x9) square spaces</a:t>
            </a:r>
            <a:endParaRPr lang="ro-RO" dirty="0"/>
          </a:p>
          <a:p>
            <a:r>
              <a:rPr lang="ro-RO" dirty="0"/>
              <a:t>Each player has 10 walls</a:t>
            </a:r>
          </a:p>
          <a:p>
            <a:r>
              <a:rPr lang="ro-RO" dirty="0"/>
              <a:t>A wall is used to trouble the path of the other player</a:t>
            </a:r>
          </a:p>
          <a:p>
            <a:r>
              <a:rPr lang="ro-RO" dirty="0"/>
              <a:t>T</a:t>
            </a:r>
            <a:r>
              <a:rPr lang="en-US" dirty="0"/>
              <a:t>he objective is to get your pawn to the opposite side of the board</a:t>
            </a:r>
            <a:endParaRPr lang="ro-RO" dirty="0"/>
          </a:p>
          <a:p>
            <a:endParaRPr lang="ro-RO" dirty="0"/>
          </a:p>
          <a:p>
            <a:endParaRPr lang="ro-R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F28B3B-5856-2E4C-12C4-4DCA0D2A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4001294"/>
            <a:ext cx="3091694" cy="27622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2D9A8B-14FF-5C27-4440-E216010B1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173467" y="4001294"/>
            <a:ext cx="3289303" cy="27622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D2D51E-F0A3-0803-ECA3-469A4BDDDB83}"/>
              </a:ext>
            </a:extLst>
          </p:cNvPr>
          <p:cNvSpPr txBox="1"/>
          <p:nvPr/>
        </p:nvSpPr>
        <p:spPr>
          <a:xfrm>
            <a:off x="9462770" y="6246905"/>
            <a:ext cx="18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Red is the winner!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7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2B45-8AF2-E776-C8A6-A29F7886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What is the Lee Algorithm?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F15F-9CC6-4B1D-1E97-768A6308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Lee algorithm is one possible solution for maze routing problems based on breadth-first search. It always gives an optimal solution, if one exists, but is slow and requires considerable memory.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F4499-40CB-511A-9EA3-4E36108B0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31" y="3273287"/>
            <a:ext cx="3318486" cy="2903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D25E72-04FF-5807-C63A-BF5EB514C819}"/>
              </a:ext>
            </a:extLst>
          </p:cNvPr>
          <p:cNvSpPr txBox="1"/>
          <p:nvPr/>
        </p:nvSpPr>
        <p:spPr>
          <a:xfrm>
            <a:off x="3498274" y="6198017"/>
            <a:ext cx="375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The shortest path to the</a:t>
            </a:r>
            <a:r>
              <a:rPr lang="en-US" dirty="0"/>
              <a:t> opposite side</a:t>
            </a:r>
          </a:p>
        </p:txBody>
      </p:sp>
    </p:spTree>
    <p:extLst>
      <p:ext uri="{BB962C8B-B14F-4D97-AF65-F5344CB8AC3E}">
        <p14:creationId xmlns:p14="http://schemas.microsoft.com/office/powerpoint/2010/main" val="111414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CCE0-5780-15F2-131C-75DE8090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What is A2C ( Advatange Actor Critic)?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4DC8-0EEB-C2F0-88D4-A5DFA486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2" y="1825625"/>
            <a:ext cx="10515600" cy="4351338"/>
          </a:xfrm>
        </p:spPr>
        <p:txBody>
          <a:bodyPr/>
          <a:lstStyle/>
          <a:p>
            <a:r>
              <a:rPr lang="en-US" dirty="0"/>
              <a:t>Actor-critic learning is a </a:t>
            </a:r>
            <a:r>
              <a:rPr lang="ro-RO" dirty="0"/>
              <a:t>deep </a:t>
            </a:r>
            <a:r>
              <a:rPr lang="en-US" dirty="0"/>
              <a:t>reinforcement-learning technique which</a:t>
            </a:r>
            <a:r>
              <a:rPr lang="ro-RO" dirty="0"/>
              <a:t> combines </a:t>
            </a:r>
            <a:r>
              <a:rPr lang="en-US" dirty="0"/>
              <a:t>two</a:t>
            </a:r>
            <a:r>
              <a:rPr lang="ro-RO" dirty="0"/>
              <a:t> other reinforcement methods</a:t>
            </a:r>
            <a:r>
              <a:rPr lang="en-US" dirty="0"/>
              <a:t>: policy based ( REINFORCEMENT) and value based ( Q Learning).</a:t>
            </a:r>
          </a:p>
          <a:p>
            <a:endParaRPr lang="en-US" dirty="0"/>
          </a:p>
        </p:txBody>
      </p:sp>
      <p:pic>
        <p:nvPicPr>
          <p:cNvPr id="3074" name="Picture 2" descr="Actor-critic RL-architecture. | Download Scientific Diagram">
            <a:extLst>
              <a:ext uri="{FF2B5EF4-FFF2-40B4-BE49-F238E27FC236}">
                <a16:creationId xmlns:a16="http://schemas.microsoft.com/office/drawing/2014/main" id="{427121A1-B4D1-EB46-8497-1E00FDEA2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48" y="3133817"/>
            <a:ext cx="3752001" cy="324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B1FF-509A-103F-34CF-4963C0F8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8753-79C0-BFBA-CDCF-D1A992F2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 uses a policy function, and a neural network gives a discrete distribution with each action, and it learns the critic’s policy, and also learns to choose better the actions.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7DD27-2F64-9BE2-8BE9-6B623CCFD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24" y="3204839"/>
            <a:ext cx="2855695" cy="3376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C92D79-0ED3-DEA8-A7D5-FA1542DB29D7}"/>
              </a:ext>
            </a:extLst>
          </p:cNvPr>
          <p:cNvSpPr/>
          <p:nvPr/>
        </p:nvSpPr>
        <p:spPr>
          <a:xfrm>
            <a:off x="4669654" y="3497802"/>
            <a:ext cx="1154097" cy="727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move down</a:t>
            </a:r>
          </a:p>
        </p:txBody>
      </p:sp>
    </p:spTree>
    <p:extLst>
      <p:ext uri="{BB962C8B-B14F-4D97-AF65-F5344CB8AC3E}">
        <p14:creationId xmlns:p14="http://schemas.microsoft.com/office/powerpoint/2010/main" val="351421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EC9B-E720-CB67-E5E0-EB78262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3BBF-0E25-D0E7-A2A0-BAE34F60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 uses a value function, and also a neural network, but different from the actor’s, which gives a feedback based on a value, and it also learns better </a:t>
            </a:r>
            <a:r>
              <a:rPr lang="en-US" b="0" i="0" dirty="0">
                <a:solidFill>
                  <a:srgbClr val="111827"/>
                </a:solidFill>
                <a:effectLst/>
                <a:latin typeface="Charter"/>
              </a:rPr>
              <a:t>ways to provide feedback so it can be better next time.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1AD48-7079-A119-D5F1-3D7E2EC1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771" y="3524435"/>
            <a:ext cx="2858847" cy="30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5FBB-A92D-A08F-4197-4B3400BF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C5A1-5085-360C-D2BD-22464D8A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reward system – reward the actor if the action:</a:t>
            </a:r>
          </a:p>
          <a:p>
            <a:pPr lvl="1"/>
            <a:r>
              <a:rPr lang="en-US" dirty="0"/>
              <a:t>Lengthens the shortest path of the opponent</a:t>
            </a:r>
          </a:p>
          <a:p>
            <a:pPr lvl="1"/>
            <a:r>
              <a:rPr lang="en-US" dirty="0"/>
              <a:t>Moves on the fastest path to the opposite part</a:t>
            </a:r>
          </a:p>
          <a:p>
            <a:pPr lvl="1"/>
            <a:r>
              <a:rPr lang="en-US" dirty="0"/>
              <a:t>Wins the game</a:t>
            </a:r>
          </a:p>
          <a:p>
            <a:pPr marL="457200" lvl="1" indent="0">
              <a:buNone/>
            </a:pPr>
            <a:r>
              <a:rPr lang="en-US" dirty="0"/>
              <a:t>And punish the actor if the action:</a:t>
            </a:r>
          </a:p>
          <a:p>
            <a:pPr lvl="1"/>
            <a:r>
              <a:rPr lang="en-US" dirty="0"/>
              <a:t>Is wrong, like trying to move over a wall, or putting a wall where there already is a wall ( it will happen a lot first times)</a:t>
            </a:r>
          </a:p>
          <a:p>
            <a:pPr lvl="1"/>
            <a:r>
              <a:rPr lang="en-US" dirty="0"/>
              <a:t>Puts more than 10 walls</a:t>
            </a:r>
          </a:p>
          <a:p>
            <a:pPr lvl="1"/>
            <a:r>
              <a:rPr lang="en-US" dirty="0"/>
              <a:t>Blocks definitely the path of the opponent to the opposite part</a:t>
            </a:r>
          </a:p>
          <a:p>
            <a:pPr lvl="1"/>
            <a:r>
              <a:rPr lang="en-US" dirty="0"/>
              <a:t>Loses the game</a:t>
            </a:r>
          </a:p>
          <a:p>
            <a:pPr marL="457200" lvl="1" indent="0">
              <a:buNone/>
            </a:pPr>
            <a:r>
              <a:rPr lang="en-US" dirty="0"/>
              <a:t>And do nothing in other cases.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14C92E-735A-D890-1294-3A1E3288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7" y="1581366"/>
            <a:ext cx="3498415" cy="306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292B8-C847-E646-7672-866CFFDE36AB}"/>
              </a:ext>
            </a:extLst>
          </p:cNvPr>
          <p:cNvSpPr txBox="1"/>
          <p:nvPr/>
        </p:nvSpPr>
        <p:spPr>
          <a:xfrm>
            <a:off x="1690238" y="538493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 action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B06AC0-3DA7-B495-3A52-CE8F60780D8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819922" y="2015231"/>
            <a:ext cx="535723" cy="3369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80F723C-97F9-BD32-A6E8-6F46838F0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565" y="1578607"/>
            <a:ext cx="3498416" cy="36534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FD2C7E-3C32-9580-C013-41866A2254CD}"/>
              </a:ext>
            </a:extLst>
          </p:cNvPr>
          <p:cNvSpPr txBox="1"/>
          <p:nvPr/>
        </p:nvSpPr>
        <p:spPr>
          <a:xfrm>
            <a:off x="4402908" y="538493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 action (???)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F39AC0-3659-A5AE-EA93-1B28B20A1F8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249454" y="4856085"/>
            <a:ext cx="476643" cy="528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945A312-8460-5F70-EDD6-B91BA3F4F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232" y="1581366"/>
            <a:ext cx="3539817" cy="30638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455B90-E34A-CA60-EF0E-60F022496CA3}"/>
              </a:ext>
            </a:extLst>
          </p:cNvPr>
          <p:cNvSpPr txBox="1"/>
          <p:nvPr/>
        </p:nvSpPr>
        <p:spPr>
          <a:xfrm>
            <a:off x="10011550" y="538493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Nothing happens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FA50E8-9A18-5145-6B62-85822A1954E6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0172140" y="4518734"/>
            <a:ext cx="736451" cy="8661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4FA97B-4C82-7F5B-7A1B-3ADD905BFCE6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0782300" y="2886075"/>
            <a:ext cx="126291" cy="24988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4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CCAD-DD03-2247-50FE-F4D852EF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CAA8-3770-73A6-4C40-C8116EB8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5315" cy="4351338"/>
          </a:xfrm>
        </p:spPr>
        <p:txBody>
          <a:bodyPr/>
          <a:lstStyle/>
          <a:p>
            <a:r>
              <a:rPr lang="en-US" dirty="0"/>
              <a:t>Analytics</a:t>
            </a:r>
          </a:p>
          <a:p>
            <a:pPr lvl="1"/>
            <a:r>
              <a:rPr lang="en-US" dirty="0"/>
              <a:t>Good reward</a:t>
            </a:r>
          </a:p>
          <a:p>
            <a:pPr lvl="1"/>
            <a:r>
              <a:rPr lang="en-US" dirty="0"/>
              <a:t>Learns only to move forward</a:t>
            </a:r>
          </a:p>
          <a:p>
            <a:pPr lvl="1"/>
            <a:r>
              <a:rPr lang="en-US" dirty="0"/>
              <a:t>Rarely puts walls, but </a:t>
            </a:r>
            <a:r>
              <a:rPr lang="en-US" dirty="0" err="1"/>
              <a:t>aprox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good walls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A good start in the reinforcement part of the AI</a:t>
            </a:r>
          </a:p>
          <a:p>
            <a:pPr lvl="1"/>
            <a:r>
              <a:rPr lang="en-US" dirty="0"/>
              <a:t>Very complex algorithms</a:t>
            </a:r>
          </a:p>
          <a:p>
            <a:pPr lvl="1"/>
            <a:r>
              <a:rPr lang="en-US" dirty="0"/>
              <a:t>Weak “AI” pawn / Opponent too weak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23A21-AAE0-84C2-2EAB-5496BB449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1494479"/>
            <a:ext cx="5495924" cy="2395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9C0A84-BF80-EC70-80CA-A1859B19D447}"/>
              </a:ext>
            </a:extLst>
          </p:cNvPr>
          <p:cNvSpPr txBox="1"/>
          <p:nvPr/>
        </p:nvSpPr>
        <p:spPr>
          <a:xfrm>
            <a:off x="5924550" y="3840409"/>
            <a:ext cx="583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of the mean reward for each episode/ game finished</a:t>
            </a:r>
          </a:p>
        </p:txBody>
      </p:sp>
    </p:spTree>
    <p:extLst>
      <p:ext uri="{BB962C8B-B14F-4D97-AF65-F5344CB8AC3E}">
        <p14:creationId xmlns:p14="http://schemas.microsoft.com/office/powerpoint/2010/main" val="253675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399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Charter</vt:lpstr>
      <vt:lpstr>Office Theme</vt:lpstr>
      <vt:lpstr>A2C vs Lee Algorithm on the Quoridor game</vt:lpstr>
      <vt:lpstr>What is Quoridor?</vt:lpstr>
      <vt:lpstr>What is the Lee Algorithm?</vt:lpstr>
      <vt:lpstr>What is A2C ( Advatange Actor Critic)?</vt:lpstr>
      <vt:lpstr>Actor</vt:lpstr>
      <vt:lpstr>Critic</vt:lpstr>
      <vt:lpstr>Approach</vt:lpstr>
      <vt:lpstr>PowerPoint Presentation</vt:lpstr>
      <vt:lpstr>Analytics &amp; Conclusion</vt:lpstr>
      <vt:lpstr>Thanks for watching!!!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A2C vs Lee Algorithm on the Quoridor board game</dc:title>
  <dc:creator>Dragos Spiridon</dc:creator>
  <cp:lastModifiedBy>Dragos Spiridon</cp:lastModifiedBy>
  <cp:revision>3</cp:revision>
  <dcterms:created xsi:type="dcterms:W3CDTF">2023-01-15T16:13:11Z</dcterms:created>
  <dcterms:modified xsi:type="dcterms:W3CDTF">2023-01-15T18:58:16Z</dcterms:modified>
</cp:coreProperties>
</file>