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4.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78" r:id="rId25"/>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Nunito" pitchFamily="2" charset="77"/>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celyn Flores" initials="" lastIdx="3" clrIdx="0"/>
  <p:cmAuthor id="1" name="Kimberly Flores" initials="" lastIdx="2" clrIdx="1"/>
  <p:cmAuthor id="2" name="Gabriel Pivaro" initials="" lastIdx="3" clrIdx="2"/>
  <p:cmAuthor id="3" name="Justin Chow" initials="" lastIdx="1" clrIdx="3"/>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47"/>
    <p:restoredTop sz="87889"/>
  </p:normalViewPr>
  <p:slideViewPr>
    <p:cSldViewPr snapToGrid="0" snapToObjects="1">
      <p:cViewPr varScale="1">
        <p:scale>
          <a:sx n="133" d="100"/>
          <a:sy n="133" d="100"/>
        </p:scale>
        <p:origin x="128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19T15:59:17.089" idx="1">
    <p:pos x="528" y="1150"/>
    <p:text>no it was strickly electricity price or sales</p:text>
  </p:cm>
  <p:cm authorId="0" dt="2020-09-19T15:59:59.408" idx="2">
    <p:pos x="528" y="1150"/>
    <p:text>Do you like what this is looking like so far?</p:text>
  </p:cm>
  <p:cm authorId="1" dt="2020-09-19T16:15:19.715" idx="2">
    <p:pos x="528" y="1150"/>
    <p:text>Yep! We also pulled the information about power pants from EIA
:)</p:text>
  </p:cm>
  <p:cm authorId="0" dt="2020-09-20T21:47:46.361" idx="1">
    <p:pos x="528" y="1150"/>
    <p:text>did we have any other data that we pulled from the API?</p:text>
  </p:cm>
  <p:cm authorId="2" dt="2020-09-20T21:47:46.361" idx="1">
    <p:pos x="528" y="1150"/>
    <p:text>We also used the eGrid2018 information. I used that data to plot the plant locations. United States Environmental Protection Agency (EPA)</p:text>
  </p:cm>
</p:cmLst>
</file>

<file path=ppt/comments/comment2.xml><?xml version="1.0" encoding="utf-8"?>
<p:cmLst xmlns:a="http://schemas.openxmlformats.org/drawingml/2006/main" xmlns:r="http://schemas.openxmlformats.org/officeDocument/2006/relationships" xmlns:p="http://schemas.openxmlformats.org/presentationml/2006/main">
  <p:cm authorId="3" dt="2020-09-20T16:40:26.348" idx="1">
    <p:pos x="584" y="1061"/>
    <p:text>I figured it would help people understand price numbers if we explained a bit on how much a kWh actually is with some examples.</p:text>
  </p:cm>
  <p:cm authorId="0" dt="2020-09-20T16:40:26.348" idx="3">
    <p:pos x="584" y="1061"/>
    <p:text>I like this a lot!</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20-09-20T16:25:10.755" idx="2">
    <p:pos x="6000" y="0"/>
    <p:text>How about after explaining how the price is calculated we show the cost by state as a big picture?
We might use this to give a general idea on having some states with much higher price. Whit that introduction we might tell that we will gonna dive in more details on how/why we the prices vary.</p:text>
  </p:cm>
</p:cmLst>
</file>

<file path=ppt/comments/comment4.xml><?xml version="1.0" encoding="utf-8"?>
<p:cmLst xmlns:a="http://schemas.openxmlformats.org/drawingml/2006/main" xmlns:r="http://schemas.openxmlformats.org/officeDocument/2006/relationships" xmlns:p="http://schemas.openxmlformats.org/presentationml/2006/main">
  <p:cm authorId="2" dt="2020-09-20T16:27:59.598" idx="3">
    <p:pos x="6000" y="0"/>
    <p:text>Justin, can you try to fix the box around the legend of the left hand side picture?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Gabriel script: Based on our data, the number of power plants in 2018 was 10964. On the left side, we show the Electricity price by state. On the right side, we show the power plant distribution over all the states. </a:t>
            </a:r>
            <a:endParaRPr/>
          </a:p>
          <a:p>
            <a:pPr marL="0" lvl="0" indent="0" algn="l" rtl="0">
              <a:spcBef>
                <a:spcPts val="0"/>
              </a:spcBef>
              <a:spcAft>
                <a:spcPts val="0"/>
              </a:spcAft>
              <a:buNone/>
            </a:pPr>
            <a:endParaRPr/>
          </a:p>
          <a:p>
            <a:pPr marL="0" lvl="0" indent="0" algn="l" rtl="0">
              <a:spcBef>
                <a:spcPts val="0"/>
              </a:spcBef>
              <a:spcAft>
                <a:spcPts val="0"/>
              </a:spcAft>
              <a:buNone/>
            </a:pPr>
            <a:r>
              <a:rPr lang="en-US"/>
              <a:t>We can see that there are power plants spread all over the US territory. Even isolated states like Hawaii and Alaska have power plants inside their territories.</a:t>
            </a:r>
            <a:endParaRPr/>
          </a:p>
        </p:txBody>
      </p:sp>
      <p:sp>
        <p:nvSpPr>
          <p:cNvPr id="208" name="Google Shape;20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Gabriel script: Our goal was to discover if the number of power plants in the state has any influence on the </a:t>
            </a:r>
            <a:r>
              <a:rPr lang="en-US">
                <a:solidFill>
                  <a:schemeClr val="dk1"/>
                </a:solidFill>
              </a:rPr>
              <a:t>electricity </a:t>
            </a:r>
            <a:r>
              <a:rPr lang="en-US"/>
              <a:t>price on that state. For that, we calculated the correlation between price and the number of power plants. We discover a weak correlation, given by a 0.16 correlation coefficient. The scatter plot with the linear regression results is shown on the right-side plot. </a:t>
            </a:r>
            <a:endParaRPr/>
          </a:p>
          <a:p>
            <a:pPr marL="0" lvl="0" indent="0" algn="l" rtl="0">
              <a:spcBef>
                <a:spcPts val="0"/>
              </a:spcBef>
              <a:spcAft>
                <a:spcPts val="0"/>
              </a:spcAft>
              <a:buClr>
                <a:schemeClr val="dk1"/>
              </a:buClr>
              <a:buSzPts val="1100"/>
              <a:buFont typeface="Arial"/>
              <a:buNone/>
            </a:pPr>
            <a:endParaRPr b="1"/>
          </a:p>
          <a:p>
            <a:pPr marL="0" lvl="0" indent="0" algn="l" rtl="0">
              <a:spcBef>
                <a:spcPts val="0"/>
              </a:spcBef>
              <a:spcAft>
                <a:spcPts val="0"/>
              </a:spcAft>
              <a:buClr>
                <a:schemeClr val="dk1"/>
              </a:buClr>
              <a:buSzPts val="1100"/>
              <a:buFont typeface="Arial"/>
              <a:buNone/>
            </a:pPr>
            <a:r>
              <a:rPr lang="en-US" b="1"/>
              <a:t>To our surprise, having more power plants does not mean have lower electricity prices.</a:t>
            </a:r>
            <a:r>
              <a:rPr lang="en-US"/>
              <a:t> We have, for example, California, which has more than 10% of the total power plants in the US and is one of the states with the highest electricity price.</a:t>
            </a:r>
            <a:endParaRPr/>
          </a:p>
        </p:txBody>
      </p:sp>
      <p:sp>
        <p:nvSpPr>
          <p:cNvPr id="215" name="Google Shape;21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985b557ae5_2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985b557ae5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Gabriel script: Besides the number of power plants, we also consider the amount of electricity generated by each state.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Gabriel script: Texas is the state with the highest amount of electricity generated, as can be seen on the left-side plot. Isolated states, like Alaska and Hawaii, have the lowest production amount. Again, we found a weak correlation of </a:t>
            </a:r>
            <a:r>
              <a:rPr lang="en-US" b="1">
                <a:solidFill>
                  <a:schemeClr val="dk1"/>
                </a:solidFill>
              </a:rPr>
              <a:t>-0.25</a:t>
            </a:r>
            <a:r>
              <a:rPr lang="en-US"/>
              <a:t> between electricity generation and price. </a:t>
            </a:r>
            <a:endParaRPr/>
          </a:p>
          <a:p>
            <a:pPr marL="0" lvl="0" indent="0" algn="l" rtl="0">
              <a:spcBef>
                <a:spcPts val="0"/>
              </a:spcBef>
              <a:spcAft>
                <a:spcPts val="0"/>
              </a:spcAft>
              <a:buNone/>
            </a:pPr>
            <a:endParaRPr sz="1250" b="1">
              <a:solidFill>
                <a:schemeClr val="dk1"/>
              </a:solidFill>
            </a:endParaRPr>
          </a:p>
          <a:p>
            <a:pPr marL="0" lvl="0" indent="0" algn="l" rtl="0">
              <a:spcBef>
                <a:spcPts val="0"/>
              </a:spcBef>
              <a:spcAft>
                <a:spcPts val="0"/>
              </a:spcAft>
              <a:buNone/>
            </a:pPr>
            <a:r>
              <a:rPr lang="en-US" sz="1250" b="1">
                <a:solidFill>
                  <a:schemeClr val="dk1"/>
                </a:solidFill>
              </a:rPr>
              <a:t>In overall, production does not seem to affect the price within a state.</a:t>
            </a:r>
            <a:endParaRPr b="1"/>
          </a:p>
          <a:p>
            <a:pPr marL="0" lvl="0" indent="0" algn="l" rtl="0">
              <a:spcBef>
                <a:spcPts val="0"/>
              </a:spcBef>
              <a:spcAft>
                <a:spcPts val="0"/>
              </a:spcAft>
              <a:buNone/>
            </a:pPr>
            <a:endParaRPr/>
          </a:p>
          <a:p>
            <a:pPr marL="0" lvl="0" indent="0" algn="l" rtl="0">
              <a:spcBef>
                <a:spcPts val="0"/>
              </a:spcBef>
              <a:spcAft>
                <a:spcPts val="0"/>
              </a:spcAft>
              <a:buNone/>
            </a:pPr>
            <a:r>
              <a:rPr lang="en-US"/>
              <a:t>I will pass to Joshua, that will explain about Electricity Consumption and price.</a:t>
            </a:r>
            <a:endParaRPr/>
          </a:p>
        </p:txBody>
      </p:sp>
      <p:sp>
        <p:nvSpPr>
          <p:cNvPr id="228" name="Google Shape;22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985b557ae5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g985b557ae5_2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985b557ae5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highlight>
                  <a:srgbClr val="FFFFFF"/>
                </a:highlight>
              </a:rPr>
              <a:t>The correlation coefficient between 2020 YTD sales and Price for regulated states is -0.19</a:t>
            </a:r>
            <a:endParaRPr>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highlight>
                  <a:srgbClr val="FFFFFF"/>
                </a:highlight>
              </a:rPr>
              <a:t>The correlation p-val between 2020 YTD sales and Price for regulated states is 0.19287191432442444</a:t>
            </a:r>
            <a:endParaRPr>
              <a:solidFill>
                <a:schemeClr val="dk1"/>
              </a:solidFill>
              <a:highlight>
                <a:srgbClr val="FFFFFF"/>
              </a:highlight>
            </a:endParaRPr>
          </a:p>
          <a:p>
            <a:pPr marL="0" lvl="0" indent="0" algn="l" rtl="0">
              <a:spcBef>
                <a:spcPts val="0"/>
              </a:spcBef>
              <a:spcAft>
                <a:spcPts val="0"/>
              </a:spcAft>
              <a:buNone/>
            </a:pPr>
            <a:r>
              <a:rPr lang="en-US"/>
              <a:t>The consumption by state is shown in the left hand side of this slide. Showing Texas as the largest consumer and Vermont as the least. All but 3 states use less than 25,000 kWh. The right hand side shows the scatter plot of these with the price as the dependent variable showing little correlation between electricity consumption and price. Texas is on the far right bottom corner and has a low cost regardless of how high the consumption. This is likely due to outside factors like California, who uses a tier system to price the electricity. The more you move up in the tier system, the more you pay. Which is would explain why California has a higher population and a lower consumption than that of Texas.</a:t>
            </a:r>
            <a:endParaRPr/>
          </a:p>
        </p:txBody>
      </p:sp>
      <p:sp>
        <p:nvSpPr>
          <p:cNvPr id="241" name="Google Shape;241;g985b557ae5_2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985b557ae5_2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985b557ae5_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price difference between deregulated and regulated states stay consistent throughout the years, at around 2-3 cents per kilowatthour</a:t>
            </a:r>
            <a:endParaRPr/>
          </a:p>
        </p:txBody>
      </p:sp>
      <p:sp>
        <p:nvSpPr>
          <p:cNvPr id="260" name="Google Shape;26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985b557ae5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050">
                <a:highlight>
                  <a:srgbClr val="FFFFFF"/>
                </a:highlight>
                <a:latin typeface="Courier New"/>
                <a:ea typeface="Courier New"/>
                <a:cs typeface="Courier New"/>
                <a:sym typeface="Courier New"/>
              </a:rPr>
              <a:t>Ttest_indResult(statistic=2.552795913721027, pvalue=0.015751149234073045)</a:t>
            </a:r>
            <a:endParaRPr sz="1050">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endParaRPr sz="1050">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US" sz="1050">
                <a:highlight>
                  <a:srgbClr val="FFFFFF"/>
                </a:highlight>
                <a:latin typeface="Courier New"/>
                <a:ea typeface="Courier New"/>
                <a:cs typeface="Courier New"/>
                <a:sym typeface="Courier New"/>
              </a:rPr>
              <a:t>Texas - Right bottom, green square: High usage but also large population and low cost</a:t>
            </a:r>
            <a:endParaRPr sz="1050">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endParaRPr sz="1050">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US" sz="1050">
                <a:highlight>
                  <a:srgbClr val="FFFFFF"/>
                </a:highlight>
                <a:latin typeface="Courier New"/>
                <a:ea typeface="Courier New"/>
                <a:cs typeface="Courier New"/>
                <a:sym typeface="Courier New"/>
              </a:rPr>
              <a:t>California: Yellow Square in middle. Higher cost, higher population and higher than the average usage</a:t>
            </a:r>
            <a:endParaRPr sz="1050">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endParaRPr sz="1050">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US" sz="1050">
                <a:highlight>
                  <a:srgbClr val="FFFFFF"/>
                </a:highlight>
                <a:latin typeface="Courier New"/>
                <a:ea typeface="Courier New"/>
                <a:cs typeface="Courier New"/>
                <a:sym typeface="Courier New"/>
              </a:rPr>
              <a:t>Florida, green circle: Low cost, higher usage, higher population. </a:t>
            </a:r>
            <a:endParaRPr sz="1050">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endParaRPr sz="1050">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US" sz="1050">
                <a:highlight>
                  <a:srgbClr val="FFFFFF"/>
                </a:highlight>
                <a:latin typeface="Courier New"/>
                <a:ea typeface="Courier New"/>
                <a:cs typeface="Courier New"/>
                <a:sym typeface="Courier New"/>
              </a:rPr>
              <a:t>New York, Turquoise square: higher end in terms of usage, pretty high population, higher than average price.</a:t>
            </a:r>
            <a:endParaRPr sz="1050">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endParaRPr sz="1050">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US" sz="1050">
                <a:solidFill>
                  <a:srgbClr val="FF0000"/>
                </a:solidFill>
                <a:highlight>
                  <a:srgbClr val="FFFFFF"/>
                </a:highlight>
                <a:latin typeface="Courier New"/>
                <a:ea typeface="Courier New"/>
                <a:cs typeface="Courier New"/>
                <a:sym typeface="Courier New"/>
              </a:rPr>
              <a:t>Lonely purple circle: Hawaii. Isolated in both the graph and in life. Lower usage, HIGHEST cost. </a:t>
            </a:r>
            <a:endParaRPr sz="1050">
              <a:solidFill>
                <a:srgbClr val="FF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US" sz="1050">
                <a:solidFill>
                  <a:srgbClr val="FF0000"/>
                </a:solidFill>
                <a:highlight>
                  <a:srgbClr val="FFFFFF"/>
                </a:highlight>
                <a:latin typeface="Courier New"/>
                <a:ea typeface="Courier New"/>
                <a:cs typeface="Courier New"/>
                <a:sym typeface="Courier New"/>
              </a:rPr>
              <a:t>Regulated States: Highest cost: HI, AK, VT, WI, MN. 19.51 - 16.83. Lowest cost: TX, MT, OH, IL, PA. 8.52 - 9.77.</a:t>
            </a:r>
            <a:endParaRPr sz="1050">
              <a:solidFill>
                <a:srgbClr val="FF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lt1"/>
              </a:buClr>
              <a:buSzPts val="1100"/>
              <a:buFont typeface="Arial"/>
              <a:buNone/>
            </a:pPr>
            <a:r>
              <a:rPr lang="en-US" sz="1050">
                <a:solidFill>
                  <a:srgbClr val="FF0000"/>
                </a:solidFill>
                <a:highlight>
                  <a:schemeClr val="lt1"/>
                </a:highlight>
                <a:latin typeface="Courier New"/>
                <a:ea typeface="Courier New"/>
                <a:cs typeface="Courier New"/>
                <a:sym typeface="Courier New"/>
              </a:rPr>
              <a:t>Hawaii's dependence on imported petroleum, much of which is used for electricity generation, contribute to Hawaii having the highest average retail electricity price for all sectors s of any state. 50% solar energy in 2018.</a:t>
            </a:r>
            <a:endParaRPr sz="1050">
              <a:solidFill>
                <a:srgbClr val="FF0000"/>
              </a:solidFill>
              <a:highlight>
                <a:schemeClr val="lt1"/>
              </a:highlight>
              <a:latin typeface="Courier New"/>
              <a:ea typeface="Courier New"/>
              <a:cs typeface="Courier New"/>
              <a:sym typeface="Courier New"/>
            </a:endParaRPr>
          </a:p>
          <a:p>
            <a:pPr marL="0" lvl="0" indent="0" algn="l" rtl="0">
              <a:lnSpc>
                <a:spcPct val="115000"/>
              </a:lnSpc>
              <a:spcBef>
                <a:spcPts val="0"/>
              </a:spcBef>
              <a:spcAft>
                <a:spcPts val="0"/>
              </a:spcAft>
              <a:buClr>
                <a:schemeClr val="lt1"/>
              </a:buClr>
              <a:buSzPts val="1100"/>
              <a:buFont typeface="Arial"/>
              <a:buNone/>
            </a:pPr>
            <a:endParaRPr sz="1050">
              <a:highlight>
                <a:schemeClr val="lt1"/>
              </a:highlight>
              <a:latin typeface="Courier New"/>
              <a:ea typeface="Courier New"/>
              <a:cs typeface="Courier New"/>
              <a:sym typeface="Courier New"/>
            </a:endParaRPr>
          </a:p>
          <a:p>
            <a:pPr marL="0" lvl="0" indent="0" algn="l" rtl="0">
              <a:lnSpc>
                <a:spcPct val="115000"/>
              </a:lnSpc>
              <a:spcBef>
                <a:spcPts val="0"/>
              </a:spcBef>
              <a:spcAft>
                <a:spcPts val="0"/>
              </a:spcAft>
              <a:buClr>
                <a:schemeClr val="lt1"/>
              </a:buClr>
              <a:buSzPts val="1100"/>
              <a:buFont typeface="Arial"/>
              <a:buNone/>
            </a:pPr>
            <a:r>
              <a:rPr lang="en-US" sz="1050">
                <a:solidFill>
                  <a:srgbClr val="0000FF"/>
                </a:solidFill>
                <a:highlight>
                  <a:schemeClr val="lt1"/>
                </a:highlight>
                <a:latin typeface="Courier New"/>
                <a:ea typeface="Courier New"/>
                <a:cs typeface="Courier New"/>
                <a:sym typeface="Courier New"/>
              </a:rPr>
              <a:t>Texas is the largest energy-producing and energy-consuming state in the nation. The industrial sector, including its refineries and petrochemical plants, accounts for half of the energy consumed in the state. These graphs are including all sectors and not just residential.</a:t>
            </a:r>
            <a:endParaRPr sz="1050">
              <a:solidFill>
                <a:srgbClr val="0000FF"/>
              </a:solidFill>
              <a:highlight>
                <a:schemeClr val="lt1"/>
              </a:highlight>
              <a:latin typeface="Courier New"/>
              <a:ea typeface="Courier New"/>
              <a:cs typeface="Courier New"/>
              <a:sym typeface="Courier New"/>
            </a:endParaRPr>
          </a:p>
          <a:p>
            <a:pPr marL="0" lvl="0" indent="0" algn="l" rtl="0">
              <a:lnSpc>
                <a:spcPct val="115000"/>
              </a:lnSpc>
              <a:spcBef>
                <a:spcPts val="0"/>
              </a:spcBef>
              <a:spcAft>
                <a:spcPts val="0"/>
              </a:spcAft>
              <a:buClr>
                <a:schemeClr val="lt1"/>
              </a:buClr>
              <a:buSzPts val="1100"/>
              <a:buFont typeface="Arial"/>
              <a:buNone/>
            </a:pPr>
            <a:r>
              <a:rPr lang="en-US" sz="1050">
                <a:solidFill>
                  <a:srgbClr val="0000FF"/>
                </a:solidFill>
                <a:highlight>
                  <a:schemeClr val="lt1"/>
                </a:highlight>
                <a:latin typeface="Courier New"/>
                <a:ea typeface="Courier New"/>
                <a:cs typeface="Courier New"/>
                <a:sym typeface="Courier New"/>
              </a:rPr>
              <a:t>Deregulated States: Highest cost: CT, RI, MA, CA, NH. 19.51 - 16.83. Lowest cost: TX, MT, OH, IL, PA. 8.52 - 9.77.</a:t>
            </a:r>
            <a:endParaRPr sz="1050">
              <a:solidFill>
                <a:srgbClr val="0000FF"/>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66" name="Google Shape;266;g985b557ae5_2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Justin</a:t>
            </a:r>
            <a:endParaRPr/>
          </a:p>
        </p:txBody>
      </p:sp>
      <p:sp>
        <p:nvSpPr>
          <p:cNvPr id="151" name="Google Shape;15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9a508aad9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g9a508aad96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985b557ae5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Out of all the data sets, we found that the regulation/deregulation had the most statistical relevance than any of our other variables, with a p-value of 0.015. (point zero one 5). This means that on average there is a 2-3 cent per kilo watt hour difference between a regulated state and de regulated state. </a:t>
            </a:r>
          </a:p>
          <a:p>
            <a:pPr marL="0" lvl="0" indent="0" algn="l" rtl="0">
              <a:spcBef>
                <a:spcPts val="0"/>
              </a:spcBef>
              <a:spcAft>
                <a:spcPts val="0"/>
              </a:spcAft>
              <a:buNone/>
            </a:pPr>
            <a:r>
              <a:rPr lang="en-US" dirty="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Even though this was the most statistically relevant, there might be other contributing factors that could also influence pricing, it could be that the other variables combined, such as consumption, source of generation of electricity or infrastructure costs have an effect on the price. Or outside factors such as local politics. For example, as seen from Hawaii and California, where they are mandating that a good percentage of their electricity generation come from renewable resources.  </a:t>
            </a:r>
          </a:p>
          <a:p>
            <a:pPr marL="0" lvl="0" indent="0" algn="l" rtl="0">
              <a:spcBef>
                <a:spcPts val="0"/>
              </a:spcBef>
              <a:spcAft>
                <a:spcPts val="0"/>
              </a:spcAft>
              <a:buNone/>
            </a:pPr>
            <a:r>
              <a:rPr lang="en-US" dirty="0"/>
              <a:t>If given more time, we could delve deeper into other variables or combined variables to determine what really drives the prices in all the states.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solidFill>
                  <a:srgbClr val="333333"/>
                </a:solidFill>
                <a:highlight>
                  <a:srgbClr val="FFFFFF"/>
                </a:highlight>
              </a:rPr>
              <a:t>Prices vary by locality based on the availability of power plants and fuels, local fuel costs, and pricing regulations.</a:t>
            </a:r>
            <a:r>
              <a:rPr lang="en-US" sz="1100" dirty="0">
                <a:solidFill>
                  <a:srgbClr val="333333"/>
                </a:solidFill>
                <a:highlight>
                  <a:srgbClr val="FFFFFF"/>
                </a:highlight>
              </a:rPr>
              <a:t> In 2019, annual average electricity prices ranged from about 28.33¢ per kWh in Hawaii to about 7.65¢ per kWh in Louisiana. Prices in Hawaii are high relative to other states mainly because the majority of its electricity is generated with petroleum fuels.</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278" name="Google Shape;278;g985b557ae5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985b557ae5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g985b557ae5_2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9a508aad9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g9a508aad9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25944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Justin</a:t>
            </a:r>
            <a:endParaRPr/>
          </a:p>
        </p:txBody>
      </p:sp>
      <p:sp>
        <p:nvSpPr>
          <p:cNvPr id="157" name="Google Shape;15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35ab84fb6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535ab84f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Justin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997dbb7c46_1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997dbb7c46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050">
                <a:solidFill>
                  <a:schemeClr val="dk1"/>
                </a:solidFill>
              </a:rPr>
              <a:t>Normality Test: 1.0689553471458046e-09 for price in 2018.</a:t>
            </a:r>
            <a:endParaRPr sz="1050">
              <a:solidFill>
                <a:schemeClr val="dk1"/>
              </a:solidFill>
            </a:endParaRPr>
          </a:p>
          <a:p>
            <a:pPr marL="0" lvl="0" indent="0" algn="l" rtl="0">
              <a:lnSpc>
                <a:spcPct val="115000"/>
              </a:lnSpc>
              <a:spcBef>
                <a:spcPts val="0"/>
              </a:spcBef>
              <a:spcAft>
                <a:spcPts val="0"/>
              </a:spcAft>
              <a:buNone/>
            </a:pPr>
            <a:r>
              <a:rPr lang="en-US" sz="1050">
                <a:solidFill>
                  <a:schemeClr val="dk1"/>
                </a:solidFill>
              </a:rPr>
              <a:t>Price: </a:t>
            </a:r>
            <a:endParaRPr sz="1050">
              <a:solidFill>
                <a:schemeClr val="dk1"/>
              </a:solidFill>
            </a:endParaRPr>
          </a:p>
          <a:p>
            <a:pPr marL="0" lvl="0" indent="457200" algn="l" rtl="0">
              <a:lnSpc>
                <a:spcPct val="115000"/>
              </a:lnSpc>
              <a:spcBef>
                <a:spcPts val="0"/>
              </a:spcBef>
              <a:spcAft>
                <a:spcPts val="0"/>
              </a:spcAft>
              <a:buNone/>
            </a:pPr>
            <a:r>
              <a:rPr lang="en-US" sz="1050">
                <a:solidFill>
                  <a:schemeClr val="dk1"/>
                </a:solidFill>
              </a:rPr>
              <a:t>mean     11.2048</a:t>
            </a:r>
            <a:endParaRPr sz="1050">
              <a:solidFill>
                <a:schemeClr val="dk1"/>
              </a:solidFill>
            </a:endParaRPr>
          </a:p>
          <a:p>
            <a:pPr marL="0" lvl="0" indent="457200" algn="l" rtl="0">
              <a:lnSpc>
                <a:spcPct val="115000"/>
              </a:lnSpc>
              <a:spcBef>
                <a:spcPts val="0"/>
              </a:spcBef>
              <a:spcAft>
                <a:spcPts val="0"/>
              </a:spcAft>
              <a:buNone/>
            </a:pPr>
            <a:r>
              <a:rPr lang="en-US" sz="1050">
                <a:solidFill>
                  <a:schemeClr val="dk1"/>
                </a:solidFill>
              </a:rPr>
              <a:t>std       4.0581</a:t>
            </a:r>
            <a:endParaRPr sz="1050">
              <a:solidFill>
                <a:schemeClr val="dk1"/>
              </a:solidFill>
            </a:endParaRPr>
          </a:p>
          <a:p>
            <a:pPr marL="0" lvl="0" indent="457200" algn="l" rtl="0">
              <a:lnSpc>
                <a:spcPct val="115000"/>
              </a:lnSpc>
              <a:spcBef>
                <a:spcPts val="0"/>
              </a:spcBef>
              <a:spcAft>
                <a:spcPts val="0"/>
              </a:spcAft>
              <a:buNone/>
            </a:pPr>
            <a:r>
              <a:rPr lang="en-US" sz="1050">
                <a:solidFill>
                  <a:schemeClr val="dk1"/>
                </a:solidFill>
              </a:rPr>
              <a:t>min       7.7100</a:t>
            </a:r>
            <a:endParaRPr sz="1050">
              <a:solidFill>
                <a:schemeClr val="dk1"/>
              </a:solidFill>
            </a:endParaRPr>
          </a:p>
          <a:p>
            <a:pPr marL="0" lvl="0" indent="457200" algn="l" rtl="0">
              <a:lnSpc>
                <a:spcPct val="115000"/>
              </a:lnSpc>
              <a:spcBef>
                <a:spcPts val="0"/>
              </a:spcBef>
              <a:spcAft>
                <a:spcPts val="0"/>
              </a:spcAft>
              <a:buNone/>
            </a:pPr>
            <a:r>
              <a:rPr lang="en-US" sz="1050">
                <a:solidFill>
                  <a:schemeClr val="dk1"/>
                </a:solidFill>
              </a:rPr>
              <a:t>max      29.1800</a:t>
            </a:r>
            <a:endParaRPr sz="1050">
              <a:solidFill>
                <a:schemeClr val="dk1"/>
              </a:solidFill>
            </a:endParaRPr>
          </a:p>
          <a:p>
            <a:pPr marL="0" lvl="0" indent="457200" algn="l" rtl="0">
              <a:lnSpc>
                <a:spcPct val="115000"/>
              </a:lnSpc>
              <a:spcBef>
                <a:spcPts val="0"/>
              </a:spcBef>
              <a:spcAft>
                <a:spcPts val="0"/>
              </a:spcAft>
              <a:buNone/>
            </a:pPr>
            <a:endParaRPr sz="1050">
              <a:solidFill>
                <a:schemeClr val="dk1"/>
              </a:solidFill>
            </a:endParaRPr>
          </a:p>
          <a:p>
            <a:pPr marL="0" lvl="0" indent="0" algn="l" rtl="0">
              <a:lnSpc>
                <a:spcPct val="115000"/>
              </a:lnSpc>
              <a:spcBef>
                <a:spcPts val="0"/>
              </a:spcBef>
              <a:spcAft>
                <a:spcPts val="0"/>
              </a:spcAft>
              <a:buNone/>
            </a:pPr>
            <a:r>
              <a:rPr lang="en-US" sz="1050">
                <a:solidFill>
                  <a:schemeClr val="dk1"/>
                </a:solidFill>
              </a:rPr>
              <a:t>Justin</a:t>
            </a:r>
            <a:endParaRPr sz="1050">
              <a:solidFill>
                <a:schemeClr val="dk1"/>
              </a:solidFill>
            </a:endParaRPr>
          </a:p>
          <a:p>
            <a:pPr marL="0" lvl="0" indent="0" algn="l" rtl="0">
              <a:lnSpc>
                <a:spcPct val="115000"/>
              </a:lnSpc>
              <a:spcBef>
                <a:spcPts val="0"/>
              </a:spcBef>
              <a:spcAft>
                <a:spcPts val="0"/>
              </a:spcAft>
              <a:buNone/>
            </a:pPr>
            <a:endParaRPr sz="105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5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99f06af0cb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99f06af0cb_1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Justin</a:t>
            </a:r>
            <a:endParaRPr/>
          </a:p>
        </p:txBody>
      </p:sp>
      <p:sp>
        <p:nvSpPr>
          <p:cNvPr id="183" name="Google Shape;18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Plainly speaking, the population does </a:t>
            </a:r>
            <a:endParaRPr/>
          </a:p>
          <a:p>
            <a:pPr marL="0" lvl="0" indent="0" algn="l" rtl="0">
              <a:spcBef>
                <a:spcPts val="0"/>
              </a:spcBef>
              <a:spcAft>
                <a:spcPts val="0"/>
              </a:spcAft>
              <a:buNone/>
            </a:pPr>
            <a:endParaRPr/>
          </a:p>
          <a:p>
            <a:pPr marL="0" lvl="0" indent="0" algn="l" rtl="0">
              <a:spcBef>
                <a:spcPts val="0"/>
              </a:spcBef>
              <a:spcAft>
                <a:spcPts val="0"/>
              </a:spcAft>
              <a:buNone/>
            </a:pPr>
            <a:r>
              <a:rPr lang="en-US"/>
              <a:t>Justin</a:t>
            </a:r>
            <a:endParaRPr/>
          </a:p>
        </p:txBody>
      </p:sp>
      <p:sp>
        <p:nvSpPr>
          <p:cNvPr id="195" name="Google Shape;19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Gabriel script: Thanks Justin. Another aspect of Electricity price that we analyzed is the relationship between price and the number of power plants.</a:t>
            </a:r>
            <a:endParaRPr/>
          </a:p>
        </p:txBody>
      </p:sp>
      <p:sp>
        <p:nvSpPr>
          <p:cNvPr id="202" name="Google Shape;202;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41" y="3766000"/>
            <a:ext cx="9827100" cy="30921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4776900" y="2067600"/>
            <a:ext cx="7415100" cy="47904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745206" y="-100"/>
            <a:ext cx="5446800" cy="27369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p2"/>
          <p:cNvSpPr/>
          <p:nvPr/>
        </p:nvSpPr>
        <p:spPr>
          <a:xfrm>
            <a:off x="271033"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340259" y="790"/>
            <a:ext cx="3000409" cy="1392365"/>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1207163" y="790"/>
            <a:ext cx="3000409" cy="1392365"/>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9409957" y="6784"/>
            <a:ext cx="2468376" cy="1002839"/>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8737606" y="5623802"/>
            <a:ext cx="3185498" cy="123431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265762" y="5407536"/>
            <a:ext cx="3727293" cy="1444382"/>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2478271" y="2430444"/>
            <a:ext cx="7148400" cy="19308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a:endParaRPr/>
          </a:p>
        </p:txBody>
      </p:sp>
      <p:sp>
        <p:nvSpPr>
          <p:cNvPr id="35" name="Google Shape;35;p2"/>
          <p:cNvSpPr txBox="1">
            <a:spLocks noGrp="1"/>
          </p:cNvSpPr>
          <p:nvPr>
            <p:ph type="subTitle" idx="1"/>
          </p:nvPr>
        </p:nvSpPr>
        <p:spPr>
          <a:xfrm>
            <a:off x="2478267" y="4550878"/>
            <a:ext cx="7148400" cy="69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36" name="Google Shape;36;p2"/>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7425600" y="3778767"/>
            <a:ext cx="4766400" cy="3079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7945629" y="5492768"/>
            <a:ext cx="3361269" cy="1365553"/>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265762" y="3"/>
            <a:ext cx="3727293" cy="1444382"/>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847800" y="1845133"/>
            <a:ext cx="8496300" cy="1839600"/>
          </a:xfrm>
          <a:prstGeom prst="rect">
            <a:avLst/>
          </a:prstGeom>
        </p:spPr>
        <p:txBody>
          <a:bodyPr spcFirstLastPara="1" wrap="square" lIns="121900" tIns="121900" rIns="121900" bIns="121900" anchor="ctr" anchorCtr="0">
            <a:noAutofit/>
          </a:bodyPr>
          <a:lstStyle>
            <a:lvl1pPr lvl="0" algn="ctr">
              <a:spcBef>
                <a:spcPts val="0"/>
              </a:spcBef>
              <a:spcAft>
                <a:spcPts val="0"/>
              </a:spcAft>
              <a:buClr>
                <a:schemeClr val="dk2"/>
              </a:buClr>
              <a:buSzPts val="11500"/>
              <a:buNone/>
              <a:defRPr sz="11500">
                <a:solidFill>
                  <a:schemeClr val="dk2"/>
                </a:solidFill>
              </a:defRPr>
            </a:lvl1pPr>
            <a:lvl2pPr lvl="1" algn="ctr">
              <a:spcBef>
                <a:spcPts val="0"/>
              </a:spcBef>
              <a:spcAft>
                <a:spcPts val="0"/>
              </a:spcAft>
              <a:buClr>
                <a:schemeClr val="dk2"/>
              </a:buClr>
              <a:buSzPts val="11500"/>
              <a:buNone/>
              <a:defRPr sz="11500">
                <a:solidFill>
                  <a:schemeClr val="dk2"/>
                </a:solidFill>
              </a:defRPr>
            </a:lvl2pPr>
            <a:lvl3pPr lvl="2" algn="ctr">
              <a:spcBef>
                <a:spcPts val="0"/>
              </a:spcBef>
              <a:spcAft>
                <a:spcPts val="0"/>
              </a:spcAft>
              <a:buClr>
                <a:schemeClr val="dk2"/>
              </a:buClr>
              <a:buSzPts val="11500"/>
              <a:buNone/>
              <a:defRPr sz="11500">
                <a:solidFill>
                  <a:schemeClr val="dk2"/>
                </a:solidFill>
              </a:defRPr>
            </a:lvl3pPr>
            <a:lvl4pPr lvl="3" algn="ctr">
              <a:spcBef>
                <a:spcPts val="0"/>
              </a:spcBef>
              <a:spcAft>
                <a:spcPts val="0"/>
              </a:spcAft>
              <a:buClr>
                <a:schemeClr val="dk2"/>
              </a:buClr>
              <a:buSzPts val="11500"/>
              <a:buNone/>
              <a:defRPr sz="11500">
                <a:solidFill>
                  <a:schemeClr val="dk2"/>
                </a:solidFill>
              </a:defRPr>
            </a:lvl4pPr>
            <a:lvl5pPr lvl="4" algn="ctr">
              <a:spcBef>
                <a:spcPts val="0"/>
              </a:spcBef>
              <a:spcAft>
                <a:spcPts val="0"/>
              </a:spcAft>
              <a:buClr>
                <a:schemeClr val="dk2"/>
              </a:buClr>
              <a:buSzPts val="11500"/>
              <a:buNone/>
              <a:defRPr sz="11500">
                <a:solidFill>
                  <a:schemeClr val="dk2"/>
                </a:solidFill>
              </a:defRPr>
            </a:lvl5pPr>
            <a:lvl6pPr lvl="5" algn="ctr">
              <a:spcBef>
                <a:spcPts val="0"/>
              </a:spcBef>
              <a:spcAft>
                <a:spcPts val="0"/>
              </a:spcAft>
              <a:buClr>
                <a:schemeClr val="dk2"/>
              </a:buClr>
              <a:buSzPts val="11500"/>
              <a:buNone/>
              <a:defRPr sz="11500">
                <a:solidFill>
                  <a:schemeClr val="dk2"/>
                </a:solidFill>
              </a:defRPr>
            </a:lvl6pPr>
            <a:lvl7pPr lvl="6" algn="ctr">
              <a:spcBef>
                <a:spcPts val="0"/>
              </a:spcBef>
              <a:spcAft>
                <a:spcPts val="0"/>
              </a:spcAft>
              <a:buClr>
                <a:schemeClr val="dk2"/>
              </a:buClr>
              <a:buSzPts val="11500"/>
              <a:buNone/>
              <a:defRPr sz="11500">
                <a:solidFill>
                  <a:schemeClr val="dk2"/>
                </a:solidFill>
              </a:defRPr>
            </a:lvl7pPr>
            <a:lvl8pPr lvl="7" algn="ctr">
              <a:spcBef>
                <a:spcPts val="0"/>
              </a:spcBef>
              <a:spcAft>
                <a:spcPts val="0"/>
              </a:spcAft>
              <a:buClr>
                <a:schemeClr val="dk2"/>
              </a:buClr>
              <a:buSzPts val="11500"/>
              <a:buNone/>
              <a:defRPr sz="11500">
                <a:solidFill>
                  <a:schemeClr val="dk2"/>
                </a:solidFill>
              </a:defRPr>
            </a:lvl8pPr>
            <a:lvl9pPr lvl="8" algn="ctr">
              <a:spcBef>
                <a:spcPts val="0"/>
              </a:spcBef>
              <a:spcAft>
                <a:spcPts val="0"/>
              </a:spcAft>
              <a:buClr>
                <a:schemeClr val="dk2"/>
              </a:buClr>
              <a:buSzPts val="11500"/>
              <a:buNone/>
              <a:defRPr sz="11500">
                <a:solidFill>
                  <a:schemeClr val="dk2"/>
                </a:solidFill>
              </a:defRPr>
            </a:lvl9pPr>
          </a:lstStyle>
          <a:p>
            <a:r>
              <a:t>xx%</a:t>
            </a:r>
          </a:p>
        </p:txBody>
      </p:sp>
      <p:sp>
        <p:nvSpPr>
          <p:cNvPr id="120" name="Google Shape;120;p11"/>
          <p:cNvSpPr txBox="1">
            <a:spLocks noGrp="1"/>
          </p:cNvSpPr>
          <p:nvPr>
            <p:ph type="body" idx="1"/>
          </p:nvPr>
        </p:nvSpPr>
        <p:spPr>
          <a:xfrm>
            <a:off x="1847800" y="3818467"/>
            <a:ext cx="8496300" cy="854700"/>
          </a:xfrm>
          <a:prstGeom prst="rect">
            <a:avLst/>
          </a:prstGeom>
        </p:spPr>
        <p:txBody>
          <a:bodyPr spcFirstLastPara="1" wrap="square" lIns="121900" tIns="121900" rIns="121900" bIns="121900" anchor="t" anchorCtr="0">
            <a:noAutofit/>
          </a:bodyPr>
          <a:lstStyle>
            <a:lvl1pPr marL="457200" lvl="0" indent="-336550" algn="ctr">
              <a:spcBef>
                <a:spcPts val="0"/>
              </a:spcBef>
              <a:spcAft>
                <a:spcPts val="0"/>
              </a:spcAft>
              <a:buSzPts val="1700"/>
              <a:buChar char="●"/>
              <a:defRPr/>
            </a:lvl1pPr>
            <a:lvl2pPr marL="914400" lvl="1" indent="-323850" algn="ctr">
              <a:spcBef>
                <a:spcPts val="2100"/>
              </a:spcBef>
              <a:spcAft>
                <a:spcPts val="0"/>
              </a:spcAft>
              <a:buSzPts val="1500"/>
              <a:buChar char="○"/>
              <a:defRPr/>
            </a:lvl2pPr>
            <a:lvl3pPr marL="1371600" lvl="2" indent="-323850" algn="ctr">
              <a:spcBef>
                <a:spcPts val="2100"/>
              </a:spcBef>
              <a:spcAft>
                <a:spcPts val="0"/>
              </a:spcAft>
              <a:buSzPts val="1500"/>
              <a:buChar char="■"/>
              <a:defRPr/>
            </a:lvl3pPr>
            <a:lvl4pPr marL="1828800" lvl="3" indent="-323850" algn="ctr">
              <a:spcBef>
                <a:spcPts val="2100"/>
              </a:spcBef>
              <a:spcAft>
                <a:spcPts val="0"/>
              </a:spcAft>
              <a:buSzPts val="1500"/>
              <a:buChar char="●"/>
              <a:defRPr/>
            </a:lvl4pPr>
            <a:lvl5pPr marL="2286000" lvl="4" indent="-323850" algn="ctr">
              <a:spcBef>
                <a:spcPts val="2100"/>
              </a:spcBef>
              <a:spcAft>
                <a:spcPts val="0"/>
              </a:spcAft>
              <a:buSzPts val="1500"/>
              <a:buChar char="○"/>
              <a:defRPr/>
            </a:lvl5pPr>
            <a:lvl6pPr marL="2743200" lvl="5" indent="-323850" algn="ctr">
              <a:spcBef>
                <a:spcPts val="2100"/>
              </a:spcBef>
              <a:spcAft>
                <a:spcPts val="0"/>
              </a:spcAft>
              <a:buSzPts val="1500"/>
              <a:buChar char="■"/>
              <a:defRPr/>
            </a:lvl6pPr>
            <a:lvl7pPr marL="3200400" lvl="6" indent="-323850" algn="ctr">
              <a:spcBef>
                <a:spcPts val="2100"/>
              </a:spcBef>
              <a:spcAft>
                <a:spcPts val="0"/>
              </a:spcAft>
              <a:buSzPts val="1500"/>
              <a:buChar char="●"/>
              <a:defRPr/>
            </a:lvl7pPr>
            <a:lvl8pPr marL="3657600" lvl="7" indent="-323850" algn="ctr">
              <a:spcBef>
                <a:spcPts val="2100"/>
              </a:spcBef>
              <a:spcAft>
                <a:spcPts val="0"/>
              </a:spcAft>
              <a:buSzPts val="1500"/>
              <a:buChar char="○"/>
              <a:defRPr/>
            </a:lvl8pPr>
            <a:lvl9pPr marL="4114800" lvl="8" indent="-323850" algn="ctr">
              <a:spcBef>
                <a:spcPts val="2100"/>
              </a:spcBef>
              <a:spcAft>
                <a:spcPts val="2100"/>
              </a:spcAft>
              <a:buSzPts val="1500"/>
              <a:buChar char="■"/>
              <a:defRPr/>
            </a:lvl9pPr>
          </a:lstStyle>
          <a:p>
            <a:endParaRPr/>
          </a:p>
        </p:txBody>
      </p:sp>
      <p:sp>
        <p:nvSpPr>
          <p:cNvPr id="121" name="Google Shape;121;p11"/>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4"/>
        <p:cNvGrpSpPr/>
        <p:nvPr/>
      </p:nvGrpSpPr>
      <p:grpSpPr>
        <a:xfrm>
          <a:off x="0" y="0"/>
          <a:ext cx="0" cy="0"/>
          <a:chOff x="0" y="0"/>
          <a:chExt cx="0" cy="0"/>
        </a:xfrm>
      </p:grpSpPr>
      <p:sp>
        <p:nvSpPr>
          <p:cNvPr id="125" name="Google Shape;125;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26" name="Google Shape;126;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2100"/>
              </a:spcBef>
              <a:spcAft>
                <a:spcPts val="0"/>
              </a:spcAft>
              <a:buClr>
                <a:schemeClr val="dk1"/>
              </a:buClr>
              <a:buSzPts val="1800"/>
              <a:buChar char="○"/>
              <a:defRPr/>
            </a:lvl2pPr>
            <a:lvl3pPr marL="1371600" lvl="2" indent="-342900" algn="l" rtl="0">
              <a:lnSpc>
                <a:spcPct val="90000"/>
              </a:lnSpc>
              <a:spcBef>
                <a:spcPts val="2100"/>
              </a:spcBef>
              <a:spcAft>
                <a:spcPts val="0"/>
              </a:spcAft>
              <a:buClr>
                <a:schemeClr val="dk1"/>
              </a:buClr>
              <a:buSzPts val="1800"/>
              <a:buChar char="■"/>
              <a:defRPr/>
            </a:lvl3pPr>
            <a:lvl4pPr marL="1828800" lvl="3" indent="-342900" algn="l" rtl="0">
              <a:lnSpc>
                <a:spcPct val="90000"/>
              </a:lnSpc>
              <a:spcBef>
                <a:spcPts val="2100"/>
              </a:spcBef>
              <a:spcAft>
                <a:spcPts val="0"/>
              </a:spcAft>
              <a:buClr>
                <a:schemeClr val="dk1"/>
              </a:buClr>
              <a:buSzPts val="1800"/>
              <a:buChar char="●"/>
              <a:defRPr/>
            </a:lvl4pPr>
            <a:lvl5pPr marL="2286000" lvl="4" indent="-342900" algn="l" rtl="0">
              <a:lnSpc>
                <a:spcPct val="90000"/>
              </a:lnSpc>
              <a:spcBef>
                <a:spcPts val="2100"/>
              </a:spcBef>
              <a:spcAft>
                <a:spcPts val="0"/>
              </a:spcAft>
              <a:buClr>
                <a:schemeClr val="dk1"/>
              </a:buClr>
              <a:buSzPts val="1800"/>
              <a:buChar char="○"/>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127" name="Google Shape;127;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8" name="Google Shape;128;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9" name="Google Shape;129;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130"/>
        <p:cNvGrpSpPr/>
        <p:nvPr/>
      </p:nvGrpSpPr>
      <p:grpSpPr>
        <a:xfrm>
          <a:off x="0" y="0"/>
          <a:ext cx="0" cy="0"/>
          <a:chOff x="0" y="0"/>
          <a:chExt cx="0" cy="0"/>
        </a:xfrm>
      </p:grpSpPr>
      <p:sp>
        <p:nvSpPr>
          <p:cNvPr id="131" name="Google Shape;131;p14"/>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32" name="Google Shape;132;p14"/>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2100"/>
              </a:spcBef>
              <a:spcAft>
                <a:spcPts val="0"/>
              </a:spcAft>
              <a:buClr>
                <a:srgbClr val="888888"/>
              </a:buClr>
              <a:buSzPts val="2000"/>
              <a:buNone/>
              <a:defRPr sz="2000">
                <a:solidFill>
                  <a:srgbClr val="888888"/>
                </a:solidFill>
              </a:defRPr>
            </a:lvl2pPr>
            <a:lvl3pPr marL="1371600" lvl="2" indent="-228600" algn="l" rtl="0">
              <a:lnSpc>
                <a:spcPct val="90000"/>
              </a:lnSpc>
              <a:spcBef>
                <a:spcPts val="2100"/>
              </a:spcBef>
              <a:spcAft>
                <a:spcPts val="0"/>
              </a:spcAft>
              <a:buClr>
                <a:srgbClr val="888888"/>
              </a:buClr>
              <a:buSzPts val="1800"/>
              <a:buNone/>
              <a:defRPr sz="1800">
                <a:solidFill>
                  <a:srgbClr val="888888"/>
                </a:solidFill>
              </a:defRPr>
            </a:lvl3pPr>
            <a:lvl4pPr marL="1828800" lvl="3" indent="-228600" algn="l" rtl="0">
              <a:lnSpc>
                <a:spcPct val="90000"/>
              </a:lnSpc>
              <a:spcBef>
                <a:spcPts val="2100"/>
              </a:spcBef>
              <a:spcAft>
                <a:spcPts val="0"/>
              </a:spcAft>
              <a:buClr>
                <a:srgbClr val="888888"/>
              </a:buClr>
              <a:buSzPts val="1600"/>
              <a:buNone/>
              <a:defRPr sz="1600">
                <a:solidFill>
                  <a:srgbClr val="888888"/>
                </a:solidFill>
              </a:defRPr>
            </a:lvl4pPr>
            <a:lvl5pPr marL="2286000" lvl="4" indent="-228600" algn="l" rtl="0">
              <a:lnSpc>
                <a:spcPct val="90000"/>
              </a:lnSpc>
              <a:spcBef>
                <a:spcPts val="2100"/>
              </a:spcBef>
              <a:spcAft>
                <a:spcPts val="0"/>
              </a:spcAft>
              <a:buClr>
                <a:srgbClr val="888888"/>
              </a:buClr>
              <a:buSzPts val="1600"/>
              <a:buNone/>
              <a:defRPr sz="1600">
                <a:solidFill>
                  <a:srgbClr val="888888"/>
                </a:solidFill>
              </a:defRPr>
            </a:lvl5pPr>
            <a:lvl6pPr marL="2743200" lvl="5" indent="-228600" algn="l" rtl="0">
              <a:lnSpc>
                <a:spcPct val="90000"/>
              </a:lnSpc>
              <a:spcBef>
                <a:spcPts val="2100"/>
              </a:spcBef>
              <a:spcAft>
                <a:spcPts val="0"/>
              </a:spcAft>
              <a:buClr>
                <a:srgbClr val="888888"/>
              </a:buClr>
              <a:buSzPts val="1600"/>
              <a:buNone/>
              <a:defRPr sz="1600">
                <a:solidFill>
                  <a:srgbClr val="888888"/>
                </a:solidFill>
              </a:defRPr>
            </a:lvl6pPr>
            <a:lvl7pPr marL="3200400" lvl="6" indent="-228600" algn="l" rtl="0">
              <a:lnSpc>
                <a:spcPct val="90000"/>
              </a:lnSpc>
              <a:spcBef>
                <a:spcPts val="2100"/>
              </a:spcBef>
              <a:spcAft>
                <a:spcPts val="0"/>
              </a:spcAft>
              <a:buClr>
                <a:srgbClr val="888888"/>
              </a:buClr>
              <a:buSzPts val="1600"/>
              <a:buNone/>
              <a:defRPr sz="1600">
                <a:solidFill>
                  <a:srgbClr val="888888"/>
                </a:solidFill>
              </a:defRPr>
            </a:lvl7pPr>
            <a:lvl8pPr marL="3657600" lvl="7" indent="-228600" algn="l" rtl="0">
              <a:lnSpc>
                <a:spcPct val="90000"/>
              </a:lnSpc>
              <a:spcBef>
                <a:spcPts val="2100"/>
              </a:spcBef>
              <a:spcAft>
                <a:spcPts val="0"/>
              </a:spcAft>
              <a:buClr>
                <a:srgbClr val="888888"/>
              </a:buClr>
              <a:buSzPts val="1600"/>
              <a:buNone/>
              <a:defRPr sz="1600">
                <a:solidFill>
                  <a:srgbClr val="888888"/>
                </a:solidFill>
              </a:defRPr>
            </a:lvl8pPr>
            <a:lvl9pPr marL="4114800" lvl="8" indent="-228600" algn="l" rtl="0">
              <a:lnSpc>
                <a:spcPct val="90000"/>
              </a:lnSpc>
              <a:spcBef>
                <a:spcPts val="2100"/>
              </a:spcBef>
              <a:spcAft>
                <a:spcPts val="2100"/>
              </a:spcAft>
              <a:buClr>
                <a:srgbClr val="888888"/>
              </a:buClr>
              <a:buSzPts val="1600"/>
              <a:buNone/>
              <a:defRPr sz="1600">
                <a:solidFill>
                  <a:srgbClr val="888888"/>
                </a:solidFill>
              </a:defRPr>
            </a:lvl9pPr>
          </a:lstStyle>
          <a:p>
            <a:endParaRPr/>
          </a:p>
        </p:txBody>
      </p:sp>
      <p:sp>
        <p:nvSpPr>
          <p:cNvPr id="133" name="Google Shape;133;p1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 name="Google Shape;134;p1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5" name="Google Shape;135;p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6"/>
        <p:cNvGrpSpPr/>
        <p:nvPr/>
      </p:nvGrpSpPr>
      <p:grpSpPr>
        <a:xfrm>
          <a:off x="0" y="0"/>
          <a:ext cx="0" cy="0"/>
          <a:chOff x="0" y="0"/>
          <a:chExt cx="0" cy="0"/>
        </a:xfrm>
      </p:grpSpPr>
      <p:sp>
        <p:nvSpPr>
          <p:cNvPr id="137" name="Google Shape;137;p1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38" name="Google Shape;138;p15"/>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2100"/>
              </a:spcBef>
              <a:spcAft>
                <a:spcPts val="0"/>
              </a:spcAft>
              <a:buClr>
                <a:schemeClr val="dk1"/>
              </a:buClr>
              <a:buSzPts val="1800"/>
              <a:buChar char="○"/>
              <a:defRPr/>
            </a:lvl2pPr>
            <a:lvl3pPr marL="1371600" lvl="2" indent="-342900" algn="l" rtl="0">
              <a:lnSpc>
                <a:spcPct val="90000"/>
              </a:lnSpc>
              <a:spcBef>
                <a:spcPts val="2100"/>
              </a:spcBef>
              <a:spcAft>
                <a:spcPts val="0"/>
              </a:spcAft>
              <a:buClr>
                <a:schemeClr val="dk1"/>
              </a:buClr>
              <a:buSzPts val="1800"/>
              <a:buChar char="■"/>
              <a:defRPr/>
            </a:lvl3pPr>
            <a:lvl4pPr marL="1828800" lvl="3" indent="-342900" algn="l" rtl="0">
              <a:lnSpc>
                <a:spcPct val="90000"/>
              </a:lnSpc>
              <a:spcBef>
                <a:spcPts val="2100"/>
              </a:spcBef>
              <a:spcAft>
                <a:spcPts val="0"/>
              </a:spcAft>
              <a:buClr>
                <a:schemeClr val="dk1"/>
              </a:buClr>
              <a:buSzPts val="1800"/>
              <a:buChar char="●"/>
              <a:defRPr/>
            </a:lvl4pPr>
            <a:lvl5pPr marL="2286000" lvl="4" indent="-342900" algn="l" rtl="0">
              <a:lnSpc>
                <a:spcPct val="90000"/>
              </a:lnSpc>
              <a:spcBef>
                <a:spcPts val="2100"/>
              </a:spcBef>
              <a:spcAft>
                <a:spcPts val="0"/>
              </a:spcAft>
              <a:buClr>
                <a:schemeClr val="dk1"/>
              </a:buClr>
              <a:buSzPts val="1800"/>
              <a:buChar char="○"/>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139" name="Google Shape;139;p15"/>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2100"/>
              </a:spcBef>
              <a:spcAft>
                <a:spcPts val="0"/>
              </a:spcAft>
              <a:buClr>
                <a:schemeClr val="dk1"/>
              </a:buClr>
              <a:buSzPts val="1800"/>
              <a:buChar char="○"/>
              <a:defRPr/>
            </a:lvl2pPr>
            <a:lvl3pPr marL="1371600" lvl="2" indent="-342900" algn="l" rtl="0">
              <a:lnSpc>
                <a:spcPct val="90000"/>
              </a:lnSpc>
              <a:spcBef>
                <a:spcPts val="2100"/>
              </a:spcBef>
              <a:spcAft>
                <a:spcPts val="0"/>
              </a:spcAft>
              <a:buClr>
                <a:schemeClr val="dk1"/>
              </a:buClr>
              <a:buSzPts val="1800"/>
              <a:buChar char="■"/>
              <a:defRPr/>
            </a:lvl3pPr>
            <a:lvl4pPr marL="1828800" lvl="3" indent="-342900" algn="l" rtl="0">
              <a:lnSpc>
                <a:spcPct val="90000"/>
              </a:lnSpc>
              <a:spcBef>
                <a:spcPts val="2100"/>
              </a:spcBef>
              <a:spcAft>
                <a:spcPts val="0"/>
              </a:spcAft>
              <a:buClr>
                <a:schemeClr val="dk1"/>
              </a:buClr>
              <a:buSzPts val="1800"/>
              <a:buChar char="●"/>
              <a:defRPr/>
            </a:lvl4pPr>
            <a:lvl5pPr marL="2286000" lvl="4" indent="-342900" algn="l" rtl="0">
              <a:lnSpc>
                <a:spcPct val="90000"/>
              </a:lnSpc>
              <a:spcBef>
                <a:spcPts val="2100"/>
              </a:spcBef>
              <a:spcAft>
                <a:spcPts val="0"/>
              </a:spcAft>
              <a:buClr>
                <a:schemeClr val="dk1"/>
              </a:buClr>
              <a:buSzPts val="1800"/>
              <a:buChar char="○"/>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140" name="Google Shape;140;p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1" name="Google Shape;141;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2" name="Google Shape;142;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6342900" y="3079200"/>
            <a:ext cx="5849100" cy="37788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7458691" y="5281486"/>
            <a:ext cx="3880118" cy="1576482"/>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265762" y="3"/>
            <a:ext cx="3727293" cy="1444382"/>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518245" y="2328133"/>
            <a:ext cx="7170000" cy="2194800"/>
          </a:xfrm>
          <a:prstGeom prst="rect">
            <a:avLst/>
          </a:prstGeom>
        </p:spPr>
        <p:txBody>
          <a:bodyPr spcFirstLastPara="1" wrap="square" lIns="121900" tIns="121900" rIns="121900" bIns="121900" anchor="ctr" anchorCtr="0">
            <a:noAutofit/>
          </a:bodyPr>
          <a:lstStyle>
            <a:lvl1pPr lvl="0" algn="ctr">
              <a:spcBef>
                <a:spcPts val="0"/>
              </a:spcBef>
              <a:spcAft>
                <a:spcPts val="0"/>
              </a:spcAft>
              <a:buClr>
                <a:schemeClr val="dk2"/>
              </a:buClr>
              <a:buSzPts val="4300"/>
              <a:buNone/>
              <a:defRPr sz="4300">
                <a:solidFill>
                  <a:schemeClr val="dk2"/>
                </a:solidFill>
              </a:defRPr>
            </a:lvl1pPr>
            <a:lvl2pPr lvl="1" algn="ctr">
              <a:spcBef>
                <a:spcPts val="0"/>
              </a:spcBef>
              <a:spcAft>
                <a:spcPts val="0"/>
              </a:spcAft>
              <a:buClr>
                <a:schemeClr val="dk2"/>
              </a:buClr>
              <a:buSzPts val="4300"/>
              <a:buNone/>
              <a:defRPr sz="4300">
                <a:solidFill>
                  <a:schemeClr val="dk2"/>
                </a:solidFill>
              </a:defRPr>
            </a:lvl2pPr>
            <a:lvl3pPr lvl="2" algn="ctr">
              <a:spcBef>
                <a:spcPts val="0"/>
              </a:spcBef>
              <a:spcAft>
                <a:spcPts val="0"/>
              </a:spcAft>
              <a:buClr>
                <a:schemeClr val="dk2"/>
              </a:buClr>
              <a:buSzPts val="4300"/>
              <a:buNone/>
              <a:defRPr sz="4300">
                <a:solidFill>
                  <a:schemeClr val="dk2"/>
                </a:solidFill>
              </a:defRPr>
            </a:lvl3pPr>
            <a:lvl4pPr lvl="3" algn="ctr">
              <a:spcBef>
                <a:spcPts val="0"/>
              </a:spcBef>
              <a:spcAft>
                <a:spcPts val="0"/>
              </a:spcAft>
              <a:buClr>
                <a:schemeClr val="dk2"/>
              </a:buClr>
              <a:buSzPts val="4300"/>
              <a:buNone/>
              <a:defRPr sz="4300">
                <a:solidFill>
                  <a:schemeClr val="dk2"/>
                </a:solidFill>
              </a:defRPr>
            </a:lvl4pPr>
            <a:lvl5pPr lvl="4" algn="ctr">
              <a:spcBef>
                <a:spcPts val="0"/>
              </a:spcBef>
              <a:spcAft>
                <a:spcPts val="0"/>
              </a:spcAft>
              <a:buClr>
                <a:schemeClr val="dk2"/>
              </a:buClr>
              <a:buSzPts val="4300"/>
              <a:buNone/>
              <a:defRPr sz="4300">
                <a:solidFill>
                  <a:schemeClr val="dk2"/>
                </a:solidFill>
              </a:defRPr>
            </a:lvl5pPr>
            <a:lvl6pPr lvl="5" algn="ctr">
              <a:spcBef>
                <a:spcPts val="0"/>
              </a:spcBef>
              <a:spcAft>
                <a:spcPts val="0"/>
              </a:spcAft>
              <a:buClr>
                <a:schemeClr val="dk2"/>
              </a:buClr>
              <a:buSzPts val="4300"/>
              <a:buNone/>
              <a:defRPr sz="4300">
                <a:solidFill>
                  <a:schemeClr val="dk2"/>
                </a:solidFill>
              </a:defRPr>
            </a:lvl6pPr>
            <a:lvl7pPr lvl="6" algn="ctr">
              <a:spcBef>
                <a:spcPts val="0"/>
              </a:spcBef>
              <a:spcAft>
                <a:spcPts val="0"/>
              </a:spcAft>
              <a:buClr>
                <a:schemeClr val="dk2"/>
              </a:buClr>
              <a:buSzPts val="4300"/>
              <a:buNone/>
              <a:defRPr sz="4300">
                <a:solidFill>
                  <a:schemeClr val="dk2"/>
                </a:solidFill>
              </a:defRPr>
            </a:lvl7pPr>
            <a:lvl8pPr lvl="7" algn="ctr">
              <a:spcBef>
                <a:spcPts val="0"/>
              </a:spcBef>
              <a:spcAft>
                <a:spcPts val="0"/>
              </a:spcAft>
              <a:buClr>
                <a:schemeClr val="dk2"/>
              </a:buClr>
              <a:buSzPts val="4300"/>
              <a:buNone/>
              <a:defRPr sz="4300">
                <a:solidFill>
                  <a:schemeClr val="dk2"/>
                </a:solidFill>
              </a:defRPr>
            </a:lvl8pPr>
            <a:lvl9pPr lvl="8" algn="ctr">
              <a:spcBef>
                <a:spcPts val="0"/>
              </a:spcBef>
              <a:spcAft>
                <a:spcPts val="0"/>
              </a:spcAft>
              <a:buClr>
                <a:schemeClr val="dk2"/>
              </a:buClr>
              <a:buSzPts val="4300"/>
              <a:buNone/>
              <a:defRPr sz="4300">
                <a:solidFill>
                  <a:schemeClr val="dk2"/>
                </a:solidFill>
              </a:defRPr>
            </a:lvl9pPr>
          </a:lstStyle>
          <a:p>
            <a:endParaRPr/>
          </a:p>
        </p:txBody>
      </p:sp>
      <p:sp>
        <p:nvSpPr>
          <p:cNvPr id="48" name="Google Shape;48;p3"/>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 name="Google Shape;51;p4"/>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2" name="Google Shape;52;p4"/>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1092200" y="1127467"/>
            <a:ext cx="10007700" cy="1272900"/>
          </a:xfrm>
          <a:prstGeom prst="rect">
            <a:avLst/>
          </a:prstGeom>
        </p:spPr>
        <p:txBody>
          <a:bodyPr spcFirstLastPara="1" wrap="square" lIns="121900" tIns="121900" rIns="121900" bIns="121900"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54" name="Google Shape;54;p4"/>
          <p:cNvSpPr txBox="1">
            <a:spLocks noGrp="1"/>
          </p:cNvSpPr>
          <p:nvPr>
            <p:ph type="body" idx="1"/>
          </p:nvPr>
        </p:nvSpPr>
        <p:spPr>
          <a:xfrm>
            <a:off x="1092200" y="2654300"/>
            <a:ext cx="10007700" cy="3264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5" name="Google Shape;55;p4"/>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 name="Google Shape;58;p5"/>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9" name="Google Shape;59;p5"/>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1092200" y="1127467"/>
            <a:ext cx="10007700" cy="1272900"/>
          </a:xfrm>
          <a:prstGeom prst="rect">
            <a:avLst/>
          </a:prstGeom>
        </p:spPr>
        <p:txBody>
          <a:bodyPr spcFirstLastPara="1" wrap="square" lIns="121900" tIns="121900" rIns="121900" bIns="121900"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61" name="Google Shape;61;p5"/>
          <p:cNvSpPr txBox="1">
            <a:spLocks noGrp="1"/>
          </p:cNvSpPr>
          <p:nvPr>
            <p:ph type="body" idx="1"/>
          </p:nvPr>
        </p:nvSpPr>
        <p:spPr>
          <a:xfrm>
            <a:off x="1092200" y="2654300"/>
            <a:ext cx="4914900" cy="3264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62" name="Google Shape;62;p5"/>
          <p:cNvSpPr txBox="1">
            <a:spLocks noGrp="1"/>
          </p:cNvSpPr>
          <p:nvPr>
            <p:ph type="body" idx="2"/>
          </p:nvPr>
        </p:nvSpPr>
        <p:spPr>
          <a:xfrm>
            <a:off x="6184900" y="2654300"/>
            <a:ext cx="4914900" cy="3264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63" name="Google Shape;63;p5"/>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6" name="Google Shape;66;p6"/>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7" name="Google Shape;67;p6"/>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1092200" y="1127467"/>
            <a:ext cx="10007700" cy="1272900"/>
          </a:xfrm>
          <a:prstGeom prst="rect">
            <a:avLst/>
          </a:prstGeom>
        </p:spPr>
        <p:txBody>
          <a:bodyPr spcFirstLastPara="1" wrap="square" lIns="121900" tIns="121900" rIns="121900" bIns="121900"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69" name="Google Shape;69;p6"/>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2" name="Google Shape;72;p7"/>
          <p:cNvSpPr/>
          <p:nvPr/>
        </p:nvSpPr>
        <p:spPr>
          <a:xfrm>
            <a:off x="41" y="3766000"/>
            <a:ext cx="9827100" cy="30921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p7"/>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1092200" y="1127467"/>
            <a:ext cx="4945500" cy="1844100"/>
          </a:xfrm>
          <a:prstGeom prst="rect">
            <a:avLst/>
          </a:prstGeom>
        </p:spPr>
        <p:txBody>
          <a:bodyPr spcFirstLastPara="1" wrap="square" lIns="121900" tIns="121900" rIns="121900" bIns="121900"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75" name="Google Shape;75;p7"/>
          <p:cNvSpPr txBox="1">
            <a:spLocks noGrp="1"/>
          </p:cNvSpPr>
          <p:nvPr>
            <p:ph type="body" idx="1"/>
          </p:nvPr>
        </p:nvSpPr>
        <p:spPr>
          <a:xfrm>
            <a:off x="1107600" y="3092067"/>
            <a:ext cx="4945500" cy="28263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6" name="Google Shape;76;p7"/>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3764192"/>
            <a:ext cx="9825600" cy="30891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4777714" y="2072150"/>
            <a:ext cx="7413900" cy="47859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341189" y="-11"/>
            <a:ext cx="3001758" cy="1391229"/>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46579" y="6029501"/>
            <a:ext cx="2124408" cy="822734"/>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7848470" y="1657"/>
            <a:ext cx="4343273" cy="1681990"/>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858572" y="1734861"/>
            <a:ext cx="8489100" cy="33855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300"/>
              <a:buNone/>
              <a:defRPr sz="4300"/>
            </a:lvl1pPr>
            <a:lvl2pPr lvl="1" algn="ctr">
              <a:spcBef>
                <a:spcPts val="0"/>
              </a:spcBef>
              <a:spcAft>
                <a:spcPts val="0"/>
              </a:spcAft>
              <a:buSzPts val="4300"/>
              <a:buNone/>
              <a:defRPr sz="4300"/>
            </a:lvl2pPr>
            <a:lvl3pPr lvl="2" algn="ctr">
              <a:spcBef>
                <a:spcPts val="0"/>
              </a:spcBef>
              <a:spcAft>
                <a:spcPts val="0"/>
              </a:spcAft>
              <a:buSzPts val="4300"/>
              <a:buNone/>
              <a:defRPr sz="4300"/>
            </a:lvl3pPr>
            <a:lvl4pPr lvl="3" algn="ctr">
              <a:spcBef>
                <a:spcPts val="0"/>
              </a:spcBef>
              <a:spcAft>
                <a:spcPts val="0"/>
              </a:spcAft>
              <a:buSzPts val="4300"/>
              <a:buNone/>
              <a:defRPr sz="4300"/>
            </a:lvl4pPr>
            <a:lvl5pPr lvl="4" algn="ctr">
              <a:spcBef>
                <a:spcPts val="0"/>
              </a:spcBef>
              <a:spcAft>
                <a:spcPts val="0"/>
              </a:spcAft>
              <a:buSzPts val="4300"/>
              <a:buNone/>
              <a:defRPr sz="4300"/>
            </a:lvl5pPr>
            <a:lvl6pPr lvl="5" algn="ctr">
              <a:spcBef>
                <a:spcPts val="0"/>
              </a:spcBef>
              <a:spcAft>
                <a:spcPts val="0"/>
              </a:spcAft>
              <a:buSzPts val="4300"/>
              <a:buNone/>
              <a:defRPr sz="4300"/>
            </a:lvl6pPr>
            <a:lvl7pPr lvl="6" algn="ctr">
              <a:spcBef>
                <a:spcPts val="0"/>
              </a:spcBef>
              <a:spcAft>
                <a:spcPts val="0"/>
              </a:spcAft>
              <a:buSzPts val="4300"/>
              <a:buNone/>
              <a:defRPr sz="4300"/>
            </a:lvl7pPr>
            <a:lvl8pPr lvl="7" algn="ctr">
              <a:spcBef>
                <a:spcPts val="0"/>
              </a:spcBef>
              <a:spcAft>
                <a:spcPts val="0"/>
              </a:spcAft>
              <a:buSzPts val="4300"/>
              <a:buNone/>
              <a:defRPr sz="4300"/>
            </a:lvl8pPr>
            <a:lvl9pPr lvl="8" algn="ctr">
              <a:spcBef>
                <a:spcPts val="0"/>
              </a:spcBef>
              <a:spcAft>
                <a:spcPts val="0"/>
              </a:spcAft>
              <a:buSzPts val="4300"/>
              <a:buNone/>
              <a:defRPr sz="4300"/>
            </a:lvl9pPr>
          </a:lstStyle>
          <a:p>
            <a:endParaRPr/>
          </a:p>
        </p:txBody>
      </p:sp>
      <p:sp>
        <p:nvSpPr>
          <p:cNvPr id="94" name="Google Shape;94;p8"/>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7" name="Google Shape;97;p9"/>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9"/>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1092200" y="1127467"/>
            <a:ext cx="8565600" cy="939900"/>
          </a:xfrm>
          <a:prstGeom prst="rect">
            <a:avLst/>
          </a:prstGeom>
        </p:spPr>
        <p:txBody>
          <a:bodyPr spcFirstLastPara="1" wrap="square" lIns="121900" tIns="121900" rIns="121900" bIns="121900"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00" name="Google Shape;100;p9"/>
          <p:cNvSpPr txBox="1">
            <a:spLocks noGrp="1"/>
          </p:cNvSpPr>
          <p:nvPr>
            <p:ph type="subTitle" idx="1"/>
          </p:nvPr>
        </p:nvSpPr>
        <p:spPr>
          <a:xfrm>
            <a:off x="1092200" y="2067600"/>
            <a:ext cx="7813200" cy="52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01" name="Google Shape;101;p9"/>
          <p:cNvSpPr txBox="1">
            <a:spLocks noGrp="1"/>
          </p:cNvSpPr>
          <p:nvPr>
            <p:ph type="body" idx="2"/>
          </p:nvPr>
        </p:nvSpPr>
        <p:spPr>
          <a:xfrm>
            <a:off x="1092200" y="3289400"/>
            <a:ext cx="7813200" cy="27939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02" name="Google Shape;102;p9"/>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41" y="3766000"/>
            <a:ext cx="9827100" cy="30921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4776900" y="2067600"/>
            <a:ext cx="7415100" cy="47904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0"/>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437367" y="5551333"/>
            <a:ext cx="9886800" cy="806700"/>
          </a:xfrm>
          <a:prstGeom prst="rect">
            <a:avLst/>
          </a:prstGeom>
        </p:spPr>
        <p:txBody>
          <a:bodyPr spcFirstLastPara="1" wrap="square" lIns="121900" tIns="121900" rIns="121900" bIns="121900" anchor="b" anchorCtr="0">
            <a:noAutofit/>
          </a:bodyPr>
          <a:lstStyle>
            <a:lvl1pPr marL="457200" lvl="0" indent="-228600">
              <a:lnSpc>
                <a:spcPct val="100000"/>
              </a:lnSpc>
              <a:spcBef>
                <a:spcPts val="0"/>
              </a:spcBef>
              <a:spcAft>
                <a:spcPts val="0"/>
              </a:spcAft>
              <a:buSzPts val="1700"/>
              <a:buNone/>
              <a:defRPr/>
            </a:lvl1pPr>
          </a:lstStyle>
          <a:p>
            <a:endParaRPr/>
          </a:p>
        </p:txBody>
      </p:sp>
      <p:sp>
        <p:nvSpPr>
          <p:cNvPr id="108" name="Google Shape;108;p10"/>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1pPr>
            <a:lvl2pPr lvl="1">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2pPr>
            <a:lvl3pPr lvl="2">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3pPr>
            <a:lvl4pPr lvl="3">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4pPr>
            <a:lvl5pPr lvl="4">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5pPr>
            <a:lvl6pPr lvl="5">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6pPr>
            <a:lvl7pPr lvl="6">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7pPr>
            <a:lvl8pPr lvl="7">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8pPr>
            <a:lvl9pPr lvl="8">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415600" y="1536633"/>
            <a:ext cx="11360700" cy="45216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dk2"/>
              </a:buClr>
              <a:buSzPts val="1700"/>
              <a:buFont typeface="Calibri"/>
              <a:buChar char="●"/>
              <a:defRPr sz="1700">
                <a:solidFill>
                  <a:schemeClr val="dk2"/>
                </a:solidFill>
                <a:latin typeface="Calibri"/>
                <a:ea typeface="Calibri"/>
                <a:cs typeface="Calibri"/>
                <a:sym typeface="Calibri"/>
              </a:defRPr>
            </a:lvl1pPr>
            <a:lvl2pPr marL="914400" lvl="1" indent="-32385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2pPr>
            <a:lvl3pPr marL="1371600" lvl="2" indent="-32385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3pPr>
            <a:lvl4pPr marL="1828800" lvl="3" indent="-32385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4pPr>
            <a:lvl5pPr marL="2286000" lvl="4" indent="-32385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5pPr>
            <a:lvl6pPr marL="2743200" lvl="5" indent="-32385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6pPr>
            <a:lvl7pPr marL="3200400" lvl="6" indent="-32385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7pPr>
            <a:lvl8pPr marL="3657600" lvl="7" indent="-32385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8pPr>
            <a:lvl9pPr marL="4114800" lvl="8" indent="-323850">
              <a:lnSpc>
                <a:spcPct val="115000"/>
              </a:lnSpc>
              <a:spcBef>
                <a:spcPts val="2100"/>
              </a:spcBef>
              <a:spcAft>
                <a:spcPts val="2100"/>
              </a:spcAft>
              <a:buClr>
                <a:schemeClr val="dk2"/>
              </a:buClr>
              <a:buSzPts val="1500"/>
              <a:buFont typeface="Calibri"/>
              <a:buChar char="■"/>
              <a:defRPr sz="15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latin typeface="Nunito"/>
                <a:ea typeface="Nunito"/>
                <a:cs typeface="Nunito"/>
                <a:sym typeface="Nunito"/>
              </a:defRPr>
            </a:lvl1pPr>
            <a:lvl2pPr lvl="1" algn="r">
              <a:buNone/>
              <a:defRPr sz="1300">
                <a:solidFill>
                  <a:schemeClr val="dk2"/>
                </a:solidFill>
                <a:latin typeface="Nunito"/>
                <a:ea typeface="Nunito"/>
                <a:cs typeface="Nunito"/>
                <a:sym typeface="Nunito"/>
              </a:defRPr>
            </a:lvl2pPr>
            <a:lvl3pPr lvl="2" algn="r">
              <a:buNone/>
              <a:defRPr sz="1300">
                <a:solidFill>
                  <a:schemeClr val="dk2"/>
                </a:solidFill>
                <a:latin typeface="Nunito"/>
                <a:ea typeface="Nunito"/>
                <a:cs typeface="Nunito"/>
                <a:sym typeface="Nunito"/>
              </a:defRPr>
            </a:lvl3pPr>
            <a:lvl4pPr lvl="3" algn="r">
              <a:buNone/>
              <a:defRPr sz="1300">
                <a:solidFill>
                  <a:schemeClr val="dk2"/>
                </a:solidFill>
                <a:latin typeface="Nunito"/>
                <a:ea typeface="Nunito"/>
                <a:cs typeface="Nunito"/>
                <a:sym typeface="Nunito"/>
              </a:defRPr>
            </a:lvl4pPr>
            <a:lvl5pPr lvl="4" algn="r">
              <a:buNone/>
              <a:defRPr sz="1300">
                <a:solidFill>
                  <a:schemeClr val="dk2"/>
                </a:solidFill>
                <a:latin typeface="Nunito"/>
                <a:ea typeface="Nunito"/>
                <a:cs typeface="Nunito"/>
                <a:sym typeface="Nunito"/>
              </a:defRPr>
            </a:lvl5pPr>
            <a:lvl6pPr lvl="5" algn="r">
              <a:buNone/>
              <a:defRPr sz="1300">
                <a:solidFill>
                  <a:schemeClr val="dk2"/>
                </a:solidFill>
                <a:latin typeface="Nunito"/>
                <a:ea typeface="Nunito"/>
                <a:cs typeface="Nunito"/>
                <a:sym typeface="Nunito"/>
              </a:defRPr>
            </a:lvl6pPr>
            <a:lvl7pPr lvl="6" algn="r">
              <a:buNone/>
              <a:defRPr sz="1300">
                <a:solidFill>
                  <a:schemeClr val="dk2"/>
                </a:solidFill>
                <a:latin typeface="Nunito"/>
                <a:ea typeface="Nunito"/>
                <a:cs typeface="Nunito"/>
                <a:sym typeface="Nunito"/>
              </a:defRPr>
            </a:lvl7pPr>
            <a:lvl8pPr lvl="7" algn="r">
              <a:buNone/>
              <a:defRPr sz="1300">
                <a:solidFill>
                  <a:schemeClr val="dk2"/>
                </a:solidFill>
                <a:latin typeface="Nunito"/>
                <a:ea typeface="Nunito"/>
                <a:cs typeface="Nunito"/>
                <a:sym typeface="Nunito"/>
              </a:defRPr>
            </a:lvl8pPr>
            <a:lvl9pPr lvl="8" algn="r">
              <a:buNone/>
              <a:defRPr sz="13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www.epa.gov/energy/data-explorer"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comments" Target="../comments/comment3.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comments" Target="../comments/commen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ctrTitle"/>
          </p:nvPr>
        </p:nvSpPr>
        <p:spPr>
          <a:xfrm>
            <a:off x="2478271" y="2430444"/>
            <a:ext cx="7148400" cy="19308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Calibri"/>
              <a:buNone/>
            </a:pPr>
            <a:r>
              <a:rPr lang="en-US" sz="5400" b="1"/>
              <a:t>Project 1: </a:t>
            </a:r>
            <a:br>
              <a:rPr lang="en-US" sz="5400" b="1"/>
            </a:br>
            <a:r>
              <a:rPr lang="en-US" sz="5400" b="1"/>
              <a:t>Study of Electricity Prices in the United States</a:t>
            </a:r>
            <a:endParaRPr sz="5400"/>
          </a:p>
        </p:txBody>
      </p:sp>
      <p:sp>
        <p:nvSpPr>
          <p:cNvPr id="148" name="Google Shape;148;p16"/>
          <p:cNvSpPr txBox="1">
            <a:spLocks noGrp="1"/>
          </p:cNvSpPr>
          <p:nvPr>
            <p:ph type="subTitle" idx="1"/>
          </p:nvPr>
        </p:nvSpPr>
        <p:spPr>
          <a:xfrm>
            <a:off x="1524000" y="4697260"/>
            <a:ext cx="9144000" cy="1465544"/>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000"/>
              <a:buNone/>
            </a:pPr>
            <a:r>
              <a:rPr lang="en-US" sz="2000"/>
              <a:t>Group Members: </a:t>
            </a:r>
            <a:endParaRPr/>
          </a:p>
          <a:p>
            <a:pPr marL="0" lvl="0" indent="0" algn="ctr" rtl="0">
              <a:lnSpc>
                <a:spcPct val="90000"/>
              </a:lnSpc>
              <a:spcBef>
                <a:spcPts val="1000"/>
              </a:spcBef>
              <a:spcAft>
                <a:spcPts val="0"/>
              </a:spcAft>
              <a:buClr>
                <a:schemeClr val="dk1"/>
              </a:buClr>
              <a:buSzPts val="2000"/>
              <a:buNone/>
            </a:pPr>
            <a:r>
              <a:rPr lang="en-US" sz="2000"/>
              <a:t>Gabriel Pivaro | Jocelyn Flores | Joshua Rhoads | Justin Chow | Kimberly Flores</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Price by State and Power Plant Distribution</a:t>
            </a:r>
            <a:endParaRPr/>
          </a:p>
        </p:txBody>
      </p:sp>
      <p:pic>
        <p:nvPicPr>
          <p:cNvPr id="211" name="Google Shape;211;p25"/>
          <p:cNvPicPr preferRelativeResize="0">
            <a:picLocks noGrp="1"/>
          </p:cNvPicPr>
          <p:nvPr>
            <p:ph type="body" idx="1"/>
          </p:nvPr>
        </p:nvPicPr>
        <p:blipFill rotWithShape="1">
          <a:blip r:embed="rId3">
            <a:alphaModFix/>
          </a:blip>
          <a:srcRect/>
          <a:stretch/>
        </p:blipFill>
        <p:spPr>
          <a:xfrm>
            <a:off x="838200" y="2150723"/>
            <a:ext cx="5181600" cy="3701100"/>
          </a:xfrm>
          <a:prstGeom prst="rect">
            <a:avLst/>
          </a:prstGeom>
          <a:noFill/>
          <a:ln>
            <a:noFill/>
          </a:ln>
        </p:spPr>
      </p:pic>
      <p:pic>
        <p:nvPicPr>
          <p:cNvPr id="212" name="Google Shape;212;p25"/>
          <p:cNvPicPr preferRelativeResize="0">
            <a:picLocks noGrp="1"/>
          </p:cNvPicPr>
          <p:nvPr>
            <p:ph type="body" idx="2"/>
          </p:nvPr>
        </p:nvPicPr>
        <p:blipFill rotWithShape="1">
          <a:blip r:embed="rId4">
            <a:alphaModFix/>
          </a:blip>
          <a:srcRect/>
          <a:stretch/>
        </p:blipFill>
        <p:spPr>
          <a:xfrm>
            <a:off x="6172200" y="2150723"/>
            <a:ext cx="5181600" cy="370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6"/>
          <p:cNvSpPr txBox="1">
            <a:spLocks noGrp="1"/>
          </p:cNvSpPr>
          <p:nvPr>
            <p:ph type="title"/>
          </p:nvPr>
        </p:nvSpPr>
        <p:spPr>
          <a:xfrm>
            <a:off x="838200" y="441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Number of Power Plants and Price</a:t>
            </a:r>
            <a:endParaRPr/>
          </a:p>
        </p:txBody>
      </p:sp>
      <p:pic>
        <p:nvPicPr>
          <p:cNvPr id="218" name="Google Shape;218;p26"/>
          <p:cNvPicPr preferRelativeResize="0">
            <a:picLocks noGrp="1"/>
          </p:cNvPicPr>
          <p:nvPr>
            <p:ph type="body" idx="1"/>
          </p:nvPr>
        </p:nvPicPr>
        <p:blipFill rotWithShape="1">
          <a:blip r:embed="rId3">
            <a:alphaModFix/>
          </a:blip>
          <a:srcRect/>
          <a:stretch/>
        </p:blipFill>
        <p:spPr>
          <a:xfrm>
            <a:off x="838200" y="2121694"/>
            <a:ext cx="5181600" cy="3701100"/>
          </a:xfrm>
          <a:prstGeom prst="rect">
            <a:avLst/>
          </a:prstGeom>
          <a:noFill/>
          <a:ln>
            <a:noFill/>
          </a:ln>
        </p:spPr>
      </p:pic>
      <p:pic>
        <p:nvPicPr>
          <p:cNvPr id="219" name="Google Shape;219;p26"/>
          <p:cNvPicPr preferRelativeResize="0">
            <a:picLocks noGrp="1"/>
          </p:cNvPicPr>
          <p:nvPr>
            <p:ph type="body" idx="2"/>
          </p:nvPr>
        </p:nvPicPr>
        <p:blipFill rotWithShape="1">
          <a:blip r:embed="rId4">
            <a:alphaModFix/>
          </a:blip>
          <a:srcRect l="129" r="119"/>
          <a:stretch/>
        </p:blipFill>
        <p:spPr>
          <a:xfrm>
            <a:off x="6172200" y="2121694"/>
            <a:ext cx="5550300" cy="370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7"/>
          <p:cNvSpPr txBox="1">
            <a:spLocks noGrp="1"/>
          </p:cNvSpPr>
          <p:nvPr>
            <p:ph type="title"/>
          </p:nvPr>
        </p:nvSpPr>
        <p:spPr>
          <a:xfrm>
            <a:off x="831850" y="1709738"/>
            <a:ext cx="10515600" cy="2852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Price</a:t>
            </a:r>
            <a:r>
              <a:rPr lang="en-US" sz="3700"/>
              <a:t> </a:t>
            </a:r>
            <a:r>
              <a:rPr lang="en-US"/>
              <a:t>vs. Production</a:t>
            </a:r>
            <a:endParaRPr/>
          </a:p>
        </p:txBody>
      </p:sp>
      <p:sp>
        <p:nvSpPr>
          <p:cNvPr id="225" name="Google Shape;225;p27"/>
          <p:cNvSpPr txBox="1">
            <a:spLocks noGrp="1"/>
          </p:cNvSpPr>
          <p:nvPr>
            <p:ph type="body" idx="1"/>
          </p:nvPr>
        </p:nvSpPr>
        <p:spPr>
          <a:xfrm>
            <a:off x="831850" y="4589463"/>
            <a:ext cx="10515600" cy="1500300"/>
          </a:xfrm>
          <a:prstGeom prst="rect">
            <a:avLst/>
          </a:prstGeom>
        </p:spPr>
        <p:txBody>
          <a:bodyPr spcFirstLastPara="1" wrap="square" lIns="91425" tIns="45700" rIns="91425" bIns="45700" anchor="t" anchorCtr="0">
            <a:noAutofit/>
          </a:bodyPr>
          <a:lstStyle/>
          <a:p>
            <a:pPr marL="0" lvl="0" indent="0" algn="l" rtl="0">
              <a:lnSpc>
                <a:spcPct val="80000"/>
              </a:lnSpc>
              <a:spcBef>
                <a:spcPts val="1000"/>
              </a:spcBef>
              <a:spcAft>
                <a:spcPts val="0"/>
              </a:spcAft>
              <a:buNone/>
            </a:pPr>
            <a:r>
              <a:rPr lang="en-US"/>
              <a:t>Does amount of electricity produced correlate to Electricity price?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Price vs. Electricity Generation</a:t>
            </a:r>
            <a:endParaRPr/>
          </a:p>
        </p:txBody>
      </p:sp>
      <p:pic>
        <p:nvPicPr>
          <p:cNvPr id="231" name="Google Shape;231;p28"/>
          <p:cNvPicPr preferRelativeResize="0">
            <a:picLocks noGrp="1"/>
          </p:cNvPicPr>
          <p:nvPr>
            <p:ph type="body" idx="1"/>
          </p:nvPr>
        </p:nvPicPr>
        <p:blipFill rotWithShape="1">
          <a:blip r:embed="rId3">
            <a:alphaModFix/>
          </a:blip>
          <a:srcRect/>
          <a:stretch/>
        </p:blipFill>
        <p:spPr>
          <a:xfrm>
            <a:off x="838200" y="2146519"/>
            <a:ext cx="5181600" cy="3701100"/>
          </a:xfrm>
          <a:prstGeom prst="rect">
            <a:avLst/>
          </a:prstGeom>
          <a:noFill/>
          <a:ln>
            <a:noFill/>
          </a:ln>
        </p:spPr>
      </p:pic>
      <p:pic>
        <p:nvPicPr>
          <p:cNvPr id="232" name="Google Shape;232;p28"/>
          <p:cNvPicPr preferRelativeResize="0">
            <a:picLocks noGrp="1"/>
          </p:cNvPicPr>
          <p:nvPr>
            <p:ph type="body" idx="2"/>
          </p:nvPr>
        </p:nvPicPr>
        <p:blipFill rotWithShape="1">
          <a:blip r:embed="rId4">
            <a:alphaModFix/>
          </a:blip>
          <a:srcRect l="129" r="119"/>
          <a:stretch/>
        </p:blipFill>
        <p:spPr>
          <a:xfrm>
            <a:off x="6172200" y="2146519"/>
            <a:ext cx="5550300" cy="3709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Calibri"/>
              <a:buNone/>
            </a:pPr>
            <a:r>
              <a:rPr lang="en-US"/>
              <a:t>Electricity</a:t>
            </a:r>
            <a:r>
              <a:rPr lang="en-US" sz="2590">
                <a:solidFill>
                  <a:schemeClr val="dk2"/>
                </a:solidFill>
                <a:latin typeface="Calibri"/>
                <a:ea typeface="Calibri"/>
                <a:cs typeface="Calibri"/>
                <a:sym typeface="Calibri"/>
              </a:rPr>
              <a:t> </a:t>
            </a:r>
            <a:r>
              <a:rPr lang="en-US"/>
              <a:t>Price vs. Consumption</a:t>
            </a:r>
            <a:endParaRPr/>
          </a:p>
        </p:txBody>
      </p:sp>
      <p:sp>
        <p:nvSpPr>
          <p:cNvPr id="238" name="Google Shape;238;p29"/>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1000"/>
              </a:spcBef>
              <a:spcAft>
                <a:spcPts val="0"/>
              </a:spcAft>
              <a:buNone/>
            </a:pPr>
            <a:r>
              <a:rPr lang="en-US"/>
              <a:t>Is the rate of consumption related to Electricity prices?</a:t>
            </a:r>
            <a:endParaRPr/>
          </a:p>
          <a:p>
            <a:pPr marL="0" lvl="0" indent="0" algn="l" rtl="0">
              <a:lnSpc>
                <a:spcPct val="90000"/>
              </a:lnSpc>
              <a:spcBef>
                <a:spcPts val="0"/>
              </a:spcBef>
              <a:spcAft>
                <a:spcPts val="2100"/>
              </a:spcAft>
              <a:buClr>
                <a:srgbClr val="888888"/>
              </a:buClr>
              <a:buSzPts val="24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title"/>
          </p:nvPr>
        </p:nvSpPr>
        <p:spPr>
          <a:xfrm>
            <a:off x="912225"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6000"/>
              <a:buFont typeface="Calibri"/>
              <a:buNone/>
            </a:pPr>
            <a:r>
              <a:rPr lang="en-US" sz="3600"/>
              <a:t>Electricity Consumption</a:t>
            </a:r>
            <a:endParaRPr sz="3600"/>
          </a:p>
        </p:txBody>
      </p:sp>
      <p:pic>
        <p:nvPicPr>
          <p:cNvPr id="244" name="Google Shape;244;p30"/>
          <p:cNvPicPr preferRelativeResize="0"/>
          <p:nvPr/>
        </p:nvPicPr>
        <p:blipFill>
          <a:blip r:embed="rId3">
            <a:alphaModFix/>
          </a:blip>
          <a:stretch>
            <a:fillRect/>
          </a:stretch>
        </p:blipFill>
        <p:spPr>
          <a:xfrm>
            <a:off x="133350" y="1879776"/>
            <a:ext cx="5731452" cy="2816825"/>
          </a:xfrm>
          <a:prstGeom prst="rect">
            <a:avLst/>
          </a:prstGeom>
          <a:noFill/>
          <a:ln>
            <a:noFill/>
          </a:ln>
        </p:spPr>
      </p:pic>
      <p:pic>
        <p:nvPicPr>
          <p:cNvPr id="245" name="Google Shape;245;p30"/>
          <p:cNvPicPr preferRelativeResize="0"/>
          <p:nvPr/>
        </p:nvPicPr>
        <p:blipFill>
          <a:blip r:embed="rId4">
            <a:alphaModFix/>
          </a:blip>
          <a:stretch>
            <a:fillRect/>
          </a:stretch>
        </p:blipFill>
        <p:spPr>
          <a:xfrm>
            <a:off x="5720203" y="1843225"/>
            <a:ext cx="6319399" cy="28899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Calibri"/>
              <a:buNone/>
            </a:pPr>
            <a:r>
              <a:rPr lang="en-US"/>
              <a:t>Price vs. Regulation</a:t>
            </a:r>
            <a:endParaRPr/>
          </a:p>
        </p:txBody>
      </p:sp>
      <p:sp>
        <p:nvSpPr>
          <p:cNvPr id="251" name="Google Shape;251;p3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2100"/>
              </a:spcAft>
              <a:buClr>
                <a:srgbClr val="888888"/>
              </a:buClr>
              <a:buSzPts val="2400"/>
              <a:buNone/>
            </a:pPr>
            <a:r>
              <a:rPr lang="en-US"/>
              <a:t>Being regulated by local agencies matter?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Deregulation</a:t>
            </a:r>
            <a:endParaRPr/>
          </a:p>
        </p:txBody>
      </p:sp>
      <p:sp>
        <p:nvSpPr>
          <p:cNvPr id="257" name="Google Shape;257;p3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1800"/>
              <a:t>In 1992, the passing of the Energy Policy Act opened the market for deregulation.  The Energy Policy Act’s goals were to increase the use of clean energy and energy efficiency.  It broadened choices for utilities and created new rate-making standards. </a:t>
            </a:r>
            <a:endParaRPr/>
          </a:p>
          <a:p>
            <a:pPr marL="0" lvl="0" indent="0" algn="l" rtl="0">
              <a:spcBef>
                <a:spcPts val="2100"/>
              </a:spcBef>
              <a:spcAft>
                <a:spcPts val="0"/>
              </a:spcAft>
              <a:buNone/>
            </a:pPr>
            <a:r>
              <a:rPr lang="en-US"/>
              <a:t>Deregulation allows the end customer the choice the energy provider and compare rates. </a:t>
            </a:r>
            <a:endParaRPr/>
          </a:p>
          <a:p>
            <a:pPr marL="0" lvl="0" indent="0" algn="l" rtl="0">
              <a:spcBef>
                <a:spcPts val="2100"/>
              </a:spcBef>
              <a:spcAft>
                <a:spcPts val="0"/>
              </a:spcAft>
              <a:buNone/>
            </a:pPr>
            <a:r>
              <a:rPr lang="en-US"/>
              <a:t>The following states are currently deregulated: California, Connecticut, Delaware, Illinois, Massachusetts, Maryland, Maine, Michigan, Montana, New Hampshire, New Jersey, New York, Ohio, Pennsylvania, Rhode Island, and Texas.</a:t>
            </a:r>
            <a:endParaRPr/>
          </a:p>
          <a:p>
            <a:pPr marL="0" lvl="0" indent="0" algn="l" rtl="0">
              <a:spcBef>
                <a:spcPts val="2100"/>
              </a:spcBef>
              <a:spcAft>
                <a:spcPts val="2100"/>
              </a:spcAft>
              <a:buNone/>
            </a:pPr>
            <a:r>
              <a:rPr lang="en-US"/>
              <a:t>Did opening the market for competitors decrease the overall price that end customers pay for electricity?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Deregulated vs. Regulated States</a:t>
            </a:r>
            <a:endParaRPr/>
          </a:p>
        </p:txBody>
      </p:sp>
      <p:pic>
        <p:nvPicPr>
          <p:cNvPr id="263" name="Google Shape;263;p33"/>
          <p:cNvPicPr preferRelativeResize="0">
            <a:picLocks noGrp="1"/>
          </p:cNvPicPr>
          <p:nvPr>
            <p:ph type="body" idx="1"/>
          </p:nvPr>
        </p:nvPicPr>
        <p:blipFill rotWithShape="1">
          <a:blip r:embed="rId3">
            <a:alphaModFix/>
          </a:blip>
          <a:srcRect/>
          <a:stretch/>
        </p:blipFill>
        <p:spPr>
          <a:xfrm>
            <a:off x="1370700" y="1526298"/>
            <a:ext cx="9450600" cy="4904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Deregulated vs. Regulated States</a:t>
            </a:r>
            <a:endParaRPr/>
          </a:p>
        </p:txBody>
      </p:sp>
      <p:pic>
        <p:nvPicPr>
          <p:cNvPr id="269" name="Google Shape;269;p34"/>
          <p:cNvPicPr preferRelativeResize="0"/>
          <p:nvPr/>
        </p:nvPicPr>
        <p:blipFill rotWithShape="1">
          <a:blip r:embed="rId3">
            <a:alphaModFix/>
          </a:blip>
          <a:srcRect b="2324"/>
          <a:stretch/>
        </p:blipFill>
        <p:spPr>
          <a:xfrm>
            <a:off x="781900" y="1475850"/>
            <a:ext cx="10628224" cy="4749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Introduction of Resources</a:t>
            </a:r>
            <a:endParaRPr/>
          </a:p>
        </p:txBody>
      </p:sp>
      <p:sp>
        <p:nvSpPr>
          <p:cNvPr id="154" name="Google Shape;154;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1000"/>
              </a:spcBef>
              <a:spcAft>
                <a:spcPts val="0"/>
              </a:spcAft>
              <a:buClr>
                <a:schemeClr val="dk1"/>
              </a:buClr>
              <a:buSzPts val="2800"/>
              <a:buNone/>
            </a:pPr>
            <a:endParaRPr sz="1800"/>
          </a:p>
          <a:p>
            <a:pPr marL="228600" lvl="0" indent="0" algn="just" rtl="0">
              <a:lnSpc>
                <a:spcPct val="90000"/>
              </a:lnSpc>
              <a:spcBef>
                <a:spcPts val="300"/>
              </a:spcBef>
              <a:spcAft>
                <a:spcPts val="0"/>
              </a:spcAft>
              <a:buNone/>
            </a:pPr>
            <a:r>
              <a:rPr lang="en-US" sz="1800"/>
              <a:t>There has been a diversification of electricity sources in the past few decades. </a:t>
            </a:r>
            <a:r>
              <a:rPr lang="en-US" sz="1800" b="1"/>
              <a:t>We are seeking out any other factors that have led to an increase or a decrease in the cost in the electricity depending on the location in the United States.</a:t>
            </a:r>
            <a:endParaRPr sz="1800" b="1"/>
          </a:p>
          <a:p>
            <a:pPr marL="228600" lvl="0" indent="-50800" algn="just" rtl="0">
              <a:lnSpc>
                <a:spcPct val="90000"/>
              </a:lnSpc>
              <a:spcBef>
                <a:spcPts val="300"/>
              </a:spcBef>
              <a:spcAft>
                <a:spcPts val="0"/>
              </a:spcAft>
              <a:buClr>
                <a:schemeClr val="dk1"/>
              </a:buClr>
              <a:buSzPts val="2800"/>
              <a:buNone/>
            </a:pPr>
            <a:endParaRPr sz="1800"/>
          </a:p>
          <a:p>
            <a:pPr marL="228600" lvl="0" indent="-50800" algn="just" rtl="0">
              <a:lnSpc>
                <a:spcPct val="90000"/>
              </a:lnSpc>
              <a:spcBef>
                <a:spcPts val="300"/>
              </a:spcBef>
              <a:spcAft>
                <a:spcPts val="0"/>
              </a:spcAft>
              <a:buClr>
                <a:schemeClr val="dk1"/>
              </a:buClr>
              <a:buSzPts val="2800"/>
              <a:buNone/>
            </a:pPr>
            <a:r>
              <a:rPr lang="en-US" sz="1800"/>
              <a:t>The US Energy Information Administration (EIA) is responsible for the data collection associated with the energy sectors in the US and covers data on coal, petroleum, natural gas, electric, renewable and nuclear energy. We used their API to pull data for energy costs and usage during the last 10 years. The EIA also reports the number of power plants in the US, their source of energy and where the plants are located.</a:t>
            </a:r>
            <a:endParaRPr sz="1800"/>
          </a:p>
          <a:p>
            <a:pPr marL="228600" lvl="0" indent="0" algn="just" rtl="0">
              <a:lnSpc>
                <a:spcPct val="90000"/>
              </a:lnSpc>
              <a:spcBef>
                <a:spcPts val="300"/>
              </a:spcBef>
              <a:spcAft>
                <a:spcPts val="0"/>
              </a:spcAft>
              <a:buNone/>
            </a:pPr>
            <a:endParaRPr sz="1800"/>
          </a:p>
          <a:p>
            <a:pPr marL="228600" lvl="0" indent="0" algn="just" rtl="0">
              <a:lnSpc>
                <a:spcPct val="90000"/>
              </a:lnSpc>
              <a:spcBef>
                <a:spcPts val="300"/>
              </a:spcBef>
              <a:spcAft>
                <a:spcPts val="0"/>
              </a:spcAft>
              <a:buNone/>
            </a:pPr>
            <a:r>
              <a:rPr lang="en-US" sz="1800"/>
              <a:t>The US Census Bureau is responsible for conducting its decennial census among over 130 surveys and programs a year with the ultimate goal of producing data regarding the public and the economy. We collected data from the Census Bureau in the form of CSV files for population density.</a:t>
            </a:r>
            <a:endParaRPr sz="1800"/>
          </a:p>
          <a:p>
            <a:pPr marL="0" lvl="0" indent="0" algn="just" rtl="0">
              <a:lnSpc>
                <a:spcPct val="90000"/>
              </a:lnSpc>
              <a:spcBef>
                <a:spcPts val="1000"/>
              </a:spcBef>
              <a:spcAft>
                <a:spcPts val="2100"/>
              </a:spcAft>
              <a:buNone/>
            </a:pP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5"/>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4400"/>
              <a:buFont typeface="Calibri"/>
              <a:buNone/>
            </a:pPr>
            <a:r>
              <a:rPr lang="en-US" sz="5400"/>
              <a:t>Conclusion</a:t>
            </a:r>
            <a:endParaRPr sz="7700"/>
          </a:p>
        </p:txBody>
      </p:sp>
      <p:sp>
        <p:nvSpPr>
          <p:cNvPr id="275" name="Google Shape;275;p35"/>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2100"/>
              </a:spcAft>
              <a:buClr>
                <a:srgbClr val="888888"/>
              </a:buClr>
              <a:buSzPts val="24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Conclusions and findings</a:t>
            </a:r>
            <a:endParaRPr/>
          </a:p>
        </p:txBody>
      </p:sp>
      <p:sp>
        <p:nvSpPr>
          <p:cNvPr id="281" name="Google Shape;281;p3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228600" lvl="0" indent="-247650" algn="l" rtl="0">
              <a:lnSpc>
                <a:spcPct val="90000"/>
              </a:lnSpc>
              <a:spcBef>
                <a:spcPts val="0"/>
              </a:spcBef>
              <a:spcAft>
                <a:spcPts val="0"/>
              </a:spcAft>
              <a:buClr>
                <a:schemeClr val="dk1"/>
              </a:buClr>
              <a:buSzPts val="3100"/>
              <a:buChar char="●"/>
            </a:pPr>
            <a:r>
              <a:rPr lang="en-US" sz="2000"/>
              <a:t>Of all data sets considered, only one was found to be statistically significant, with a p-value of .015:</a:t>
            </a:r>
            <a:endParaRPr sz="2000"/>
          </a:p>
          <a:p>
            <a:pPr marL="228600" lvl="0" indent="0" algn="l" rtl="0">
              <a:lnSpc>
                <a:spcPct val="90000"/>
              </a:lnSpc>
              <a:spcBef>
                <a:spcPts val="0"/>
              </a:spcBef>
              <a:spcAft>
                <a:spcPts val="0"/>
              </a:spcAft>
              <a:buNone/>
            </a:pPr>
            <a:endParaRPr sz="2000"/>
          </a:p>
          <a:p>
            <a:pPr marL="228600" lvl="0" indent="-228600" algn="ctr" rtl="0">
              <a:lnSpc>
                <a:spcPct val="90000"/>
              </a:lnSpc>
              <a:spcBef>
                <a:spcPts val="0"/>
              </a:spcBef>
              <a:spcAft>
                <a:spcPts val="0"/>
              </a:spcAft>
              <a:buSzPts val="2800"/>
              <a:buChar char="●"/>
            </a:pPr>
            <a:r>
              <a:rPr lang="en-US" sz="2700" b="1"/>
              <a:t>Regulated Pricing</a:t>
            </a:r>
            <a:endParaRPr sz="2700" b="1"/>
          </a:p>
          <a:p>
            <a:pPr marL="228600" lvl="0" indent="-222250" algn="ctr" rtl="0">
              <a:lnSpc>
                <a:spcPct val="90000"/>
              </a:lnSpc>
              <a:spcBef>
                <a:spcPts val="0"/>
              </a:spcBef>
              <a:spcAft>
                <a:spcPts val="0"/>
              </a:spcAft>
              <a:buSzPts val="2700"/>
              <a:buChar char="●"/>
            </a:pPr>
            <a:endParaRPr sz="2700" b="1"/>
          </a:p>
          <a:p>
            <a:pPr marL="228600" lvl="0" indent="0" algn="l" rtl="0">
              <a:spcBef>
                <a:spcPts val="0"/>
              </a:spcBef>
              <a:spcAft>
                <a:spcPts val="0"/>
              </a:spcAft>
              <a:buNone/>
            </a:pPr>
            <a:r>
              <a:rPr lang="en-US" sz="2000"/>
              <a:t>However, in </a:t>
            </a:r>
            <a:r>
              <a:rPr lang="en-US" sz="2000" b="1"/>
              <a:t>practical terms the pricing difference is about 2 cents per kWh </a:t>
            </a:r>
            <a:r>
              <a:rPr lang="en-US" sz="2000"/>
              <a:t>when taken in aggregate. </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en-US" sz="2000"/>
              <a:t> </a:t>
            </a:r>
            <a:endParaRPr sz="2000"/>
          </a:p>
          <a:p>
            <a:pPr marL="228600" lvl="0" indent="0" algn="l" rtl="0">
              <a:spcBef>
                <a:spcPts val="0"/>
              </a:spcBef>
              <a:spcAft>
                <a:spcPts val="0"/>
              </a:spcAft>
              <a:buNone/>
            </a:pPr>
            <a:r>
              <a:rPr lang="en-US" sz="2000"/>
              <a:t>Electricity pricing is likely to have many other contributing factors, of which only 5 were examined within the confines of this project. The study could be expanded to identify and rank other contributing factors.</a:t>
            </a:r>
            <a:endParaRPr sz="27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Data Clean up process and Data Considerations</a:t>
            </a:r>
            <a:endParaRPr/>
          </a:p>
        </p:txBody>
      </p:sp>
      <p:sp>
        <p:nvSpPr>
          <p:cNvPr id="287" name="Google Shape;287;p3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a:t>Data Clean up:</a:t>
            </a:r>
            <a:endParaRPr/>
          </a:p>
          <a:p>
            <a:pPr marL="228600" lvl="0" indent="0" algn="l" rtl="0">
              <a:lnSpc>
                <a:spcPct val="90000"/>
              </a:lnSpc>
              <a:spcBef>
                <a:spcPts val="0"/>
              </a:spcBef>
              <a:spcAft>
                <a:spcPts val="0"/>
              </a:spcAft>
              <a:buNone/>
            </a:pPr>
            <a:endParaRPr/>
          </a:p>
          <a:p>
            <a:pPr marL="228600" lvl="0" indent="0" algn="l" rtl="0">
              <a:lnSpc>
                <a:spcPct val="90000"/>
              </a:lnSpc>
              <a:spcBef>
                <a:spcPts val="0"/>
              </a:spcBef>
              <a:spcAft>
                <a:spcPts val="0"/>
              </a:spcAft>
              <a:buNone/>
            </a:pPr>
            <a:r>
              <a:rPr lang="en-US"/>
              <a:t>We gathered data from different sources such as EIA and the US Census Website. From the US Census website, there was a lot of additional information provided, such as US territory and District of Columbia information. We did add a column for State Abbreviations since some of the population density files only had state name.</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a:t>Data Considerations:</a:t>
            </a:r>
            <a:endParaRPr/>
          </a:p>
          <a:p>
            <a:pPr marL="457200" lvl="0" indent="-342900" algn="l" rtl="0">
              <a:lnSpc>
                <a:spcPct val="90000"/>
              </a:lnSpc>
              <a:spcBef>
                <a:spcPts val="0"/>
              </a:spcBef>
              <a:spcAft>
                <a:spcPts val="0"/>
              </a:spcAft>
              <a:buClr>
                <a:srgbClr val="000000"/>
              </a:buClr>
              <a:buSzPts val="1800"/>
              <a:buChar char="●"/>
            </a:pPr>
            <a:r>
              <a:rPr lang="en-US"/>
              <a:t>The price for electricity is calculated by cents per kilowatt-hour. </a:t>
            </a:r>
            <a:endParaRPr/>
          </a:p>
          <a:p>
            <a:pPr marL="457200" lvl="0" indent="-342900" algn="l" rtl="0">
              <a:lnSpc>
                <a:spcPct val="90000"/>
              </a:lnSpc>
              <a:spcBef>
                <a:spcPts val="0"/>
              </a:spcBef>
              <a:spcAft>
                <a:spcPts val="0"/>
              </a:spcAft>
              <a:buClr>
                <a:srgbClr val="000000"/>
              </a:buClr>
              <a:buSzPts val="1800"/>
              <a:buChar char="●"/>
            </a:pPr>
            <a:r>
              <a:rPr lang="en-US"/>
              <a:t>Since we are still in 2020, we averaged the price per quarter and the sales per quarter to get the 2020 Avg Price and 2020 sales so far.</a:t>
            </a:r>
            <a:endParaRPr/>
          </a:p>
          <a:p>
            <a:pPr marL="457200" lvl="0" indent="-342900" algn="l" rtl="0">
              <a:lnSpc>
                <a:spcPct val="90000"/>
              </a:lnSpc>
              <a:spcBef>
                <a:spcPts val="0"/>
              </a:spcBef>
              <a:spcAft>
                <a:spcPts val="0"/>
              </a:spcAft>
              <a:buClr>
                <a:srgbClr val="000000"/>
              </a:buClr>
              <a:buSzPts val="1800"/>
              <a:buChar char="●"/>
            </a:pPr>
            <a:r>
              <a:rPr lang="en-US"/>
              <a:t>The price and sales data gathered from the API also includes a breakdown of different sectors such as: Residential, Industrial, Commercial and Transportation. For this project we decided we will be considering all sectors</a:t>
            </a:r>
            <a:endParaRPr/>
          </a:p>
          <a:p>
            <a:pPr marL="457200" lvl="0" indent="-342900" algn="l" rtl="0">
              <a:lnSpc>
                <a:spcPct val="90000"/>
              </a:lnSpc>
              <a:spcBef>
                <a:spcPts val="0"/>
              </a:spcBef>
              <a:spcAft>
                <a:spcPts val="0"/>
              </a:spcAft>
              <a:buClr>
                <a:srgbClr val="000000"/>
              </a:buClr>
              <a:buSzPts val="1800"/>
              <a:buChar char="●"/>
            </a:pPr>
            <a:r>
              <a:rPr lang="en-US"/>
              <a:t>We have the number of power plants in the US, however we didn’t plot energy production per plant</a:t>
            </a:r>
            <a:endParaRPr/>
          </a:p>
          <a:p>
            <a:pPr marL="457200" lvl="0" indent="-342900" algn="l" rtl="0">
              <a:lnSpc>
                <a:spcPct val="90000"/>
              </a:lnSpc>
              <a:spcBef>
                <a:spcPts val="0"/>
              </a:spcBef>
              <a:spcAft>
                <a:spcPts val="0"/>
              </a:spcAft>
              <a:buClr>
                <a:srgbClr val="000000"/>
              </a:buClr>
              <a:buSzPts val="1800"/>
              <a:buChar char="●"/>
            </a:pPr>
            <a:r>
              <a:rPr lang="en-US"/>
              <a:t>The latest information we have for the Power Plants is from 2018 because that is the latest published.</a:t>
            </a:r>
            <a:endParaRPr/>
          </a:p>
          <a:p>
            <a:pPr marL="457200" lvl="0" indent="-342900" algn="l" rtl="0">
              <a:lnSpc>
                <a:spcPct val="90000"/>
              </a:lnSpc>
              <a:spcBef>
                <a:spcPts val="0"/>
              </a:spcBef>
              <a:spcAft>
                <a:spcPts val="0"/>
              </a:spcAft>
              <a:buClr>
                <a:srgbClr val="000000"/>
              </a:buClr>
              <a:buSzPts val="1800"/>
              <a:buChar char="●"/>
            </a:pPr>
            <a:r>
              <a:rPr lang="en-US"/>
              <a:t>The number of regulated states and deregulated differ; there are 16 deregulated states. </a:t>
            </a:r>
            <a:endParaRPr/>
          </a:p>
          <a:p>
            <a:pPr marL="457200" lvl="0" indent="-342900" algn="l" rtl="0">
              <a:lnSpc>
                <a:spcPct val="90000"/>
              </a:lnSpc>
              <a:spcBef>
                <a:spcPts val="0"/>
              </a:spcBef>
              <a:spcAft>
                <a:spcPts val="0"/>
              </a:spcAft>
              <a:buClr>
                <a:srgbClr val="000000"/>
              </a:buClr>
              <a:buSzPts val="1800"/>
              <a:buChar char="●"/>
            </a:pPr>
            <a:r>
              <a:rPr lang="en-US"/>
              <a:t>We used the 2010 density index</a:t>
            </a:r>
            <a:endParaRPr/>
          </a:p>
          <a:p>
            <a:pPr marL="0" lvl="0" indent="228600" algn="l" rtl="0">
              <a:lnSpc>
                <a:spcPct val="90000"/>
              </a:lnSpc>
              <a:spcBef>
                <a:spcPts val="0"/>
              </a:spcBef>
              <a:spcAft>
                <a:spcPts val="0"/>
              </a:spcAft>
              <a:buNone/>
            </a:pPr>
            <a:endParaRPr/>
          </a:p>
          <a:p>
            <a:pPr marL="0" lvl="0" indent="228600" algn="l" rtl="0">
              <a:lnSpc>
                <a:spcPct val="90000"/>
              </a:lnSpc>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5"/>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4400"/>
              <a:buFont typeface="Calibri"/>
              <a:buNone/>
            </a:pPr>
            <a:br>
              <a:rPr lang="en-US" sz="5400" dirty="0"/>
            </a:br>
            <a:r>
              <a:rPr lang="en-US" sz="5400" dirty="0"/>
              <a:t>Questions?</a:t>
            </a:r>
            <a:endParaRPr sz="7700" dirty="0"/>
          </a:p>
        </p:txBody>
      </p:sp>
      <p:sp>
        <p:nvSpPr>
          <p:cNvPr id="275" name="Google Shape;275;p35"/>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2100"/>
              </a:spcAft>
              <a:buClr>
                <a:srgbClr val="888888"/>
              </a:buClr>
              <a:buSzPts val="2400"/>
              <a:buNone/>
            </a:pPr>
            <a:endParaRPr/>
          </a:p>
        </p:txBody>
      </p:sp>
    </p:spTree>
    <p:extLst>
      <p:ext uri="{BB962C8B-B14F-4D97-AF65-F5344CB8AC3E}">
        <p14:creationId xmlns:p14="http://schemas.microsoft.com/office/powerpoint/2010/main" val="3437525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Data Sources</a:t>
            </a:r>
            <a:endParaRPr/>
          </a:p>
        </p:txBody>
      </p:sp>
      <p:sp>
        <p:nvSpPr>
          <p:cNvPr id="293" name="Google Shape;293;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U.S. Energy Information Administration (EIA)</a:t>
            </a:r>
            <a:endParaRPr/>
          </a:p>
          <a:p>
            <a:pPr marL="685800" lvl="1" indent="-228600" algn="l" rtl="0">
              <a:lnSpc>
                <a:spcPct val="90000"/>
              </a:lnSpc>
              <a:spcBef>
                <a:spcPts val="500"/>
              </a:spcBef>
              <a:spcAft>
                <a:spcPts val="0"/>
              </a:spcAft>
              <a:buClr>
                <a:schemeClr val="dk1"/>
              </a:buClr>
              <a:buSzPts val="2400"/>
              <a:buChar char="○"/>
            </a:pPr>
            <a:r>
              <a:rPr lang="en-US"/>
              <a:t>https://www.eia.gov/opendata/</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United States Environmental Protection Agency</a:t>
            </a:r>
            <a:endParaRPr/>
          </a:p>
          <a:p>
            <a:pPr marL="685800" lvl="1" indent="-228600" algn="l" rtl="0">
              <a:lnSpc>
                <a:spcPct val="90000"/>
              </a:lnSpc>
              <a:spcBef>
                <a:spcPts val="500"/>
              </a:spcBef>
              <a:spcAft>
                <a:spcPts val="0"/>
              </a:spcAft>
              <a:buClr>
                <a:schemeClr val="dk1"/>
              </a:buClr>
              <a:buSzPts val="2400"/>
              <a:buChar char="○"/>
            </a:pPr>
            <a:r>
              <a:rPr lang="en-US" u="sng">
                <a:solidFill>
                  <a:schemeClr val="hlink"/>
                </a:solidFill>
                <a:hlinkClick r:id="rId3"/>
              </a:rPr>
              <a:t>https://www.epa.gov/energy/data-explorer</a:t>
            </a:r>
            <a:endParaRPr/>
          </a:p>
          <a:p>
            <a:pPr marL="228600" lvl="0" indent="-228600" algn="l" rtl="0">
              <a:lnSpc>
                <a:spcPct val="90000"/>
              </a:lnSpc>
              <a:spcBef>
                <a:spcPts val="2100"/>
              </a:spcBef>
              <a:spcAft>
                <a:spcPts val="0"/>
              </a:spcAft>
              <a:buSzPts val="1800"/>
              <a:buChar char="●"/>
            </a:pPr>
            <a:r>
              <a:rPr lang="en-US"/>
              <a:t>United States Census</a:t>
            </a:r>
            <a:endParaRPr/>
          </a:p>
          <a:p>
            <a:pPr marL="685800" lvl="1" indent="-228600" algn="l" rtl="0">
              <a:lnSpc>
                <a:spcPct val="90000"/>
              </a:lnSpc>
              <a:spcBef>
                <a:spcPts val="2100"/>
              </a:spcBef>
              <a:spcAft>
                <a:spcPts val="0"/>
              </a:spcAft>
              <a:buSzPts val="1800"/>
              <a:buChar char="○"/>
            </a:pPr>
            <a:r>
              <a:rPr lang="en-US"/>
              <a:t>https://www.census.gov/data/datasets.html</a:t>
            </a:r>
            <a:endParaRPr/>
          </a:p>
          <a:p>
            <a:pPr marL="228600" lvl="0" indent="-228600" algn="l" rtl="0">
              <a:lnSpc>
                <a:spcPct val="90000"/>
              </a:lnSpc>
              <a:spcBef>
                <a:spcPts val="2100"/>
              </a:spcBef>
              <a:spcAft>
                <a:spcPts val="2100"/>
              </a:spcAft>
              <a:buSzPts val="1800"/>
              <a:buChar char="●"/>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Research Questions</a:t>
            </a:r>
            <a:endParaRPr/>
          </a:p>
        </p:txBody>
      </p:sp>
      <p:sp>
        <p:nvSpPr>
          <p:cNvPr id="160" name="Google Shape;160;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16534" algn="l" rtl="0">
              <a:lnSpc>
                <a:spcPct val="80000"/>
              </a:lnSpc>
              <a:spcBef>
                <a:spcPts val="0"/>
              </a:spcBef>
              <a:spcAft>
                <a:spcPts val="0"/>
              </a:spcAft>
              <a:buClr>
                <a:schemeClr val="dk1"/>
              </a:buClr>
              <a:buSzPts val="2400"/>
              <a:buChar char="●"/>
            </a:pPr>
            <a:r>
              <a:rPr lang="en-US" sz="2400"/>
              <a:t>Is there any correlation between Electricity prices vs </a:t>
            </a:r>
            <a:r>
              <a:rPr lang="en-US" sz="2400" b="1"/>
              <a:t>Population</a:t>
            </a:r>
            <a:r>
              <a:rPr lang="en-US" sz="2400"/>
              <a:t>?</a:t>
            </a:r>
            <a:endParaRPr sz="2400"/>
          </a:p>
          <a:p>
            <a:pPr marL="0" lvl="0" indent="0" algn="l" rtl="0">
              <a:lnSpc>
                <a:spcPct val="80000"/>
              </a:lnSpc>
              <a:spcBef>
                <a:spcPts val="1000"/>
              </a:spcBef>
              <a:spcAft>
                <a:spcPts val="0"/>
              </a:spcAft>
              <a:buClr>
                <a:schemeClr val="dk1"/>
              </a:buClr>
              <a:buSzPts val="2590"/>
              <a:buNone/>
            </a:pPr>
            <a:endParaRPr sz="2400"/>
          </a:p>
          <a:p>
            <a:pPr marL="228600" lvl="0" indent="-216534" algn="l" rtl="0">
              <a:lnSpc>
                <a:spcPct val="80000"/>
              </a:lnSpc>
              <a:spcBef>
                <a:spcPts val="1000"/>
              </a:spcBef>
              <a:spcAft>
                <a:spcPts val="0"/>
              </a:spcAft>
              <a:buClr>
                <a:schemeClr val="dk1"/>
              </a:buClr>
              <a:buSzPts val="2400"/>
              <a:buChar char="●"/>
            </a:pPr>
            <a:r>
              <a:rPr lang="en-US" sz="2400"/>
              <a:t>Does the </a:t>
            </a:r>
            <a:r>
              <a:rPr lang="en-US" sz="2400" b="1"/>
              <a:t>number of Power Plants</a:t>
            </a:r>
            <a:r>
              <a:rPr lang="en-US" sz="2400"/>
              <a:t> correlate with the Electricity price?</a:t>
            </a:r>
            <a:endParaRPr sz="2400"/>
          </a:p>
          <a:p>
            <a:pPr marL="228600" lvl="0" indent="-64135" algn="l" rtl="0">
              <a:lnSpc>
                <a:spcPct val="80000"/>
              </a:lnSpc>
              <a:spcBef>
                <a:spcPts val="1000"/>
              </a:spcBef>
              <a:spcAft>
                <a:spcPts val="0"/>
              </a:spcAft>
              <a:buClr>
                <a:schemeClr val="dk1"/>
              </a:buClr>
              <a:buSzPts val="2590"/>
              <a:buNone/>
            </a:pPr>
            <a:endParaRPr sz="2400"/>
          </a:p>
          <a:p>
            <a:pPr marL="228600" lvl="0" indent="-216534" algn="l" rtl="0">
              <a:lnSpc>
                <a:spcPct val="80000"/>
              </a:lnSpc>
              <a:spcBef>
                <a:spcPts val="1000"/>
              </a:spcBef>
              <a:spcAft>
                <a:spcPts val="0"/>
              </a:spcAft>
              <a:buClr>
                <a:schemeClr val="dk1"/>
              </a:buClr>
              <a:buSzPts val="2400"/>
              <a:buChar char="●"/>
            </a:pPr>
            <a:r>
              <a:rPr lang="en-US" sz="2400"/>
              <a:t>Does </a:t>
            </a:r>
            <a:r>
              <a:rPr lang="en-US" sz="2400" b="1"/>
              <a:t>Electricity Generation</a:t>
            </a:r>
            <a:r>
              <a:rPr lang="en-US" sz="2400"/>
              <a:t> correlate to Electricity price?</a:t>
            </a:r>
            <a:endParaRPr sz="2400"/>
          </a:p>
          <a:p>
            <a:pPr marL="228600" lvl="0" indent="-64135" algn="l" rtl="0">
              <a:lnSpc>
                <a:spcPct val="80000"/>
              </a:lnSpc>
              <a:spcBef>
                <a:spcPts val="1000"/>
              </a:spcBef>
              <a:spcAft>
                <a:spcPts val="0"/>
              </a:spcAft>
              <a:buClr>
                <a:schemeClr val="dk1"/>
              </a:buClr>
              <a:buSzPts val="2590"/>
              <a:buNone/>
            </a:pPr>
            <a:endParaRPr sz="2400"/>
          </a:p>
          <a:p>
            <a:pPr marL="228600" lvl="0" indent="-266700" algn="l" rtl="0">
              <a:lnSpc>
                <a:spcPct val="80000"/>
              </a:lnSpc>
              <a:spcBef>
                <a:spcPts val="1000"/>
              </a:spcBef>
              <a:spcAft>
                <a:spcPts val="0"/>
              </a:spcAft>
              <a:buSzPts val="2400"/>
              <a:buChar char="●"/>
            </a:pPr>
            <a:r>
              <a:rPr lang="en-US" sz="2400"/>
              <a:t>Is </a:t>
            </a:r>
            <a:r>
              <a:rPr lang="en-US" sz="2400" b="1"/>
              <a:t>Consumption</a:t>
            </a:r>
            <a:r>
              <a:rPr lang="en-US" sz="2400"/>
              <a:t> related to Electricity prices?</a:t>
            </a:r>
            <a:endParaRPr sz="2400"/>
          </a:p>
          <a:p>
            <a:pPr marL="228600" lvl="0" indent="-64135" algn="l" rtl="0">
              <a:lnSpc>
                <a:spcPct val="80000"/>
              </a:lnSpc>
              <a:spcBef>
                <a:spcPts val="1000"/>
              </a:spcBef>
              <a:spcAft>
                <a:spcPts val="0"/>
              </a:spcAft>
              <a:buClr>
                <a:schemeClr val="dk1"/>
              </a:buClr>
              <a:buSzPts val="2590"/>
              <a:buNone/>
            </a:pPr>
            <a:endParaRPr sz="2400"/>
          </a:p>
          <a:p>
            <a:pPr marL="228600" lvl="0" indent="-216534" algn="l" rtl="0">
              <a:lnSpc>
                <a:spcPct val="80000"/>
              </a:lnSpc>
              <a:spcBef>
                <a:spcPts val="1000"/>
              </a:spcBef>
              <a:spcAft>
                <a:spcPts val="0"/>
              </a:spcAft>
              <a:buClr>
                <a:schemeClr val="dk1"/>
              </a:buClr>
              <a:buSzPts val="2400"/>
              <a:buChar char="●"/>
            </a:pPr>
            <a:r>
              <a:rPr lang="en-US" sz="2400"/>
              <a:t>There are states where electricity is regulated. Does being </a:t>
            </a:r>
            <a:r>
              <a:rPr lang="en-US" sz="2400" b="1"/>
              <a:t>regulated</a:t>
            </a:r>
            <a:r>
              <a:rPr lang="en-US" sz="2400"/>
              <a:t> by local agencies matter?</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831850" y="371479"/>
            <a:ext cx="10515600" cy="10002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700"/>
              <a:t>How is Price Measured?</a:t>
            </a:r>
            <a:endParaRPr sz="3700"/>
          </a:p>
        </p:txBody>
      </p:sp>
      <p:sp>
        <p:nvSpPr>
          <p:cNvPr id="166" name="Google Shape;166;p19"/>
          <p:cNvSpPr txBox="1">
            <a:spLocks noGrp="1"/>
          </p:cNvSpPr>
          <p:nvPr>
            <p:ph type="body" idx="1"/>
          </p:nvPr>
        </p:nvSpPr>
        <p:spPr>
          <a:xfrm>
            <a:off x="927650" y="1684925"/>
            <a:ext cx="10745400" cy="4673100"/>
          </a:xfrm>
          <a:prstGeom prst="rect">
            <a:avLst/>
          </a:prstGeom>
        </p:spPr>
        <p:txBody>
          <a:bodyPr spcFirstLastPara="1" wrap="square" lIns="91425" tIns="45700" rIns="91425" bIns="45700" anchor="t" anchorCtr="0">
            <a:noAutofit/>
          </a:bodyPr>
          <a:lstStyle/>
          <a:p>
            <a:pPr marL="0" lvl="0" indent="0" algn="l" rtl="0">
              <a:lnSpc>
                <a:spcPct val="80000"/>
              </a:lnSpc>
              <a:spcBef>
                <a:spcPts val="1000"/>
              </a:spcBef>
              <a:spcAft>
                <a:spcPts val="0"/>
              </a:spcAft>
              <a:buNone/>
            </a:pPr>
            <a:r>
              <a:rPr lang="en-US" sz="2300">
                <a:solidFill>
                  <a:schemeClr val="dk2"/>
                </a:solidFill>
              </a:rPr>
              <a:t>Price in the United States is commonly measured in Cents per Kilowatt-Hour (kWh).</a:t>
            </a:r>
            <a:endParaRPr sz="2300">
              <a:solidFill>
                <a:schemeClr val="dk2"/>
              </a:solidFill>
            </a:endParaRPr>
          </a:p>
          <a:p>
            <a:pPr marL="0" lvl="0" indent="0" algn="l" rtl="0">
              <a:lnSpc>
                <a:spcPct val="80000"/>
              </a:lnSpc>
              <a:spcBef>
                <a:spcPts val="1000"/>
              </a:spcBef>
              <a:spcAft>
                <a:spcPts val="0"/>
              </a:spcAft>
              <a:buNone/>
            </a:pPr>
            <a:endParaRPr sz="2300">
              <a:solidFill>
                <a:schemeClr val="dk2"/>
              </a:solidFill>
            </a:endParaRPr>
          </a:p>
          <a:p>
            <a:pPr marL="0" lvl="0" indent="0" algn="l" rtl="0">
              <a:lnSpc>
                <a:spcPct val="80000"/>
              </a:lnSpc>
              <a:spcBef>
                <a:spcPts val="1000"/>
              </a:spcBef>
              <a:spcAft>
                <a:spcPts val="0"/>
              </a:spcAft>
              <a:buNone/>
            </a:pPr>
            <a:r>
              <a:rPr lang="en-US" sz="2300">
                <a:solidFill>
                  <a:schemeClr val="dk2"/>
                </a:solidFill>
              </a:rPr>
              <a:t>The average US household consumes about 10,972 kWh a year (914 kWh per month)</a:t>
            </a:r>
            <a:endParaRPr sz="2300">
              <a:solidFill>
                <a:schemeClr val="dk2"/>
              </a:solidFill>
            </a:endParaRPr>
          </a:p>
          <a:p>
            <a:pPr marL="0" lvl="0" indent="0" algn="l" rtl="0">
              <a:lnSpc>
                <a:spcPct val="80000"/>
              </a:lnSpc>
              <a:spcBef>
                <a:spcPts val="1000"/>
              </a:spcBef>
              <a:spcAft>
                <a:spcPts val="0"/>
              </a:spcAft>
              <a:buNone/>
            </a:pPr>
            <a:endParaRPr sz="2300">
              <a:solidFill>
                <a:schemeClr val="dk2"/>
              </a:solidFill>
            </a:endParaRPr>
          </a:p>
          <a:p>
            <a:pPr marL="0" lvl="0" indent="0" algn="l" rtl="0">
              <a:lnSpc>
                <a:spcPct val="80000"/>
              </a:lnSpc>
              <a:spcBef>
                <a:spcPts val="1000"/>
              </a:spcBef>
              <a:spcAft>
                <a:spcPts val="0"/>
              </a:spcAft>
              <a:buNone/>
            </a:pPr>
            <a:r>
              <a:rPr lang="en-US" sz="2500" b="1">
                <a:solidFill>
                  <a:schemeClr val="dk2"/>
                </a:solidFill>
              </a:rPr>
              <a:t>Common Use Appliance Examples:</a:t>
            </a:r>
            <a:endParaRPr sz="2500" b="1">
              <a:solidFill>
                <a:schemeClr val="dk2"/>
              </a:solidFill>
            </a:endParaRPr>
          </a:p>
          <a:p>
            <a:pPr marL="0" lvl="0" indent="457200" algn="l" rtl="0">
              <a:lnSpc>
                <a:spcPct val="80000"/>
              </a:lnSpc>
              <a:spcBef>
                <a:spcPts val="1000"/>
              </a:spcBef>
              <a:spcAft>
                <a:spcPts val="0"/>
              </a:spcAft>
              <a:buNone/>
            </a:pPr>
            <a:r>
              <a:rPr lang="en-US" sz="2500" b="1">
                <a:solidFill>
                  <a:schemeClr val="dk2"/>
                </a:solidFill>
              </a:rPr>
              <a:t>Central Air Conditioning: </a:t>
            </a:r>
            <a:r>
              <a:rPr lang="en-US" sz="2500">
                <a:solidFill>
                  <a:schemeClr val="dk2"/>
                </a:solidFill>
              </a:rPr>
              <a:t>3.0 kWh per hour (actively running)</a:t>
            </a:r>
            <a:endParaRPr sz="2500">
              <a:solidFill>
                <a:schemeClr val="dk2"/>
              </a:solidFill>
            </a:endParaRPr>
          </a:p>
          <a:p>
            <a:pPr marL="0" lvl="0" indent="457200" algn="l" rtl="0">
              <a:lnSpc>
                <a:spcPct val="80000"/>
              </a:lnSpc>
              <a:spcBef>
                <a:spcPts val="1000"/>
              </a:spcBef>
              <a:spcAft>
                <a:spcPts val="0"/>
              </a:spcAft>
              <a:buNone/>
            </a:pPr>
            <a:r>
              <a:rPr lang="en-US" sz="2500" b="1">
                <a:solidFill>
                  <a:schemeClr val="dk2"/>
                </a:solidFill>
              </a:rPr>
              <a:t>Refrigerator: </a:t>
            </a:r>
            <a:r>
              <a:rPr lang="en-US" sz="2500">
                <a:solidFill>
                  <a:schemeClr val="dk2"/>
                </a:solidFill>
              </a:rPr>
              <a:t>150 kWh per month	</a:t>
            </a:r>
            <a:endParaRPr sz="2500">
              <a:solidFill>
                <a:schemeClr val="dk2"/>
              </a:solidFill>
            </a:endParaRPr>
          </a:p>
          <a:p>
            <a:pPr marL="457200" lvl="0" indent="0" algn="l" rtl="0">
              <a:lnSpc>
                <a:spcPct val="80000"/>
              </a:lnSpc>
              <a:spcBef>
                <a:spcPts val="1000"/>
              </a:spcBef>
              <a:spcAft>
                <a:spcPts val="0"/>
              </a:spcAft>
              <a:buNone/>
            </a:pPr>
            <a:r>
              <a:rPr lang="en-US" sz="2500" b="1">
                <a:solidFill>
                  <a:schemeClr val="dk2"/>
                </a:solidFill>
              </a:rPr>
              <a:t>Water Heater (Electric):</a:t>
            </a:r>
            <a:r>
              <a:rPr lang="en-US" sz="2500">
                <a:solidFill>
                  <a:schemeClr val="dk2"/>
                </a:solidFill>
              </a:rPr>
              <a:t> 380 - 500 kWh per month</a:t>
            </a:r>
            <a:endParaRPr sz="2500">
              <a:solidFill>
                <a:schemeClr val="dk2"/>
              </a:solidFill>
            </a:endParaRPr>
          </a:p>
          <a:p>
            <a:pPr marL="457200" lvl="0" indent="0" algn="l" rtl="0">
              <a:lnSpc>
                <a:spcPct val="80000"/>
              </a:lnSpc>
              <a:spcBef>
                <a:spcPts val="1000"/>
              </a:spcBef>
              <a:spcAft>
                <a:spcPts val="0"/>
              </a:spcAft>
              <a:buNone/>
            </a:pPr>
            <a:r>
              <a:rPr lang="en-US" sz="2500" b="1">
                <a:solidFill>
                  <a:schemeClr val="dk2"/>
                </a:solidFill>
              </a:rPr>
              <a:t>Electric Dryer: </a:t>
            </a:r>
            <a:r>
              <a:rPr lang="en-US" sz="2500">
                <a:solidFill>
                  <a:schemeClr val="dk2"/>
                </a:solidFill>
              </a:rPr>
              <a:t>2.5 - 4.0 kWh per load of laundry</a:t>
            </a:r>
            <a:endParaRPr sz="2500">
              <a:solidFill>
                <a:schemeClr val="dk2"/>
              </a:solidFill>
            </a:endParaRPr>
          </a:p>
          <a:p>
            <a:pPr marL="0" lvl="0" indent="0" algn="l" rtl="0">
              <a:spcBef>
                <a:spcPts val="1000"/>
              </a:spcBef>
              <a:spcAft>
                <a:spcPts val="2100"/>
              </a:spcAft>
              <a:buNone/>
            </a:pP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5000"/>
              <a:t>US Electricity Price Outlook</a:t>
            </a:r>
            <a:endParaRPr sz="5000"/>
          </a:p>
        </p:txBody>
      </p:sp>
      <p:pic>
        <p:nvPicPr>
          <p:cNvPr id="172" name="Google Shape;172;p20"/>
          <p:cNvPicPr preferRelativeResize="0"/>
          <p:nvPr/>
        </p:nvPicPr>
        <p:blipFill rotWithShape="1">
          <a:blip r:embed="rId3">
            <a:alphaModFix/>
          </a:blip>
          <a:srcRect/>
          <a:stretch/>
        </p:blipFill>
        <p:spPr>
          <a:xfrm>
            <a:off x="335650" y="1841498"/>
            <a:ext cx="4445004" cy="3175000"/>
          </a:xfrm>
          <a:prstGeom prst="rect">
            <a:avLst/>
          </a:prstGeom>
          <a:noFill/>
          <a:ln>
            <a:noFill/>
          </a:ln>
        </p:spPr>
      </p:pic>
      <p:pic>
        <p:nvPicPr>
          <p:cNvPr id="173" name="Google Shape;173;p20"/>
          <p:cNvPicPr preferRelativeResize="0"/>
          <p:nvPr/>
        </p:nvPicPr>
        <p:blipFill rotWithShape="1">
          <a:blip r:embed="rId4">
            <a:alphaModFix/>
          </a:blip>
          <a:srcRect/>
          <a:stretch/>
        </p:blipFill>
        <p:spPr>
          <a:xfrm>
            <a:off x="4667075" y="2276050"/>
            <a:ext cx="3458850" cy="2305900"/>
          </a:xfrm>
          <a:prstGeom prst="rect">
            <a:avLst/>
          </a:prstGeom>
          <a:noFill/>
          <a:ln>
            <a:noFill/>
          </a:ln>
        </p:spPr>
      </p:pic>
      <p:pic>
        <p:nvPicPr>
          <p:cNvPr id="174" name="Google Shape;174;p20"/>
          <p:cNvPicPr preferRelativeResize="0"/>
          <p:nvPr/>
        </p:nvPicPr>
        <p:blipFill rotWithShape="1">
          <a:blip r:embed="rId5">
            <a:alphaModFix/>
          </a:blip>
          <a:srcRect/>
          <a:stretch/>
        </p:blipFill>
        <p:spPr>
          <a:xfrm>
            <a:off x="8473375" y="2303350"/>
            <a:ext cx="3376925" cy="225128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Calibri"/>
              <a:buNone/>
            </a:pPr>
            <a:r>
              <a:rPr lang="en-US"/>
              <a:t>Electricity</a:t>
            </a:r>
            <a:r>
              <a:rPr lang="en-US" sz="2590">
                <a:solidFill>
                  <a:schemeClr val="dk2"/>
                </a:solidFill>
                <a:latin typeface="Calibri"/>
                <a:ea typeface="Calibri"/>
                <a:cs typeface="Calibri"/>
                <a:sym typeface="Calibri"/>
              </a:rPr>
              <a:t> </a:t>
            </a:r>
            <a:r>
              <a:rPr lang="en-US"/>
              <a:t>Price vs. Population</a:t>
            </a:r>
            <a:endParaRPr/>
          </a:p>
        </p:txBody>
      </p:sp>
      <p:sp>
        <p:nvSpPr>
          <p:cNvPr id="180" name="Google Shape;180;p21"/>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1000"/>
              </a:spcBef>
              <a:spcAft>
                <a:spcPts val="0"/>
              </a:spcAft>
              <a:buNone/>
            </a:pPr>
            <a:r>
              <a:rPr lang="en-US"/>
              <a:t>IIs there any correlation between Electricity prices vs Population?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2"/>
          <p:cNvSpPr txBox="1">
            <a:spLocks noGrp="1"/>
          </p:cNvSpPr>
          <p:nvPr>
            <p:ph type="title"/>
          </p:nvPr>
        </p:nvSpPr>
        <p:spPr>
          <a:xfrm>
            <a:off x="923925" y="280999"/>
            <a:ext cx="10515600" cy="1086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Calibri"/>
              <a:buNone/>
            </a:pPr>
            <a:r>
              <a:rPr lang="en-US"/>
              <a:t>Electricity</a:t>
            </a:r>
            <a:r>
              <a:rPr lang="en-US" sz="2590">
                <a:solidFill>
                  <a:schemeClr val="dk2"/>
                </a:solidFill>
                <a:latin typeface="Calibri"/>
                <a:ea typeface="Calibri"/>
                <a:cs typeface="Calibri"/>
                <a:sym typeface="Calibri"/>
              </a:rPr>
              <a:t>  </a:t>
            </a:r>
            <a:r>
              <a:rPr lang="en-US"/>
              <a:t>Price vs Population</a:t>
            </a:r>
            <a:endParaRPr/>
          </a:p>
        </p:txBody>
      </p:sp>
      <p:sp>
        <p:nvSpPr>
          <p:cNvPr id="186" name="Google Shape;186;p22"/>
          <p:cNvSpPr txBox="1">
            <a:spLocks noGrp="1"/>
          </p:cNvSpPr>
          <p:nvPr>
            <p:ph type="body" idx="1"/>
          </p:nvPr>
        </p:nvSpPr>
        <p:spPr>
          <a:xfrm>
            <a:off x="838200" y="5048600"/>
            <a:ext cx="5262600" cy="15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888888"/>
              </a:buClr>
              <a:buSzPts val="2400"/>
              <a:buNone/>
            </a:pPr>
            <a:r>
              <a:rPr lang="en-US" b="1"/>
              <a:t>States with Most Expensive Electricity</a:t>
            </a:r>
            <a:endParaRPr b="1"/>
          </a:p>
          <a:p>
            <a:pPr marL="457200" lvl="0" indent="-381000" algn="l" rtl="0">
              <a:lnSpc>
                <a:spcPct val="100000"/>
              </a:lnSpc>
              <a:spcBef>
                <a:spcPts val="0"/>
              </a:spcBef>
              <a:spcAft>
                <a:spcPts val="0"/>
              </a:spcAft>
              <a:buSzPts val="2400"/>
              <a:buAutoNum type="arabicParenR"/>
            </a:pPr>
            <a:r>
              <a:rPr lang="en-US"/>
              <a:t>Hawaii</a:t>
            </a:r>
            <a:endParaRPr/>
          </a:p>
          <a:p>
            <a:pPr marL="457200" lvl="0" indent="-381000" algn="l" rtl="0">
              <a:lnSpc>
                <a:spcPct val="100000"/>
              </a:lnSpc>
              <a:spcBef>
                <a:spcPts val="0"/>
              </a:spcBef>
              <a:spcAft>
                <a:spcPts val="0"/>
              </a:spcAft>
              <a:buSzPts val="2400"/>
              <a:buAutoNum type="arabicParenR"/>
            </a:pPr>
            <a:r>
              <a:rPr lang="en-US"/>
              <a:t>Alaska</a:t>
            </a:r>
            <a:endParaRPr/>
          </a:p>
          <a:p>
            <a:pPr marL="457200" lvl="0" indent="-381000" algn="l" rtl="0">
              <a:lnSpc>
                <a:spcPct val="100000"/>
              </a:lnSpc>
              <a:spcBef>
                <a:spcPts val="0"/>
              </a:spcBef>
              <a:spcAft>
                <a:spcPts val="0"/>
              </a:spcAft>
              <a:buSzPts val="2400"/>
              <a:buAutoNum type="arabicParenR"/>
            </a:pPr>
            <a:r>
              <a:rPr lang="en-US"/>
              <a:t>Connecticut </a:t>
            </a:r>
            <a:endParaRPr/>
          </a:p>
        </p:txBody>
      </p:sp>
      <p:pic>
        <p:nvPicPr>
          <p:cNvPr id="187" name="Google Shape;187;p22"/>
          <p:cNvPicPr preferRelativeResize="0"/>
          <p:nvPr/>
        </p:nvPicPr>
        <p:blipFill rotWithShape="1">
          <a:blip r:embed="rId3">
            <a:alphaModFix/>
          </a:blip>
          <a:srcRect/>
          <a:stretch/>
        </p:blipFill>
        <p:spPr>
          <a:xfrm>
            <a:off x="6184900" y="1606899"/>
            <a:ext cx="5162550" cy="3441700"/>
          </a:xfrm>
          <a:prstGeom prst="rect">
            <a:avLst/>
          </a:prstGeom>
          <a:noFill/>
          <a:ln>
            <a:noFill/>
          </a:ln>
        </p:spPr>
      </p:pic>
      <p:pic>
        <p:nvPicPr>
          <p:cNvPr id="188" name="Google Shape;188;p22"/>
          <p:cNvPicPr preferRelativeResize="0"/>
          <p:nvPr/>
        </p:nvPicPr>
        <p:blipFill rotWithShape="1">
          <a:blip r:embed="rId4">
            <a:alphaModFix/>
          </a:blip>
          <a:srcRect/>
          <a:stretch/>
        </p:blipFill>
        <p:spPr>
          <a:xfrm>
            <a:off x="466725" y="1606950"/>
            <a:ext cx="5162550" cy="3441700"/>
          </a:xfrm>
          <a:prstGeom prst="rect">
            <a:avLst/>
          </a:prstGeom>
          <a:noFill/>
          <a:ln>
            <a:noFill/>
          </a:ln>
        </p:spPr>
      </p:pic>
      <p:sp>
        <p:nvSpPr>
          <p:cNvPr id="189" name="Google Shape;189;p22"/>
          <p:cNvSpPr txBox="1"/>
          <p:nvPr/>
        </p:nvSpPr>
        <p:spPr>
          <a:xfrm>
            <a:off x="676275" y="4005275"/>
            <a:ext cx="2586000" cy="51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a:latin typeface="Calibri"/>
                <a:ea typeface="Calibri"/>
                <a:cs typeface="Calibri"/>
                <a:sym typeface="Calibri"/>
              </a:rPr>
              <a:t>Alaska: under 10 cents per kWh</a:t>
            </a:r>
            <a:endParaRPr sz="1100">
              <a:latin typeface="Calibri"/>
              <a:ea typeface="Calibri"/>
              <a:cs typeface="Calibri"/>
              <a:sym typeface="Calibri"/>
            </a:endParaRPr>
          </a:p>
          <a:p>
            <a:pPr marL="0" lvl="0" indent="0" algn="l" rtl="0">
              <a:spcBef>
                <a:spcPts val="0"/>
              </a:spcBef>
              <a:spcAft>
                <a:spcPts val="0"/>
              </a:spcAft>
              <a:buNone/>
            </a:pPr>
            <a:r>
              <a:rPr lang="en-US" sz="1100">
                <a:latin typeface="Calibri"/>
                <a:ea typeface="Calibri"/>
                <a:cs typeface="Calibri"/>
                <a:sym typeface="Calibri"/>
              </a:rPr>
              <a:t>Hawaii: </a:t>
            </a:r>
            <a:r>
              <a:rPr lang="en-US" sz="1100">
                <a:solidFill>
                  <a:srgbClr val="FF0000"/>
                </a:solidFill>
                <a:latin typeface="Calibri"/>
                <a:ea typeface="Calibri"/>
                <a:cs typeface="Calibri"/>
                <a:sym typeface="Calibri"/>
              </a:rPr>
              <a:t>over 15 cents per KWh</a:t>
            </a:r>
            <a:endParaRPr sz="1100">
              <a:solidFill>
                <a:srgbClr val="FF0000"/>
              </a:solidFill>
              <a:latin typeface="Calibri"/>
              <a:ea typeface="Calibri"/>
              <a:cs typeface="Calibri"/>
              <a:sym typeface="Calibri"/>
            </a:endParaRPr>
          </a:p>
        </p:txBody>
      </p:sp>
      <p:sp>
        <p:nvSpPr>
          <p:cNvPr id="190" name="Google Shape;190;p22"/>
          <p:cNvSpPr txBox="1"/>
          <p:nvPr/>
        </p:nvSpPr>
        <p:spPr>
          <a:xfrm>
            <a:off x="5136375" y="1367600"/>
            <a:ext cx="1176300" cy="67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latin typeface="Calibri"/>
                <a:ea typeface="Calibri"/>
                <a:cs typeface="Calibri"/>
                <a:sym typeface="Calibri"/>
              </a:rPr>
              <a:t>2019</a:t>
            </a:r>
            <a:endParaRPr sz="2400" b="1">
              <a:latin typeface="Calibri"/>
              <a:ea typeface="Calibri"/>
              <a:cs typeface="Calibri"/>
              <a:sym typeface="Calibri"/>
            </a:endParaRPr>
          </a:p>
        </p:txBody>
      </p:sp>
      <p:sp>
        <p:nvSpPr>
          <p:cNvPr id="191" name="Google Shape;191;p22"/>
          <p:cNvSpPr txBox="1"/>
          <p:nvPr/>
        </p:nvSpPr>
        <p:spPr>
          <a:xfrm>
            <a:off x="6743700" y="4005275"/>
            <a:ext cx="2586000" cy="51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a:latin typeface="Calibri"/>
                <a:ea typeface="Calibri"/>
                <a:cs typeface="Calibri"/>
                <a:sym typeface="Calibri"/>
              </a:rPr>
              <a:t>Alaska: under 5 million</a:t>
            </a:r>
            <a:endParaRPr sz="1100">
              <a:latin typeface="Calibri"/>
              <a:ea typeface="Calibri"/>
              <a:cs typeface="Calibri"/>
              <a:sym typeface="Calibri"/>
            </a:endParaRPr>
          </a:p>
          <a:p>
            <a:pPr marL="0" lvl="0" indent="0" algn="l" rtl="0">
              <a:spcBef>
                <a:spcPts val="0"/>
              </a:spcBef>
              <a:spcAft>
                <a:spcPts val="0"/>
              </a:spcAft>
              <a:buNone/>
            </a:pPr>
            <a:r>
              <a:rPr lang="en-US" sz="1100">
                <a:latin typeface="Calibri"/>
                <a:ea typeface="Calibri"/>
                <a:cs typeface="Calibri"/>
                <a:sym typeface="Calibri"/>
              </a:rPr>
              <a:t>Hawaii: under 5 million</a:t>
            </a:r>
            <a:endParaRPr sz="1100">
              <a:latin typeface="Calibri"/>
              <a:ea typeface="Calibri"/>
              <a:cs typeface="Calibri"/>
              <a:sym typeface="Calibri"/>
            </a:endParaRPr>
          </a:p>
        </p:txBody>
      </p:sp>
      <p:sp>
        <p:nvSpPr>
          <p:cNvPr id="192" name="Google Shape;192;p22"/>
          <p:cNvSpPr txBox="1">
            <a:spLocks noGrp="1"/>
          </p:cNvSpPr>
          <p:nvPr>
            <p:ph type="body" idx="1"/>
          </p:nvPr>
        </p:nvSpPr>
        <p:spPr>
          <a:xfrm>
            <a:off x="6538925" y="5048600"/>
            <a:ext cx="5262600" cy="15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888888"/>
              </a:buClr>
              <a:buSzPts val="2400"/>
              <a:buNone/>
            </a:pPr>
            <a:r>
              <a:rPr lang="en-US" b="1"/>
              <a:t>Most Populous States</a:t>
            </a:r>
            <a:endParaRPr b="1"/>
          </a:p>
          <a:p>
            <a:pPr marL="457200" lvl="0" indent="-381000" algn="l" rtl="0">
              <a:lnSpc>
                <a:spcPct val="100000"/>
              </a:lnSpc>
              <a:spcBef>
                <a:spcPts val="0"/>
              </a:spcBef>
              <a:spcAft>
                <a:spcPts val="0"/>
              </a:spcAft>
              <a:buSzPts val="2400"/>
              <a:buAutoNum type="arabicParenR"/>
            </a:pPr>
            <a:r>
              <a:rPr lang="en-US"/>
              <a:t>California</a:t>
            </a:r>
            <a:endParaRPr/>
          </a:p>
          <a:p>
            <a:pPr marL="457200" lvl="0" indent="-381000" algn="l" rtl="0">
              <a:lnSpc>
                <a:spcPct val="100000"/>
              </a:lnSpc>
              <a:spcBef>
                <a:spcPts val="0"/>
              </a:spcBef>
              <a:spcAft>
                <a:spcPts val="0"/>
              </a:spcAft>
              <a:buSzPts val="2400"/>
              <a:buAutoNum type="arabicParenR"/>
            </a:pPr>
            <a:r>
              <a:rPr lang="en-US"/>
              <a:t>Texas</a:t>
            </a:r>
            <a:endParaRPr/>
          </a:p>
          <a:p>
            <a:pPr marL="457200" lvl="0" indent="-381000" algn="l" rtl="0">
              <a:lnSpc>
                <a:spcPct val="100000"/>
              </a:lnSpc>
              <a:spcBef>
                <a:spcPts val="0"/>
              </a:spcBef>
              <a:spcAft>
                <a:spcPts val="0"/>
              </a:spcAft>
              <a:buSzPts val="2400"/>
              <a:buAutoNum type="arabicParenR"/>
            </a:pPr>
            <a:r>
              <a:rPr lang="en-US"/>
              <a:t>Florida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23"/>
          <p:cNvPicPr preferRelativeResize="0">
            <a:picLocks noGrp="1"/>
          </p:cNvPicPr>
          <p:nvPr>
            <p:ph type="body" idx="1"/>
          </p:nvPr>
        </p:nvPicPr>
        <p:blipFill rotWithShape="1">
          <a:blip r:embed="rId3">
            <a:alphaModFix/>
          </a:blip>
          <a:srcRect/>
          <a:stretch/>
        </p:blipFill>
        <p:spPr>
          <a:xfrm>
            <a:off x="717725" y="556925"/>
            <a:ext cx="4637700" cy="3710400"/>
          </a:xfrm>
          <a:prstGeom prst="rect">
            <a:avLst/>
          </a:prstGeom>
          <a:noFill/>
          <a:ln>
            <a:noFill/>
          </a:ln>
        </p:spPr>
      </p:pic>
      <p:pic>
        <p:nvPicPr>
          <p:cNvPr id="198" name="Google Shape;198;p23"/>
          <p:cNvPicPr preferRelativeResize="0">
            <a:picLocks noGrp="1"/>
          </p:cNvPicPr>
          <p:nvPr>
            <p:ph type="body" idx="2"/>
          </p:nvPr>
        </p:nvPicPr>
        <p:blipFill rotWithShape="1">
          <a:blip r:embed="rId4">
            <a:alphaModFix/>
          </a:blip>
          <a:srcRect/>
          <a:stretch/>
        </p:blipFill>
        <p:spPr>
          <a:xfrm>
            <a:off x="5596200" y="556925"/>
            <a:ext cx="5936700" cy="3710400"/>
          </a:xfrm>
          <a:prstGeom prst="rect">
            <a:avLst/>
          </a:prstGeom>
          <a:noFill/>
          <a:ln>
            <a:noFill/>
          </a:ln>
        </p:spPr>
      </p:pic>
      <p:sp>
        <p:nvSpPr>
          <p:cNvPr id="199" name="Google Shape;199;p23"/>
          <p:cNvSpPr txBox="1">
            <a:spLocks noGrp="1"/>
          </p:cNvSpPr>
          <p:nvPr>
            <p:ph type="body" idx="1"/>
          </p:nvPr>
        </p:nvSpPr>
        <p:spPr>
          <a:xfrm>
            <a:off x="470400" y="5029225"/>
            <a:ext cx="11062500" cy="15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sz="2000"/>
              <a:t>When compared statistically, comparing price vs consumption had very weak (r = 0.02) correlation.</a:t>
            </a:r>
            <a:endParaRPr sz="2000"/>
          </a:p>
          <a:p>
            <a:pPr marL="0" lvl="0" indent="0" algn="l" rtl="0">
              <a:lnSpc>
                <a:spcPct val="100000"/>
              </a:lnSpc>
              <a:spcBef>
                <a:spcPts val="0"/>
              </a:spcBef>
              <a:spcAft>
                <a:spcPts val="0"/>
              </a:spcAft>
              <a:buNone/>
            </a:pPr>
            <a:endParaRPr sz="2000"/>
          </a:p>
          <a:p>
            <a:pPr marL="0" lvl="0" indent="0" algn="ctr" rtl="0">
              <a:lnSpc>
                <a:spcPct val="100000"/>
              </a:lnSpc>
              <a:spcBef>
                <a:spcPts val="0"/>
              </a:spcBef>
              <a:spcAft>
                <a:spcPts val="0"/>
              </a:spcAft>
              <a:buNone/>
            </a:pPr>
            <a:r>
              <a:rPr lang="en-US" sz="2000" b="1"/>
              <a:t>Conclusion: </a:t>
            </a:r>
            <a:endParaRPr sz="2000" b="1"/>
          </a:p>
          <a:p>
            <a:pPr marL="0" lvl="0" indent="0" algn="ctr" rtl="0">
              <a:lnSpc>
                <a:spcPct val="100000"/>
              </a:lnSpc>
              <a:spcBef>
                <a:spcPts val="0"/>
              </a:spcBef>
              <a:spcAft>
                <a:spcPts val="0"/>
              </a:spcAft>
              <a:buNone/>
            </a:pPr>
            <a:r>
              <a:rPr lang="en-US" sz="2000" b="1"/>
              <a:t>Population within a state does not affect electricity price within a state.</a:t>
            </a:r>
            <a:r>
              <a:rPr lang="en-US" sz="2000"/>
              <a:t>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Calibri"/>
              <a:buNone/>
            </a:pPr>
            <a:r>
              <a:rPr lang="en-US"/>
              <a:t>Electricity Price vs. Number of Power Plants</a:t>
            </a:r>
            <a:endParaRPr/>
          </a:p>
        </p:txBody>
      </p:sp>
      <p:sp>
        <p:nvSpPr>
          <p:cNvPr id="205" name="Google Shape;205;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2100"/>
              </a:spcAft>
              <a:buClr>
                <a:srgbClr val="888888"/>
              </a:buClr>
              <a:buSzPts val="2400"/>
              <a:buNone/>
            </a:pPr>
            <a:r>
              <a:rPr lang="en-US"/>
              <a:t>Does the number of power plants correlate the electricity price?</a:t>
            </a: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2057</Words>
  <Application>Microsoft Macintosh PowerPoint</Application>
  <PresentationFormat>Widescreen</PresentationFormat>
  <Paragraphs>157</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Arial</vt:lpstr>
      <vt:lpstr>Courier New</vt:lpstr>
      <vt:lpstr>Nunito</vt:lpstr>
      <vt:lpstr>Shift</vt:lpstr>
      <vt:lpstr>Project 1:  Study of Electricity Prices in the United States</vt:lpstr>
      <vt:lpstr>Introduction of Resources</vt:lpstr>
      <vt:lpstr>Research Questions</vt:lpstr>
      <vt:lpstr>How is Price Measured?</vt:lpstr>
      <vt:lpstr>US Electricity Price Outlook</vt:lpstr>
      <vt:lpstr>Electricity Price vs. Population</vt:lpstr>
      <vt:lpstr>Electricity  Price vs Population</vt:lpstr>
      <vt:lpstr>PowerPoint Presentation</vt:lpstr>
      <vt:lpstr>Electricity Price vs. Number of Power Plants</vt:lpstr>
      <vt:lpstr>Price by State and Power Plant Distribution</vt:lpstr>
      <vt:lpstr>Number of Power Plants and Price</vt:lpstr>
      <vt:lpstr>Price vs. Production</vt:lpstr>
      <vt:lpstr>Price vs. Electricity Generation</vt:lpstr>
      <vt:lpstr>Electricity Price vs. Consumption</vt:lpstr>
      <vt:lpstr>Electricity Consumption</vt:lpstr>
      <vt:lpstr>Price vs. Regulation</vt:lpstr>
      <vt:lpstr>Deregulation</vt:lpstr>
      <vt:lpstr>Deregulated vs. Regulated States</vt:lpstr>
      <vt:lpstr>Deregulated vs. Regulated States</vt:lpstr>
      <vt:lpstr>Conclusion</vt:lpstr>
      <vt:lpstr>Conclusions and findings</vt:lpstr>
      <vt:lpstr>Data Clean up process and Data Considerations</vt:lpstr>
      <vt:lpstr> Questions?</vt:lpstr>
      <vt:lpstr>Data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Study of Electricity Prices in the United States</dc:title>
  <cp:lastModifiedBy>KIMBERLY FLORES</cp:lastModifiedBy>
  <cp:revision>2</cp:revision>
  <dcterms:modified xsi:type="dcterms:W3CDTF">2020-09-23T02:14:10Z</dcterms:modified>
</cp:coreProperties>
</file>