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416648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95A7B1-173E-4618-A2EF-AE84689F08D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28269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3525734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1816307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3976780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95A7B1-173E-4618-A2EF-AE84689F08DA}"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627550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95A7B1-173E-4618-A2EF-AE84689F08DA}" type="datetimeFigureOut">
              <a:rPr lang="es-GT" smtClean="0"/>
              <a:t>12/04/2018</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1599738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31752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12334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324464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95A7B1-173E-4618-A2EF-AE84689F08D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125046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95A7B1-173E-4618-A2EF-AE84689F08D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267430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95A7B1-173E-4618-A2EF-AE84689F08DA}"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38422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5A7B1-173E-4618-A2EF-AE84689F08DA}"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198064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5A7B1-173E-4618-A2EF-AE84689F08DA}" type="datetimeFigureOut">
              <a:rPr lang="es-GT" smtClean="0"/>
              <a:t>12/04/2018</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393752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95A7B1-173E-4618-A2EF-AE84689F08D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159457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95A7B1-173E-4618-A2EF-AE84689F08D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E5623C-DCD5-450E-BF14-0D47F33E3E6A}" type="slidenum">
              <a:rPr lang="es-GT" smtClean="0"/>
              <a:t>‹Nº›</a:t>
            </a:fld>
            <a:endParaRPr lang="es-GT"/>
          </a:p>
        </p:txBody>
      </p:sp>
    </p:spTree>
    <p:extLst>
      <p:ext uri="{BB962C8B-B14F-4D97-AF65-F5344CB8AC3E}">
        <p14:creationId xmlns:p14="http://schemas.microsoft.com/office/powerpoint/2010/main" val="56073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E95A7B1-173E-4618-A2EF-AE84689F08DA}" type="datetimeFigureOut">
              <a:rPr lang="es-GT" smtClean="0"/>
              <a:t>12/04/2018</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9E5623C-DCD5-450E-BF14-0D47F33E3E6A}" type="slidenum">
              <a:rPr lang="es-GT" smtClean="0"/>
              <a:t>‹Nº›</a:t>
            </a:fld>
            <a:endParaRPr lang="es-GT"/>
          </a:p>
        </p:txBody>
      </p:sp>
    </p:spTree>
    <p:extLst>
      <p:ext uri="{BB962C8B-B14F-4D97-AF65-F5344CB8AC3E}">
        <p14:creationId xmlns:p14="http://schemas.microsoft.com/office/powerpoint/2010/main" val="4060618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rot="20583649">
            <a:off x="1048490" y="2274664"/>
            <a:ext cx="9692077" cy="1862048"/>
          </a:xfrm>
          <a:prstGeom prst="rect">
            <a:avLst/>
          </a:prstGeom>
          <a:noFill/>
        </p:spPr>
        <p:txBody>
          <a:bodyPr wrap="none" lIns="91440" tIns="45720" rIns="91440" bIns="45720">
            <a:spAutoFit/>
          </a:bodyPr>
          <a:lstStyle/>
          <a:p>
            <a:pPr algn="ctr"/>
            <a:r>
              <a:rPr lang="es-ES" sz="11500" b="1" dirty="0" smtClean="0">
                <a:ln w="9525">
                  <a:solidFill>
                    <a:srgbClr val="92D050"/>
                  </a:solidFill>
                  <a:prstDash val="solid"/>
                </a:ln>
                <a:solidFill>
                  <a:srgbClr val="002060"/>
                </a:solidFill>
                <a:effectLst>
                  <a:glow rad="139700">
                    <a:schemeClr val="accent5">
                      <a:satMod val="175000"/>
                      <a:alpha val="40000"/>
                    </a:schemeClr>
                  </a:glow>
                  <a:outerShdw blurRad="12700" dist="38100" dir="2700000" algn="tl" rotWithShape="0">
                    <a:schemeClr val="accent5">
                      <a:lumMod val="60000"/>
                      <a:lumOff val="40000"/>
                    </a:schemeClr>
                  </a:outerShdw>
                </a:effectLst>
                <a:latin typeface="Adobe Garamond Pro Bold" panose="02020702060506020403" pitchFamily="18" charset="0"/>
              </a:rPr>
              <a:t>EMPRESA XIK</a:t>
            </a:r>
            <a:endParaRPr lang="es-ES" sz="11500" b="1" cap="none" spc="0" dirty="0">
              <a:ln w="9525">
                <a:solidFill>
                  <a:srgbClr val="92D050"/>
                </a:solidFill>
                <a:prstDash val="solid"/>
              </a:ln>
              <a:solidFill>
                <a:srgbClr val="002060"/>
              </a:solidFill>
              <a:effectLst>
                <a:glow rad="139700">
                  <a:schemeClr val="accent5">
                    <a:satMod val="175000"/>
                    <a:alpha val="40000"/>
                  </a:schemeClr>
                </a:glow>
                <a:outerShdw blurRad="12700" dist="38100" dir="2700000" algn="tl" rotWithShape="0">
                  <a:schemeClr val="accent5">
                    <a:lumMod val="60000"/>
                    <a:lumOff val="40000"/>
                  </a:schemeClr>
                </a:outerShdw>
              </a:effectLst>
              <a:latin typeface="Adobe Garamond Pro Bold" panose="02020702060506020403" pitchFamily="18" charset="0"/>
            </a:endParaRPr>
          </a:p>
        </p:txBody>
      </p:sp>
    </p:spTree>
    <p:extLst>
      <p:ext uri="{BB962C8B-B14F-4D97-AF65-F5344CB8AC3E}">
        <p14:creationId xmlns:p14="http://schemas.microsoft.com/office/powerpoint/2010/main" val="264511210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154954" y="2262753"/>
            <a:ext cx="4825157" cy="917009"/>
          </a:xfrm>
        </p:spPr>
        <p:txBody>
          <a:bodyPr/>
          <a:lstStyle/>
          <a:p>
            <a:pPr algn="ctr"/>
            <a:r>
              <a:rPr lang="es-GT" sz="4400" dirty="0" smtClean="0">
                <a:latin typeface="Algerian" panose="04020705040A02060702" pitchFamily="82" charset="0"/>
              </a:rPr>
              <a:t>Misión </a:t>
            </a:r>
            <a:endParaRPr lang="es-GT" sz="4400" dirty="0">
              <a:latin typeface="Algerian" panose="04020705040A02060702" pitchFamily="82" charset="0"/>
            </a:endParaRPr>
          </a:p>
        </p:txBody>
      </p:sp>
      <p:sp>
        <p:nvSpPr>
          <p:cNvPr id="4" name="Marcador de contenido 3"/>
          <p:cNvSpPr>
            <a:spLocks noGrp="1"/>
          </p:cNvSpPr>
          <p:nvPr>
            <p:ph sz="half" idx="2"/>
          </p:nvPr>
        </p:nvSpPr>
        <p:spPr/>
        <p:txBody>
          <a:bodyPr>
            <a:normAutofit fontScale="85000" lnSpcReduction="10000"/>
          </a:bodyPr>
          <a:lstStyle/>
          <a:p>
            <a:pPr marL="0" indent="0">
              <a:buNone/>
            </a:pPr>
            <a:r>
              <a:rPr lang="es-GT" sz="3200" dirty="0" smtClean="0"/>
              <a:t>Somos la referencia de calidad e innovación en la administración del ciclo de vida de proyectos complejos, mejorando la competitividad de las empresas Guatemaltecas.</a:t>
            </a:r>
            <a:endParaRPr lang="es-GT" sz="3200" dirty="0"/>
          </a:p>
        </p:txBody>
      </p:sp>
      <p:sp>
        <p:nvSpPr>
          <p:cNvPr id="5" name="Marcador de texto 4"/>
          <p:cNvSpPr>
            <a:spLocks noGrp="1"/>
          </p:cNvSpPr>
          <p:nvPr>
            <p:ph type="body" sz="quarter" idx="3"/>
          </p:nvPr>
        </p:nvSpPr>
        <p:spPr>
          <a:xfrm>
            <a:off x="6208712" y="2262753"/>
            <a:ext cx="4825159" cy="917009"/>
          </a:xfrm>
        </p:spPr>
        <p:txBody>
          <a:bodyPr/>
          <a:lstStyle/>
          <a:p>
            <a:pPr algn="ctr"/>
            <a:r>
              <a:rPr lang="es-GT" sz="3200" dirty="0" smtClean="0">
                <a:latin typeface="Algerian" panose="04020705040A02060702" pitchFamily="82" charset="0"/>
              </a:rPr>
              <a:t>Visión </a:t>
            </a:r>
            <a:endParaRPr lang="es-GT" sz="3200" dirty="0">
              <a:latin typeface="Algerian" panose="04020705040A02060702" pitchFamily="82" charset="0"/>
            </a:endParaRPr>
          </a:p>
        </p:txBody>
      </p:sp>
      <p:sp>
        <p:nvSpPr>
          <p:cNvPr id="6" name="Marcador de contenido 5"/>
          <p:cNvSpPr>
            <a:spLocks noGrp="1"/>
          </p:cNvSpPr>
          <p:nvPr>
            <p:ph sz="quarter" idx="4"/>
          </p:nvPr>
        </p:nvSpPr>
        <p:spPr/>
        <p:txBody>
          <a:bodyPr>
            <a:normAutofit lnSpcReduction="10000"/>
          </a:bodyPr>
          <a:lstStyle/>
          <a:p>
            <a:pPr marL="0" indent="0">
              <a:buNone/>
            </a:pPr>
            <a:r>
              <a:rPr lang="es-GT" sz="3200" dirty="0" smtClean="0"/>
              <a:t>Somos la referencia latinoamericana en la implementación de métodos ágiles para el desarrollo de proyectos.</a:t>
            </a:r>
            <a:endParaRPr lang="es-GT" sz="3200" dirty="0"/>
          </a:p>
        </p:txBody>
      </p:sp>
      <p:sp>
        <p:nvSpPr>
          <p:cNvPr id="7" name="Rectángulo 6"/>
          <p:cNvSpPr/>
          <p:nvPr/>
        </p:nvSpPr>
        <p:spPr>
          <a:xfrm>
            <a:off x="991893" y="782331"/>
            <a:ext cx="9205992" cy="923330"/>
          </a:xfrm>
          <a:prstGeom prst="rect">
            <a:avLst/>
          </a:prstGeom>
          <a:noFill/>
        </p:spPr>
        <p:txBody>
          <a:bodyPr wrap="square" lIns="91440" tIns="45720" rIns="91440" bIns="45720">
            <a:spAutoFit/>
          </a:bodyPr>
          <a:lstStyle/>
          <a:p>
            <a:pPr algn="ctr"/>
            <a:r>
              <a:rPr lang="es-GT" sz="5400" b="1" dirty="0" smtClean="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latin typeface="Adobe Garamond Pro Bold" panose="02020702060506020403" pitchFamily="18" charset="0"/>
              </a:rPr>
              <a:t>EMPRESA </a:t>
            </a:r>
            <a:r>
              <a:rPr lang="es-GT" sz="5400" b="1" cap="none" spc="0" dirty="0" smtClean="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latin typeface="Adobe Garamond Pro Bold" panose="02020702060506020403" pitchFamily="18" charset="0"/>
              </a:rPr>
              <a:t> XIX</a:t>
            </a:r>
            <a:endParaRPr lang="es-GT" sz="5400" b="1" cap="none" spc="0" dirty="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latin typeface="Adobe Garamond Pro Bold" panose="02020702060506020403" pitchFamily="18" charset="0"/>
            </a:endParaRPr>
          </a:p>
        </p:txBody>
      </p:sp>
    </p:spTree>
    <p:extLst>
      <p:ext uri="{BB962C8B-B14F-4D97-AF65-F5344CB8AC3E}">
        <p14:creationId xmlns:p14="http://schemas.microsoft.com/office/powerpoint/2010/main" val="298612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p:cTn id="20"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down)">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down)">
                                      <p:cBhvr>
                                        <p:cTn id="3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4400" dirty="0" smtClean="0">
                <a:ln>
                  <a:solidFill>
                    <a:schemeClr val="accent1">
                      <a:lumMod val="60000"/>
                      <a:lumOff val="40000"/>
                    </a:schemeClr>
                  </a:solidFill>
                </a:ln>
                <a:solidFill>
                  <a:srgbClr val="FFFF00"/>
                </a:solidFill>
                <a:effectLst>
                  <a:glow rad="139700">
                    <a:schemeClr val="accent1">
                      <a:satMod val="175000"/>
                      <a:alpha val="40000"/>
                    </a:schemeClr>
                  </a:glow>
                </a:effectLst>
                <a:latin typeface="Adobe Garamond Pro Bold" panose="02020702060506020403" pitchFamily="18" charset="0"/>
              </a:rPr>
              <a:t>SERVICIOS</a:t>
            </a:r>
            <a:endParaRPr lang="es-GT" sz="4400" dirty="0">
              <a:ln>
                <a:solidFill>
                  <a:schemeClr val="accent1">
                    <a:lumMod val="60000"/>
                    <a:lumOff val="40000"/>
                  </a:schemeClr>
                </a:solidFill>
              </a:ln>
              <a:solidFill>
                <a:srgbClr val="FFFF00"/>
              </a:solidFill>
              <a:effectLst>
                <a:glow rad="139700">
                  <a:schemeClr val="accent1">
                    <a:satMod val="175000"/>
                    <a:alpha val="40000"/>
                  </a:schemeClr>
                </a:glow>
              </a:effectLst>
              <a:latin typeface="Adobe Garamond Pro Bold" panose="02020702060506020403" pitchFamily="18" charset="0"/>
            </a:endParaRPr>
          </a:p>
        </p:txBody>
      </p:sp>
      <p:sp>
        <p:nvSpPr>
          <p:cNvPr id="3" name="CuadroTexto 2"/>
          <p:cNvSpPr txBox="1"/>
          <p:nvPr/>
        </p:nvSpPr>
        <p:spPr>
          <a:xfrm>
            <a:off x="1154954" y="2200760"/>
            <a:ext cx="9864341" cy="3970318"/>
          </a:xfrm>
          <a:prstGeom prst="rect">
            <a:avLst/>
          </a:prstGeom>
          <a:noFill/>
        </p:spPr>
        <p:txBody>
          <a:bodyPr wrap="square" rtlCol="0">
            <a:spAutoFit/>
          </a:bodyPr>
          <a:lstStyle/>
          <a:p>
            <a:r>
              <a:rPr lang="es-GT" dirty="0" smtClean="0">
                <a:latin typeface="Adobe Garamond Pro Bold" panose="02020702060506020403" pitchFamily="18" charset="0"/>
                <a:ea typeface="Adobe Fan Heiti Std B" panose="020B0700000000000000" pitchFamily="34" charset="-128"/>
              </a:rPr>
              <a:t>Las organizaciones se inclinan cada vez más por la implementación de métodos ágiles que les permitan reemplazar sus procesos convencionales por técnicas que aumenten la rapidez y rentabilidad de resultados. Idealmente, estos procesos no deben afectar otras condiciones indispensables para el éxito de la producción como la calidad o la motivación de los equipos de desarrollo.</a:t>
            </a:r>
          </a:p>
          <a:p>
            <a:endParaRPr lang="es-GT" dirty="0" smtClean="0">
              <a:latin typeface="Adobe Garamond Pro Bold" panose="02020702060506020403" pitchFamily="18" charset="0"/>
              <a:ea typeface="Adobe Fan Heiti Std B" panose="020B0700000000000000" pitchFamily="34" charset="-128"/>
            </a:endParaRPr>
          </a:p>
          <a:p>
            <a:r>
              <a:rPr lang="es-GT" dirty="0" smtClean="0">
                <a:latin typeface="Adobe Garamond Pro Bold" panose="02020702060506020403" pitchFamily="18" charset="0"/>
                <a:ea typeface="Adobe Fan Heiti Std B" panose="020B0700000000000000" pitchFamily="34" charset="-128"/>
              </a:rPr>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p>
          <a:p>
            <a:endParaRPr lang="es-GT" i="1" dirty="0" smtClean="0">
              <a:latin typeface="Adobe Garamond Pro Bold" panose="02020702060506020403" pitchFamily="18" charset="0"/>
              <a:ea typeface="Adobe Fan Heiti Std B" panose="020B0700000000000000" pitchFamily="34" charset="-128"/>
            </a:endParaRPr>
          </a:p>
          <a:p>
            <a:r>
              <a:rPr lang="es-GT" dirty="0" smtClean="0">
                <a:latin typeface="Adobe Garamond Pro Bold" panose="02020702060506020403" pitchFamily="18" charset="0"/>
                <a:ea typeface="Adobe Fan Heiti Std B" panose="020B0700000000000000" pitchFamily="34" charset="-128"/>
              </a:rPr>
              <a:t>Conozca las prácticas de uno de los métodos más populares en Estados Unidos y Europa para administrar proyectos de una forma ágil y eficiente</a:t>
            </a:r>
            <a:endParaRPr lang="es-GT" dirty="0">
              <a:latin typeface="Adobe Garamond Pro Bold" panose="02020702060506020403" pitchFamily="18" charset="0"/>
              <a:ea typeface="Adobe Fan Heiti Std B" panose="020B0700000000000000" pitchFamily="34" charset="-128"/>
            </a:endParaRPr>
          </a:p>
        </p:txBody>
      </p:sp>
    </p:spTree>
    <p:extLst>
      <p:ext uri="{BB962C8B-B14F-4D97-AF65-F5344CB8AC3E}">
        <p14:creationId xmlns:p14="http://schemas.microsoft.com/office/powerpoint/2010/main" val="247996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84881" y="2448732"/>
            <a:ext cx="10461356" cy="3139321"/>
          </a:xfrm>
          <a:prstGeom prst="rect">
            <a:avLst/>
          </a:prstGeom>
          <a:noFill/>
        </p:spPr>
        <p:txBody>
          <a:bodyPr wrap="square" rtlCol="0">
            <a:spAutoFit/>
          </a:bodyPr>
          <a:lstStyle/>
          <a:p>
            <a:r>
              <a:rPr lang="es-GT" dirty="0" smtClean="0">
                <a:latin typeface="Adobe Garamond Pro Bold" panose="02020702060506020403" pitchFamily="18" charset="0"/>
              </a:rPr>
              <a:t>Cada vez que el código de software es modificado tiene que ser probado manualmente para garantizar la calidad. Con el aumento de las funcionalidades en el sistema, las pruebas manuales se convierten laboriosas, costosas e ineficientes a largo plazo. La automatización de los casos de prueba altamente repetitivos proporciona la cobertura de las pruebas en los procesos de negocio centrales, reduciendo los costos y tiempo de prueba en un gran porcentaje.</a:t>
            </a:r>
          </a:p>
          <a:p>
            <a:endParaRPr lang="es-GT" dirty="0" smtClean="0">
              <a:latin typeface="Adobe Garamond Pro Bold" panose="02020702060506020403" pitchFamily="18" charset="0"/>
            </a:endParaRPr>
          </a:p>
          <a:p>
            <a:r>
              <a:rPr lang="es-GT" dirty="0" smtClean="0">
                <a:latin typeface="Adobe Garamond Pro Bold" panose="02020702060506020403" pitchFamily="18" charset="0"/>
              </a:rPr>
              <a:t>Una regresión en un proyecto de software a menudo es causada por la integración de nuevas funcionalidades que afectan a otras partes del sistema que se encontraban operando correctamente. Las pruebas automatizadas facilitan la detección temprana de regresiones en el sistema. El testing automatizado es adaptable y se puede implementar en cualquier organización que desarrolle aplicaciones web, móviles o de escritorio que requieran pruebas manuales frecuentes. Los tipos de testing automatizado que ofrecemos </a:t>
            </a:r>
            <a:endParaRPr lang="es-GT" dirty="0">
              <a:latin typeface="Adobe Garamond Pro Bold" panose="02020702060506020403" pitchFamily="18" charset="0"/>
            </a:endParaRPr>
          </a:p>
        </p:txBody>
      </p:sp>
      <p:sp>
        <p:nvSpPr>
          <p:cNvPr id="4" name="CuadroTexto 3"/>
          <p:cNvSpPr txBox="1"/>
          <p:nvPr/>
        </p:nvSpPr>
        <p:spPr>
          <a:xfrm>
            <a:off x="1503336" y="694406"/>
            <a:ext cx="8508569" cy="1754326"/>
          </a:xfrm>
          <a:prstGeom prst="rect">
            <a:avLst/>
          </a:prstGeom>
          <a:noFill/>
        </p:spPr>
        <p:txBody>
          <a:bodyPr wrap="square" rtlCol="0">
            <a:spAutoFit/>
          </a:bodyPr>
          <a:lstStyle/>
          <a:p>
            <a:pPr algn="ctr"/>
            <a:r>
              <a:rPr lang="es-GT" sz="5400" dirty="0" smtClean="0">
                <a:ln>
                  <a:solidFill>
                    <a:schemeClr val="tx1"/>
                  </a:solidFill>
                </a:ln>
                <a:solidFill>
                  <a:srgbClr val="FFC000"/>
                </a:solidFill>
                <a:effectLst>
                  <a:glow rad="139700">
                    <a:schemeClr val="accent3">
                      <a:satMod val="175000"/>
                      <a:alpha val="40000"/>
                    </a:schemeClr>
                  </a:glow>
                </a:effectLst>
                <a:latin typeface="Adobe Garamond Pro Bold" panose="02020702060506020403" pitchFamily="18" charset="0"/>
              </a:rPr>
              <a:t>SERVICIOS QUE OFRECEN  </a:t>
            </a:r>
            <a:endParaRPr lang="es-GT" sz="5400" dirty="0">
              <a:ln>
                <a:solidFill>
                  <a:schemeClr val="tx1"/>
                </a:solidFill>
              </a:ln>
              <a:solidFill>
                <a:srgbClr val="FFC000"/>
              </a:solidFill>
              <a:effectLst>
                <a:glow rad="139700">
                  <a:schemeClr val="accent3">
                    <a:satMod val="175000"/>
                    <a:alpha val="40000"/>
                  </a:schemeClr>
                </a:glow>
              </a:effectLst>
              <a:latin typeface="Adobe Garamond Pro Bold" panose="02020702060506020403" pitchFamily="18" charset="0"/>
            </a:endParaRPr>
          </a:p>
        </p:txBody>
      </p:sp>
    </p:spTree>
    <p:extLst>
      <p:ext uri="{BB962C8B-B14F-4D97-AF65-F5344CB8AC3E}">
        <p14:creationId xmlns:p14="http://schemas.microsoft.com/office/powerpoint/2010/main" val="158697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4800" dirty="0" smtClean="0">
                <a:ln>
                  <a:solidFill>
                    <a:srgbClr val="00B0F0"/>
                  </a:solidFill>
                </a:ln>
                <a:effectLst>
                  <a:glow rad="139700">
                    <a:schemeClr val="accent1">
                      <a:satMod val="175000"/>
                      <a:alpha val="40000"/>
                    </a:schemeClr>
                  </a:glow>
                </a:effectLst>
                <a:latin typeface="Adobe Garamond Pro Bold" panose="02020702060506020403" pitchFamily="18" charset="0"/>
              </a:rPr>
              <a:t>UBICACION XIK</a:t>
            </a:r>
            <a:endParaRPr lang="es-GT" sz="4800" dirty="0">
              <a:ln>
                <a:solidFill>
                  <a:srgbClr val="00B0F0"/>
                </a:solidFill>
              </a:ln>
              <a:effectLst>
                <a:glow rad="139700">
                  <a:schemeClr val="accent1">
                    <a:satMod val="175000"/>
                    <a:alpha val="40000"/>
                  </a:schemeClr>
                </a:glow>
              </a:effectLst>
              <a:latin typeface="Adobe Garamond Pro Bold" panose="02020702060506020403" pitchFamily="18" charset="0"/>
            </a:endParaRPr>
          </a:p>
        </p:txBody>
      </p:sp>
      <p:sp>
        <p:nvSpPr>
          <p:cNvPr id="3" name="CuadroTexto 2"/>
          <p:cNvSpPr txBox="1"/>
          <p:nvPr/>
        </p:nvSpPr>
        <p:spPr>
          <a:xfrm>
            <a:off x="1101040" y="2572937"/>
            <a:ext cx="4292369" cy="3108543"/>
          </a:xfrm>
          <a:prstGeom prst="rect">
            <a:avLst/>
          </a:prstGeom>
          <a:noFill/>
        </p:spPr>
        <p:txBody>
          <a:bodyPr wrap="square" rtlCol="0">
            <a:spAutoFit/>
          </a:bodyPr>
          <a:lstStyle/>
          <a:p>
            <a:r>
              <a:rPr lang="es-GT" sz="2800" dirty="0" smtClean="0">
                <a:latin typeface="Adobe Garamond Pro Bold" panose="02020702060506020403" pitchFamily="18" charset="0"/>
              </a:rPr>
              <a:t>OFICINAS CENTRALES                                                             </a:t>
            </a:r>
          </a:p>
          <a:p>
            <a:r>
              <a:rPr lang="es-GT" sz="2800" dirty="0" smtClean="0">
                <a:latin typeface="Adobe Garamond Pro Bold" panose="02020702060506020403" pitchFamily="18" charset="0"/>
              </a:rPr>
              <a:t>fb</a:t>
            </a:r>
          </a:p>
          <a:p>
            <a:r>
              <a:rPr lang="es-GT" sz="2800" dirty="0" smtClean="0">
                <a:latin typeface="Adobe Garamond Pro Bold" panose="02020702060506020403" pitchFamily="18" charset="0"/>
              </a:rPr>
              <a:t>(+502) 2364-1576</a:t>
            </a:r>
          </a:p>
          <a:p>
            <a:r>
              <a:rPr lang="es-GT" sz="2800" dirty="0" smtClean="0">
                <a:latin typeface="Adobe Garamond Pro Bold" panose="02020702060506020403" pitchFamily="18" charset="0"/>
              </a:rPr>
              <a:t>(+502) </a:t>
            </a:r>
            <a:r>
              <a:rPr lang="es-GT" sz="2400" dirty="0" smtClean="0">
                <a:latin typeface="Adobe Garamond Pro Bold" panose="02020702060506020403" pitchFamily="18" charset="0"/>
              </a:rPr>
              <a:t>2364-1616</a:t>
            </a:r>
            <a:endParaRPr lang="es-GT" sz="2800" dirty="0" smtClean="0">
              <a:latin typeface="Adobe Garamond Pro Bold" panose="02020702060506020403" pitchFamily="18" charset="0"/>
            </a:endParaRPr>
          </a:p>
          <a:p>
            <a:r>
              <a:rPr lang="es-GT" sz="2800" dirty="0" smtClean="0">
                <a:latin typeface="Adobe Garamond Pro Bold" panose="02020702060506020403" pitchFamily="18" charset="0"/>
              </a:rPr>
              <a:t>Dir.</a:t>
            </a:r>
          </a:p>
          <a:p>
            <a:r>
              <a:rPr lang="es-GT" sz="2800" dirty="0" smtClean="0">
                <a:latin typeface="Adobe Garamond Pro Bold" panose="02020702060506020403" pitchFamily="18" charset="0"/>
              </a:rPr>
              <a:t>18 Av. 4-24 zona 16</a:t>
            </a:r>
          </a:p>
          <a:p>
            <a:r>
              <a:rPr lang="es-GT" sz="2800" dirty="0" smtClean="0">
                <a:latin typeface="Adobe Garamond Pro Bold" panose="02020702060506020403" pitchFamily="18" charset="0"/>
              </a:rPr>
              <a:t>Guatemala City     </a:t>
            </a:r>
          </a:p>
        </p:txBody>
      </p:sp>
      <p:sp>
        <p:nvSpPr>
          <p:cNvPr id="4" name="CuadroTexto 3"/>
          <p:cNvSpPr txBox="1"/>
          <p:nvPr/>
        </p:nvSpPr>
        <p:spPr>
          <a:xfrm>
            <a:off x="5393409" y="2309247"/>
            <a:ext cx="5222929" cy="3046988"/>
          </a:xfrm>
          <a:prstGeom prst="rect">
            <a:avLst/>
          </a:prstGeom>
          <a:noFill/>
        </p:spPr>
        <p:txBody>
          <a:bodyPr wrap="square" rtlCol="0">
            <a:spAutoFit/>
          </a:bodyPr>
          <a:lstStyle/>
          <a:p>
            <a:r>
              <a:rPr lang="es-GT" sz="3200" dirty="0" smtClean="0">
                <a:latin typeface="Adobe Garamond Pro Bold" panose="02020702060506020403" pitchFamily="18" charset="0"/>
              </a:rPr>
              <a:t>OFICINAS FRANCIA</a:t>
            </a:r>
          </a:p>
          <a:p>
            <a:r>
              <a:rPr lang="es-GT" sz="3200" dirty="0" smtClean="0">
                <a:latin typeface="Adobe Garamond Pro Bold" panose="02020702060506020403" pitchFamily="18" charset="0"/>
              </a:rPr>
              <a:t>tel.</a:t>
            </a:r>
          </a:p>
          <a:p>
            <a:r>
              <a:rPr lang="es-GT" sz="3200" dirty="0" smtClean="0">
                <a:latin typeface="Adobe Garamond Pro Bold" panose="02020702060506020403" pitchFamily="18" charset="0"/>
              </a:rPr>
              <a:t>        (+33) 970 408 704</a:t>
            </a:r>
          </a:p>
          <a:p>
            <a:r>
              <a:rPr lang="es-GT" sz="3200" dirty="0" smtClean="0">
                <a:latin typeface="Adobe Garamond Pro Bold" panose="02020702060506020403" pitchFamily="18" charset="0"/>
              </a:rPr>
              <a:t>Dir.</a:t>
            </a:r>
          </a:p>
          <a:p>
            <a:r>
              <a:rPr lang="es-GT" sz="3200" dirty="0" smtClean="0">
                <a:latin typeface="Adobe Garamond Pro Bold" panose="02020702060506020403" pitchFamily="18" charset="0"/>
              </a:rPr>
              <a:t>5 rué Blanche</a:t>
            </a:r>
          </a:p>
          <a:p>
            <a:r>
              <a:rPr lang="es-GT" sz="3200" dirty="0" smtClean="0">
                <a:latin typeface="Adobe Garamond Pro Bold" panose="02020702060506020403" pitchFamily="18" charset="0"/>
              </a:rPr>
              <a:t>75009 Paris</a:t>
            </a:r>
            <a:endParaRPr lang="es-GT" sz="3200" dirty="0">
              <a:latin typeface="Adobe Garamond Pro Bold" panose="02020702060506020403" pitchFamily="18" charset="0"/>
            </a:endParaRPr>
          </a:p>
        </p:txBody>
      </p:sp>
    </p:spTree>
    <p:extLst>
      <p:ext uri="{BB962C8B-B14F-4D97-AF65-F5344CB8AC3E}">
        <p14:creationId xmlns:p14="http://schemas.microsoft.com/office/powerpoint/2010/main" val="349667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TotalTime>
  <Words>430</Words>
  <Application>Microsoft Office PowerPoint</Application>
  <PresentationFormat>Panorámica</PresentationFormat>
  <Paragraphs>30</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Adobe Fan Heiti Std B</vt:lpstr>
      <vt:lpstr>Adobe Garamond Pro Bold</vt:lpstr>
      <vt:lpstr>Algerian</vt:lpstr>
      <vt:lpstr>Arial</vt:lpstr>
      <vt:lpstr>Century Gothic</vt:lpstr>
      <vt:lpstr>Wingdings 3</vt:lpstr>
      <vt:lpstr>Sala de reuniones Ion</vt:lpstr>
      <vt:lpstr>Presentación de PowerPoint</vt:lpstr>
      <vt:lpstr>Presentación de PowerPoint</vt:lpstr>
      <vt:lpstr>SERVICIOS</vt:lpstr>
      <vt:lpstr>Presentación de PowerPoint</vt:lpstr>
      <vt:lpstr>UBICACION XIK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4</cp:revision>
  <dcterms:created xsi:type="dcterms:W3CDTF">2018-04-12T14:04:01Z</dcterms:created>
  <dcterms:modified xsi:type="dcterms:W3CDTF">2018-04-12T14:30:49Z</dcterms:modified>
</cp:coreProperties>
</file>