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322" r:id="rId4"/>
    <p:sldId id="315" r:id="rId5"/>
    <p:sldId id="323" r:id="rId6"/>
    <p:sldId id="324" r:id="rId7"/>
    <p:sldId id="325" r:id="rId8"/>
    <p:sldId id="340" r:id="rId9"/>
    <p:sldId id="341" r:id="rId10"/>
    <p:sldId id="342" r:id="rId11"/>
    <p:sldId id="343" r:id="rId12"/>
    <p:sldId id="344" r:id="rId13"/>
    <p:sldId id="345" r:id="rId14"/>
    <p:sldId id="346" r:id="rId15"/>
    <p:sldId id="347" r:id="rId16"/>
    <p:sldId id="348" r:id="rId17"/>
    <p:sldId id="320" r:id="rId18"/>
    <p:sldId id="316" r:id="rId19"/>
    <p:sldId id="349" r:id="rId20"/>
    <p:sldId id="331" r:id="rId21"/>
    <p:sldId id="333" r:id="rId22"/>
    <p:sldId id="281" r:id="rId23"/>
    <p:sldId id="278" r:id="rId24"/>
    <p:sldId id="339" r:id="rId25"/>
    <p:sldId id="260" r:id="rId26"/>
    <p:sldId id="312" r:id="rId27"/>
    <p:sldId id="313" r:id="rId28"/>
    <p:sldId id="334" r:id="rId29"/>
    <p:sldId id="335" r:id="rId30"/>
    <p:sldId id="336" r:id="rId31"/>
    <p:sldId id="338" r:id="rId32"/>
    <p:sldId id="350" r:id="rId33"/>
    <p:sldId id="337" r:id="rId34"/>
    <p:sldId id="282"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172"/>
    <p:restoredTop sz="93692"/>
  </p:normalViewPr>
  <p:slideViewPr>
    <p:cSldViewPr snapToGrid="0" snapToObjects="1">
      <p:cViewPr varScale="1">
        <p:scale>
          <a:sx n="104" d="100"/>
          <a:sy n="104" d="100"/>
        </p:scale>
        <p:origin x="116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7/30/18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7/30/18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7/30/18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7/30/18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7/30/18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7/30/18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C1303-24CC-7447-8290-EE87BF298C24}"/>
              </a:ext>
            </a:extLst>
          </p:cNvPr>
          <p:cNvSpPr>
            <a:spLocks noGrp="1"/>
          </p:cNvSpPr>
          <p:nvPr>
            <p:ph type="ctrTitle"/>
          </p:nvPr>
        </p:nvSpPr>
        <p:spPr/>
        <p:txBody>
          <a:bodyPr/>
          <a:lstStyle/>
          <a:p>
            <a:r>
              <a:rPr lang="en-US" dirty="0"/>
              <a:t>L7d1</a:t>
            </a:r>
          </a:p>
        </p:txBody>
      </p:sp>
      <p:sp>
        <p:nvSpPr>
          <p:cNvPr id="3" name="Subtitle 2">
            <a:extLst>
              <a:ext uri="{FF2B5EF4-FFF2-40B4-BE49-F238E27FC236}">
                <a16:creationId xmlns:a16="http://schemas.microsoft.com/office/drawing/2014/main" id="{E8FB5857-894A-DF46-8487-5ECCAAE5DC55}"/>
              </a:ext>
            </a:extLst>
          </p:cNvPr>
          <p:cNvSpPr>
            <a:spLocks noGrp="1"/>
          </p:cNvSpPr>
          <p:nvPr>
            <p:ph type="subTitle" idx="1"/>
          </p:nvPr>
        </p:nvSpPr>
        <p:spPr>
          <a:xfrm>
            <a:off x="2417780" y="3531204"/>
            <a:ext cx="8637072" cy="2511250"/>
          </a:xfrm>
        </p:spPr>
        <p:txBody>
          <a:bodyPr>
            <a:normAutofit/>
          </a:bodyPr>
          <a:lstStyle/>
          <a:p>
            <a:r>
              <a:rPr lang="en-US" dirty="0"/>
              <a:t>Cu boulder</a:t>
            </a:r>
          </a:p>
          <a:p>
            <a:r>
              <a:rPr lang="en-US" dirty="0" err="1"/>
              <a:t>Csci</a:t>
            </a:r>
            <a:r>
              <a:rPr lang="en-US" dirty="0"/>
              <a:t> 3155: principles of programming languages</a:t>
            </a:r>
          </a:p>
          <a:p>
            <a:r>
              <a:rPr lang="en-US" dirty="0"/>
              <a:t>Summer 2018</a:t>
            </a:r>
          </a:p>
          <a:p>
            <a:r>
              <a:rPr lang="en-US" dirty="0"/>
              <a:t>Spencer wilson</a:t>
            </a:r>
          </a:p>
          <a:p>
            <a:r>
              <a:rPr lang="en-US" dirty="0"/>
              <a:t>07/30/2018</a:t>
            </a:r>
          </a:p>
        </p:txBody>
      </p:sp>
    </p:spTree>
    <p:extLst>
      <p:ext uri="{BB962C8B-B14F-4D97-AF65-F5344CB8AC3E}">
        <p14:creationId xmlns:p14="http://schemas.microsoft.com/office/powerpoint/2010/main" val="2224538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5F3F1-6416-6B44-91F9-48D99DCE520F}"/>
              </a:ext>
            </a:extLst>
          </p:cNvPr>
          <p:cNvSpPr>
            <a:spLocks noGrp="1"/>
          </p:cNvSpPr>
          <p:nvPr>
            <p:ph type="title"/>
          </p:nvPr>
        </p:nvSpPr>
        <p:spPr/>
        <p:txBody>
          <a:bodyPr/>
          <a:lstStyle/>
          <a:p>
            <a:r>
              <a:rPr lang="en-US" dirty="0"/>
              <a:t>Summing a linear structure derivation</a:t>
            </a:r>
          </a:p>
        </p:txBody>
      </p:sp>
      <p:sp>
        <p:nvSpPr>
          <p:cNvPr id="3" name="Content Placeholder 2">
            <a:extLst>
              <a:ext uri="{FF2B5EF4-FFF2-40B4-BE49-F238E27FC236}">
                <a16:creationId xmlns:a16="http://schemas.microsoft.com/office/drawing/2014/main" id="{6F2D07CB-2D4D-9D4C-9FF3-485DD03BD39E}"/>
              </a:ext>
            </a:extLst>
          </p:cNvPr>
          <p:cNvSpPr>
            <a:spLocks noGrp="1"/>
          </p:cNvSpPr>
          <p:nvPr>
            <p:ph idx="1"/>
          </p:nvPr>
        </p:nvSpPr>
        <p:spPr/>
        <p:txBody>
          <a:bodyPr/>
          <a:lstStyle/>
          <a:p>
            <a:pPr marL="0" indent="0">
              <a:buNone/>
            </a:pPr>
            <a:endParaRPr lang="en-US" dirty="0"/>
          </a:p>
          <a:p>
            <a:pPr marL="0" indent="0">
              <a:buNone/>
            </a:pPr>
            <a:r>
              <a:rPr lang="en-US" dirty="0"/>
              <a:t>---------------</a:t>
            </a:r>
          </a:p>
          <a:p>
            <a:pPr marL="0" indent="0">
              <a:buNone/>
            </a:pPr>
            <a:r>
              <a:rPr lang="en-US" dirty="0"/>
              <a:t>X SUM= 0</a:t>
            </a:r>
          </a:p>
          <a:p>
            <a:pPr marL="0" indent="0">
              <a:buNone/>
            </a:pPr>
            <a:r>
              <a:rPr lang="en-US" dirty="0"/>
              <a:t>-------------------</a:t>
            </a:r>
          </a:p>
          <a:p>
            <a:pPr marL="0" indent="0">
              <a:buNone/>
            </a:pPr>
            <a:r>
              <a:rPr lang="en-US" dirty="0"/>
              <a:t>5, X SUM= </a:t>
            </a:r>
          </a:p>
          <a:p>
            <a:pPr marL="0" indent="0">
              <a:buNone/>
            </a:pPr>
            <a:r>
              <a:rPr lang="en-US" dirty="0"/>
              <a:t>---------------------------------</a:t>
            </a:r>
          </a:p>
          <a:p>
            <a:pPr marL="0" indent="0">
              <a:buNone/>
            </a:pPr>
            <a:r>
              <a:rPr lang="en-US" dirty="0"/>
              <a:t>3, 5, X SUM=</a:t>
            </a:r>
          </a:p>
        </p:txBody>
      </p:sp>
    </p:spTree>
    <p:extLst>
      <p:ext uri="{BB962C8B-B14F-4D97-AF65-F5344CB8AC3E}">
        <p14:creationId xmlns:p14="http://schemas.microsoft.com/office/powerpoint/2010/main" val="32843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5F3F1-6416-6B44-91F9-48D99DCE520F}"/>
              </a:ext>
            </a:extLst>
          </p:cNvPr>
          <p:cNvSpPr>
            <a:spLocks noGrp="1"/>
          </p:cNvSpPr>
          <p:nvPr>
            <p:ph type="title"/>
          </p:nvPr>
        </p:nvSpPr>
        <p:spPr/>
        <p:txBody>
          <a:bodyPr/>
          <a:lstStyle/>
          <a:p>
            <a:r>
              <a:rPr lang="en-US" dirty="0"/>
              <a:t>Summing a linear structure derivation</a:t>
            </a:r>
          </a:p>
        </p:txBody>
      </p:sp>
      <p:sp>
        <p:nvSpPr>
          <p:cNvPr id="3" name="Content Placeholder 2">
            <a:extLst>
              <a:ext uri="{FF2B5EF4-FFF2-40B4-BE49-F238E27FC236}">
                <a16:creationId xmlns:a16="http://schemas.microsoft.com/office/drawing/2014/main" id="{6F2D07CB-2D4D-9D4C-9FF3-485DD03BD39E}"/>
              </a:ext>
            </a:extLst>
          </p:cNvPr>
          <p:cNvSpPr>
            <a:spLocks noGrp="1"/>
          </p:cNvSpPr>
          <p:nvPr>
            <p:ph idx="1"/>
          </p:nvPr>
        </p:nvSpPr>
        <p:spPr/>
        <p:txBody>
          <a:bodyPr/>
          <a:lstStyle/>
          <a:p>
            <a:pPr marL="0" indent="0">
              <a:buNone/>
            </a:pPr>
            <a:endParaRPr lang="en-US" dirty="0"/>
          </a:p>
          <a:p>
            <a:pPr marL="0" indent="0">
              <a:buNone/>
            </a:pPr>
            <a:r>
              <a:rPr lang="en-US" dirty="0"/>
              <a:t>---------------</a:t>
            </a:r>
          </a:p>
          <a:p>
            <a:pPr marL="0" indent="0">
              <a:buNone/>
            </a:pPr>
            <a:r>
              <a:rPr lang="en-US" dirty="0"/>
              <a:t>X SUM= 0	= 5 + 0</a:t>
            </a:r>
          </a:p>
          <a:p>
            <a:pPr marL="0" indent="0">
              <a:buNone/>
            </a:pPr>
            <a:r>
              <a:rPr lang="en-US" dirty="0"/>
              <a:t>-------------------------------------</a:t>
            </a:r>
          </a:p>
          <a:p>
            <a:pPr marL="0" indent="0">
              <a:buNone/>
            </a:pPr>
            <a:r>
              <a:rPr lang="en-US" dirty="0"/>
              <a:t>5, X SUM= </a:t>
            </a:r>
          </a:p>
          <a:p>
            <a:pPr marL="0" indent="0">
              <a:buNone/>
            </a:pPr>
            <a:r>
              <a:rPr lang="en-US" dirty="0"/>
              <a:t>---------------------------------------------------------------</a:t>
            </a:r>
          </a:p>
          <a:p>
            <a:pPr marL="0" indent="0">
              <a:buNone/>
            </a:pPr>
            <a:r>
              <a:rPr lang="en-US" dirty="0"/>
              <a:t>3, 5, X SUM=</a:t>
            </a:r>
          </a:p>
        </p:txBody>
      </p:sp>
    </p:spTree>
    <p:extLst>
      <p:ext uri="{BB962C8B-B14F-4D97-AF65-F5344CB8AC3E}">
        <p14:creationId xmlns:p14="http://schemas.microsoft.com/office/powerpoint/2010/main" val="2342672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5F3F1-6416-6B44-91F9-48D99DCE520F}"/>
              </a:ext>
            </a:extLst>
          </p:cNvPr>
          <p:cNvSpPr>
            <a:spLocks noGrp="1"/>
          </p:cNvSpPr>
          <p:nvPr>
            <p:ph type="title"/>
          </p:nvPr>
        </p:nvSpPr>
        <p:spPr/>
        <p:txBody>
          <a:bodyPr/>
          <a:lstStyle/>
          <a:p>
            <a:r>
              <a:rPr lang="en-US" dirty="0"/>
              <a:t>Summing a linear structure derivation</a:t>
            </a:r>
          </a:p>
        </p:txBody>
      </p:sp>
      <p:sp>
        <p:nvSpPr>
          <p:cNvPr id="3" name="Content Placeholder 2">
            <a:extLst>
              <a:ext uri="{FF2B5EF4-FFF2-40B4-BE49-F238E27FC236}">
                <a16:creationId xmlns:a16="http://schemas.microsoft.com/office/drawing/2014/main" id="{6F2D07CB-2D4D-9D4C-9FF3-485DD03BD39E}"/>
              </a:ext>
            </a:extLst>
          </p:cNvPr>
          <p:cNvSpPr>
            <a:spLocks noGrp="1"/>
          </p:cNvSpPr>
          <p:nvPr>
            <p:ph idx="1"/>
          </p:nvPr>
        </p:nvSpPr>
        <p:spPr/>
        <p:txBody>
          <a:bodyPr/>
          <a:lstStyle/>
          <a:p>
            <a:pPr marL="0" indent="0">
              <a:buNone/>
            </a:pPr>
            <a:endParaRPr lang="en-US" dirty="0"/>
          </a:p>
          <a:p>
            <a:pPr marL="0" indent="0">
              <a:buNone/>
            </a:pPr>
            <a:r>
              <a:rPr lang="en-US" dirty="0"/>
              <a:t>---------------</a:t>
            </a:r>
          </a:p>
          <a:p>
            <a:pPr marL="0" indent="0">
              <a:buNone/>
            </a:pPr>
            <a:r>
              <a:rPr lang="en-US" dirty="0"/>
              <a:t>X SUM= 0	5 = 5 + 0</a:t>
            </a:r>
          </a:p>
          <a:p>
            <a:pPr marL="0" indent="0">
              <a:buNone/>
            </a:pPr>
            <a:r>
              <a:rPr lang="en-US" dirty="0"/>
              <a:t>-------------------------------------</a:t>
            </a:r>
          </a:p>
          <a:p>
            <a:pPr marL="0" indent="0">
              <a:buNone/>
            </a:pPr>
            <a:r>
              <a:rPr lang="en-US" dirty="0"/>
              <a:t>5, X SUM= </a:t>
            </a:r>
          </a:p>
          <a:p>
            <a:pPr marL="0" indent="0">
              <a:buNone/>
            </a:pPr>
            <a:r>
              <a:rPr lang="en-US" dirty="0"/>
              <a:t>---------------------------------------------------------------</a:t>
            </a:r>
          </a:p>
          <a:p>
            <a:pPr marL="0" indent="0">
              <a:buNone/>
            </a:pPr>
            <a:r>
              <a:rPr lang="en-US" dirty="0"/>
              <a:t>3, 5, X SUM=</a:t>
            </a:r>
          </a:p>
        </p:txBody>
      </p:sp>
    </p:spTree>
    <p:extLst>
      <p:ext uri="{BB962C8B-B14F-4D97-AF65-F5344CB8AC3E}">
        <p14:creationId xmlns:p14="http://schemas.microsoft.com/office/powerpoint/2010/main" val="3998788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5F3F1-6416-6B44-91F9-48D99DCE520F}"/>
              </a:ext>
            </a:extLst>
          </p:cNvPr>
          <p:cNvSpPr>
            <a:spLocks noGrp="1"/>
          </p:cNvSpPr>
          <p:nvPr>
            <p:ph type="title"/>
          </p:nvPr>
        </p:nvSpPr>
        <p:spPr/>
        <p:txBody>
          <a:bodyPr/>
          <a:lstStyle/>
          <a:p>
            <a:r>
              <a:rPr lang="en-US" dirty="0"/>
              <a:t>Summing a linear structure derivation</a:t>
            </a:r>
          </a:p>
        </p:txBody>
      </p:sp>
      <p:sp>
        <p:nvSpPr>
          <p:cNvPr id="3" name="Content Placeholder 2">
            <a:extLst>
              <a:ext uri="{FF2B5EF4-FFF2-40B4-BE49-F238E27FC236}">
                <a16:creationId xmlns:a16="http://schemas.microsoft.com/office/drawing/2014/main" id="{6F2D07CB-2D4D-9D4C-9FF3-485DD03BD39E}"/>
              </a:ext>
            </a:extLst>
          </p:cNvPr>
          <p:cNvSpPr>
            <a:spLocks noGrp="1"/>
          </p:cNvSpPr>
          <p:nvPr>
            <p:ph idx="1"/>
          </p:nvPr>
        </p:nvSpPr>
        <p:spPr/>
        <p:txBody>
          <a:bodyPr/>
          <a:lstStyle/>
          <a:p>
            <a:pPr marL="0" indent="0">
              <a:buNone/>
            </a:pPr>
            <a:endParaRPr lang="en-US" dirty="0"/>
          </a:p>
          <a:p>
            <a:pPr marL="0" indent="0">
              <a:buNone/>
            </a:pPr>
            <a:r>
              <a:rPr lang="en-US" dirty="0"/>
              <a:t>---------------</a:t>
            </a:r>
          </a:p>
          <a:p>
            <a:pPr marL="0" indent="0">
              <a:buNone/>
            </a:pPr>
            <a:r>
              <a:rPr lang="en-US" dirty="0"/>
              <a:t>X SUM= 0	5 = 5 + 0</a:t>
            </a:r>
          </a:p>
          <a:p>
            <a:pPr marL="0" indent="0">
              <a:buNone/>
            </a:pPr>
            <a:r>
              <a:rPr lang="en-US" dirty="0"/>
              <a:t>-------------------------------------</a:t>
            </a:r>
          </a:p>
          <a:p>
            <a:pPr marL="0" indent="0">
              <a:buNone/>
            </a:pPr>
            <a:r>
              <a:rPr lang="en-US" dirty="0"/>
              <a:t>5, X SUM= 5</a:t>
            </a:r>
          </a:p>
          <a:p>
            <a:pPr marL="0" indent="0">
              <a:buNone/>
            </a:pPr>
            <a:r>
              <a:rPr lang="en-US" dirty="0"/>
              <a:t>---------------------------------------------------------------</a:t>
            </a:r>
          </a:p>
          <a:p>
            <a:pPr marL="0" indent="0">
              <a:buNone/>
            </a:pPr>
            <a:r>
              <a:rPr lang="en-US" dirty="0"/>
              <a:t>3, 5, X SUM=</a:t>
            </a:r>
          </a:p>
        </p:txBody>
      </p:sp>
    </p:spTree>
    <p:extLst>
      <p:ext uri="{BB962C8B-B14F-4D97-AF65-F5344CB8AC3E}">
        <p14:creationId xmlns:p14="http://schemas.microsoft.com/office/powerpoint/2010/main" val="754956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5F3F1-6416-6B44-91F9-48D99DCE520F}"/>
              </a:ext>
            </a:extLst>
          </p:cNvPr>
          <p:cNvSpPr>
            <a:spLocks noGrp="1"/>
          </p:cNvSpPr>
          <p:nvPr>
            <p:ph type="title"/>
          </p:nvPr>
        </p:nvSpPr>
        <p:spPr/>
        <p:txBody>
          <a:bodyPr/>
          <a:lstStyle/>
          <a:p>
            <a:r>
              <a:rPr lang="en-US" dirty="0"/>
              <a:t>Summing a linear structure derivation</a:t>
            </a:r>
          </a:p>
        </p:txBody>
      </p:sp>
      <p:sp>
        <p:nvSpPr>
          <p:cNvPr id="3" name="Content Placeholder 2">
            <a:extLst>
              <a:ext uri="{FF2B5EF4-FFF2-40B4-BE49-F238E27FC236}">
                <a16:creationId xmlns:a16="http://schemas.microsoft.com/office/drawing/2014/main" id="{6F2D07CB-2D4D-9D4C-9FF3-485DD03BD39E}"/>
              </a:ext>
            </a:extLst>
          </p:cNvPr>
          <p:cNvSpPr>
            <a:spLocks noGrp="1"/>
          </p:cNvSpPr>
          <p:nvPr>
            <p:ph idx="1"/>
          </p:nvPr>
        </p:nvSpPr>
        <p:spPr/>
        <p:txBody>
          <a:bodyPr/>
          <a:lstStyle/>
          <a:p>
            <a:pPr marL="0" indent="0">
              <a:buNone/>
            </a:pPr>
            <a:endParaRPr lang="en-US" dirty="0"/>
          </a:p>
          <a:p>
            <a:pPr marL="0" indent="0">
              <a:buNone/>
            </a:pPr>
            <a:r>
              <a:rPr lang="en-US" dirty="0"/>
              <a:t>---------------</a:t>
            </a:r>
          </a:p>
          <a:p>
            <a:pPr marL="0" indent="0">
              <a:buNone/>
            </a:pPr>
            <a:r>
              <a:rPr lang="en-US" dirty="0"/>
              <a:t>X SUM= 0	5 = 5 + 0</a:t>
            </a:r>
          </a:p>
          <a:p>
            <a:pPr marL="0" indent="0">
              <a:buNone/>
            </a:pPr>
            <a:r>
              <a:rPr lang="en-US" dirty="0"/>
              <a:t>-------------------------------------</a:t>
            </a:r>
          </a:p>
          <a:p>
            <a:pPr marL="0" indent="0">
              <a:buNone/>
            </a:pPr>
            <a:r>
              <a:rPr lang="en-US" dirty="0"/>
              <a:t>5, X SUM= 5				= 3 + 5</a:t>
            </a:r>
          </a:p>
          <a:p>
            <a:pPr marL="0" indent="0">
              <a:buNone/>
            </a:pPr>
            <a:r>
              <a:rPr lang="en-US" dirty="0"/>
              <a:t>---------------------------------------------------------------</a:t>
            </a:r>
          </a:p>
          <a:p>
            <a:pPr marL="0" indent="0">
              <a:buNone/>
            </a:pPr>
            <a:r>
              <a:rPr lang="en-US" dirty="0"/>
              <a:t>3, 5, X SUM=</a:t>
            </a:r>
          </a:p>
        </p:txBody>
      </p:sp>
    </p:spTree>
    <p:extLst>
      <p:ext uri="{BB962C8B-B14F-4D97-AF65-F5344CB8AC3E}">
        <p14:creationId xmlns:p14="http://schemas.microsoft.com/office/powerpoint/2010/main" val="3943523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5F3F1-6416-6B44-91F9-48D99DCE520F}"/>
              </a:ext>
            </a:extLst>
          </p:cNvPr>
          <p:cNvSpPr>
            <a:spLocks noGrp="1"/>
          </p:cNvSpPr>
          <p:nvPr>
            <p:ph type="title"/>
          </p:nvPr>
        </p:nvSpPr>
        <p:spPr/>
        <p:txBody>
          <a:bodyPr/>
          <a:lstStyle/>
          <a:p>
            <a:r>
              <a:rPr lang="en-US" dirty="0"/>
              <a:t>Summing a linear structure derivation</a:t>
            </a:r>
          </a:p>
        </p:txBody>
      </p:sp>
      <p:sp>
        <p:nvSpPr>
          <p:cNvPr id="3" name="Content Placeholder 2">
            <a:extLst>
              <a:ext uri="{FF2B5EF4-FFF2-40B4-BE49-F238E27FC236}">
                <a16:creationId xmlns:a16="http://schemas.microsoft.com/office/drawing/2014/main" id="{6F2D07CB-2D4D-9D4C-9FF3-485DD03BD39E}"/>
              </a:ext>
            </a:extLst>
          </p:cNvPr>
          <p:cNvSpPr>
            <a:spLocks noGrp="1"/>
          </p:cNvSpPr>
          <p:nvPr>
            <p:ph idx="1"/>
          </p:nvPr>
        </p:nvSpPr>
        <p:spPr/>
        <p:txBody>
          <a:bodyPr/>
          <a:lstStyle/>
          <a:p>
            <a:pPr marL="0" indent="0">
              <a:buNone/>
            </a:pPr>
            <a:endParaRPr lang="en-US" dirty="0"/>
          </a:p>
          <a:p>
            <a:pPr marL="0" indent="0">
              <a:buNone/>
            </a:pPr>
            <a:r>
              <a:rPr lang="en-US" dirty="0"/>
              <a:t>---------------</a:t>
            </a:r>
          </a:p>
          <a:p>
            <a:pPr marL="0" indent="0">
              <a:buNone/>
            </a:pPr>
            <a:r>
              <a:rPr lang="en-US" dirty="0"/>
              <a:t>X SUM= 0	5 = 5 + 0</a:t>
            </a:r>
          </a:p>
          <a:p>
            <a:pPr marL="0" indent="0">
              <a:buNone/>
            </a:pPr>
            <a:r>
              <a:rPr lang="en-US" dirty="0"/>
              <a:t>-------------------------------------</a:t>
            </a:r>
          </a:p>
          <a:p>
            <a:pPr marL="0" indent="0">
              <a:buNone/>
            </a:pPr>
            <a:r>
              <a:rPr lang="en-US" dirty="0"/>
              <a:t>5, X SUM= 5				8 = 3 + 5</a:t>
            </a:r>
          </a:p>
          <a:p>
            <a:pPr marL="0" indent="0">
              <a:buNone/>
            </a:pPr>
            <a:r>
              <a:rPr lang="en-US" dirty="0"/>
              <a:t>---------------------------------------------------------------------</a:t>
            </a:r>
          </a:p>
          <a:p>
            <a:pPr marL="0" indent="0">
              <a:buNone/>
            </a:pPr>
            <a:r>
              <a:rPr lang="en-US" dirty="0"/>
              <a:t>3, 5, X SUM=</a:t>
            </a:r>
          </a:p>
        </p:txBody>
      </p:sp>
    </p:spTree>
    <p:extLst>
      <p:ext uri="{BB962C8B-B14F-4D97-AF65-F5344CB8AC3E}">
        <p14:creationId xmlns:p14="http://schemas.microsoft.com/office/powerpoint/2010/main" val="1582902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5F3F1-6416-6B44-91F9-48D99DCE520F}"/>
              </a:ext>
            </a:extLst>
          </p:cNvPr>
          <p:cNvSpPr>
            <a:spLocks noGrp="1"/>
          </p:cNvSpPr>
          <p:nvPr>
            <p:ph type="title"/>
          </p:nvPr>
        </p:nvSpPr>
        <p:spPr/>
        <p:txBody>
          <a:bodyPr/>
          <a:lstStyle/>
          <a:p>
            <a:r>
              <a:rPr lang="en-US" dirty="0"/>
              <a:t>Summing a linear structure derivation</a:t>
            </a:r>
          </a:p>
        </p:txBody>
      </p:sp>
      <p:sp>
        <p:nvSpPr>
          <p:cNvPr id="3" name="Content Placeholder 2">
            <a:extLst>
              <a:ext uri="{FF2B5EF4-FFF2-40B4-BE49-F238E27FC236}">
                <a16:creationId xmlns:a16="http://schemas.microsoft.com/office/drawing/2014/main" id="{6F2D07CB-2D4D-9D4C-9FF3-485DD03BD39E}"/>
              </a:ext>
            </a:extLst>
          </p:cNvPr>
          <p:cNvSpPr>
            <a:spLocks noGrp="1"/>
          </p:cNvSpPr>
          <p:nvPr>
            <p:ph idx="1"/>
          </p:nvPr>
        </p:nvSpPr>
        <p:spPr/>
        <p:txBody>
          <a:bodyPr/>
          <a:lstStyle/>
          <a:p>
            <a:pPr marL="0" indent="0">
              <a:buNone/>
            </a:pPr>
            <a:endParaRPr lang="en-US" dirty="0"/>
          </a:p>
          <a:p>
            <a:pPr marL="0" indent="0">
              <a:buNone/>
            </a:pPr>
            <a:r>
              <a:rPr lang="en-US" dirty="0"/>
              <a:t>---------------</a:t>
            </a:r>
          </a:p>
          <a:p>
            <a:pPr marL="0" indent="0">
              <a:buNone/>
            </a:pPr>
            <a:r>
              <a:rPr lang="en-US" dirty="0"/>
              <a:t>X SUM= 0	5 = 5 + 0</a:t>
            </a:r>
          </a:p>
          <a:p>
            <a:pPr marL="0" indent="0">
              <a:buNone/>
            </a:pPr>
            <a:r>
              <a:rPr lang="en-US" dirty="0"/>
              <a:t>-------------------------------------</a:t>
            </a:r>
          </a:p>
          <a:p>
            <a:pPr marL="0" indent="0">
              <a:buNone/>
            </a:pPr>
            <a:r>
              <a:rPr lang="en-US" dirty="0"/>
              <a:t>5, X SUM= 5				8 = 3 + 5</a:t>
            </a:r>
          </a:p>
          <a:p>
            <a:pPr marL="0" indent="0">
              <a:buNone/>
            </a:pPr>
            <a:r>
              <a:rPr lang="en-US" dirty="0"/>
              <a:t>---------------------------------------------------------------------</a:t>
            </a:r>
          </a:p>
          <a:p>
            <a:pPr marL="0" indent="0">
              <a:buNone/>
            </a:pPr>
            <a:r>
              <a:rPr lang="en-US" dirty="0"/>
              <a:t>3, 5, X SUM= 8</a:t>
            </a:r>
          </a:p>
        </p:txBody>
      </p:sp>
    </p:spTree>
    <p:extLst>
      <p:ext uri="{BB962C8B-B14F-4D97-AF65-F5344CB8AC3E}">
        <p14:creationId xmlns:p14="http://schemas.microsoft.com/office/powerpoint/2010/main" val="1693751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4C5C-5B16-4E4C-A428-01CDBC9571A6}"/>
              </a:ext>
            </a:extLst>
          </p:cNvPr>
          <p:cNvSpPr>
            <a:spLocks noGrp="1"/>
          </p:cNvSpPr>
          <p:nvPr>
            <p:ph type="title"/>
          </p:nvPr>
        </p:nvSpPr>
        <p:spPr/>
        <p:txBody>
          <a:bodyPr/>
          <a:lstStyle/>
          <a:p>
            <a:r>
              <a:rPr lang="en-US" dirty="0"/>
              <a:t>What does it mean to fold</a:t>
            </a:r>
          </a:p>
        </p:txBody>
      </p:sp>
      <p:sp>
        <p:nvSpPr>
          <p:cNvPr id="3" name="Content Placeholder 2">
            <a:extLst>
              <a:ext uri="{FF2B5EF4-FFF2-40B4-BE49-F238E27FC236}">
                <a16:creationId xmlns:a16="http://schemas.microsoft.com/office/drawing/2014/main" id="{9D3CEFB0-D6ED-D941-98BD-138ABF37CB26}"/>
              </a:ext>
            </a:extLst>
          </p:cNvPr>
          <p:cNvSpPr>
            <a:spLocks noGrp="1"/>
          </p:cNvSpPr>
          <p:nvPr>
            <p:ph idx="1"/>
          </p:nvPr>
        </p:nvSpPr>
        <p:spPr/>
        <p:txBody>
          <a:bodyPr>
            <a:normAutofit fontScale="92500" lnSpcReduction="20000"/>
          </a:bodyPr>
          <a:lstStyle/>
          <a:p>
            <a:r>
              <a:rPr lang="en-US" dirty="0"/>
              <a:t>When folding from left to right over some structure of data points, some value of an accumulator and some operator. The operator shall be a function from from accumulator type and data point type to accumulator type.  We shall scan the structure from left to right and take actions at each data point observed.  At each data point observed, we shall apply the operator to the current accumulator and the current data point to find a new accumulator that shall be used when observing the next data point.</a:t>
            </a:r>
          </a:p>
          <a:p>
            <a:endParaRPr lang="en-US" dirty="0"/>
          </a:p>
          <a:p>
            <a:r>
              <a:rPr lang="en-US" dirty="0"/>
              <a:t>Note: this is high level for ANY structured data. It is on you to decide what left and right are for the structure, sometimes that is obvious (like with a linear structure) sometimes that is less obvious (like with a binary or ternary structure).</a:t>
            </a:r>
          </a:p>
        </p:txBody>
      </p:sp>
    </p:spTree>
    <p:extLst>
      <p:ext uri="{BB962C8B-B14F-4D97-AF65-F5344CB8AC3E}">
        <p14:creationId xmlns:p14="http://schemas.microsoft.com/office/powerpoint/2010/main" val="2926365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B1C56-8C4F-A042-A69C-59F0F71E82BC}"/>
              </a:ext>
            </a:extLst>
          </p:cNvPr>
          <p:cNvSpPr>
            <a:spLocks noGrp="1"/>
          </p:cNvSpPr>
          <p:nvPr>
            <p:ph type="title"/>
          </p:nvPr>
        </p:nvSpPr>
        <p:spPr/>
        <p:txBody>
          <a:bodyPr/>
          <a:lstStyle/>
          <a:p>
            <a:r>
              <a:rPr lang="en-US" dirty="0"/>
              <a:t>Folding on a linear structure grammar </a:t>
            </a:r>
          </a:p>
        </p:txBody>
      </p:sp>
      <p:sp>
        <p:nvSpPr>
          <p:cNvPr id="3" name="Content Placeholder 2">
            <a:extLst>
              <a:ext uri="{FF2B5EF4-FFF2-40B4-BE49-F238E27FC236}">
                <a16:creationId xmlns:a16="http://schemas.microsoft.com/office/drawing/2014/main" id="{F1526F2C-F3E3-8844-B002-46E6EDF69D8E}"/>
              </a:ext>
            </a:extLst>
          </p:cNvPr>
          <p:cNvSpPr>
            <a:spLocks noGrp="1"/>
          </p:cNvSpPr>
          <p:nvPr>
            <p:ph idx="1"/>
          </p:nvPr>
        </p:nvSpPr>
        <p:spPr/>
        <p:txBody>
          <a:bodyPr/>
          <a:lstStyle/>
          <a:p>
            <a:r>
              <a:rPr lang="en-US" dirty="0"/>
              <a:t>Ideally here we would look at grammars and inference rules. They are tricky to write. But they are possible. My advise, keep trying and playing around with it until you feel comfortable with it.</a:t>
            </a:r>
          </a:p>
        </p:txBody>
      </p:sp>
    </p:spTree>
    <p:extLst>
      <p:ext uri="{BB962C8B-B14F-4D97-AF65-F5344CB8AC3E}">
        <p14:creationId xmlns:p14="http://schemas.microsoft.com/office/powerpoint/2010/main" val="1609340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69550-6045-394F-A049-3AC5E3FA0C18}"/>
              </a:ext>
            </a:extLst>
          </p:cNvPr>
          <p:cNvSpPr>
            <a:spLocks noGrp="1"/>
          </p:cNvSpPr>
          <p:nvPr>
            <p:ph type="title"/>
          </p:nvPr>
        </p:nvSpPr>
        <p:spPr/>
        <p:txBody>
          <a:bodyPr/>
          <a:lstStyle/>
          <a:p>
            <a:r>
              <a:rPr lang="en-US" dirty="0" err="1"/>
              <a:t>Code.py</a:t>
            </a:r>
            <a:endParaRPr lang="en-US" dirty="0"/>
          </a:p>
        </p:txBody>
      </p:sp>
      <p:sp>
        <p:nvSpPr>
          <p:cNvPr id="3" name="Content Placeholder 2">
            <a:extLst>
              <a:ext uri="{FF2B5EF4-FFF2-40B4-BE49-F238E27FC236}">
                <a16:creationId xmlns:a16="http://schemas.microsoft.com/office/drawing/2014/main" id="{7706ABDD-E95E-CC46-870F-559B343DCB53}"/>
              </a:ext>
            </a:extLst>
          </p:cNvPr>
          <p:cNvSpPr>
            <a:spLocks noGrp="1"/>
          </p:cNvSpPr>
          <p:nvPr>
            <p:ph idx="1"/>
          </p:nvPr>
        </p:nvSpPr>
        <p:spPr/>
        <p:txBody>
          <a:bodyPr/>
          <a:lstStyle/>
          <a:p>
            <a:r>
              <a:rPr lang="en-US" dirty="0"/>
              <a:t>See L7D1_inclass.py for example of </a:t>
            </a:r>
            <a:r>
              <a:rPr lang="en-US" dirty="0" err="1"/>
              <a:t>foldLeft</a:t>
            </a:r>
            <a:r>
              <a:rPr lang="en-US" dirty="0"/>
              <a:t> implementation in python</a:t>
            </a:r>
          </a:p>
        </p:txBody>
      </p:sp>
    </p:spTree>
    <p:extLst>
      <p:ext uri="{BB962C8B-B14F-4D97-AF65-F5344CB8AC3E}">
        <p14:creationId xmlns:p14="http://schemas.microsoft.com/office/powerpoint/2010/main" val="928684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0D2F6-1CAA-4E4E-B348-636AA58C2EF3}"/>
              </a:ext>
            </a:extLst>
          </p:cNvPr>
          <p:cNvSpPr>
            <a:spLocks noGrp="1"/>
          </p:cNvSpPr>
          <p:nvPr>
            <p:ph type="title"/>
          </p:nvPr>
        </p:nvSpPr>
        <p:spPr/>
        <p:txBody>
          <a:bodyPr/>
          <a:lstStyle/>
          <a:p>
            <a:r>
              <a:rPr lang="en-US" dirty="0"/>
              <a:t>Rules of inference</a:t>
            </a:r>
          </a:p>
        </p:txBody>
      </p:sp>
      <p:sp>
        <p:nvSpPr>
          <p:cNvPr id="3" name="Text Placeholder 2">
            <a:extLst>
              <a:ext uri="{FF2B5EF4-FFF2-40B4-BE49-F238E27FC236}">
                <a16:creationId xmlns:a16="http://schemas.microsoft.com/office/drawing/2014/main" id="{26597B0A-5273-BE4B-AA56-AFD6D04D923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629089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28538-1BBC-D74A-9243-67BEBA4B21E8}"/>
              </a:ext>
            </a:extLst>
          </p:cNvPr>
          <p:cNvSpPr>
            <a:spLocks noGrp="1"/>
          </p:cNvSpPr>
          <p:nvPr>
            <p:ph type="title"/>
          </p:nvPr>
        </p:nvSpPr>
        <p:spPr/>
        <p:txBody>
          <a:bodyPr/>
          <a:lstStyle/>
          <a:p>
            <a:r>
              <a:rPr lang="en-US" dirty="0"/>
              <a:t>So what?</a:t>
            </a:r>
          </a:p>
        </p:txBody>
      </p:sp>
      <p:sp>
        <p:nvSpPr>
          <p:cNvPr id="3" name="Content Placeholder 2">
            <a:extLst>
              <a:ext uri="{FF2B5EF4-FFF2-40B4-BE49-F238E27FC236}">
                <a16:creationId xmlns:a16="http://schemas.microsoft.com/office/drawing/2014/main" id="{134DA957-1C2D-CC40-8368-E05B4B9D3FFF}"/>
              </a:ext>
            </a:extLst>
          </p:cNvPr>
          <p:cNvSpPr>
            <a:spLocks noGrp="1"/>
          </p:cNvSpPr>
          <p:nvPr>
            <p:ph idx="1"/>
          </p:nvPr>
        </p:nvSpPr>
        <p:spPr>
          <a:xfrm>
            <a:off x="1451579" y="2015732"/>
            <a:ext cx="9603275" cy="3866084"/>
          </a:xfrm>
        </p:spPr>
        <p:txBody>
          <a:bodyPr>
            <a:normAutofit/>
          </a:bodyPr>
          <a:lstStyle/>
          <a:p>
            <a:r>
              <a:rPr lang="en-US" dirty="0"/>
              <a:t>English descriptions of what shall be done can be quite useful as they are implementation agnostic</a:t>
            </a:r>
          </a:p>
          <a:p>
            <a:pPr lvl="1"/>
            <a:r>
              <a:rPr lang="en-US" dirty="0"/>
              <a:t>Some people find them really difficult to read</a:t>
            </a:r>
          </a:p>
          <a:p>
            <a:pPr lvl="1"/>
            <a:r>
              <a:rPr lang="en-US" dirty="0"/>
              <a:t>Some people find them really easy to read</a:t>
            </a:r>
          </a:p>
          <a:p>
            <a:r>
              <a:rPr lang="en-US" dirty="0"/>
              <a:t>Inference rules of what shall be done can be quite useful as they are implementation agnostic</a:t>
            </a:r>
          </a:p>
          <a:p>
            <a:pPr lvl="1"/>
            <a:r>
              <a:rPr lang="en-US" dirty="0"/>
              <a:t>Some people find them really difficult to read</a:t>
            </a:r>
          </a:p>
          <a:p>
            <a:pPr lvl="1"/>
            <a:r>
              <a:rPr lang="en-US" dirty="0"/>
              <a:t>Some people find them really easy to read</a:t>
            </a:r>
          </a:p>
          <a:p>
            <a:r>
              <a:rPr lang="en-US" dirty="0"/>
              <a:t>Thoughts?</a:t>
            </a:r>
          </a:p>
        </p:txBody>
      </p:sp>
    </p:spTree>
    <p:extLst>
      <p:ext uri="{BB962C8B-B14F-4D97-AF65-F5344CB8AC3E}">
        <p14:creationId xmlns:p14="http://schemas.microsoft.com/office/powerpoint/2010/main" val="2983720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68DB8-73B2-D44D-B95D-9E7936C1B76A}"/>
              </a:ext>
            </a:extLst>
          </p:cNvPr>
          <p:cNvSpPr>
            <a:spLocks noGrp="1"/>
          </p:cNvSpPr>
          <p:nvPr>
            <p:ph type="title"/>
          </p:nvPr>
        </p:nvSpPr>
        <p:spPr/>
        <p:txBody>
          <a:bodyPr/>
          <a:lstStyle/>
          <a:p>
            <a:r>
              <a:rPr lang="en-US" dirty="0"/>
              <a:t>ASIDE – Model driven engineering</a:t>
            </a:r>
          </a:p>
        </p:txBody>
      </p:sp>
      <p:sp>
        <p:nvSpPr>
          <p:cNvPr id="3" name="Content Placeholder 2">
            <a:extLst>
              <a:ext uri="{FF2B5EF4-FFF2-40B4-BE49-F238E27FC236}">
                <a16:creationId xmlns:a16="http://schemas.microsoft.com/office/drawing/2014/main" id="{123F422C-3D4E-944F-9C43-F8F2BB5A2573}"/>
              </a:ext>
            </a:extLst>
          </p:cNvPr>
          <p:cNvSpPr>
            <a:spLocks noGrp="1"/>
          </p:cNvSpPr>
          <p:nvPr>
            <p:ph idx="1"/>
          </p:nvPr>
        </p:nvSpPr>
        <p:spPr/>
        <p:txBody>
          <a:bodyPr/>
          <a:lstStyle/>
          <a:p>
            <a:r>
              <a:rPr lang="en-US" dirty="0"/>
              <a:t>I don’t work at a software company. I work at a systems company</a:t>
            </a:r>
          </a:p>
          <a:p>
            <a:r>
              <a:rPr lang="en-US" dirty="0"/>
              <a:t>A big buzz word these days is “model driven engineering”</a:t>
            </a:r>
          </a:p>
          <a:p>
            <a:r>
              <a:rPr lang="en-US" dirty="0"/>
              <a:t>The gist (as I understand it)</a:t>
            </a:r>
          </a:p>
          <a:p>
            <a:pPr lvl="1"/>
            <a:r>
              <a:rPr lang="en-US" dirty="0"/>
              <a:t>Use tools to create technical diagrams of what a system shall do</a:t>
            </a:r>
          </a:p>
          <a:p>
            <a:pPr lvl="2"/>
            <a:r>
              <a:rPr lang="en-US" dirty="0"/>
              <a:t>The domain of the systems engineer</a:t>
            </a:r>
          </a:p>
          <a:p>
            <a:pPr lvl="1"/>
            <a:r>
              <a:rPr lang="en-US" dirty="0"/>
              <a:t>Use tools that can turn the technical diagrams into code</a:t>
            </a:r>
          </a:p>
          <a:p>
            <a:pPr lvl="2"/>
            <a:endParaRPr lang="en-US" dirty="0"/>
          </a:p>
          <a:p>
            <a:pPr lvl="1"/>
            <a:r>
              <a:rPr lang="en-US" dirty="0"/>
              <a:t>Sounds pretty neat to me…</a:t>
            </a:r>
          </a:p>
        </p:txBody>
      </p:sp>
    </p:spTree>
    <p:extLst>
      <p:ext uri="{BB962C8B-B14F-4D97-AF65-F5344CB8AC3E}">
        <p14:creationId xmlns:p14="http://schemas.microsoft.com/office/powerpoint/2010/main" val="1502362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53AB8-2256-834F-8092-250BA27C0B30}"/>
              </a:ext>
            </a:extLst>
          </p:cNvPr>
          <p:cNvSpPr>
            <a:spLocks noGrp="1"/>
          </p:cNvSpPr>
          <p:nvPr>
            <p:ph type="title"/>
          </p:nvPr>
        </p:nvSpPr>
        <p:spPr/>
        <p:txBody>
          <a:bodyPr/>
          <a:lstStyle/>
          <a:p>
            <a:r>
              <a:rPr lang="en-US" dirty="0"/>
              <a:t>Questions?</a:t>
            </a:r>
          </a:p>
        </p:txBody>
      </p:sp>
      <p:sp>
        <p:nvSpPr>
          <p:cNvPr id="4" name="Text Placeholder 3">
            <a:extLst>
              <a:ext uri="{FF2B5EF4-FFF2-40B4-BE49-F238E27FC236}">
                <a16:creationId xmlns:a16="http://schemas.microsoft.com/office/drawing/2014/main" id="{AFDF5A2E-2E01-D44B-9B9C-3120572C546B}"/>
              </a:ext>
            </a:extLst>
          </p:cNvPr>
          <p:cNvSpPr>
            <a:spLocks noGrp="1"/>
          </p:cNvSpPr>
          <p:nvPr>
            <p:ph type="body" sz="half" idx="2"/>
          </p:nvPr>
        </p:nvSpPr>
        <p:spPr/>
        <p:txBody>
          <a:bodyPr/>
          <a:lstStyle/>
          <a:p>
            <a:r>
              <a:rPr lang="en-US" dirty="0"/>
              <a:t>Inference rules</a:t>
            </a:r>
          </a:p>
        </p:txBody>
      </p:sp>
      <p:sp>
        <p:nvSpPr>
          <p:cNvPr id="5" name="TextBox 4">
            <a:extLst>
              <a:ext uri="{FF2B5EF4-FFF2-40B4-BE49-F238E27FC236}">
                <a16:creationId xmlns:a16="http://schemas.microsoft.com/office/drawing/2014/main" id="{FF4F0814-03B7-224E-BFD7-BC5EC10DD0E2}"/>
              </a:ext>
            </a:extLst>
          </p:cNvPr>
          <p:cNvSpPr txBox="1"/>
          <p:nvPr/>
        </p:nvSpPr>
        <p:spPr>
          <a:xfrm rot="976477">
            <a:off x="8983362" y="1375047"/>
            <a:ext cx="1039067" cy="3170099"/>
          </a:xfrm>
          <a:prstGeom prst="rect">
            <a:avLst/>
          </a:prstGeom>
          <a:noFill/>
        </p:spPr>
        <p:txBody>
          <a:bodyPr wrap="none" rtlCol="0">
            <a:spAutoFit/>
          </a:bodyPr>
          <a:lstStyle/>
          <a:p>
            <a:r>
              <a:rPr lang="en-US" sz="20000" dirty="0">
                <a:solidFill>
                  <a:schemeClr val="accent5">
                    <a:lumMod val="75000"/>
                  </a:schemeClr>
                </a:solidFill>
              </a:rPr>
              <a:t>?</a:t>
            </a:r>
          </a:p>
        </p:txBody>
      </p:sp>
    </p:spTree>
    <p:extLst>
      <p:ext uri="{BB962C8B-B14F-4D97-AF65-F5344CB8AC3E}">
        <p14:creationId xmlns:p14="http://schemas.microsoft.com/office/powerpoint/2010/main" val="1874187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53AB8-2256-834F-8092-250BA27C0B30}"/>
              </a:ext>
            </a:extLst>
          </p:cNvPr>
          <p:cNvSpPr>
            <a:spLocks noGrp="1"/>
          </p:cNvSpPr>
          <p:nvPr>
            <p:ph type="title"/>
          </p:nvPr>
        </p:nvSpPr>
        <p:spPr/>
        <p:txBody>
          <a:bodyPr/>
          <a:lstStyle/>
          <a:p>
            <a:r>
              <a:rPr lang="en-US" dirty="0"/>
              <a:t>Questions?</a:t>
            </a:r>
          </a:p>
        </p:txBody>
      </p:sp>
      <p:sp>
        <p:nvSpPr>
          <p:cNvPr id="4" name="Text Placeholder 3">
            <a:extLst>
              <a:ext uri="{FF2B5EF4-FFF2-40B4-BE49-F238E27FC236}">
                <a16:creationId xmlns:a16="http://schemas.microsoft.com/office/drawing/2014/main" id="{AFDF5A2E-2E01-D44B-9B9C-3120572C546B}"/>
              </a:ext>
            </a:extLst>
          </p:cNvPr>
          <p:cNvSpPr>
            <a:spLocks noGrp="1"/>
          </p:cNvSpPr>
          <p:nvPr>
            <p:ph type="body" sz="half" idx="2"/>
          </p:nvPr>
        </p:nvSpPr>
        <p:spPr/>
        <p:txBody>
          <a:bodyPr/>
          <a:lstStyle/>
          <a:p>
            <a:r>
              <a:rPr lang="en-US" dirty="0"/>
              <a:t>Before class assignment</a:t>
            </a:r>
          </a:p>
        </p:txBody>
      </p:sp>
      <p:sp>
        <p:nvSpPr>
          <p:cNvPr id="5" name="TextBox 4">
            <a:extLst>
              <a:ext uri="{FF2B5EF4-FFF2-40B4-BE49-F238E27FC236}">
                <a16:creationId xmlns:a16="http://schemas.microsoft.com/office/drawing/2014/main" id="{FF4F0814-03B7-224E-BFD7-BC5EC10DD0E2}"/>
              </a:ext>
            </a:extLst>
          </p:cNvPr>
          <p:cNvSpPr txBox="1"/>
          <p:nvPr/>
        </p:nvSpPr>
        <p:spPr>
          <a:xfrm rot="976477">
            <a:off x="8983362" y="1375047"/>
            <a:ext cx="1039067" cy="3170099"/>
          </a:xfrm>
          <a:prstGeom prst="rect">
            <a:avLst/>
          </a:prstGeom>
          <a:noFill/>
        </p:spPr>
        <p:txBody>
          <a:bodyPr wrap="none" rtlCol="0">
            <a:spAutoFit/>
          </a:bodyPr>
          <a:lstStyle/>
          <a:p>
            <a:r>
              <a:rPr lang="en-US" sz="20000" dirty="0">
                <a:solidFill>
                  <a:schemeClr val="accent5">
                    <a:lumMod val="75000"/>
                  </a:schemeClr>
                </a:solidFill>
              </a:rPr>
              <a:t>?</a:t>
            </a:r>
          </a:p>
        </p:txBody>
      </p:sp>
    </p:spTree>
    <p:extLst>
      <p:ext uri="{BB962C8B-B14F-4D97-AF65-F5344CB8AC3E}">
        <p14:creationId xmlns:p14="http://schemas.microsoft.com/office/powerpoint/2010/main" val="2800736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3DBA1-4ECD-B541-8C1A-66CFF00346E8}"/>
              </a:ext>
            </a:extLst>
          </p:cNvPr>
          <p:cNvSpPr>
            <a:spLocks noGrp="1"/>
          </p:cNvSpPr>
          <p:nvPr>
            <p:ph type="title"/>
          </p:nvPr>
        </p:nvSpPr>
        <p:spPr/>
        <p:txBody>
          <a:bodyPr/>
          <a:lstStyle/>
          <a:p>
            <a:r>
              <a:rPr lang="en-US" dirty="0"/>
              <a:t>FCQs</a:t>
            </a:r>
          </a:p>
        </p:txBody>
      </p:sp>
      <p:sp>
        <p:nvSpPr>
          <p:cNvPr id="3" name="Content Placeholder 2">
            <a:extLst>
              <a:ext uri="{FF2B5EF4-FFF2-40B4-BE49-F238E27FC236}">
                <a16:creationId xmlns:a16="http://schemas.microsoft.com/office/drawing/2014/main" id="{B40A9114-43D7-434E-9AFE-0A216A1C085C}"/>
              </a:ext>
            </a:extLst>
          </p:cNvPr>
          <p:cNvSpPr>
            <a:spLocks noGrp="1"/>
          </p:cNvSpPr>
          <p:nvPr>
            <p:ph idx="1"/>
          </p:nvPr>
        </p:nvSpPr>
        <p:spPr/>
        <p:txBody>
          <a:bodyPr/>
          <a:lstStyle/>
          <a:p>
            <a:r>
              <a:rPr lang="en-US" dirty="0"/>
              <a:t>These should be emailed to you at some point</a:t>
            </a:r>
          </a:p>
          <a:p>
            <a:r>
              <a:rPr lang="en-US" dirty="0"/>
              <a:t>Please let me know when you get them</a:t>
            </a:r>
          </a:p>
        </p:txBody>
      </p:sp>
    </p:spTree>
    <p:extLst>
      <p:ext uri="{BB962C8B-B14F-4D97-AF65-F5344CB8AC3E}">
        <p14:creationId xmlns:p14="http://schemas.microsoft.com/office/powerpoint/2010/main" val="892927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09F11-CFEE-FF40-A893-13E3AE239B18}"/>
              </a:ext>
            </a:extLst>
          </p:cNvPr>
          <p:cNvSpPr>
            <a:spLocks noGrp="1"/>
          </p:cNvSpPr>
          <p:nvPr>
            <p:ph type="title"/>
          </p:nvPr>
        </p:nvSpPr>
        <p:spPr/>
        <p:txBody>
          <a:bodyPr/>
          <a:lstStyle/>
          <a:p>
            <a:r>
              <a:rPr lang="en-US" dirty="0"/>
              <a:t>Lab 6</a:t>
            </a:r>
          </a:p>
        </p:txBody>
      </p:sp>
      <p:sp>
        <p:nvSpPr>
          <p:cNvPr id="3" name="Content Placeholder 2">
            <a:extLst>
              <a:ext uri="{FF2B5EF4-FFF2-40B4-BE49-F238E27FC236}">
                <a16:creationId xmlns:a16="http://schemas.microsoft.com/office/drawing/2014/main" id="{FCF6DD5B-4A64-B548-99A9-8EC3C644FB48}"/>
              </a:ext>
            </a:extLst>
          </p:cNvPr>
          <p:cNvSpPr>
            <a:spLocks noGrp="1"/>
          </p:cNvSpPr>
          <p:nvPr>
            <p:ph idx="1"/>
          </p:nvPr>
        </p:nvSpPr>
        <p:spPr/>
        <p:txBody>
          <a:bodyPr/>
          <a:lstStyle/>
          <a:p>
            <a:r>
              <a:rPr lang="en-US" dirty="0"/>
              <a:t>Lab 6 had another issue with the </a:t>
            </a:r>
            <a:r>
              <a:rPr lang="en-US" dirty="0" err="1"/>
              <a:t>autograder</a:t>
            </a:r>
            <a:r>
              <a:rPr lang="en-US" dirty="0"/>
              <a:t> deadline</a:t>
            </a:r>
          </a:p>
          <a:p>
            <a:pPr lvl="1"/>
            <a:r>
              <a:rPr lang="en-US" dirty="0"/>
              <a:t>I’ve extended it till sometime Tuesday</a:t>
            </a:r>
          </a:p>
          <a:p>
            <a:pPr lvl="1"/>
            <a:r>
              <a:rPr lang="en-US" dirty="0"/>
              <a:t>Submit ASAP please</a:t>
            </a:r>
          </a:p>
          <a:p>
            <a:endParaRPr lang="en-US" dirty="0"/>
          </a:p>
          <a:p>
            <a:r>
              <a:rPr lang="en-US" dirty="0"/>
              <a:t>Interviews are this week</a:t>
            </a:r>
          </a:p>
          <a:p>
            <a:r>
              <a:rPr lang="en-US" dirty="0"/>
              <a:t>Writeups will be graded soon (logistics not worked out yet)</a:t>
            </a:r>
          </a:p>
        </p:txBody>
      </p:sp>
    </p:spTree>
    <p:extLst>
      <p:ext uri="{BB962C8B-B14F-4D97-AF65-F5344CB8AC3E}">
        <p14:creationId xmlns:p14="http://schemas.microsoft.com/office/powerpoint/2010/main" val="3736771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79A30-EE0B-B343-9744-0FFE5AAD645C}"/>
              </a:ext>
            </a:extLst>
          </p:cNvPr>
          <p:cNvSpPr>
            <a:spLocks noGrp="1"/>
          </p:cNvSpPr>
          <p:nvPr>
            <p:ph type="title"/>
          </p:nvPr>
        </p:nvSpPr>
        <p:spPr/>
        <p:txBody>
          <a:bodyPr/>
          <a:lstStyle/>
          <a:p>
            <a:r>
              <a:rPr lang="en-US" dirty="0"/>
              <a:t>Lab 7</a:t>
            </a:r>
          </a:p>
        </p:txBody>
      </p:sp>
      <p:sp>
        <p:nvSpPr>
          <p:cNvPr id="3" name="Content Placeholder 2">
            <a:extLst>
              <a:ext uri="{FF2B5EF4-FFF2-40B4-BE49-F238E27FC236}">
                <a16:creationId xmlns:a16="http://schemas.microsoft.com/office/drawing/2014/main" id="{FED2DDCE-E852-6542-A01E-CBA5C9AB9E0C}"/>
              </a:ext>
            </a:extLst>
          </p:cNvPr>
          <p:cNvSpPr>
            <a:spLocks noGrp="1"/>
          </p:cNvSpPr>
          <p:nvPr>
            <p:ph idx="1"/>
          </p:nvPr>
        </p:nvSpPr>
        <p:spPr/>
        <p:txBody>
          <a:bodyPr/>
          <a:lstStyle/>
          <a:p>
            <a:r>
              <a:rPr lang="en-US" dirty="0"/>
              <a:t>Code and writeup shall be submitted to Moodle no later than Sunday at 20:00 (8pm)</a:t>
            </a:r>
          </a:p>
          <a:p>
            <a:r>
              <a:rPr lang="en-US" dirty="0"/>
              <a:t>You will not be given access to the auto grader until after all students code has been submitted.</a:t>
            </a:r>
          </a:p>
          <a:p>
            <a:r>
              <a:rPr lang="en-US" dirty="0"/>
              <a:t>Thursday I’ll give you a script that you can run to double check that your work is reasonably correct.</a:t>
            </a:r>
          </a:p>
          <a:p>
            <a:endParaRPr lang="en-US" dirty="0"/>
          </a:p>
          <a:p>
            <a:r>
              <a:rPr lang="en-US" dirty="0"/>
              <a:t>Lab 7 interview is a written interview. It is in class Tuesday,  August 7 from 5:45 – 6:15</a:t>
            </a:r>
          </a:p>
        </p:txBody>
      </p:sp>
    </p:spTree>
    <p:extLst>
      <p:ext uri="{BB962C8B-B14F-4D97-AF65-F5344CB8AC3E}">
        <p14:creationId xmlns:p14="http://schemas.microsoft.com/office/powerpoint/2010/main" val="1564062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D224A-4C63-F94E-9208-AF59DFE506E7}"/>
              </a:ext>
            </a:extLst>
          </p:cNvPr>
          <p:cNvSpPr>
            <a:spLocks noGrp="1"/>
          </p:cNvSpPr>
          <p:nvPr>
            <p:ph type="title"/>
          </p:nvPr>
        </p:nvSpPr>
        <p:spPr/>
        <p:txBody>
          <a:bodyPr/>
          <a:lstStyle/>
          <a:p>
            <a:r>
              <a:rPr lang="en-US" dirty="0"/>
              <a:t>Final exam</a:t>
            </a:r>
          </a:p>
        </p:txBody>
      </p:sp>
      <p:sp>
        <p:nvSpPr>
          <p:cNvPr id="3" name="Content Placeholder 2">
            <a:extLst>
              <a:ext uri="{FF2B5EF4-FFF2-40B4-BE49-F238E27FC236}">
                <a16:creationId xmlns:a16="http://schemas.microsoft.com/office/drawing/2014/main" id="{EE9B3EF6-439B-E047-9DE5-F37DC216DD44}"/>
              </a:ext>
            </a:extLst>
          </p:cNvPr>
          <p:cNvSpPr>
            <a:spLocks noGrp="1"/>
          </p:cNvSpPr>
          <p:nvPr>
            <p:ph idx="1"/>
          </p:nvPr>
        </p:nvSpPr>
        <p:spPr/>
        <p:txBody>
          <a:bodyPr/>
          <a:lstStyle/>
          <a:p>
            <a:r>
              <a:rPr lang="en-US" dirty="0"/>
              <a:t>Some form of a study guide will be delivered to you this week.</a:t>
            </a:r>
          </a:p>
          <a:p>
            <a:r>
              <a:rPr lang="en-US" dirty="0"/>
              <a:t>The practice exam will be delivered ASAP (but maybe not until Saturday).</a:t>
            </a:r>
          </a:p>
          <a:p>
            <a:endParaRPr lang="en-US" dirty="0"/>
          </a:p>
          <a:p>
            <a:r>
              <a:rPr lang="en-US" dirty="0"/>
              <a:t>The exam is next Thursday in class.</a:t>
            </a:r>
          </a:p>
        </p:txBody>
      </p:sp>
    </p:spTree>
    <p:extLst>
      <p:ext uri="{BB962C8B-B14F-4D97-AF65-F5344CB8AC3E}">
        <p14:creationId xmlns:p14="http://schemas.microsoft.com/office/powerpoint/2010/main" val="811551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0D2F6-1CAA-4E4E-B348-636AA58C2EF3}"/>
              </a:ext>
            </a:extLst>
          </p:cNvPr>
          <p:cNvSpPr>
            <a:spLocks noGrp="1"/>
          </p:cNvSpPr>
          <p:nvPr>
            <p:ph type="title"/>
          </p:nvPr>
        </p:nvSpPr>
        <p:spPr/>
        <p:txBody>
          <a:bodyPr/>
          <a:lstStyle/>
          <a:p>
            <a:r>
              <a:rPr lang="en-US" dirty="0"/>
              <a:t>Lab 7 getting started</a:t>
            </a:r>
          </a:p>
        </p:txBody>
      </p:sp>
      <p:sp>
        <p:nvSpPr>
          <p:cNvPr id="3" name="Text Placeholder 2">
            <a:extLst>
              <a:ext uri="{FF2B5EF4-FFF2-40B4-BE49-F238E27FC236}">
                <a16:creationId xmlns:a16="http://schemas.microsoft.com/office/drawing/2014/main" id="{26597B0A-5273-BE4B-AA56-AFD6D04D923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047638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BDD81-06A6-A449-AAD0-B2B0D9274DAF}"/>
              </a:ext>
            </a:extLst>
          </p:cNvPr>
          <p:cNvSpPr>
            <a:spLocks noGrp="1"/>
          </p:cNvSpPr>
          <p:nvPr>
            <p:ph type="title"/>
          </p:nvPr>
        </p:nvSpPr>
        <p:spPr/>
        <p:txBody>
          <a:bodyPr/>
          <a:lstStyle/>
          <a:p>
            <a:r>
              <a:rPr lang="en-US" dirty="0"/>
              <a:t>How Do I run my code?</a:t>
            </a:r>
          </a:p>
        </p:txBody>
      </p:sp>
      <p:sp>
        <p:nvSpPr>
          <p:cNvPr id="3" name="Content Placeholder 2">
            <a:extLst>
              <a:ext uri="{FF2B5EF4-FFF2-40B4-BE49-F238E27FC236}">
                <a16:creationId xmlns:a16="http://schemas.microsoft.com/office/drawing/2014/main" id="{D0D9163B-0A87-F047-979D-29F30E79930D}"/>
              </a:ext>
            </a:extLst>
          </p:cNvPr>
          <p:cNvSpPr>
            <a:spLocks noGrp="1"/>
          </p:cNvSpPr>
          <p:nvPr>
            <p:ph idx="1"/>
          </p:nvPr>
        </p:nvSpPr>
        <p:spPr/>
        <p:txBody>
          <a:bodyPr>
            <a:normAutofit fontScale="92500" lnSpcReduction="20000"/>
          </a:bodyPr>
          <a:lstStyle/>
          <a:p>
            <a:r>
              <a:rPr lang="en-US" dirty="0"/>
              <a:t>Determine the path to your script as &lt;PATH&gt;</a:t>
            </a:r>
          </a:p>
          <a:p>
            <a:r>
              <a:rPr lang="en-US" dirty="0"/>
              <a:t>Open a terminal</a:t>
            </a:r>
          </a:p>
          <a:p>
            <a:r>
              <a:rPr lang="en-US" dirty="0"/>
              <a:t>Type this command</a:t>
            </a:r>
          </a:p>
          <a:p>
            <a:pPr lvl="1"/>
            <a:r>
              <a:rPr lang="en-US" dirty="0" err="1"/>
              <a:t>scala</a:t>
            </a:r>
            <a:r>
              <a:rPr lang="en-US" dirty="0"/>
              <a:t> &lt;PATH&gt;</a:t>
            </a:r>
          </a:p>
          <a:p>
            <a:pPr lvl="1"/>
            <a:endParaRPr lang="en-US" dirty="0"/>
          </a:p>
          <a:p>
            <a:r>
              <a:rPr lang="en-US" dirty="0"/>
              <a:t>OR</a:t>
            </a:r>
          </a:p>
          <a:p>
            <a:endParaRPr lang="en-US" dirty="0"/>
          </a:p>
          <a:p>
            <a:r>
              <a:rPr lang="en-US" dirty="0"/>
              <a:t>Do it any other way you’d like, perhaps you want to learn </a:t>
            </a:r>
            <a:r>
              <a:rPr lang="en-US" dirty="0" err="1"/>
              <a:t>intelliJ</a:t>
            </a:r>
            <a:r>
              <a:rPr lang="en-US" dirty="0"/>
              <a:t> or eclipse and how to set up a project? That’s awesome! You go do that.</a:t>
            </a:r>
          </a:p>
          <a:p>
            <a:endParaRPr lang="en-US" dirty="0"/>
          </a:p>
        </p:txBody>
      </p:sp>
    </p:spTree>
    <p:extLst>
      <p:ext uri="{BB962C8B-B14F-4D97-AF65-F5344CB8AC3E}">
        <p14:creationId xmlns:p14="http://schemas.microsoft.com/office/powerpoint/2010/main" val="391810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40979-AD98-F940-B9B3-16D918E2B500}"/>
              </a:ext>
            </a:extLst>
          </p:cNvPr>
          <p:cNvSpPr>
            <a:spLocks noGrp="1"/>
          </p:cNvSpPr>
          <p:nvPr>
            <p:ph type="title"/>
          </p:nvPr>
        </p:nvSpPr>
        <p:spPr/>
        <p:txBody>
          <a:bodyPr/>
          <a:lstStyle/>
          <a:p>
            <a:r>
              <a:rPr lang="en-US" dirty="0"/>
              <a:t>Grammar of a linear structure</a:t>
            </a:r>
          </a:p>
        </p:txBody>
      </p:sp>
      <p:sp>
        <p:nvSpPr>
          <p:cNvPr id="3" name="Content Placeholder 2">
            <a:extLst>
              <a:ext uri="{FF2B5EF4-FFF2-40B4-BE49-F238E27FC236}">
                <a16:creationId xmlns:a16="http://schemas.microsoft.com/office/drawing/2014/main" id="{CD19B22A-D046-1743-963E-21743C51A760}"/>
              </a:ext>
            </a:extLst>
          </p:cNvPr>
          <p:cNvSpPr>
            <a:spLocks noGrp="1"/>
          </p:cNvSpPr>
          <p:nvPr>
            <p:ph idx="1"/>
          </p:nvPr>
        </p:nvSpPr>
        <p:spPr/>
        <p:txBody>
          <a:bodyPr/>
          <a:lstStyle/>
          <a:p>
            <a:r>
              <a:rPr lang="en-US" dirty="0"/>
              <a:t>L ::= X | d, L</a:t>
            </a:r>
          </a:p>
          <a:p>
            <a:r>
              <a:rPr lang="en-US" dirty="0"/>
              <a:t>d is data</a:t>
            </a:r>
          </a:p>
        </p:txBody>
      </p:sp>
    </p:spTree>
    <p:extLst>
      <p:ext uri="{BB962C8B-B14F-4D97-AF65-F5344CB8AC3E}">
        <p14:creationId xmlns:p14="http://schemas.microsoft.com/office/powerpoint/2010/main" val="40520809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23DB0-5C93-0D42-9445-160E45E1564E}"/>
              </a:ext>
            </a:extLst>
          </p:cNvPr>
          <p:cNvSpPr>
            <a:spLocks noGrp="1"/>
          </p:cNvSpPr>
          <p:nvPr>
            <p:ph type="title"/>
          </p:nvPr>
        </p:nvSpPr>
        <p:spPr/>
        <p:txBody>
          <a:bodyPr/>
          <a:lstStyle/>
          <a:p>
            <a:r>
              <a:rPr lang="en-US" dirty="0"/>
              <a:t>Using the </a:t>
            </a:r>
            <a:r>
              <a:rPr lang="en-US" dirty="0" err="1"/>
              <a:t>testframework</a:t>
            </a:r>
            <a:endParaRPr lang="en-US" dirty="0"/>
          </a:p>
        </p:txBody>
      </p:sp>
      <p:sp>
        <p:nvSpPr>
          <p:cNvPr id="3" name="Content Placeholder 2">
            <a:extLst>
              <a:ext uri="{FF2B5EF4-FFF2-40B4-BE49-F238E27FC236}">
                <a16:creationId xmlns:a16="http://schemas.microsoft.com/office/drawing/2014/main" id="{F4FDB13F-41E8-A946-8974-3B64254EE802}"/>
              </a:ext>
            </a:extLst>
          </p:cNvPr>
          <p:cNvSpPr>
            <a:spLocks noGrp="1"/>
          </p:cNvSpPr>
          <p:nvPr>
            <p:ph idx="1"/>
          </p:nvPr>
        </p:nvSpPr>
        <p:spPr>
          <a:xfrm>
            <a:off x="1451579" y="2015731"/>
            <a:ext cx="9603275" cy="3915511"/>
          </a:xfrm>
        </p:spPr>
        <p:txBody>
          <a:bodyPr>
            <a:normAutofit/>
          </a:bodyPr>
          <a:lstStyle/>
          <a:p>
            <a:r>
              <a:rPr lang="en-US" dirty="0"/>
              <a:t>Presuming you are running this as a script.</a:t>
            </a:r>
          </a:p>
          <a:p>
            <a:r>
              <a:rPr lang="en-US" dirty="0"/>
              <a:t>Just past the test framework code into the bottom of your file.</a:t>
            </a:r>
          </a:p>
          <a:p>
            <a:endParaRPr lang="en-US" dirty="0"/>
          </a:p>
          <a:p>
            <a:r>
              <a:rPr lang="en-US" dirty="0"/>
              <a:t>Scala has some magic built into it so you probably don’t need it this way… but, consider only running the test function and formatting you code as follows:</a:t>
            </a:r>
          </a:p>
          <a:p>
            <a:r>
              <a:rPr lang="en-US" dirty="0"/>
              <a:t>IMPLEMENTATION</a:t>
            </a:r>
            <a:br>
              <a:rPr lang="en-US" dirty="0"/>
            </a:br>
            <a:r>
              <a:rPr lang="en-US" dirty="0"/>
              <a:t>test() { DEFINITION }</a:t>
            </a:r>
            <a:br>
              <a:rPr lang="en-US" dirty="0"/>
            </a:br>
            <a:r>
              <a:rPr lang="en-US" dirty="0"/>
              <a:t>TEST FRAMEWORK</a:t>
            </a:r>
            <a:br>
              <a:rPr lang="en-US" dirty="0"/>
            </a:br>
            <a:r>
              <a:rPr lang="en-US" dirty="0"/>
              <a:t>test()</a:t>
            </a:r>
          </a:p>
        </p:txBody>
      </p:sp>
    </p:spTree>
    <p:extLst>
      <p:ext uri="{BB962C8B-B14F-4D97-AF65-F5344CB8AC3E}">
        <p14:creationId xmlns:p14="http://schemas.microsoft.com/office/powerpoint/2010/main" val="4817236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23DB0-5C93-0D42-9445-160E45E1564E}"/>
              </a:ext>
            </a:extLst>
          </p:cNvPr>
          <p:cNvSpPr>
            <a:spLocks noGrp="1"/>
          </p:cNvSpPr>
          <p:nvPr>
            <p:ph type="title"/>
          </p:nvPr>
        </p:nvSpPr>
        <p:spPr/>
        <p:txBody>
          <a:bodyPr/>
          <a:lstStyle/>
          <a:p>
            <a:r>
              <a:rPr lang="en-US" dirty="0"/>
              <a:t>Using the test framework continued</a:t>
            </a:r>
          </a:p>
        </p:txBody>
      </p:sp>
      <p:sp>
        <p:nvSpPr>
          <p:cNvPr id="3" name="Content Placeholder 2">
            <a:extLst>
              <a:ext uri="{FF2B5EF4-FFF2-40B4-BE49-F238E27FC236}">
                <a16:creationId xmlns:a16="http://schemas.microsoft.com/office/drawing/2014/main" id="{F4FDB13F-41E8-A946-8974-3B64254EE802}"/>
              </a:ext>
            </a:extLst>
          </p:cNvPr>
          <p:cNvSpPr>
            <a:spLocks noGrp="1"/>
          </p:cNvSpPr>
          <p:nvPr>
            <p:ph idx="1"/>
          </p:nvPr>
        </p:nvSpPr>
        <p:spPr>
          <a:xfrm>
            <a:off x="1451579" y="2015731"/>
            <a:ext cx="9603275" cy="3915511"/>
          </a:xfrm>
        </p:spPr>
        <p:txBody>
          <a:bodyPr>
            <a:normAutofit/>
          </a:bodyPr>
          <a:lstStyle/>
          <a:p>
            <a:r>
              <a:rPr lang="en-US" dirty="0"/>
              <a:t>The framework that I provided you with is fairly hacked together</a:t>
            </a:r>
          </a:p>
          <a:p>
            <a:endParaRPr lang="en-US" dirty="0"/>
          </a:p>
          <a:p>
            <a:r>
              <a:rPr lang="en-US" dirty="0"/>
              <a:t>Please do feel free to edit it or create your own as you see fit</a:t>
            </a:r>
          </a:p>
        </p:txBody>
      </p:sp>
    </p:spTree>
    <p:extLst>
      <p:ext uri="{BB962C8B-B14F-4D97-AF65-F5344CB8AC3E}">
        <p14:creationId xmlns:p14="http://schemas.microsoft.com/office/powerpoint/2010/main" val="3006365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DD140-32DB-8F4E-8530-6955F8C9306F}"/>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2688A87-83BC-6946-A0E3-A4A675CC8843}"/>
              </a:ext>
            </a:extLst>
          </p:cNvPr>
          <p:cNvSpPr>
            <a:spLocks noGrp="1"/>
          </p:cNvSpPr>
          <p:nvPr>
            <p:ph idx="1"/>
          </p:nvPr>
        </p:nvSpPr>
        <p:spPr/>
        <p:txBody>
          <a:bodyPr/>
          <a:lstStyle/>
          <a:p>
            <a:r>
              <a:rPr lang="en-US" dirty="0"/>
              <a:t>See L7D1_inClass.scala for some stuff regarding opening lab 7.</a:t>
            </a:r>
          </a:p>
        </p:txBody>
      </p:sp>
    </p:spTree>
    <p:extLst>
      <p:ext uri="{BB962C8B-B14F-4D97-AF65-F5344CB8AC3E}">
        <p14:creationId xmlns:p14="http://schemas.microsoft.com/office/powerpoint/2010/main" val="20651865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53AB8-2256-834F-8092-250BA27C0B30}"/>
              </a:ext>
            </a:extLst>
          </p:cNvPr>
          <p:cNvSpPr>
            <a:spLocks noGrp="1"/>
          </p:cNvSpPr>
          <p:nvPr>
            <p:ph type="title"/>
          </p:nvPr>
        </p:nvSpPr>
        <p:spPr/>
        <p:txBody>
          <a:bodyPr/>
          <a:lstStyle/>
          <a:p>
            <a:r>
              <a:rPr lang="en-US" dirty="0"/>
              <a:t>Questions?</a:t>
            </a:r>
          </a:p>
        </p:txBody>
      </p:sp>
      <p:sp>
        <p:nvSpPr>
          <p:cNvPr id="4" name="Text Placeholder 3">
            <a:extLst>
              <a:ext uri="{FF2B5EF4-FFF2-40B4-BE49-F238E27FC236}">
                <a16:creationId xmlns:a16="http://schemas.microsoft.com/office/drawing/2014/main" id="{AFDF5A2E-2E01-D44B-9B9C-3120572C546B}"/>
              </a:ext>
            </a:extLst>
          </p:cNvPr>
          <p:cNvSpPr>
            <a:spLocks noGrp="1"/>
          </p:cNvSpPr>
          <p:nvPr>
            <p:ph type="body" sz="half" idx="2"/>
          </p:nvPr>
        </p:nvSpPr>
        <p:spPr/>
        <p:txBody>
          <a:bodyPr/>
          <a:lstStyle/>
          <a:p>
            <a:r>
              <a:rPr lang="en-US" dirty="0"/>
              <a:t>Opening lab 7</a:t>
            </a:r>
          </a:p>
        </p:txBody>
      </p:sp>
      <p:sp>
        <p:nvSpPr>
          <p:cNvPr id="5" name="TextBox 4">
            <a:extLst>
              <a:ext uri="{FF2B5EF4-FFF2-40B4-BE49-F238E27FC236}">
                <a16:creationId xmlns:a16="http://schemas.microsoft.com/office/drawing/2014/main" id="{FF4F0814-03B7-224E-BFD7-BC5EC10DD0E2}"/>
              </a:ext>
            </a:extLst>
          </p:cNvPr>
          <p:cNvSpPr txBox="1"/>
          <p:nvPr/>
        </p:nvSpPr>
        <p:spPr>
          <a:xfrm rot="976477">
            <a:off x="8983362" y="1375047"/>
            <a:ext cx="1039067" cy="3170099"/>
          </a:xfrm>
          <a:prstGeom prst="rect">
            <a:avLst/>
          </a:prstGeom>
          <a:noFill/>
        </p:spPr>
        <p:txBody>
          <a:bodyPr wrap="none" rtlCol="0">
            <a:spAutoFit/>
          </a:bodyPr>
          <a:lstStyle/>
          <a:p>
            <a:r>
              <a:rPr lang="en-US" sz="20000" dirty="0">
                <a:solidFill>
                  <a:schemeClr val="accent5">
                    <a:lumMod val="75000"/>
                  </a:schemeClr>
                </a:solidFill>
              </a:rPr>
              <a:t>?</a:t>
            </a:r>
          </a:p>
        </p:txBody>
      </p:sp>
    </p:spTree>
    <p:extLst>
      <p:ext uri="{BB962C8B-B14F-4D97-AF65-F5344CB8AC3E}">
        <p14:creationId xmlns:p14="http://schemas.microsoft.com/office/powerpoint/2010/main" val="39215792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53AB8-2256-834F-8092-250BA27C0B30}"/>
              </a:ext>
            </a:extLst>
          </p:cNvPr>
          <p:cNvSpPr>
            <a:spLocks noGrp="1"/>
          </p:cNvSpPr>
          <p:nvPr>
            <p:ph type="title"/>
          </p:nvPr>
        </p:nvSpPr>
        <p:spPr/>
        <p:txBody>
          <a:bodyPr/>
          <a:lstStyle/>
          <a:p>
            <a:r>
              <a:rPr lang="en-US" dirty="0"/>
              <a:t>Questions?</a:t>
            </a:r>
          </a:p>
        </p:txBody>
      </p:sp>
      <p:sp>
        <p:nvSpPr>
          <p:cNvPr id="4" name="Text Placeholder 3">
            <a:extLst>
              <a:ext uri="{FF2B5EF4-FFF2-40B4-BE49-F238E27FC236}">
                <a16:creationId xmlns:a16="http://schemas.microsoft.com/office/drawing/2014/main" id="{AFDF5A2E-2E01-D44B-9B9C-3120572C546B}"/>
              </a:ext>
            </a:extLst>
          </p:cNvPr>
          <p:cNvSpPr>
            <a:spLocks noGrp="1"/>
          </p:cNvSpPr>
          <p:nvPr>
            <p:ph type="body" sz="half" idx="2"/>
          </p:nvPr>
        </p:nvSpPr>
        <p:spPr/>
        <p:txBody>
          <a:bodyPr/>
          <a:lstStyle/>
          <a:p>
            <a:r>
              <a:rPr lang="en-US" dirty="0"/>
              <a:t>Lab 7</a:t>
            </a:r>
          </a:p>
        </p:txBody>
      </p:sp>
      <p:sp>
        <p:nvSpPr>
          <p:cNvPr id="5" name="TextBox 4">
            <a:extLst>
              <a:ext uri="{FF2B5EF4-FFF2-40B4-BE49-F238E27FC236}">
                <a16:creationId xmlns:a16="http://schemas.microsoft.com/office/drawing/2014/main" id="{FF4F0814-03B7-224E-BFD7-BC5EC10DD0E2}"/>
              </a:ext>
            </a:extLst>
          </p:cNvPr>
          <p:cNvSpPr txBox="1"/>
          <p:nvPr/>
        </p:nvSpPr>
        <p:spPr>
          <a:xfrm rot="976477">
            <a:off x="8983362" y="1375047"/>
            <a:ext cx="1039067" cy="3170099"/>
          </a:xfrm>
          <a:prstGeom prst="rect">
            <a:avLst/>
          </a:prstGeom>
          <a:noFill/>
        </p:spPr>
        <p:txBody>
          <a:bodyPr wrap="none" rtlCol="0">
            <a:spAutoFit/>
          </a:bodyPr>
          <a:lstStyle/>
          <a:p>
            <a:r>
              <a:rPr lang="en-US" sz="20000" dirty="0">
                <a:solidFill>
                  <a:schemeClr val="accent5">
                    <a:lumMod val="75000"/>
                  </a:schemeClr>
                </a:solidFill>
              </a:rPr>
              <a:t>?</a:t>
            </a:r>
          </a:p>
        </p:txBody>
      </p:sp>
    </p:spTree>
    <p:extLst>
      <p:ext uri="{BB962C8B-B14F-4D97-AF65-F5344CB8AC3E}">
        <p14:creationId xmlns:p14="http://schemas.microsoft.com/office/powerpoint/2010/main" val="1110177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40979-AD98-F940-B9B3-16D918E2B500}"/>
              </a:ext>
            </a:extLst>
          </p:cNvPr>
          <p:cNvSpPr>
            <a:spLocks noGrp="1"/>
          </p:cNvSpPr>
          <p:nvPr>
            <p:ph type="title"/>
          </p:nvPr>
        </p:nvSpPr>
        <p:spPr/>
        <p:txBody>
          <a:bodyPr/>
          <a:lstStyle/>
          <a:p>
            <a:r>
              <a:rPr lang="en-US" dirty="0"/>
              <a:t>Summing a linear structure examples</a:t>
            </a:r>
          </a:p>
        </p:txBody>
      </p:sp>
      <p:sp>
        <p:nvSpPr>
          <p:cNvPr id="3" name="Content Placeholder 2">
            <a:extLst>
              <a:ext uri="{FF2B5EF4-FFF2-40B4-BE49-F238E27FC236}">
                <a16:creationId xmlns:a16="http://schemas.microsoft.com/office/drawing/2014/main" id="{CD19B22A-D046-1743-963E-21743C51A760}"/>
              </a:ext>
            </a:extLst>
          </p:cNvPr>
          <p:cNvSpPr>
            <a:spLocks noGrp="1"/>
          </p:cNvSpPr>
          <p:nvPr>
            <p:ph idx="1"/>
          </p:nvPr>
        </p:nvSpPr>
        <p:spPr/>
        <p:txBody>
          <a:bodyPr/>
          <a:lstStyle/>
          <a:p>
            <a:r>
              <a:rPr lang="en-US" dirty="0"/>
              <a:t>Let d exist in n, the language of numbers</a:t>
            </a:r>
          </a:p>
          <a:p>
            <a:r>
              <a:rPr lang="en-US" dirty="0"/>
              <a:t>L ::= X | n, L</a:t>
            </a:r>
          </a:p>
          <a:p>
            <a:endParaRPr lang="en-US" dirty="0"/>
          </a:p>
          <a:p>
            <a:r>
              <a:rPr lang="en-US" dirty="0"/>
              <a:t>3, 5, X  SUM= 8</a:t>
            </a:r>
          </a:p>
        </p:txBody>
      </p:sp>
    </p:spTree>
    <p:extLst>
      <p:ext uri="{BB962C8B-B14F-4D97-AF65-F5344CB8AC3E}">
        <p14:creationId xmlns:p14="http://schemas.microsoft.com/office/powerpoint/2010/main" val="1459376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7329B-E595-2443-80F0-346FBD202D1B}"/>
              </a:ext>
            </a:extLst>
          </p:cNvPr>
          <p:cNvSpPr>
            <a:spLocks noGrp="1"/>
          </p:cNvSpPr>
          <p:nvPr>
            <p:ph type="title"/>
          </p:nvPr>
        </p:nvSpPr>
        <p:spPr/>
        <p:txBody>
          <a:bodyPr/>
          <a:lstStyle/>
          <a:p>
            <a:r>
              <a:rPr lang="en-US" dirty="0"/>
              <a:t>Summing a linear structure operational semantic</a:t>
            </a:r>
          </a:p>
        </p:txBody>
      </p:sp>
      <p:sp>
        <p:nvSpPr>
          <p:cNvPr id="3" name="Content Placeholder 2">
            <a:extLst>
              <a:ext uri="{FF2B5EF4-FFF2-40B4-BE49-F238E27FC236}">
                <a16:creationId xmlns:a16="http://schemas.microsoft.com/office/drawing/2014/main" id="{D0E6CE0E-5CF1-BC49-8B07-4A25DFE29EA6}"/>
              </a:ext>
            </a:extLst>
          </p:cNvPr>
          <p:cNvSpPr>
            <a:spLocks noGrp="1"/>
          </p:cNvSpPr>
          <p:nvPr>
            <p:ph idx="1"/>
          </p:nvPr>
        </p:nvSpPr>
        <p:spPr/>
        <p:txBody>
          <a:bodyPr/>
          <a:lstStyle/>
          <a:p>
            <a:r>
              <a:rPr lang="en-US" dirty="0"/>
              <a:t>Found by what was intuitively written down in the previous step.  This is quite arbitrary…</a:t>
            </a:r>
          </a:p>
          <a:p>
            <a:endParaRPr lang="en-US" dirty="0"/>
          </a:p>
          <a:p>
            <a:r>
              <a:rPr lang="en-US" dirty="0"/>
              <a:t>L SUM= n</a:t>
            </a:r>
          </a:p>
        </p:txBody>
      </p:sp>
    </p:spTree>
    <p:extLst>
      <p:ext uri="{BB962C8B-B14F-4D97-AF65-F5344CB8AC3E}">
        <p14:creationId xmlns:p14="http://schemas.microsoft.com/office/powerpoint/2010/main" val="4073975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C43B7-81BE-B349-AB94-C1E83A848D50}"/>
              </a:ext>
            </a:extLst>
          </p:cNvPr>
          <p:cNvSpPr>
            <a:spLocks noGrp="1"/>
          </p:cNvSpPr>
          <p:nvPr>
            <p:ph type="title"/>
          </p:nvPr>
        </p:nvSpPr>
        <p:spPr/>
        <p:txBody>
          <a:bodyPr/>
          <a:lstStyle/>
          <a:p>
            <a:r>
              <a:rPr lang="en-US" dirty="0"/>
              <a:t>Summing a linear structure Rules of inference</a:t>
            </a:r>
          </a:p>
        </p:txBody>
      </p:sp>
      <p:sp>
        <p:nvSpPr>
          <p:cNvPr id="3" name="Content Placeholder 2">
            <a:extLst>
              <a:ext uri="{FF2B5EF4-FFF2-40B4-BE49-F238E27FC236}">
                <a16:creationId xmlns:a16="http://schemas.microsoft.com/office/drawing/2014/main" id="{38D8EF64-6548-FB4C-9936-04A479EAE3A8}"/>
              </a:ext>
            </a:extLst>
          </p:cNvPr>
          <p:cNvSpPr>
            <a:spLocks noGrp="1"/>
          </p:cNvSpPr>
          <p:nvPr>
            <p:ph idx="1"/>
          </p:nvPr>
        </p:nvSpPr>
        <p:spPr/>
        <p:txBody>
          <a:bodyPr/>
          <a:lstStyle/>
          <a:p>
            <a:pPr marL="0" indent="0">
              <a:buNone/>
            </a:pPr>
            <a:endParaRPr lang="en-US" dirty="0"/>
          </a:p>
          <a:p>
            <a:pPr marL="0" indent="0">
              <a:buNone/>
            </a:pPr>
            <a:r>
              <a:rPr lang="en-US" dirty="0"/>
              <a:t>------------------</a:t>
            </a:r>
          </a:p>
          <a:p>
            <a:pPr marL="0" indent="0">
              <a:buNone/>
            </a:pPr>
            <a:r>
              <a:rPr lang="en-US" dirty="0"/>
              <a:t>X SUM= 0</a:t>
            </a:r>
          </a:p>
          <a:p>
            <a:pPr marL="0" indent="0">
              <a:buNone/>
            </a:pPr>
            <a:endParaRPr lang="en-US" dirty="0"/>
          </a:p>
          <a:p>
            <a:pPr marL="0" indent="0">
              <a:buNone/>
            </a:pPr>
            <a:r>
              <a:rPr lang="en-US" dirty="0"/>
              <a:t>L SUM= n’	n’’ = n + n’</a:t>
            </a:r>
          </a:p>
          <a:p>
            <a:pPr marL="0" indent="0">
              <a:buNone/>
            </a:pPr>
            <a:r>
              <a:rPr lang="en-US" dirty="0"/>
              <a:t>-----------------------</a:t>
            </a:r>
          </a:p>
          <a:p>
            <a:pPr marL="0" indent="0">
              <a:buNone/>
            </a:pPr>
            <a:r>
              <a:rPr lang="en-US" dirty="0"/>
              <a:t>n, L SUM= n’’</a:t>
            </a:r>
          </a:p>
        </p:txBody>
      </p:sp>
    </p:spTree>
    <p:extLst>
      <p:ext uri="{BB962C8B-B14F-4D97-AF65-F5344CB8AC3E}">
        <p14:creationId xmlns:p14="http://schemas.microsoft.com/office/powerpoint/2010/main" val="3093504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5F3F1-6416-6B44-91F9-48D99DCE520F}"/>
              </a:ext>
            </a:extLst>
          </p:cNvPr>
          <p:cNvSpPr>
            <a:spLocks noGrp="1"/>
          </p:cNvSpPr>
          <p:nvPr>
            <p:ph type="title"/>
          </p:nvPr>
        </p:nvSpPr>
        <p:spPr/>
        <p:txBody>
          <a:bodyPr/>
          <a:lstStyle/>
          <a:p>
            <a:r>
              <a:rPr lang="en-US" dirty="0"/>
              <a:t>Summing a linear structure derivation</a:t>
            </a:r>
          </a:p>
        </p:txBody>
      </p:sp>
      <p:sp>
        <p:nvSpPr>
          <p:cNvPr id="3" name="Content Placeholder 2">
            <a:extLst>
              <a:ext uri="{FF2B5EF4-FFF2-40B4-BE49-F238E27FC236}">
                <a16:creationId xmlns:a16="http://schemas.microsoft.com/office/drawing/2014/main" id="{6F2D07CB-2D4D-9D4C-9FF3-485DD03BD39E}"/>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t>
            </a:r>
          </a:p>
          <a:p>
            <a:pPr marL="0" indent="0">
              <a:buNone/>
            </a:pPr>
            <a:r>
              <a:rPr lang="en-US" dirty="0"/>
              <a:t>3, 5, X SUM=</a:t>
            </a:r>
          </a:p>
        </p:txBody>
      </p:sp>
    </p:spTree>
    <p:extLst>
      <p:ext uri="{BB962C8B-B14F-4D97-AF65-F5344CB8AC3E}">
        <p14:creationId xmlns:p14="http://schemas.microsoft.com/office/powerpoint/2010/main" val="3645616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5F3F1-6416-6B44-91F9-48D99DCE520F}"/>
              </a:ext>
            </a:extLst>
          </p:cNvPr>
          <p:cNvSpPr>
            <a:spLocks noGrp="1"/>
          </p:cNvSpPr>
          <p:nvPr>
            <p:ph type="title"/>
          </p:nvPr>
        </p:nvSpPr>
        <p:spPr/>
        <p:txBody>
          <a:bodyPr/>
          <a:lstStyle/>
          <a:p>
            <a:r>
              <a:rPr lang="en-US" dirty="0"/>
              <a:t>Summing a linear structure derivation</a:t>
            </a:r>
          </a:p>
        </p:txBody>
      </p:sp>
      <p:sp>
        <p:nvSpPr>
          <p:cNvPr id="3" name="Content Placeholder 2">
            <a:extLst>
              <a:ext uri="{FF2B5EF4-FFF2-40B4-BE49-F238E27FC236}">
                <a16:creationId xmlns:a16="http://schemas.microsoft.com/office/drawing/2014/main" id="{6F2D07CB-2D4D-9D4C-9FF3-485DD03BD39E}"/>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a:t>
            </a:r>
          </a:p>
          <a:p>
            <a:pPr marL="0" indent="0">
              <a:buNone/>
            </a:pPr>
            <a:r>
              <a:rPr lang="en-US" dirty="0"/>
              <a:t>5, X SUM= </a:t>
            </a:r>
          </a:p>
          <a:p>
            <a:pPr marL="0" indent="0">
              <a:buNone/>
            </a:pPr>
            <a:r>
              <a:rPr lang="en-US" dirty="0"/>
              <a:t>---------------------------------</a:t>
            </a:r>
          </a:p>
          <a:p>
            <a:pPr marL="0" indent="0">
              <a:buNone/>
            </a:pPr>
            <a:r>
              <a:rPr lang="en-US" dirty="0"/>
              <a:t>3, 5, X SUM=</a:t>
            </a:r>
          </a:p>
        </p:txBody>
      </p:sp>
    </p:spTree>
    <p:extLst>
      <p:ext uri="{BB962C8B-B14F-4D97-AF65-F5344CB8AC3E}">
        <p14:creationId xmlns:p14="http://schemas.microsoft.com/office/powerpoint/2010/main" val="1416681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5F3F1-6416-6B44-91F9-48D99DCE520F}"/>
              </a:ext>
            </a:extLst>
          </p:cNvPr>
          <p:cNvSpPr>
            <a:spLocks noGrp="1"/>
          </p:cNvSpPr>
          <p:nvPr>
            <p:ph type="title"/>
          </p:nvPr>
        </p:nvSpPr>
        <p:spPr/>
        <p:txBody>
          <a:bodyPr/>
          <a:lstStyle/>
          <a:p>
            <a:r>
              <a:rPr lang="en-US" dirty="0"/>
              <a:t>Summing a linear structure derivation</a:t>
            </a:r>
          </a:p>
        </p:txBody>
      </p:sp>
      <p:sp>
        <p:nvSpPr>
          <p:cNvPr id="3" name="Content Placeholder 2">
            <a:extLst>
              <a:ext uri="{FF2B5EF4-FFF2-40B4-BE49-F238E27FC236}">
                <a16:creationId xmlns:a16="http://schemas.microsoft.com/office/drawing/2014/main" id="{6F2D07CB-2D4D-9D4C-9FF3-485DD03BD39E}"/>
              </a:ext>
            </a:extLst>
          </p:cNvPr>
          <p:cNvSpPr>
            <a:spLocks noGrp="1"/>
          </p:cNvSpPr>
          <p:nvPr>
            <p:ph idx="1"/>
          </p:nvPr>
        </p:nvSpPr>
        <p:spPr/>
        <p:txBody>
          <a:bodyPr/>
          <a:lstStyle/>
          <a:p>
            <a:pPr marL="0" indent="0">
              <a:buNone/>
            </a:pPr>
            <a:endParaRPr lang="en-US" dirty="0"/>
          </a:p>
          <a:p>
            <a:pPr marL="0" indent="0">
              <a:buNone/>
            </a:pPr>
            <a:r>
              <a:rPr lang="en-US" dirty="0"/>
              <a:t>---------------</a:t>
            </a:r>
          </a:p>
          <a:p>
            <a:pPr marL="0" indent="0">
              <a:buNone/>
            </a:pPr>
            <a:r>
              <a:rPr lang="en-US" dirty="0"/>
              <a:t>X SUM=</a:t>
            </a:r>
          </a:p>
          <a:p>
            <a:pPr marL="0" indent="0">
              <a:buNone/>
            </a:pPr>
            <a:r>
              <a:rPr lang="en-US" dirty="0"/>
              <a:t>-------------------</a:t>
            </a:r>
          </a:p>
          <a:p>
            <a:pPr marL="0" indent="0">
              <a:buNone/>
            </a:pPr>
            <a:r>
              <a:rPr lang="en-US" dirty="0"/>
              <a:t>5, X SUM= </a:t>
            </a:r>
          </a:p>
          <a:p>
            <a:pPr marL="0" indent="0">
              <a:buNone/>
            </a:pPr>
            <a:r>
              <a:rPr lang="en-US" dirty="0"/>
              <a:t>---------------------------------</a:t>
            </a:r>
          </a:p>
          <a:p>
            <a:pPr marL="0" indent="0">
              <a:buNone/>
            </a:pPr>
            <a:r>
              <a:rPr lang="en-US" dirty="0"/>
              <a:t>3, 5, X SUM=</a:t>
            </a:r>
          </a:p>
        </p:txBody>
      </p:sp>
    </p:spTree>
    <p:extLst>
      <p:ext uri="{BB962C8B-B14F-4D97-AF65-F5344CB8AC3E}">
        <p14:creationId xmlns:p14="http://schemas.microsoft.com/office/powerpoint/2010/main" val="399280116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294</TotalTime>
  <Words>959</Words>
  <Application>Microsoft Macintosh PowerPoint</Application>
  <PresentationFormat>Widescreen</PresentationFormat>
  <Paragraphs>187</Paragraphs>
  <Slides>34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Gill Sans MT</vt:lpstr>
      <vt:lpstr>Gallery</vt:lpstr>
      <vt:lpstr>L7d1</vt:lpstr>
      <vt:lpstr>Rules of inference</vt:lpstr>
      <vt:lpstr>Grammar of a linear structure</vt:lpstr>
      <vt:lpstr>Summing a linear structure examples</vt:lpstr>
      <vt:lpstr>Summing a linear structure operational semantic</vt:lpstr>
      <vt:lpstr>Summing a linear structure Rules of inference</vt:lpstr>
      <vt:lpstr>Summing a linear structure derivation</vt:lpstr>
      <vt:lpstr>Summing a linear structure derivation</vt:lpstr>
      <vt:lpstr>Summing a linear structure derivation</vt:lpstr>
      <vt:lpstr>Summing a linear structure derivation</vt:lpstr>
      <vt:lpstr>Summing a linear structure derivation</vt:lpstr>
      <vt:lpstr>Summing a linear structure derivation</vt:lpstr>
      <vt:lpstr>Summing a linear structure derivation</vt:lpstr>
      <vt:lpstr>Summing a linear structure derivation</vt:lpstr>
      <vt:lpstr>Summing a linear structure derivation</vt:lpstr>
      <vt:lpstr>Summing a linear structure derivation</vt:lpstr>
      <vt:lpstr>What does it mean to fold</vt:lpstr>
      <vt:lpstr>Folding on a linear structure grammar </vt:lpstr>
      <vt:lpstr>Code.py</vt:lpstr>
      <vt:lpstr>So what?</vt:lpstr>
      <vt:lpstr>ASIDE – Model driven engineering</vt:lpstr>
      <vt:lpstr>Questions?</vt:lpstr>
      <vt:lpstr>Questions?</vt:lpstr>
      <vt:lpstr>FCQs</vt:lpstr>
      <vt:lpstr>Lab 6</vt:lpstr>
      <vt:lpstr>Lab 7</vt:lpstr>
      <vt:lpstr>Final exam</vt:lpstr>
      <vt:lpstr>Lab 7 getting started</vt:lpstr>
      <vt:lpstr>How Do I run my code?</vt:lpstr>
      <vt:lpstr>Using the testframework</vt:lpstr>
      <vt:lpstr>Using the test framework continued</vt:lpstr>
      <vt:lpstr>example</vt:lpstr>
      <vt:lpstr>Questions?</vt:lpstr>
      <vt:lpstr>Questions?</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Lndm</dc:title>
  <dc:creator>spencer wilson</dc:creator>
  <cp:lastModifiedBy>spencer wilson</cp:lastModifiedBy>
  <cp:revision>29</cp:revision>
  <dcterms:created xsi:type="dcterms:W3CDTF">2018-05-22T21:06:51Z</dcterms:created>
  <dcterms:modified xsi:type="dcterms:W3CDTF">2018-07-31T02:27:19Z</dcterms:modified>
</cp:coreProperties>
</file>